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 1" panose="020B0604020202020204" charset="0"/>
      <p:regular r:id="rId17"/>
    </p:embeddedFont>
    <p:embeddedFont>
      <p:font typeface="Open Sans 1 Bold" panose="020B0604020202020204" charset="0"/>
      <p:regular r:id="rId18"/>
      <p:bold r:id="rId19"/>
    </p:embeddedFont>
    <p:embeddedFont>
      <p:font typeface="Open Sans 2" panose="020B0604020202020204" charset="0"/>
      <p:regular r:id="rId20"/>
    </p:embeddedFont>
    <p:embeddedFont>
      <p:font typeface="Open Sans 2 Bold" panose="020B0604020202020204" charset="0"/>
      <p:regular r:id="rId21"/>
      <p:bold r:id="rId22"/>
    </p:embeddedFont>
    <p:embeddedFont>
      <p:font typeface="Open Sans Light" panose="020B0306030504020204" pitchFamily="34" charset="0"/>
      <p:regular r:id="rId23"/>
      <p:italic r:id="rId24"/>
    </p:embeddedFont>
    <p:embeddedFont>
      <p:font typeface="Open Sans Light Bold" panose="020B060402020202020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1" autoAdjust="0"/>
    <p:restoredTop sz="91366" autoAdjust="0"/>
  </p:normalViewPr>
  <p:slideViewPr>
    <p:cSldViewPr>
      <p:cViewPr varScale="1">
        <p:scale>
          <a:sx n="41" d="100"/>
          <a:sy n="41" d="100"/>
        </p:scale>
        <p:origin x="760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ni Farinas" userId="452412c5-93f4-4539-ad03-33427036bfa8" providerId="ADAL" clId="{AC0E2676-1F0B-45BB-BB64-F5CD0A46E87B}"/>
    <pc:docChg chg="modSld">
      <pc:chgData name="Leilani Farinas" userId="452412c5-93f4-4539-ad03-33427036bfa8" providerId="ADAL" clId="{AC0E2676-1F0B-45BB-BB64-F5CD0A46E87B}" dt="2022-06-14T06:51:27.948" v="0" actId="1036"/>
      <pc:docMkLst>
        <pc:docMk/>
      </pc:docMkLst>
      <pc:sldChg chg="modSp mod">
        <pc:chgData name="Leilani Farinas" userId="452412c5-93f4-4539-ad03-33427036bfa8" providerId="ADAL" clId="{AC0E2676-1F0B-45BB-BB64-F5CD0A46E87B}" dt="2022-06-14T06:51:27.948" v="0" actId="1036"/>
        <pc:sldMkLst>
          <pc:docMk/>
          <pc:sldMk cId="0" sldId="263"/>
        </pc:sldMkLst>
        <pc:picChg chg="mod">
          <ac:chgData name="Leilani Farinas" userId="452412c5-93f4-4539-ad03-33427036bfa8" providerId="ADAL" clId="{AC0E2676-1F0B-45BB-BB64-F5CD0A46E87B}" dt="2022-06-14T06:51:27.948" v="0" actId="1036"/>
          <ac:picMkLst>
            <pc:docMk/>
            <pc:sldMk cId="0" sldId="263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077700" y="17487"/>
            <a:ext cx="6210300" cy="10287000"/>
          </a:xfrm>
          <a:prstGeom prst="rect">
            <a:avLst/>
          </a:prstGeom>
          <a:solidFill>
            <a:srgbClr val="EFEFE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7561" r="7561"/>
          <a:stretch>
            <a:fillRect/>
          </a:stretch>
        </p:blipFill>
        <p:spPr>
          <a:xfrm>
            <a:off x="12077700" y="0"/>
            <a:ext cx="6210300" cy="51260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8042862"/>
            <a:ext cx="4308497" cy="81414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2392859"/>
            <a:ext cx="8616995" cy="400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59"/>
              </a:lnSpc>
            </a:pPr>
            <a:r>
              <a:rPr lang="en-US" sz="8799" spc="-175">
                <a:solidFill>
                  <a:srgbClr val="191919"/>
                </a:solidFill>
                <a:latin typeface="Open Sans Light Bold"/>
              </a:rPr>
              <a:t>LumiSight Hoteling App KickOff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196040" y="8467755"/>
            <a:ext cx="3063260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19"/>
              </a:lnSpc>
            </a:pPr>
            <a:r>
              <a:rPr lang="en-US" sz="2300">
                <a:solidFill>
                  <a:srgbClr val="092B7C"/>
                </a:solidFill>
                <a:latin typeface="Open Sans 1"/>
              </a:rPr>
              <a:t>February 14,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6000"/>
          </a:blip>
          <a:srcRect/>
          <a:stretch>
            <a:fillRect/>
          </a:stretch>
        </p:blipFill>
        <p:spPr>
          <a:xfrm>
            <a:off x="8429013" y="-1192268"/>
            <a:ext cx="9863469" cy="148044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38462" y="9580767"/>
            <a:ext cx="2418325" cy="45697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663969"/>
            <a:ext cx="7077063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>
                <a:solidFill>
                  <a:srgbClr val="092B7C"/>
                </a:solidFill>
                <a:latin typeface="Open Sans 1"/>
              </a:rPr>
              <a:t>Today's Agenda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0866" y="2019300"/>
            <a:ext cx="7077063" cy="6755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9000"/>
              </a:lnSpc>
              <a:buFont typeface="Arial"/>
              <a:buChar char="•"/>
            </a:pPr>
            <a:r>
              <a:rPr lang="en-US" sz="3600" dirty="0">
                <a:solidFill>
                  <a:srgbClr val="191919"/>
                </a:solidFill>
                <a:latin typeface="Open Sans 1"/>
              </a:rPr>
              <a:t> Welcome </a:t>
            </a:r>
          </a:p>
          <a:p>
            <a:pPr marL="777240" lvl="1" indent="-388620">
              <a:lnSpc>
                <a:spcPts val="9000"/>
              </a:lnSpc>
              <a:buFont typeface="Arial"/>
              <a:buChar char="•"/>
            </a:pPr>
            <a:r>
              <a:rPr lang="en-US" sz="3600" dirty="0">
                <a:solidFill>
                  <a:srgbClr val="191919"/>
                </a:solidFill>
                <a:latin typeface="Open Sans 1"/>
              </a:rPr>
              <a:t> Introductions </a:t>
            </a:r>
          </a:p>
          <a:p>
            <a:pPr marL="777240" lvl="1" indent="-388620">
              <a:lnSpc>
                <a:spcPts val="9000"/>
              </a:lnSpc>
              <a:buFont typeface="Arial"/>
              <a:buChar char="•"/>
            </a:pPr>
            <a:r>
              <a:rPr lang="en-US" sz="3600" dirty="0">
                <a:solidFill>
                  <a:srgbClr val="191919"/>
                </a:solidFill>
                <a:latin typeface="Open Sans 1"/>
              </a:rPr>
              <a:t> Project &amp; Current Situation</a:t>
            </a:r>
          </a:p>
          <a:p>
            <a:pPr marL="777240" lvl="1" indent="-388620">
              <a:lnSpc>
                <a:spcPts val="9000"/>
              </a:lnSpc>
              <a:buFont typeface="Arial"/>
              <a:buChar char="•"/>
            </a:pPr>
            <a:r>
              <a:rPr lang="en-US" sz="3600" dirty="0">
                <a:solidFill>
                  <a:srgbClr val="191919"/>
                </a:solidFill>
                <a:latin typeface="Open Sans 1"/>
              </a:rPr>
              <a:t> Phase 1 </a:t>
            </a:r>
          </a:p>
          <a:p>
            <a:pPr marL="777240" lvl="1" indent="-388620">
              <a:lnSpc>
                <a:spcPts val="9000"/>
              </a:lnSpc>
              <a:buFont typeface="Arial"/>
              <a:buChar char="•"/>
            </a:pPr>
            <a:r>
              <a:rPr lang="en-US" sz="3600" dirty="0">
                <a:solidFill>
                  <a:srgbClr val="191919"/>
                </a:solidFill>
                <a:latin typeface="Open Sans 1"/>
              </a:rPr>
              <a:t> Timeline </a:t>
            </a:r>
          </a:p>
          <a:p>
            <a:pPr marL="777240" lvl="1" indent="-388620">
              <a:lnSpc>
                <a:spcPts val="9000"/>
              </a:lnSpc>
              <a:buFont typeface="Arial"/>
              <a:buChar char="•"/>
            </a:pPr>
            <a:r>
              <a:rPr lang="en-US" sz="3600" dirty="0">
                <a:solidFill>
                  <a:srgbClr val="191919"/>
                </a:solidFill>
                <a:latin typeface="Open Sans 1"/>
              </a:rPr>
              <a:t> Getting Started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/>
          </a:blip>
          <a:srcRect l="4981" t="12304" b="73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605469" y="4562475"/>
            <a:ext cx="7077063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>
                <a:solidFill>
                  <a:srgbClr val="092B7C"/>
                </a:solidFill>
                <a:latin typeface="Open Sans 1"/>
              </a:rPr>
              <a:t>Introductions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7017" r="44924"/>
          <a:stretch>
            <a:fillRect/>
          </a:stretch>
        </p:blipFill>
        <p:spPr>
          <a:xfrm>
            <a:off x="0" y="0"/>
            <a:ext cx="5556841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38462" y="9580767"/>
            <a:ext cx="2418325" cy="45697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237552" y="1012651"/>
            <a:ext cx="8530982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>
                <a:solidFill>
                  <a:srgbClr val="191919"/>
                </a:solidFill>
                <a:latin typeface="Open Sans 1"/>
              </a:rPr>
              <a:t>About the Project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237552" y="3079683"/>
            <a:ext cx="8200910" cy="5155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191919"/>
                </a:solidFill>
                <a:latin typeface="Open Sans Light"/>
              </a:rPr>
              <a:t>'Ike family of companies is condensing into one office space at beginning of April </a:t>
            </a:r>
          </a:p>
          <a:p>
            <a:pPr marL="1381761" lvl="2" indent="-460587">
              <a:lnSpc>
                <a:spcPts val="4480"/>
              </a:lnSpc>
              <a:buFont typeface="Arial"/>
              <a:buChar char="⚬"/>
            </a:pPr>
            <a:r>
              <a:rPr lang="en-US" sz="3200" dirty="0">
                <a:solidFill>
                  <a:srgbClr val="191919"/>
                </a:solidFill>
                <a:latin typeface="Open Sans Light"/>
              </a:rPr>
              <a:t>'Ike, DataHouse, Team Praxis</a:t>
            </a: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191919"/>
                </a:solidFill>
                <a:latin typeface="Open Sans Light"/>
              </a:rPr>
              <a:t>Solutions on the market do not cater to the needs</a:t>
            </a: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191919"/>
                </a:solidFill>
                <a:latin typeface="Open Sans Light"/>
              </a:rPr>
              <a:t>Developing the future of the </a:t>
            </a:r>
            <a:r>
              <a:rPr lang="en-US" sz="3200" dirty="0" err="1">
                <a:solidFill>
                  <a:srgbClr val="191919"/>
                </a:solidFill>
                <a:latin typeface="Open Sans Light"/>
              </a:rPr>
              <a:t>LumiSight</a:t>
            </a:r>
            <a:r>
              <a:rPr lang="en-US" sz="3200" dirty="0">
                <a:solidFill>
                  <a:srgbClr val="191919"/>
                </a:solidFill>
                <a:latin typeface="Open Sans Light"/>
              </a:rPr>
              <a:t> Platform </a:t>
            </a: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191919"/>
                </a:solidFill>
                <a:latin typeface="Open Sans Light"/>
              </a:rPr>
              <a:t>Roughly 8 weeks to complete Phase 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516491" y="3006877"/>
            <a:ext cx="3255017" cy="1287699"/>
          </a:xfrm>
          <a:prstGeom prst="rect">
            <a:avLst/>
          </a:prstGeom>
          <a:solidFill>
            <a:srgbClr val="1A468F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1019175"/>
            <a:ext cx="10648897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>
                <a:solidFill>
                  <a:srgbClr val="191919"/>
                </a:solidFill>
                <a:latin typeface="Open Sans 1"/>
              </a:rPr>
              <a:t>Project Team</a:t>
            </a:r>
          </a:p>
        </p:txBody>
      </p:sp>
      <p:sp>
        <p:nvSpPr>
          <p:cNvPr id="4" name="AutoShape 4"/>
          <p:cNvSpPr/>
          <p:nvPr/>
        </p:nvSpPr>
        <p:spPr>
          <a:xfrm>
            <a:off x="3816676" y="5143500"/>
            <a:ext cx="3255017" cy="1287699"/>
          </a:xfrm>
          <a:prstGeom prst="rect">
            <a:avLst/>
          </a:prstGeom>
          <a:solidFill>
            <a:srgbClr val="3363B4"/>
          </a:solidFill>
        </p:spPr>
      </p:sp>
      <p:sp>
        <p:nvSpPr>
          <p:cNvPr id="5" name="AutoShape 5"/>
          <p:cNvSpPr/>
          <p:nvPr/>
        </p:nvSpPr>
        <p:spPr>
          <a:xfrm>
            <a:off x="7516491" y="7249354"/>
            <a:ext cx="3255017" cy="1287699"/>
          </a:xfrm>
          <a:prstGeom prst="rect">
            <a:avLst/>
          </a:prstGeom>
          <a:solidFill>
            <a:srgbClr val="76A9FF"/>
          </a:solidFill>
        </p:spPr>
      </p:sp>
      <p:sp>
        <p:nvSpPr>
          <p:cNvPr id="6" name="AutoShape 6"/>
          <p:cNvSpPr/>
          <p:nvPr/>
        </p:nvSpPr>
        <p:spPr>
          <a:xfrm>
            <a:off x="100369" y="5143500"/>
            <a:ext cx="3255017" cy="1287699"/>
          </a:xfrm>
          <a:prstGeom prst="rect">
            <a:avLst/>
          </a:prstGeom>
          <a:solidFill>
            <a:srgbClr val="3363B4"/>
          </a:solidFill>
        </p:spPr>
      </p:sp>
      <p:sp>
        <p:nvSpPr>
          <p:cNvPr id="7" name="AutoShape 7"/>
          <p:cNvSpPr/>
          <p:nvPr/>
        </p:nvSpPr>
        <p:spPr>
          <a:xfrm>
            <a:off x="11273457" y="5143500"/>
            <a:ext cx="3255017" cy="1287699"/>
          </a:xfrm>
          <a:prstGeom prst="rect">
            <a:avLst/>
          </a:prstGeom>
          <a:solidFill>
            <a:srgbClr val="3363B4"/>
          </a:solidFill>
        </p:spPr>
      </p:sp>
      <p:sp>
        <p:nvSpPr>
          <p:cNvPr id="8" name="AutoShape 8"/>
          <p:cNvSpPr/>
          <p:nvPr/>
        </p:nvSpPr>
        <p:spPr>
          <a:xfrm>
            <a:off x="11677597" y="7249354"/>
            <a:ext cx="3255017" cy="1287699"/>
          </a:xfrm>
          <a:prstGeom prst="rect">
            <a:avLst/>
          </a:prstGeom>
          <a:solidFill>
            <a:srgbClr val="76A9FF"/>
          </a:solidFill>
        </p:spPr>
      </p:sp>
      <p:sp>
        <p:nvSpPr>
          <p:cNvPr id="9" name="AutoShape 9"/>
          <p:cNvSpPr/>
          <p:nvPr/>
        </p:nvSpPr>
        <p:spPr>
          <a:xfrm>
            <a:off x="7516491" y="5143500"/>
            <a:ext cx="3255017" cy="1287699"/>
          </a:xfrm>
          <a:prstGeom prst="rect">
            <a:avLst/>
          </a:prstGeom>
          <a:solidFill>
            <a:srgbClr val="3363B4"/>
          </a:solidFill>
        </p:spPr>
      </p:sp>
      <p:sp>
        <p:nvSpPr>
          <p:cNvPr id="10" name="AutoShape 10"/>
          <p:cNvSpPr/>
          <p:nvPr/>
        </p:nvSpPr>
        <p:spPr>
          <a:xfrm>
            <a:off x="3355386" y="7249354"/>
            <a:ext cx="3255017" cy="1287699"/>
          </a:xfrm>
          <a:prstGeom prst="rect">
            <a:avLst/>
          </a:prstGeom>
          <a:solidFill>
            <a:srgbClr val="76A9FF"/>
          </a:solidFill>
        </p:spPr>
      </p:sp>
      <p:sp>
        <p:nvSpPr>
          <p:cNvPr id="11" name="TextBox 11"/>
          <p:cNvSpPr txBox="1"/>
          <p:nvPr/>
        </p:nvSpPr>
        <p:spPr>
          <a:xfrm>
            <a:off x="7902699" y="3228451"/>
            <a:ext cx="2482602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 spc="-74">
                <a:solidFill>
                  <a:srgbClr val="FFFFFF"/>
                </a:solidFill>
                <a:latin typeface="Open Sans 2 Bold"/>
              </a:rPr>
              <a:t>Clyde Shiigi</a:t>
            </a:r>
          </a:p>
          <a:p>
            <a:pPr marL="0" lvl="0" indent="0" algn="ctr">
              <a:lnSpc>
                <a:spcPts val="3250"/>
              </a:lnSpc>
            </a:pPr>
            <a:r>
              <a:rPr lang="en-US" sz="2500" spc="-74">
                <a:solidFill>
                  <a:srgbClr val="FFFFFF"/>
                </a:solidFill>
                <a:latin typeface="Open Sans 2"/>
              </a:rPr>
              <a:t>Project Sponsor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53175" y="7470929"/>
            <a:ext cx="2781651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 spc="-74" dirty="0">
                <a:solidFill>
                  <a:srgbClr val="FFFFFF"/>
                </a:solidFill>
                <a:latin typeface="Open Sans 2 Bold"/>
              </a:rPr>
              <a:t>Taylor </a:t>
            </a:r>
            <a:r>
              <a:rPr lang="en-US" sz="2499" spc="-74" dirty="0" err="1">
                <a:solidFill>
                  <a:srgbClr val="FFFFFF"/>
                </a:solidFill>
                <a:latin typeface="Open Sans 2 Bold"/>
              </a:rPr>
              <a:t>Gabatino</a:t>
            </a:r>
            <a:endParaRPr lang="en-US" sz="2499" spc="-74" dirty="0">
              <a:solidFill>
                <a:srgbClr val="FFFFFF"/>
              </a:solidFill>
              <a:latin typeface="Open Sans 2 Bold"/>
            </a:endParaRPr>
          </a:p>
          <a:p>
            <a:pPr marL="0" lvl="0" indent="0" algn="ctr">
              <a:lnSpc>
                <a:spcPts val="3250"/>
              </a:lnSpc>
            </a:pPr>
            <a:r>
              <a:rPr lang="en-US" sz="2500" spc="-74" dirty="0">
                <a:solidFill>
                  <a:srgbClr val="FFFFFF"/>
                </a:solidFill>
                <a:latin typeface="Open Sans 2"/>
              </a:rPr>
              <a:t>Front End Intern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066371" y="5365075"/>
            <a:ext cx="2755627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 spc="-74">
                <a:solidFill>
                  <a:srgbClr val="FFFFFF"/>
                </a:solidFill>
                <a:latin typeface="Open Sans 2 Bold"/>
              </a:rPr>
              <a:t>Alyssa Mencel</a:t>
            </a:r>
          </a:p>
          <a:p>
            <a:pPr marL="0" lvl="0" indent="0" algn="ctr">
              <a:lnSpc>
                <a:spcPts val="3250"/>
              </a:lnSpc>
            </a:pPr>
            <a:r>
              <a:rPr lang="en-US" sz="2500" spc="-74">
                <a:solidFill>
                  <a:srgbClr val="FFFFFF"/>
                </a:solidFill>
                <a:latin typeface="Open Sans 2"/>
              </a:rPr>
              <a:t>Project Manager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9152" y="5365075"/>
            <a:ext cx="2457451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 spc="-74">
                <a:solidFill>
                  <a:srgbClr val="FFFFFF"/>
                </a:solidFill>
                <a:latin typeface="Open Sans 2 Bold"/>
              </a:rPr>
              <a:t>Ky Pham</a:t>
            </a:r>
          </a:p>
          <a:p>
            <a:pPr marL="0" lvl="0" indent="0" algn="ctr">
              <a:lnSpc>
                <a:spcPts val="3250"/>
              </a:lnSpc>
            </a:pPr>
            <a:r>
              <a:rPr lang="en-US" sz="2500" spc="-74">
                <a:solidFill>
                  <a:srgbClr val="FFFFFF"/>
                </a:solidFill>
                <a:latin typeface="Open Sans 2"/>
              </a:rPr>
              <a:t>Product Owner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76987" y="7470929"/>
            <a:ext cx="2256238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 spc="-74" dirty="0">
                <a:solidFill>
                  <a:srgbClr val="FFFFFF"/>
                </a:solidFill>
                <a:latin typeface="Open Sans 2 Bold"/>
              </a:rPr>
              <a:t>Timothy </a:t>
            </a:r>
            <a:r>
              <a:rPr lang="en-US" sz="2499" spc="-74" dirty="0" err="1">
                <a:solidFill>
                  <a:srgbClr val="FFFFFF"/>
                </a:solidFill>
                <a:latin typeface="Open Sans 2 Bold"/>
              </a:rPr>
              <a:t>Huo</a:t>
            </a:r>
            <a:endParaRPr lang="en-US" sz="2499" spc="-74" dirty="0">
              <a:solidFill>
                <a:srgbClr val="FFFFFF"/>
              </a:solidFill>
              <a:latin typeface="Open Sans 2 Bold"/>
            </a:endParaRPr>
          </a:p>
          <a:p>
            <a:pPr marL="0" lvl="0" indent="0" algn="ctr">
              <a:lnSpc>
                <a:spcPts val="3250"/>
              </a:lnSpc>
            </a:pPr>
            <a:r>
              <a:rPr lang="en-US" sz="2500" spc="-74" dirty="0">
                <a:solidFill>
                  <a:srgbClr val="FFFFFF"/>
                </a:solidFill>
                <a:latin typeface="Open Sans 2"/>
              </a:rPr>
              <a:t>Back End Intern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92507" y="5365075"/>
            <a:ext cx="3235967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 spc="-74">
                <a:solidFill>
                  <a:srgbClr val="FFFFFF"/>
                </a:solidFill>
                <a:latin typeface="Open Sans 2 Bold"/>
              </a:rPr>
              <a:t>Jordan Takemoto</a:t>
            </a:r>
          </a:p>
          <a:p>
            <a:pPr marL="0" lvl="0" indent="0" algn="ctr">
              <a:lnSpc>
                <a:spcPts val="3250"/>
              </a:lnSpc>
            </a:pPr>
            <a:r>
              <a:rPr lang="en-US" sz="2500" spc="-74">
                <a:solidFill>
                  <a:srgbClr val="FFFFFF"/>
                </a:solidFill>
                <a:latin typeface="Open Sans 2"/>
              </a:rPr>
              <a:t>Mentor/Developer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747136" y="5365075"/>
            <a:ext cx="2755627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 spc="-74">
                <a:solidFill>
                  <a:srgbClr val="FFFFFF"/>
                </a:solidFill>
                <a:latin typeface="Open Sans 2 Bold"/>
              </a:rPr>
              <a:t>Jegnesh Gehlot</a:t>
            </a:r>
          </a:p>
          <a:p>
            <a:pPr marL="0" lvl="0" indent="0" algn="ctr">
              <a:lnSpc>
                <a:spcPts val="3250"/>
              </a:lnSpc>
            </a:pPr>
            <a:r>
              <a:rPr lang="en-US" sz="2500" spc="-74">
                <a:solidFill>
                  <a:srgbClr val="FFFFFF"/>
                </a:solidFill>
                <a:latin typeface="Open Sans 2"/>
              </a:rPr>
              <a:t>Mentor/Developer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873826" y="7470929"/>
            <a:ext cx="2256238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 spc="-74" dirty="0">
                <a:solidFill>
                  <a:srgbClr val="FFFFFF"/>
                </a:solidFill>
                <a:latin typeface="Open Sans 2 Bold"/>
              </a:rPr>
              <a:t>Alvin </a:t>
            </a:r>
            <a:r>
              <a:rPr lang="en-US" sz="2499" spc="-74" dirty="0" err="1">
                <a:solidFill>
                  <a:srgbClr val="FFFFFF"/>
                </a:solidFill>
                <a:latin typeface="Open Sans 2 Bold"/>
              </a:rPr>
              <a:t>Edrada</a:t>
            </a:r>
            <a:endParaRPr lang="en-US" sz="2499" spc="-74" dirty="0">
              <a:solidFill>
                <a:srgbClr val="FFFFFF"/>
              </a:solidFill>
              <a:latin typeface="Open Sans 2 Bold"/>
            </a:endParaRPr>
          </a:p>
          <a:p>
            <a:pPr marL="0" lvl="0" indent="0" algn="ctr">
              <a:lnSpc>
                <a:spcPts val="3250"/>
              </a:lnSpc>
            </a:pPr>
            <a:r>
              <a:rPr lang="en-US" sz="2500" spc="-74" dirty="0">
                <a:solidFill>
                  <a:srgbClr val="FFFFFF"/>
                </a:solidFill>
                <a:latin typeface="Open Sans 2"/>
              </a:rPr>
              <a:t>Back End Intern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38462" y="9580767"/>
            <a:ext cx="2418325" cy="456974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14932614" y="5143500"/>
            <a:ext cx="3255017" cy="1287699"/>
          </a:xfrm>
          <a:prstGeom prst="rect">
            <a:avLst/>
          </a:prstGeom>
          <a:solidFill>
            <a:srgbClr val="3363B4"/>
          </a:solidFill>
        </p:spPr>
      </p:sp>
      <p:sp>
        <p:nvSpPr>
          <p:cNvPr id="21" name="TextBox 21"/>
          <p:cNvSpPr txBox="1"/>
          <p:nvPr/>
        </p:nvSpPr>
        <p:spPr>
          <a:xfrm>
            <a:off x="14951664" y="5365075"/>
            <a:ext cx="3235967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2499" spc="-74" dirty="0">
                <a:solidFill>
                  <a:srgbClr val="FFFFFF"/>
                </a:solidFill>
                <a:latin typeface="Open Sans 2 Bold"/>
              </a:rPr>
              <a:t>Riley </a:t>
            </a:r>
            <a:r>
              <a:rPr lang="en-US" sz="2499" spc="-74" dirty="0" err="1">
                <a:solidFill>
                  <a:srgbClr val="FFFFFF"/>
                </a:solidFill>
                <a:latin typeface="Open Sans 2 Bold"/>
              </a:rPr>
              <a:t>Sodetani</a:t>
            </a:r>
            <a:endParaRPr lang="en-US" sz="2499" spc="-74" dirty="0">
              <a:solidFill>
                <a:srgbClr val="FFFFFF"/>
              </a:solidFill>
              <a:latin typeface="Open Sans 2 Bold"/>
            </a:endParaRPr>
          </a:p>
          <a:p>
            <a:pPr marL="0" lvl="0" indent="0" algn="ctr">
              <a:lnSpc>
                <a:spcPts val="3250"/>
              </a:lnSpc>
            </a:pPr>
            <a:r>
              <a:rPr lang="en-US" sz="2500" spc="-74" dirty="0">
                <a:solidFill>
                  <a:srgbClr val="FFFFFF"/>
                </a:solidFill>
                <a:latin typeface="Open Sans 2"/>
              </a:rPr>
              <a:t>Mentor/ Developer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71550"/>
            <a:ext cx="10598030" cy="874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20"/>
              </a:lnSpc>
            </a:pPr>
            <a:r>
              <a:rPr lang="en-US" sz="5400">
                <a:solidFill>
                  <a:srgbClr val="191919"/>
                </a:solidFill>
                <a:latin typeface="Open Sans 1 Bold"/>
              </a:rPr>
              <a:t>Phase 1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2528644"/>
            <a:ext cx="4965461" cy="6729656"/>
          </a:xfrm>
          <a:prstGeom prst="rect">
            <a:avLst/>
          </a:prstGeom>
          <a:solidFill>
            <a:srgbClr val="EFEFEF"/>
          </a:solidFill>
        </p:spPr>
      </p:sp>
      <p:grpSp>
        <p:nvGrpSpPr>
          <p:cNvPr id="4" name="Group 4"/>
          <p:cNvGrpSpPr/>
          <p:nvPr/>
        </p:nvGrpSpPr>
        <p:grpSpPr>
          <a:xfrm>
            <a:off x="5041176" y="8252280"/>
            <a:ext cx="952985" cy="1006020"/>
            <a:chOff x="0" y="0"/>
            <a:chExt cx="1270646" cy="1341359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270646" cy="1341359"/>
            </a:xfrm>
            <a:prstGeom prst="rect">
              <a:avLst/>
            </a:prstGeom>
            <a:solidFill>
              <a:srgbClr val="092B7C"/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438618" y="651630"/>
              <a:ext cx="393411" cy="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arrow" w="med" len="sm"/>
            </a:ln>
          </p:spPr>
        </p:sp>
      </p:grpSp>
      <p:sp>
        <p:nvSpPr>
          <p:cNvPr id="7" name="AutoShape 7"/>
          <p:cNvSpPr/>
          <p:nvPr/>
        </p:nvSpPr>
        <p:spPr>
          <a:xfrm>
            <a:off x="6661270" y="5414023"/>
            <a:ext cx="4965461" cy="3844277"/>
          </a:xfrm>
          <a:prstGeom prst="rect">
            <a:avLst/>
          </a:prstGeom>
          <a:solidFill>
            <a:srgbClr val="EFEFEF"/>
          </a:solidFill>
        </p:spPr>
      </p:sp>
      <p:grpSp>
        <p:nvGrpSpPr>
          <p:cNvPr id="8" name="Group 8"/>
          <p:cNvGrpSpPr/>
          <p:nvPr/>
        </p:nvGrpSpPr>
        <p:grpSpPr>
          <a:xfrm>
            <a:off x="10673746" y="8252280"/>
            <a:ext cx="952985" cy="1006020"/>
            <a:chOff x="0" y="0"/>
            <a:chExt cx="1270646" cy="1341359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1270646" cy="1341359"/>
            </a:xfrm>
            <a:prstGeom prst="rect">
              <a:avLst/>
            </a:prstGeom>
            <a:solidFill>
              <a:srgbClr val="092B7C"/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438618" y="651630"/>
              <a:ext cx="393411" cy="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arrow" w="med" len="sm"/>
            </a:ln>
          </p:spPr>
        </p:sp>
      </p:grpSp>
      <p:sp>
        <p:nvSpPr>
          <p:cNvPr id="11" name="AutoShape 11"/>
          <p:cNvSpPr/>
          <p:nvPr/>
        </p:nvSpPr>
        <p:spPr>
          <a:xfrm>
            <a:off x="12293839" y="2528644"/>
            <a:ext cx="4965461" cy="6729656"/>
          </a:xfrm>
          <a:prstGeom prst="rect">
            <a:avLst/>
          </a:prstGeom>
          <a:solidFill>
            <a:srgbClr val="EFEFEF"/>
          </a:solidFill>
        </p:spPr>
      </p:sp>
      <p:sp>
        <p:nvSpPr>
          <p:cNvPr id="12" name="AutoShape 12"/>
          <p:cNvSpPr/>
          <p:nvPr/>
        </p:nvSpPr>
        <p:spPr>
          <a:xfrm>
            <a:off x="16306315" y="8252280"/>
            <a:ext cx="952985" cy="1006020"/>
          </a:xfrm>
          <a:prstGeom prst="rect">
            <a:avLst/>
          </a:prstGeom>
          <a:solidFill>
            <a:srgbClr val="092B7C"/>
          </a:solidFill>
        </p:spPr>
      </p:sp>
      <p:sp>
        <p:nvSpPr>
          <p:cNvPr id="13" name="AutoShape 13"/>
          <p:cNvSpPr/>
          <p:nvPr/>
        </p:nvSpPr>
        <p:spPr>
          <a:xfrm>
            <a:off x="16782808" y="8741003"/>
            <a:ext cx="295058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4" name="TextBox 14"/>
          <p:cNvSpPr txBox="1"/>
          <p:nvPr/>
        </p:nvSpPr>
        <p:spPr>
          <a:xfrm>
            <a:off x="1656640" y="3078557"/>
            <a:ext cx="3709581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50"/>
              </a:lnSpc>
            </a:pPr>
            <a:r>
              <a:rPr lang="en-US" sz="2500" spc="-74">
                <a:solidFill>
                  <a:srgbClr val="191919"/>
                </a:solidFill>
                <a:latin typeface="Open Sans 2 Bold"/>
              </a:rPr>
              <a:t>Office Space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56640" y="4171784"/>
            <a:ext cx="3709581" cy="2734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91919"/>
                </a:solidFill>
                <a:latin typeface="Open Sans Light"/>
              </a:rPr>
              <a:t>View a Map of Workspaces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91919"/>
                </a:solidFill>
                <a:latin typeface="Open Sans Light"/>
              </a:rPr>
              <a:t>Upload a Map of Workspaces</a:t>
            </a: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91919"/>
                </a:solidFill>
                <a:latin typeface="Open Sans Light"/>
              </a:rPr>
              <a:t>Manage Desks/ Rooms (CRUD)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89209" y="6023262"/>
            <a:ext cx="3709581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50"/>
              </a:lnSpc>
            </a:pPr>
            <a:r>
              <a:rPr lang="en-US" sz="2500" spc="-74">
                <a:solidFill>
                  <a:srgbClr val="191919"/>
                </a:solidFill>
                <a:latin typeface="Open Sans 2 Bold"/>
              </a:rPr>
              <a:t>Admin Dashboard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89209" y="6638054"/>
            <a:ext cx="3709581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91919"/>
                </a:solidFill>
                <a:latin typeface="Open Sans Light"/>
              </a:rPr>
              <a:t>View upcoming reservations</a:t>
            </a: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91919"/>
                </a:solidFill>
                <a:latin typeface="Open Sans Light"/>
              </a:rPr>
              <a:t>Filter reservations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645962" y="2889645"/>
            <a:ext cx="4284375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50"/>
              </a:lnSpc>
            </a:pPr>
            <a:r>
              <a:rPr lang="en-US" sz="2500" spc="-74">
                <a:solidFill>
                  <a:srgbClr val="191919"/>
                </a:solidFill>
                <a:latin typeface="Open Sans 2 Bold"/>
              </a:rPr>
              <a:t>Reservation Management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634382" y="3543875"/>
            <a:ext cx="4284375" cy="5477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91919"/>
                </a:solidFill>
                <a:latin typeface="Open Sans Light"/>
              </a:rPr>
              <a:t>Employees can make a reservation for a desk or room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91919"/>
                </a:solidFill>
                <a:latin typeface="Open Sans Light"/>
              </a:rPr>
              <a:t>View their reservations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91919"/>
                </a:solidFill>
                <a:latin typeface="Open Sans Light"/>
              </a:rPr>
              <a:t>Cancel their reservations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91919"/>
                </a:solidFill>
                <a:latin typeface="Open Sans Light"/>
              </a:rPr>
              <a:t>Export reservation to Outlook</a:t>
            </a:r>
          </a:p>
          <a:p>
            <a:pPr marL="561341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91919"/>
                </a:solidFill>
                <a:latin typeface="Open Sans Light"/>
              </a:rPr>
              <a:t>Admin receives notification of reservation</a:t>
            </a:r>
          </a:p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91919"/>
                </a:solidFill>
                <a:latin typeface="Open Sans Light"/>
              </a:rPr>
              <a:t>Admin can cancel reservation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38462" y="9580767"/>
            <a:ext cx="2418325" cy="456974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6661270" y="1184994"/>
            <a:ext cx="4965461" cy="3844277"/>
          </a:xfrm>
          <a:prstGeom prst="rect">
            <a:avLst/>
          </a:prstGeom>
          <a:solidFill>
            <a:srgbClr val="EFEFEF"/>
          </a:solidFill>
        </p:spPr>
      </p:sp>
      <p:grpSp>
        <p:nvGrpSpPr>
          <p:cNvPr id="22" name="Group 22"/>
          <p:cNvGrpSpPr/>
          <p:nvPr/>
        </p:nvGrpSpPr>
        <p:grpSpPr>
          <a:xfrm>
            <a:off x="10673746" y="4023251"/>
            <a:ext cx="952985" cy="1006020"/>
            <a:chOff x="0" y="0"/>
            <a:chExt cx="1270646" cy="1341359"/>
          </a:xfrm>
        </p:grpSpPr>
        <p:sp>
          <p:nvSpPr>
            <p:cNvPr id="23" name="AutoShape 23"/>
            <p:cNvSpPr/>
            <p:nvPr/>
          </p:nvSpPr>
          <p:spPr>
            <a:xfrm>
              <a:off x="0" y="0"/>
              <a:ext cx="1270646" cy="1341359"/>
            </a:xfrm>
            <a:prstGeom prst="rect">
              <a:avLst/>
            </a:prstGeom>
            <a:solidFill>
              <a:srgbClr val="092B7C"/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438618" y="651630"/>
              <a:ext cx="393411" cy="0"/>
            </a:xfrm>
            <a:prstGeom prst="line">
              <a:avLst/>
            </a:prstGeom>
            <a:ln w="38100" cap="flat">
              <a:solidFill>
                <a:srgbClr val="FFFFFF"/>
              </a:solidFill>
              <a:prstDash val="solid"/>
              <a:headEnd type="none" w="sm" len="sm"/>
              <a:tailEnd type="arrow" w="med" len="sm"/>
            </a:ln>
          </p:spPr>
        </p:sp>
      </p:grpSp>
      <p:sp>
        <p:nvSpPr>
          <p:cNvPr id="25" name="TextBox 25"/>
          <p:cNvSpPr txBox="1"/>
          <p:nvPr/>
        </p:nvSpPr>
        <p:spPr>
          <a:xfrm>
            <a:off x="7289209" y="1794233"/>
            <a:ext cx="3709581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50"/>
              </a:lnSpc>
            </a:pPr>
            <a:r>
              <a:rPr lang="en-US" sz="2500" spc="-74">
                <a:solidFill>
                  <a:srgbClr val="191919"/>
                </a:solidFill>
                <a:latin typeface="Open Sans 2 Bold"/>
              </a:rPr>
              <a:t>Account Management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289209" y="2409024"/>
            <a:ext cx="3709581" cy="181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0" lvl="1" indent="-280670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191919"/>
                </a:solidFill>
                <a:latin typeface="Open Sans Light"/>
              </a:rPr>
              <a:t>Transfer current user pool and login component from LumiSight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38462" y="9580767"/>
            <a:ext cx="2418325" cy="456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3049" r="116"/>
          <a:stretch>
            <a:fillRect/>
          </a:stretch>
        </p:blipFill>
        <p:spPr>
          <a:xfrm>
            <a:off x="4446249" y="300409"/>
            <a:ext cx="9395501" cy="96861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/>
          </a:blip>
          <a:srcRect t="7801" b="7801"/>
          <a:stretch>
            <a:fillRect/>
          </a:stretch>
        </p:blipFill>
        <p:spPr>
          <a:xfrm>
            <a:off x="0" y="3810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38462" y="9580767"/>
            <a:ext cx="2418325" cy="45697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93192" y="4248785"/>
            <a:ext cx="12101617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>
                <a:solidFill>
                  <a:srgbClr val="092B7C"/>
                </a:solidFill>
                <a:latin typeface="Open Sans 1"/>
              </a:rPr>
              <a:t>Getting Started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097DF95828FE4AB0C3487BFB58E93A" ma:contentTypeVersion="16" ma:contentTypeDescription="Create a new document." ma:contentTypeScope="" ma:versionID="15f00d010846a101d841390187a9810b">
  <xsd:schema xmlns:xsd="http://www.w3.org/2001/XMLSchema" xmlns:xs="http://www.w3.org/2001/XMLSchema" xmlns:p="http://schemas.microsoft.com/office/2006/metadata/properties" xmlns:ns2="9a3493d9-1e33-4c41-8e39-391f8de1a481" xmlns:ns3="0a71824d-7dd7-4cf2-9af7-10db0ac3c3a7" targetNamespace="http://schemas.microsoft.com/office/2006/metadata/properties" ma:root="true" ma:fieldsID="c9d36681d6477a215a75840282536303" ns2:_="" ns3:_="">
    <xsd:import namespace="9a3493d9-1e33-4c41-8e39-391f8de1a481"/>
    <xsd:import namespace="0a71824d-7dd7-4cf2-9af7-10db0ac3c3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493d9-1e33-4c41-8e39-391f8de1a4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584a849-6425-41be-9232-c7b67993d1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1824d-7dd7-4cf2-9af7-10db0ac3c3a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ca9ee81-b800-48bd-89e8-be9f5f5857e8}" ma:internalName="TaxCatchAll" ma:showField="CatchAllData" ma:web="0a71824d-7dd7-4cf2-9af7-10db0ac3c3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a71824d-7dd7-4cf2-9af7-10db0ac3c3a7">
      <UserInfo>
        <DisplayName/>
        <AccountId xsi:nil="true"/>
        <AccountType/>
      </UserInfo>
    </SharedWithUsers>
    <MediaLengthInSeconds xmlns="9a3493d9-1e33-4c41-8e39-391f8de1a481" xsi:nil="true"/>
    <TaxCatchAll xmlns="0a71824d-7dd7-4cf2-9af7-10db0ac3c3a7" xsi:nil="true"/>
    <lcf76f155ced4ddcb4097134ff3c332f xmlns="9a3493d9-1e33-4c41-8e39-391f8de1a48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B38636-9ABE-44B6-8E56-2410EECDC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20507A-D696-402E-B123-D85DC40B18B4}"/>
</file>

<file path=customXml/itemProps3.xml><?xml version="1.0" encoding="utf-8"?>
<ds:datastoreItem xmlns:ds="http://schemas.openxmlformats.org/officeDocument/2006/customXml" ds:itemID="{A447E216-82B5-40BC-8F52-1CE43A4F7400}">
  <ds:schemaRefs>
    <ds:schemaRef ds:uri="http://schemas.microsoft.com/office/2006/metadata/properties"/>
    <ds:schemaRef ds:uri="http://schemas.microsoft.com/office/infopath/2007/PartnerControls"/>
    <ds:schemaRef ds:uri="0a71824d-7dd7-4cf2-9af7-10db0ac3c3a7"/>
    <ds:schemaRef ds:uri="9a3493d9-1e33-4c41-8e39-391f8de1a4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191</Words>
  <Application>Microsoft Office PowerPoint</Application>
  <PresentationFormat>Custom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Open Sans 2</vt:lpstr>
      <vt:lpstr>Open Sans 2 Bold</vt:lpstr>
      <vt:lpstr>Arial</vt:lpstr>
      <vt:lpstr>Open Sans Light</vt:lpstr>
      <vt:lpstr>Open Sans 1 Bold</vt:lpstr>
      <vt:lpstr>Open Sans 1</vt:lpstr>
      <vt:lpstr>Open Sans Light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Leilani Farinas</cp:lastModifiedBy>
  <cp:revision>5</cp:revision>
  <dcterms:created xsi:type="dcterms:W3CDTF">2006-08-16T00:00:00Z</dcterms:created>
  <dcterms:modified xsi:type="dcterms:W3CDTF">2022-06-14T06:51:33Z</dcterms:modified>
  <dc:identifier>DAE36YJtaDo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0x01010015097DF95828FE4AB0C3487BFB58E93A</vt:lpwstr>
  </property>
  <property fmtid="{D5CDD505-2E9C-101B-9397-08002B2CF9AE}" pid="3" name="Order">
    <vt:r8>1700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