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77" r:id="rId6"/>
    <p:sldId id="278" r:id="rId7"/>
    <p:sldId id="280" r:id="rId8"/>
    <p:sldId id="257" r:id="rId9"/>
    <p:sldId id="282" r:id="rId10"/>
    <p:sldId id="281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1" r:id="rId19"/>
    <p:sldId id="290" r:id="rId20"/>
    <p:sldId id="266" r:id="rId21"/>
    <p:sldId id="267" r:id="rId22"/>
    <p:sldId id="35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A5B"/>
    <a:srgbClr val="030D3E"/>
    <a:srgbClr val="2738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481"/>
    <p:restoredTop sz="92136"/>
  </p:normalViewPr>
  <p:slideViewPr>
    <p:cSldViewPr snapToGrid="0">
      <p:cViewPr varScale="1">
        <p:scale>
          <a:sx n="42" d="100"/>
          <a:sy n="42" d="100"/>
        </p:scale>
        <p:origin x="66" y="11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BC838-1573-4D2C-BDA1-6EF47CA791BE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72F99-7204-4A16-BBCF-540DE4747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84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72F99-7204-4A16-BBCF-540DE47474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71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72F99-7204-4A16-BBCF-540DE47474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10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72F99-7204-4A16-BBCF-540DE47474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6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72F99-7204-4A16-BBCF-540DE47474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06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72F99-7204-4A16-BBCF-540DE47474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72F99-7204-4A16-BBCF-540DE47474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63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72F99-7204-4A16-BBCF-540DE47474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93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72F99-7204-4A16-BBCF-540DE47474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95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72F99-7204-4A16-BBCF-540DE47474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11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72F99-7204-4A16-BBCF-540DE47474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15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72F99-7204-4A16-BBCF-540DE47474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31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72F99-7204-4A16-BBCF-540DE47474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0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4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4E6B7-A926-B798-0C44-0E9F072E3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FA615-6054-4516-BDE3-D6918E9DA91B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F8D54-3DB7-4431-C602-29D1E66DAC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E9EF539-C8F3-C899-508C-38985716D6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791" y="2584770"/>
            <a:ext cx="6467475" cy="643362"/>
          </a:xfrm>
        </p:spPr>
        <p:txBody>
          <a:bodyPr lIns="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subtitle here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3A6D2BE7-4CA0-8A28-CFB6-6389EEFD2C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791" y="4256936"/>
            <a:ext cx="4800600" cy="409575"/>
          </a:xfrm>
        </p:spPr>
        <p:txBody>
          <a:bodyPr lIns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502920" indent="0">
              <a:buNone/>
              <a:defRPr/>
            </a:lvl3pPr>
            <a:lvl4pPr marL="77724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FF276700-AD65-AFD9-0D5F-1F80298A49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791" y="4589316"/>
            <a:ext cx="4800600" cy="634450"/>
          </a:xfrm>
        </p:spPr>
        <p:txBody>
          <a:bodyPr lIns="0"/>
          <a:lstStyle>
            <a:lvl1pPr marL="0" indent="0">
              <a:spcAft>
                <a:spcPts val="30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502920" indent="0">
              <a:buNone/>
              <a:defRPr/>
            </a:lvl3pPr>
            <a:lvl4pPr marL="77724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45F17-A121-B028-494E-B60A682CBD3D}"/>
              </a:ext>
            </a:extLst>
          </p:cNvPr>
          <p:cNvSpPr/>
          <p:nvPr userDrawn="1"/>
        </p:nvSpPr>
        <p:spPr>
          <a:xfrm>
            <a:off x="0" y="5918662"/>
            <a:ext cx="12192000" cy="939339"/>
          </a:xfrm>
          <a:prstGeom prst="rect">
            <a:avLst/>
          </a:prstGeom>
          <a:solidFill>
            <a:srgbClr val="030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A97358-7E56-D975-7AE0-7A0C60CD39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68" y="5942379"/>
            <a:ext cx="1170504" cy="682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62F280-F399-6ED0-D96F-3E387A386F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10" y="6068152"/>
            <a:ext cx="1862415" cy="347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127EF9-F3CE-59AA-D9B1-436A5B7F16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88" y="6087506"/>
            <a:ext cx="649422" cy="38854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2E1CEFC-5D88-C5E1-3095-B5661EAD8B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8570" y="1779494"/>
            <a:ext cx="6309534" cy="723900"/>
          </a:xfrm>
        </p:spPr>
        <p:txBody>
          <a:bodyPr anchor="t">
            <a:no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title here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299A416-B89B-5536-2158-82D0F360E2F9}"/>
              </a:ext>
            </a:extLst>
          </p:cNvPr>
          <p:cNvSpPr txBox="1">
            <a:spLocks/>
          </p:cNvSpPr>
          <p:nvPr userDrawn="1"/>
        </p:nvSpPr>
        <p:spPr>
          <a:xfrm>
            <a:off x="9155548" y="61254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3FA615-6054-4516-BDE3-D6918E9DA9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720930-AEE0-A3C7-A6DA-AC74A7E20525}"/>
              </a:ext>
            </a:extLst>
          </p:cNvPr>
          <p:cNvSpPr txBox="1"/>
          <p:nvPr userDrawn="1"/>
        </p:nvSpPr>
        <p:spPr>
          <a:xfrm>
            <a:off x="688570" y="6579123"/>
            <a:ext cx="8332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800" i="1" dirty="0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25001E-24C6-E727-94BE-81079194F8CF}"/>
              </a:ext>
            </a:extLst>
          </p:cNvPr>
          <p:cNvSpPr txBox="1"/>
          <p:nvPr userDrawn="1"/>
        </p:nvSpPr>
        <p:spPr>
          <a:xfrm>
            <a:off x="717768" y="505444"/>
            <a:ext cx="646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Hawaii Cloud Innovation Summit 2022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44B310-207B-90BB-FCF4-B308C12AFD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22" y="5639264"/>
            <a:ext cx="1251111" cy="1251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EA2F1A-AFBB-2ACE-EE68-299B3985D3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05" y="6022063"/>
            <a:ext cx="1543739" cy="49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03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24A56D-4510-34AD-C6A2-56AED009DA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BE2B9E6-100A-3309-4E34-AF27C7F642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039935"/>
            <a:ext cx="2377440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184892-F6BA-D68C-F31D-A187ED607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606424"/>
          </a:xfrm>
        </p:spPr>
        <p:txBody>
          <a:bodyPr/>
          <a:lstStyle>
            <a:lvl1pPr>
              <a:defRPr>
                <a:solidFill>
                  <a:srgbClr val="162A5B"/>
                </a:solidFill>
              </a:defRPr>
            </a:lvl1pPr>
          </a:lstStyle>
          <a:p>
            <a:r>
              <a:rPr lang="en-US" dirty="0"/>
              <a:t>Four-column layout with subtitles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CAB7EA0-AFF3-0DD5-AEE4-B4EFF8E437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704992"/>
            <a:ext cx="237744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2341945-89F6-CA6B-BABB-D32A791EC8E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471333" y="1704992"/>
            <a:ext cx="237744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9C5EB14-3D5C-539F-D4CC-003E19AFEC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1333" y="2039935"/>
            <a:ext cx="2377440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F75D9F5-1DDE-5111-8255-46091503F2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3066" y="1704992"/>
            <a:ext cx="237744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71DC4EB-90C6-D201-2796-85CC1B6600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3066" y="2039935"/>
            <a:ext cx="2377440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2CF3B0A-8961-26CB-D713-62C79C8ED7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94799" y="1704992"/>
            <a:ext cx="237744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964AE94-1E78-7EB9-5FDC-862E5C7895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4799" y="2039935"/>
            <a:ext cx="2377440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F3CEF369-167F-D751-53A9-BCCC0F34FB2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AF3CD9-986C-D868-07B7-B7A3ED0C0E5E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0ABAB0-F50C-0DBB-03E3-F7E3FA952C25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7322F4-B667-8B5B-D6EA-E0C0EBE4D7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7AA1672-330D-C207-2090-5987FC382C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753076-A346-EE97-6911-6150ECAF01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65F9A3-AFBE-2906-CD2E-7FE5E09A85D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7BB392-C52E-F04E-2792-141DBAF79F9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7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5C0BF6-B359-0E45-0FF0-2CF697467E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990AA30-44F3-FE08-F552-5F4722FDF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2" y="914400"/>
            <a:ext cx="10950576" cy="609600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55F6C70-6158-2725-D460-470A6386E2F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803900" y="1737360"/>
            <a:ext cx="5767388" cy="447141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2FD6661-A2E6-0825-6A59-B83BD6E987C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2039936"/>
            <a:ext cx="4787900" cy="4170363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E217D10-F6C6-AEBD-A243-124A2A70AB9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09600" y="1704992"/>
            <a:ext cx="478790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6F24E7BB-EE7B-94F2-7C91-E70D54FD9FF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CAFBB3-4B98-AE5E-46DF-7A49DFCA4F8C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6A6F55-63A4-2B5B-008D-132FDB1857AA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13CE67-59B6-F6B2-CE63-D55B0C849A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8DDA3F-AB4D-8196-31AD-A42FDECEFF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D24E83-6EA2-B7E6-4AC1-D094EC07DD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FAA86F-0F15-0FB9-9886-BE97947888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ACFE79-2F8F-33C2-69DA-A6F91473D45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71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005C4A-63B4-6F1A-2490-C69E345D8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990AA30-44F3-FE08-F552-5F4722FDF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12" y="914400"/>
            <a:ext cx="10950576" cy="609600"/>
          </a:xfrm>
        </p:spPr>
        <p:txBody>
          <a:bodyPr anchor="t"/>
          <a:lstStyle>
            <a:lvl1pPr>
              <a:defRPr sz="3200">
                <a:solidFill>
                  <a:srgbClr val="162A5B"/>
                </a:solidFill>
              </a:defRPr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55F6C70-6158-2725-D460-470A6386E2F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803900" y="1737360"/>
            <a:ext cx="5767388" cy="4471416"/>
          </a:xfrm>
        </p:spPr>
        <p:txBody>
          <a:bodyPr/>
          <a:lstStyle>
            <a:lvl1pPr marL="0" indent="0">
              <a:buNone/>
              <a:defRPr sz="3200">
                <a:solidFill>
                  <a:srgbClr val="162A5B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2FD6661-A2E6-0825-6A59-B83BD6E987C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2039936"/>
            <a:ext cx="4787900" cy="4170363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E217D10-F6C6-AEBD-A243-124A2A70AB9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09600" y="1704992"/>
            <a:ext cx="478790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4E5B0B6-37C7-72DF-79D9-0310A60E58C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B2246A-8B27-93D8-22DA-8257C80B5ADA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68EB31-01E3-C05C-C7F3-B0DFA6A05E42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8AA5B9-A934-0015-7265-7F14695C08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D06617-E749-AA07-07F9-187DD40CD2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4DE29-F7AC-9966-8C7C-7CA35768EF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F3D4E7-85B1-F778-AB3E-DCD94B0C34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B261F3-1164-33E0-88CE-2D3FE67D385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14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Logo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518495-C37A-344D-910F-AA52570F4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90095D7-1D6C-7793-1F37-20C4E4C051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0"/>
            <a:ext cx="10972800" cy="609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Customer logo wall layout</a:t>
            </a: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523FF9D3-E23E-0873-63C3-15535BB37C2D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90843" y="219456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620D30DA-9CEA-1727-C6FF-F877A042962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584843" y="219456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677D4EB2-F4D5-2A59-4539-CD9F110B4A7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78843" y="219456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9FF81658-8D5D-EEC3-2E5A-86DD8478111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72843" y="219456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9" name="Content Placeholder 16">
            <a:extLst>
              <a:ext uri="{FF2B5EF4-FFF2-40B4-BE49-F238E27FC236}">
                <a16:creationId xmlns:a16="http://schemas.microsoft.com/office/drawing/2014/main" id="{F91FE347-B9E4-8FA3-4BB4-F47FA28B9C63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89334" y="388620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7CAFBE0E-41EB-9AEF-39B4-FA0B5576260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583334" y="388620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24FB1FD6-EE86-5982-DC60-89C7B743FA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377334" y="388620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6B9E3754-8724-6BD0-868F-B7CCB28117D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171334" y="388620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D3818165-68D3-BDB7-AF9C-ACF9450D0D2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025A95-5DBD-7BF2-6E79-042A9A7E9834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EAB032-81D5-352F-E06C-7811DE2A19CF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084A12-6032-263D-B83F-FC742CFF3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B0C8A1-1A52-8177-7308-2AF3CA994B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2F7A05-3855-6BFD-F7F4-BC0D214DCE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1AB3C5-709B-384C-F15C-54748B8EB1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30C7A6-BEC9-8322-229E-E3660D5E1DE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71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Logo Wall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7626D8-A7D3-B196-EDA4-495D932CB0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90095D7-1D6C-7793-1F37-20C4E4C051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0"/>
            <a:ext cx="10972800" cy="609601"/>
          </a:xfrm>
        </p:spPr>
        <p:txBody>
          <a:bodyPr/>
          <a:lstStyle>
            <a:lvl1pPr>
              <a:defRPr>
                <a:solidFill>
                  <a:srgbClr val="162A5B"/>
                </a:solidFill>
              </a:defRPr>
            </a:lvl1pPr>
          </a:lstStyle>
          <a:p>
            <a:r>
              <a:rPr lang="en-US" dirty="0"/>
              <a:t>Customer logo wall layout</a:t>
            </a: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523FF9D3-E23E-0873-63C3-15535BB37C2D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790843" y="219456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620D30DA-9CEA-1727-C6FF-F877A042962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584843" y="219456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677D4EB2-F4D5-2A59-4539-CD9F110B4A7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378843" y="219456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9FF81658-8D5D-EEC3-2E5A-86DD8478111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172843" y="219456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9" name="Content Placeholder 16">
            <a:extLst>
              <a:ext uri="{FF2B5EF4-FFF2-40B4-BE49-F238E27FC236}">
                <a16:creationId xmlns:a16="http://schemas.microsoft.com/office/drawing/2014/main" id="{F91FE347-B9E4-8FA3-4BB4-F47FA28B9C63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89334" y="388620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0" name="Content Placeholder 16">
            <a:extLst>
              <a:ext uri="{FF2B5EF4-FFF2-40B4-BE49-F238E27FC236}">
                <a16:creationId xmlns:a16="http://schemas.microsoft.com/office/drawing/2014/main" id="{7CAFBE0E-41EB-9AEF-39B4-FA0B5576260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3583334" y="388620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24FB1FD6-EE86-5982-DC60-89C7B743FAF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377334" y="388620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3" name="Content Placeholder 16">
            <a:extLst>
              <a:ext uri="{FF2B5EF4-FFF2-40B4-BE49-F238E27FC236}">
                <a16:creationId xmlns:a16="http://schemas.microsoft.com/office/drawing/2014/main" id="{6B9E3754-8724-6BD0-868F-B7CCB28117D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171334" y="3886200"/>
            <a:ext cx="1828800" cy="109728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96375594-919F-75AD-64F0-A303C96A4942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A515C6-CAE1-735C-56BE-A078873166DD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CCD8FF-4D9D-B121-3F3F-81C1A8943CA7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783668-BF39-08B9-A674-ECF73911EE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5AE45B-4795-26EB-AF4F-BE11DECED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1FEC4C-3AD4-696D-5566-A57AA6C39A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898794-40DC-2E32-F839-B5906D07C3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E56D7B-9990-0589-B34F-D55331279F4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74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4">
            <a:extLst>
              <a:ext uri="{FF2B5EF4-FFF2-40B4-BE49-F238E27FC236}">
                <a16:creationId xmlns:a16="http://schemas.microsoft.com/office/drawing/2014/main" id="{4050F6CB-7BF8-2E58-B04E-68292F437C0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600" y="1711804"/>
            <a:ext cx="10972800" cy="4191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9D27EB-22BC-B8B8-1C8D-BECD725B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0"/>
            <a:ext cx="10972800" cy="609601"/>
          </a:xfrm>
        </p:spPr>
        <p:txBody>
          <a:bodyPr/>
          <a:lstStyle>
            <a:lvl1pPr>
              <a:defRPr>
                <a:solidFill>
                  <a:srgbClr val="162A5B"/>
                </a:solidFill>
              </a:defRPr>
            </a:lvl1pPr>
          </a:lstStyle>
          <a:p>
            <a:r>
              <a:rPr lang="en-US" dirty="0"/>
              <a:t>Title and chart layout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AA35F6E-F1ED-A206-F1EB-16C0B5EC6A1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04222-305B-9923-D989-395A4EBC3071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945E3-79C4-63BC-36CB-606A8C0C6B50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246E4E-DEB4-FD34-60A6-9E5BDB462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930D17-FBA5-20ED-39C2-B5FA82130C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0EAAF4-6426-EBCB-393A-04EDAE1A0E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4CBB1C-204E-33C7-FB41-39195624CD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8EA766-C47F-F5C2-89AC-4092802851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6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ABFD4E47-90D7-809B-7BF9-816BFE73C59D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09600" y="1711804"/>
            <a:ext cx="10972800" cy="4191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the icon to add a table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B7FCF0-1E46-8A28-CE2C-8AEC2B72E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0"/>
            <a:ext cx="10972800" cy="609601"/>
          </a:xfrm>
        </p:spPr>
        <p:txBody>
          <a:bodyPr/>
          <a:lstStyle>
            <a:lvl1pPr>
              <a:defRPr>
                <a:solidFill>
                  <a:srgbClr val="162A5B"/>
                </a:solidFill>
              </a:defRPr>
            </a:lvl1pPr>
          </a:lstStyle>
          <a:p>
            <a:r>
              <a:rPr lang="en-US" dirty="0"/>
              <a:t>Title and table layout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EF9B796-0952-D3AC-F48B-1295A839F1E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E9126C-52BB-9439-4A42-4C5A89330E0E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2E9A7E-DCD5-DBB3-D977-303626E9DA06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59CCBD-5D03-B39E-2544-760FD2794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5461F4-944C-C917-053F-9225C1AE52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EE23F1-136C-5557-40D7-1E8F1DA46F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C7A52E-9C01-48D8-6DA2-B8316C1DCF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27D1FC-0EF6-FC93-99F3-669D0D36BF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14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5CE03CC1-9EE0-E5E6-5B1D-4CE69AE6D6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icon to add a full-bleed </a:t>
            </a:r>
            <a:br>
              <a:rPr lang="en-US" dirty="0"/>
            </a:br>
            <a:r>
              <a:rPr lang="en-US" dirty="0"/>
              <a:t>(all the way to the edges) photo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A7BA334-D65C-215E-C8D4-2B3DDF02F7A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58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AF4F0F-730A-E3BC-61A7-81537BF662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3073C1C-4B97-D297-FD72-513A35A7D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0"/>
            <a:ext cx="10972800" cy="609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45E03A-83BB-037B-E83E-58D4694137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1804"/>
            <a:ext cx="10972800" cy="4191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  <a:lvl3pPr marL="502920" indent="0">
              <a:buNone/>
              <a:defRPr>
                <a:solidFill>
                  <a:schemeClr val="bg1"/>
                </a:solidFill>
              </a:defRPr>
            </a:lvl3pPr>
            <a:lvl4pPr marL="777240" indent="0">
              <a:buNone/>
              <a:defRPr>
                <a:solidFill>
                  <a:schemeClr val="bg1"/>
                </a:solidFill>
              </a:defRPr>
            </a:lvl4pPr>
            <a:lvl5pPr marL="105156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here to 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1131FDE-6802-86F1-0765-B156D33D8B3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498CFC-7C68-E0E1-79CE-ABE6C898B00B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C07D95-7EC3-19D7-CCB5-495C2EF81AA4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4CBAF8-78DD-64A1-F76D-559CED6266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AF9F28-16DA-5BC8-1542-7C2AD99A55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255F48-E479-76EC-2277-7D5D8029C0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089CC-45C7-5D69-8236-424BA1ECE0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A74F6E-940C-543B-B096-A22E69D1493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66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7D8C5-D160-8D08-4D50-C6F759A635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D374A77-508C-4C35-8371-285411CEF3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995221"/>
            <a:ext cx="8067261" cy="1628775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CE2D110-54B0-5902-D901-AE6A3171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109770"/>
            <a:ext cx="6915150" cy="41367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8086E27-5E32-CCCF-4EC4-0547632B5C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4434037"/>
            <a:ext cx="6915150" cy="342900"/>
          </a:xfr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quoted person’s affiliation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8AACE96-72E1-426E-B8BD-04062FB8E2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8606" y="1995221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62634BF2-C9E8-7EA5-7C53-C259195C2F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1271" y="3254833"/>
            <a:ext cx="309563" cy="309563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C1E729E9-9F95-768A-0E86-6B54D091982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FFD8EE-86FC-D964-BE13-9DD796B0DC05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DDEE6D-F8D6-F336-E0E3-57DF780C8BF8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AF5F21-A239-7A4C-18E8-600F98976F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C14C9A-ABCC-0AF5-9004-79A776E0AF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332D70-292C-FB91-866E-94648ADA2E6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1B7A3C-3F5F-3AD5-F9AE-6FC59725E58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F1420F-E0D7-AFB1-EF39-DD6A4E5817F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0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518495-C37A-344D-910F-AA52570F4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E92FF0B-1DEB-0CB5-00E9-BA1EC4F71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539280"/>
            <a:ext cx="8170258" cy="1625599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– </a:t>
            </a:r>
            <a:br>
              <a:rPr lang="en-US" dirty="0"/>
            </a:br>
            <a:r>
              <a:rPr lang="en-US" dirty="0"/>
              <a:t>Type section name here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FD94208-13D3-8171-4088-0A58F846E31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190F43-F205-7A9E-1C49-1E5434339546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72094D-610C-E472-FA0E-04F67A2AB97C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EC9612F-2E54-1257-2281-DD38E2975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DE9138-12FD-D6BC-07E9-7AB85F39E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923703-53A0-F21C-1B62-66186D16E6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D5B3FE-D699-6E0A-3304-F35FD0B509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C69BFE-1769-0122-AFF9-C7BC255A99A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58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1EE36D-5ECF-7E64-FC33-61A0F1694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4ABEC61-4492-06B4-AC30-25F64AD946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0252" y="3226552"/>
            <a:ext cx="6823869" cy="750238"/>
          </a:xfr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6CD7CD-3091-F43E-1202-29640A4A1EF9}"/>
              </a:ext>
            </a:extLst>
          </p:cNvPr>
          <p:cNvSpPr txBox="1"/>
          <p:nvPr userDrawn="1"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+mj-lt"/>
              </a:rPr>
              <a:t>Q&amp;A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9FB0B1E7-6253-FFA9-2484-9BE333F1D36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C17EDA-0FA7-F61D-EC96-46C8C84A19DB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282987-3612-A0B2-824F-DEE08E4EC76E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9DD6A8-EA86-29A3-10C0-9498764E8B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08122F-67A7-829F-EA44-918EA48F85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C57F7-0B1E-797C-E7AA-E7BCD53AE9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208E27-C0E7-B9BA-BDD6-83BDEC3400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EC744E-0F50-51C2-6027-15FCAE7C79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47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ACE740-B1DA-3F2E-A427-3FED7D728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6E1AF7-4F69-09C8-8481-4A64E3AB0D06}"/>
              </a:ext>
            </a:extLst>
          </p:cNvPr>
          <p:cNvSpPr txBox="1"/>
          <p:nvPr userDrawn="1"/>
        </p:nvSpPr>
        <p:spPr>
          <a:xfrm>
            <a:off x="609599" y="2551390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73A6B7-EAD4-3368-6B53-D5D7DE5AD523}"/>
              </a:ext>
            </a:extLst>
          </p:cNvPr>
          <p:cNvSpPr txBox="1"/>
          <p:nvPr userDrawn="1"/>
        </p:nvSpPr>
        <p:spPr>
          <a:xfrm>
            <a:off x="518263" y="689618"/>
            <a:ext cx="646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Hawaii Cloud Innovation Summit 2022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2842CD-64B8-4F3A-8E34-4A746858E88C}"/>
              </a:ext>
            </a:extLst>
          </p:cNvPr>
          <p:cNvSpPr/>
          <p:nvPr userDrawn="1"/>
        </p:nvSpPr>
        <p:spPr>
          <a:xfrm>
            <a:off x="0" y="5918662"/>
            <a:ext cx="12192000" cy="939339"/>
          </a:xfrm>
          <a:prstGeom prst="rect">
            <a:avLst/>
          </a:prstGeom>
          <a:solidFill>
            <a:srgbClr val="030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8A34BBA8-EFE0-41D5-36A5-D09248B181FC}"/>
              </a:ext>
            </a:extLst>
          </p:cNvPr>
          <p:cNvSpPr txBox="1">
            <a:spLocks/>
          </p:cNvSpPr>
          <p:nvPr userDrawn="1"/>
        </p:nvSpPr>
        <p:spPr>
          <a:xfrm>
            <a:off x="9155548" y="61254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3FA615-6054-4516-BDE3-D6918E9DA9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1899B7-4280-40DA-8D0B-6E66F5D49314}"/>
              </a:ext>
            </a:extLst>
          </p:cNvPr>
          <p:cNvSpPr txBox="1"/>
          <p:nvPr userDrawn="1"/>
        </p:nvSpPr>
        <p:spPr>
          <a:xfrm>
            <a:off x="688570" y="6579123"/>
            <a:ext cx="8332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800" i="1" dirty="0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AA9B9A-331C-4617-7376-D91519C3AE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68" y="5942379"/>
            <a:ext cx="1170504" cy="682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3DDC6E-0778-6A9A-4568-06EB1AD133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10" y="6068152"/>
            <a:ext cx="1862415" cy="3474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65058-7065-AFED-6F34-18C6FA0F69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88" y="6087506"/>
            <a:ext cx="649422" cy="3885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FF8A4A-5DD4-E8DC-6D4E-BD21D26282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22" y="5639264"/>
            <a:ext cx="1251111" cy="12511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6A7BA4-AB30-CCB9-6D71-C0EAE2D0902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05" y="6022063"/>
            <a:ext cx="1543739" cy="49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B022A2-C37B-507E-C008-8CB60EE60A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73ABDE-DE53-7D4C-F477-94A6DA2C1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606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Two-column layout with subtitles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683714-EDB4-B925-4AF8-A605BC7F33F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704992"/>
            <a:ext cx="5157787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2871697-6EEF-3FDB-D326-D39EBAADB0D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" y="2039935"/>
            <a:ext cx="5157787" cy="4149727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940C7B3-5797-AEEC-1150-A8704F0D7B7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04992"/>
            <a:ext cx="541020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E5CEFD7-F610-6A85-0159-6EF30946138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039935"/>
            <a:ext cx="5410200" cy="4149726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5C51595-B269-71F4-CF95-4A96795DD1C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CDCB6E-69C9-603B-8401-9F9513F9FF26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7DC362-6822-A3DF-CE1C-722EC67B3BE6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F1BC5-83A6-2E66-0BB1-B2CFC85D8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5198C1-008B-856A-92E5-82709D9EB9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035A61-ED82-1C61-4FB3-3EDDB608CD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74F21E-DBC1-25B8-9048-E2EB99EF1F4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3F9794-8118-8D45-D176-01F5DB00200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0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FEBFC46-B7E3-8122-079A-4FB7FAE0A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06A0CA-76F2-5E2A-6F33-7E74C0D5C0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F6966B-C7C8-C0A2-847A-709B1F717F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850F4B-80C6-0723-DDE7-12B2282D697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73ABDE-DE53-7D4C-F477-94A6DA2C1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606424"/>
          </a:xfrm>
        </p:spPr>
        <p:txBody>
          <a:bodyPr/>
          <a:lstStyle>
            <a:lvl1pPr>
              <a:defRPr>
                <a:solidFill>
                  <a:srgbClr val="162A5B"/>
                </a:solidFill>
              </a:defRPr>
            </a:lvl1pPr>
          </a:lstStyle>
          <a:p>
            <a:r>
              <a:rPr lang="en-US" dirty="0"/>
              <a:t>Two-column layout with subtitles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683714-EDB4-B925-4AF8-A605BC7F33F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704992"/>
            <a:ext cx="5157787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2871697-6EEF-3FDB-D326-D39EBAADB0D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" y="2039935"/>
            <a:ext cx="5157787" cy="4149727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940C7B3-5797-AEEC-1150-A8704F0D7B7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08385" y="1704992"/>
            <a:ext cx="541020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E5CEFD7-F610-6A85-0159-6EF30946138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08385" y="2039935"/>
            <a:ext cx="5410200" cy="4149726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75F9D56-C067-2209-714C-D936CB213FA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02DCC5-71E7-16C8-365A-11F9DF405574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0127A8-FE49-AC51-D3B5-461515BDF7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237A03-FD5E-F1BC-40F6-8194BEF04DE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294699-0095-78C8-72D2-137BEE84B32A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</p:spTree>
    <p:extLst>
      <p:ext uri="{BB962C8B-B14F-4D97-AF65-F5344CB8AC3E}">
        <p14:creationId xmlns:p14="http://schemas.microsoft.com/office/powerpoint/2010/main" val="331923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062ED1-A00B-3465-66BE-599717D8C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B92D6B1-05A7-7238-D5E4-C3342881E8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2039935"/>
            <a:ext cx="3479799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0D41C1-9F56-1743-0CB9-EB7A7F6E1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606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Three-column layout with subtitles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CC71FD-EE4C-946F-F217-12158F2592E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1" y="1704992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23D8114-4996-4039-029F-5D21BA69C6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6101" y="1704992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D70083E-0250-12F6-E2D1-ACBBACE61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1" y="2039935"/>
            <a:ext cx="3479799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064F6FC-5361-1104-43B0-0426D2A661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2601" y="1704992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0710F3B-1A60-52E5-5EAA-951E6686A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1" y="2039935"/>
            <a:ext cx="3479799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80842905-AAD9-6F8E-CD56-5BCD3233AAF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AD71FA-DAF8-74E0-7726-C07B569E640E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737A60-2F0F-FC89-45F6-2CA208D42250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6D2899-A1BB-74BB-F46F-0BCA823CEC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A7545D-A86F-F2C5-C6C3-4D6238567A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36F4A4-3A3A-5CFE-C613-F2284B8F0F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CEA4C1-D4C8-6361-9CF3-3BFAB1CB77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CCD8A6-7BE0-7E4B-5291-F6156276976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4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08149D-DAB8-F03C-97E6-924091FE25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B92D6B1-05A7-7238-D5E4-C3342881E8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2039935"/>
            <a:ext cx="3479799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0D41C1-9F56-1743-0CB9-EB7A7F6E1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606424"/>
          </a:xfrm>
        </p:spPr>
        <p:txBody>
          <a:bodyPr/>
          <a:lstStyle>
            <a:lvl1pPr>
              <a:defRPr>
                <a:solidFill>
                  <a:srgbClr val="162A5B"/>
                </a:solidFill>
              </a:defRPr>
            </a:lvl1pPr>
          </a:lstStyle>
          <a:p>
            <a:r>
              <a:rPr lang="en-US" dirty="0"/>
              <a:t>Three-column layout with subtitles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CC71FD-EE4C-946F-F217-12158F2592E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1" y="1704992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23D8114-4996-4039-029F-5D21BA69C6A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6101" y="1704992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D70083E-0250-12F6-E2D1-ACBBACE61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1" y="2039935"/>
            <a:ext cx="3479799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064F6FC-5361-1104-43B0-0426D2A661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2601" y="1704992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0710F3B-1A60-52E5-5EAA-951E6686A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1" y="2039935"/>
            <a:ext cx="3479799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40A0F36C-7E4F-8C75-9601-8B170CCE686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2EB2E8-7C15-7EDD-FC4C-AA7A829B0690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A41D49-1A50-C44E-6F24-D24A463E995E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9CCF31-1C38-3714-6A17-F4FA16EC7C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070E89-6E43-E927-8157-A068450C65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C702B7-E906-22C0-E3D1-2C7952056B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A34E38-D685-5C21-D952-E0DF350A2C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AD9FD1B-C74F-8286-D349-5AFCC76E6FD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0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(w Graph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203AD5-6052-832D-285A-CA31BE5308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78F1FEC-420B-5A02-0180-EF429BB7AD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3621024"/>
            <a:ext cx="3479799" cy="22907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00BA0-6586-FE3C-F293-B70991694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42999"/>
            <a:ext cx="10972800" cy="60642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Three-column layout with subtitles and images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70FFBD9-B6D3-86F5-54C2-FC0EB355AA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1" y="3291840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6526600-89B1-4A09-4199-60861AFF390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6101" y="3291840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F2077DD-D849-99B3-F1E1-2390EE3F99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2" y="3621024"/>
            <a:ext cx="3479799" cy="22907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BCB8438-7C36-EE9B-9AFB-1696413DF4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2601" y="3291840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B3B500E-3C9D-3D21-8850-00FEC62E78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1" y="3621024"/>
            <a:ext cx="3479799" cy="22907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F848EDE9-214F-194E-1636-6027762FAAB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380935" y="1533462"/>
            <a:ext cx="1718881" cy="149929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graphic</a:t>
            </a: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24982FDE-2DC9-50A5-6D92-63F0E265B79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069015" y="1533462"/>
            <a:ext cx="1718881" cy="149929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graphic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30D000EE-B441-2F09-FCC7-2EB723D7F9DC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757095" y="1533462"/>
            <a:ext cx="1718881" cy="149929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icon to add graphic</a:t>
            </a: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A33876C6-BDC9-AF71-9BCA-311D59B1712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5B4E39-48DD-02D7-0989-7D15840395F4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E0229B-78FB-16A7-07E2-656311800926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AB1A2B6-46BC-4C9A-D4ED-66D2FF5069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2C872A-AA8D-36A8-718E-00AEDE0735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B948B-28B8-642F-2990-D1503A635B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9263DBE-0C72-24C5-FDA6-A114FF41AF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A53D00D-F67C-7748-9DEE-CBC4105B8CB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31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(w Graphic)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2046C6-4CA1-7EF9-8DC8-002B5BCB79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78F1FEC-420B-5A02-0180-EF429BB7AD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3621024"/>
            <a:ext cx="3479799" cy="22907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F00BA0-6586-FE3C-F293-B70991694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42999"/>
            <a:ext cx="10972800" cy="6064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62A5B"/>
                </a:solidFill>
              </a:defRPr>
            </a:lvl1pPr>
          </a:lstStyle>
          <a:p>
            <a:r>
              <a:rPr lang="en-US" dirty="0"/>
              <a:t>Three-column layout with subtitles and images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70FFBD9-B6D3-86F5-54C2-FC0EB355AA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1" y="3291840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6526600-89B1-4A09-4199-60861AFF390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6101" y="3291840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F2077DD-D849-99B3-F1E1-2390EE3F99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2" y="3621024"/>
            <a:ext cx="3479799" cy="22907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BCB8438-7C36-EE9B-9AFB-1696413DF4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02601" y="3291840"/>
            <a:ext cx="3479799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B3B500E-3C9D-3D21-8850-00FEC62E78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1" y="3621024"/>
            <a:ext cx="3479799" cy="22907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/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F848EDE9-214F-194E-1636-6027762FAAB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380935" y="1533462"/>
            <a:ext cx="1718881" cy="1499298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graphic</a:t>
            </a: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24982FDE-2DC9-50A5-6D92-63F0E265B79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069015" y="1533462"/>
            <a:ext cx="1718881" cy="1499298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graphic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30D000EE-B441-2F09-FCC7-2EB723D7F9DC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757095" y="1533462"/>
            <a:ext cx="1718881" cy="1499298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icon to add graphic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B683ED3-0FD1-87E1-4B13-21B32DF566F2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20F705-DDAA-62A1-D921-C7BAEF4050EE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6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412D9A-BFBE-562A-3A39-FE28C8CBE626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0F80DF-8A99-8FEF-D98C-B977B62F83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70590"/>
            <a:ext cx="472439" cy="2755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465CAF-83CD-E60B-FCCD-600E9F0407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6397108"/>
            <a:ext cx="989872" cy="1846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C628D4-6BD5-057E-D652-C36DF0892A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416" y="6430734"/>
            <a:ext cx="282961" cy="1693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E99B97-90A9-9512-A954-CDE5A45530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7" y="6147552"/>
            <a:ext cx="710447" cy="7104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06704C6-8797-56CB-583A-6417F62E443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87" y="6357786"/>
            <a:ext cx="907663" cy="2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75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206729-CE43-5A83-F010-60FC8A184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BE2B9E6-100A-3309-4E34-AF27C7F642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039935"/>
            <a:ext cx="2377440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184892-F6BA-D68C-F31D-A187ED607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606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Four-column layout with subtitles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CAB7EA0-AFF3-0DD5-AEE4-B4EFF8E437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704992"/>
            <a:ext cx="237744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2341945-89F6-CA6B-BABB-D32A791EC8E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471333" y="1704992"/>
            <a:ext cx="237744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9C5EB14-3D5C-539F-D4CC-003E19AFEC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1333" y="2039935"/>
            <a:ext cx="2377440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F75D9F5-1DDE-5111-8255-46091503F2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3066" y="1704992"/>
            <a:ext cx="237744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71DC4EB-90C6-D201-2796-85CC1B6600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3066" y="2039935"/>
            <a:ext cx="2377440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2CF3B0A-8961-26CB-D713-62C79C8ED7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94799" y="1704992"/>
            <a:ext cx="2377440" cy="474663"/>
          </a:xfrm>
        </p:spPr>
        <p:txBody>
          <a:bodyPr lIns="0" anchor="t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964AE94-1E78-7EB9-5FDC-862E5C7895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94799" y="2039935"/>
            <a:ext cx="2377440" cy="3586165"/>
          </a:xfrm>
        </p:spPr>
        <p:txBody>
          <a:bodyPr lIns="0"/>
          <a:lstStyle>
            <a:lvl1pPr marL="0" indent="0">
              <a:spcAft>
                <a:spcPts val="1800"/>
              </a:spcAft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C82E75B4-F58F-E3B5-C8AF-D38328C17CC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BB6799-B491-4EE0-BB7C-2BFC6F995A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35CADA-A215-0C0C-8963-2CBC85C5C8FB}"/>
              </a:ext>
            </a:extLst>
          </p:cNvPr>
          <p:cNvSpPr txBox="1"/>
          <p:nvPr userDrawn="1"/>
        </p:nvSpPr>
        <p:spPr>
          <a:xfrm>
            <a:off x="540834" y="6595569"/>
            <a:ext cx="85424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The content herein is proprietary property, trade protected, privileged and only for the intended recipient and may not be 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used</a:t>
            </a:r>
            <a:r>
              <a:rPr lang="en-US" sz="700" i="1" dirty="0">
                <a:solidFill>
                  <a:schemeClr val="bg1">
                    <a:lumMod val="75000"/>
                  </a:schemeClr>
                </a:solidFill>
              </a:rPr>
              <a:t>, published, duplicated, or redistributed.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9192B0-BF23-C2E3-8A39-DDF87F373A46}"/>
              </a:ext>
            </a:extLst>
          </p:cNvPr>
          <p:cNvSpPr txBox="1"/>
          <p:nvPr userDrawn="1"/>
        </p:nvSpPr>
        <p:spPr>
          <a:xfrm>
            <a:off x="4337916" y="6384265"/>
            <a:ext cx="30854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Hawaii Cloud Innovation Summit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DF4144-2A34-A1EF-16CD-23002E3F13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6" y="6364002"/>
            <a:ext cx="455925" cy="2659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68C735-4056-E6C2-A876-078424C839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87" y="6400699"/>
            <a:ext cx="989863" cy="1846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562783-8EE2-FF0C-7E52-60BB31FCBF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1" y="6407215"/>
            <a:ext cx="313488" cy="1875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C29223-7198-0E60-9254-F2CC80BD5A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9" y="6159746"/>
            <a:ext cx="666570" cy="6665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43F78B-8AF0-9E27-2B37-7F45B14BC19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15" y="6364002"/>
            <a:ext cx="871408" cy="2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4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E31B4E-1AF3-88DB-A3EF-4E9791D7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63658-0B81-72CF-59A1-BB95F0DEC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3F7260-A7A4-550F-9EDB-67EEC8E17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A615-6054-4516-BDE3-D6918E9DA91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B46E7-1AEB-6D6D-6E0E-0F245B391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Hawaii Cloud Innovation Summit 2022</a:t>
            </a:r>
          </a:p>
        </p:txBody>
      </p:sp>
    </p:spTree>
    <p:extLst>
      <p:ext uri="{BB962C8B-B14F-4D97-AF65-F5344CB8AC3E}">
        <p14:creationId xmlns:p14="http://schemas.microsoft.com/office/powerpoint/2010/main" val="14825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56" r:id="rId3"/>
    <p:sldLayoutId id="2147483655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65" r:id="rId10"/>
    <p:sldLayoutId id="2147483666" r:id="rId11"/>
    <p:sldLayoutId id="2147483672" r:id="rId12"/>
    <p:sldLayoutId id="2147483654" r:id="rId13"/>
    <p:sldLayoutId id="2147483657" r:id="rId14"/>
    <p:sldLayoutId id="2147483659" r:id="rId15"/>
    <p:sldLayoutId id="2147483660" r:id="rId16"/>
    <p:sldLayoutId id="2147483658" r:id="rId17"/>
    <p:sldLayoutId id="2147483671" r:id="rId18"/>
    <p:sldLayoutId id="2147483670" r:id="rId19"/>
    <p:sldLayoutId id="2147483652" r:id="rId20"/>
    <p:sldLayoutId id="214748365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3" Type="http://schemas.openxmlformats.org/officeDocument/2006/relationships/image" Target="../media/image111.png"/><Relationship Id="rId21" Type="http://schemas.openxmlformats.org/officeDocument/2006/relationships/image" Target="../media/image129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4" Type="http://schemas.openxmlformats.org/officeDocument/2006/relationships/image" Target="../media/image1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4" Type="http://schemas.openxmlformats.org/officeDocument/2006/relationships/image" Target="../media/image14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emf"/><Relationship Id="rId5" Type="http://schemas.openxmlformats.org/officeDocument/2006/relationships/image" Target="../media/image144.emf"/><Relationship Id="rId4" Type="http://schemas.openxmlformats.org/officeDocument/2006/relationships/image" Target="../media/image14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47" Type="http://schemas.openxmlformats.org/officeDocument/2006/relationships/image" Target="../media/image81.png"/><Relationship Id="rId50" Type="http://schemas.openxmlformats.org/officeDocument/2006/relationships/image" Target="../media/image84.png"/><Relationship Id="rId55" Type="http://schemas.openxmlformats.org/officeDocument/2006/relationships/image" Target="../media/image89.png"/><Relationship Id="rId63" Type="http://schemas.openxmlformats.org/officeDocument/2006/relationships/image" Target="../media/image97.png"/><Relationship Id="rId68" Type="http://schemas.openxmlformats.org/officeDocument/2006/relationships/image" Target="../media/image102.png"/><Relationship Id="rId76" Type="http://schemas.openxmlformats.org/officeDocument/2006/relationships/image" Target="../media/image110.png"/><Relationship Id="rId7" Type="http://schemas.openxmlformats.org/officeDocument/2006/relationships/image" Target="../media/image41.png"/><Relationship Id="rId71" Type="http://schemas.openxmlformats.org/officeDocument/2006/relationships/image" Target="../media/image10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png"/><Relationship Id="rId29" Type="http://schemas.openxmlformats.org/officeDocument/2006/relationships/image" Target="../media/image63.png"/><Relationship Id="rId11" Type="http://schemas.openxmlformats.org/officeDocument/2006/relationships/image" Target="../media/image45.png"/><Relationship Id="rId24" Type="http://schemas.openxmlformats.org/officeDocument/2006/relationships/image" Target="../media/image58.jpeg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45" Type="http://schemas.openxmlformats.org/officeDocument/2006/relationships/image" Target="../media/image79.png"/><Relationship Id="rId53" Type="http://schemas.openxmlformats.org/officeDocument/2006/relationships/image" Target="../media/image87.png"/><Relationship Id="rId58" Type="http://schemas.openxmlformats.org/officeDocument/2006/relationships/image" Target="../media/image92.png"/><Relationship Id="rId66" Type="http://schemas.openxmlformats.org/officeDocument/2006/relationships/image" Target="../media/image100.tiff"/><Relationship Id="rId74" Type="http://schemas.openxmlformats.org/officeDocument/2006/relationships/image" Target="../media/image108.png"/><Relationship Id="rId5" Type="http://schemas.openxmlformats.org/officeDocument/2006/relationships/image" Target="../media/image39.png"/><Relationship Id="rId15" Type="http://schemas.openxmlformats.org/officeDocument/2006/relationships/image" Target="../media/image49.gif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49" Type="http://schemas.openxmlformats.org/officeDocument/2006/relationships/image" Target="../media/image83.png"/><Relationship Id="rId57" Type="http://schemas.openxmlformats.org/officeDocument/2006/relationships/image" Target="../media/image91.png"/><Relationship Id="rId61" Type="http://schemas.openxmlformats.org/officeDocument/2006/relationships/image" Target="../media/image95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4" Type="http://schemas.openxmlformats.org/officeDocument/2006/relationships/image" Target="../media/image78.gif"/><Relationship Id="rId52" Type="http://schemas.openxmlformats.org/officeDocument/2006/relationships/image" Target="../media/image86.png"/><Relationship Id="rId60" Type="http://schemas.openxmlformats.org/officeDocument/2006/relationships/image" Target="../media/image94.png"/><Relationship Id="rId65" Type="http://schemas.openxmlformats.org/officeDocument/2006/relationships/image" Target="../media/image99.png"/><Relationship Id="rId73" Type="http://schemas.openxmlformats.org/officeDocument/2006/relationships/image" Target="../media/image107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43" Type="http://schemas.openxmlformats.org/officeDocument/2006/relationships/image" Target="../media/image77.png"/><Relationship Id="rId48" Type="http://schemas.openxmlformats.org/officeDocument/2006/relationships/image" Target="../media/image82.png"/><Relationship Id="rId56" Type="http://schemas.openxmlformats.org/officeDocument/2006/relationships/image" Target="../media/image90.png"/><Relationship Id="rId64" Type="http://schemas.openxmlformats.org/officeDocument/2006/relationships/image" Target="../media/image98.png"/><Relationship Id="rId69" Type="http://schemas.openxmlformats.org/officeDocument/2006/relationships/image" Target="../media/image103.png"/><Relationship Id="rId8" Type="http://schemas.openxmlformats.org/officeDocument/2006/relationships/image" Target="../media/image42.png"/><Relationship Id="rId51" Type="http://schemas.openxmlformats.org/officeDocument/2006/relationships/image" Target="../media/image85.png"/><Relationship Id="rId72" Type="http://schemas.openxmlformats.org/officeDocument/2006/relationships/image" Target="../media/image106.png"/><Relationship Id="rId3" Type="http://schemas.openxmlformats.org/officeDocument/2006/relationships/image" Target="../media/image37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46" Type="http://schemas.openxmlformats.org/officeDocument/2006/relationships/image" Target="../media/image80.png"/><Relationship Id="rId59" Type="http://schemas.openxmlformats.org/officeDocument/2006/relationships/image" Target="../media/image93.png"/><Relationship Id="rId67" Type="http://schemas.openxmlformats.org/officeDocument/2006/relationships/image" Target="../media/image101.tiff"/><Relationship Id="rId20" Type="http://schemas.openxmlformats.org/officeDocument/2006/relationships/image" Target="../media/image54.png"/><Relationship Id="rId41" Type="http://schemas.openxmlformats.org/officeDocument/2006/relationships/image" Target="../media/image75.png"/><Relationship Id="rId54" Type="http://schemas.openxmlformats.org/officeDocument/2006/relationships/image" Target="../media/image88.png"/><Relationship Id="rId62" Type="http://schemas.openxmlformats.org/officeDocument/2006/relationships/image" Target="../media/image96.png"/><Relationship Id="rId70" Type="http://schemas.openxmlformats.org/officeDocument/2006/relationships/image" Target="../media/image104.png"/><Relationship Id="rId7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61054-F787-E879-E4CF-E9C53FEAB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Morgan </a:t>
            </a: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24D1B-92C3-81F9-F472-550B26FB3E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791" y="4666511"/>
            <a:ext cx="4800600" cy="63445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Executive Government Advisor</a:t>
            </a:r>
          </a:p>
          <a:p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Web Services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18D41B-DD74-B7B3-53CA-A3A7EC8D4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570" y="1779494"/>
            <a:ext cx="9975620" cy="1649506"/>
          </a:xfrm>
        </p:spPr>
        <p:txBody>
          <a:bodyPr/>
          <a:lstStyle/>
          <a:p>
            <a:r>
              <a:rPr lang="en-US" b="0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Building better governments to service citizens with the cloud</a:t>
            </a:r>
          </a:p>
        </p:txBody>
      </p:sp>
    </p:spTree>
    <p:extLst>
      <p:ext uri="{BB962C8B-B14F-4D97-AF65-F5344CB8AC3E}">
        <p14:creationId xmlns:p14="http://schemas.microsoft.com/office/powerpoint/2010/main" val="1674511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DA7ECE-3577-A202-1AA5-9ED36901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8430"/>
            <a:ext cx="11582400" cy="7238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AWS is architected for government </a:t>
            </a:r>
            <a:b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</a:br>
            <a: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security requirements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EF0EAF-21C9-BFE0-7F0D-D47520B4F651}"/>
              </a:ext>
            </a:extLst>
          </p:cNvPr>
          <p:cNvGrpSpPr/>
          <p:nvPr/>
        </p:nvGrpSpPr>
        <p:grpSpPr>
          <a:xfrm>
            <a:off x="736600" y="2124371"/>
            <a:ext cx="5157787" cy="3548584"/>
            <a:chOff x="825091" y="2395016"/>
            <a:chExt cx="4553716" cy="3092328"/>
          </a:xfrm>
          <a:solidFill>
            <a:schemeClr val="bg1"/>
          </a:solidFill>
        </p:grpSpPr>
        <p:pic>
          <p:nvPicPr>
            <p:cNvPr id="13" name="Picture 12" descr="FIPS-Logo.png">
              <a:extLst>
                <a:ext uri="{FF2B5EF4-FFF2-40B4-BE49-F238E27FC236}">
                  <a16:creationId xmlns:a16="http://schemas.microsoft.com/office/drawing/2014/main" id="{DECB00CF-97D0-E392-E7F7-030056005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2806" y="3308762"/>
              <a:ext cx="637646" cy="577866"/>
            </a:xfrm>
            <a:prstGeom prst="rect">
              <a:avLst/>
            </a:prstGeom>
            <a:grpFill/>
          </p:spPr>
        </p:pic>
        <p:pic>
          <p:nvPicPr>
            <p:cNvPr id="23" name="Picture 22" descr="ITAR_logo.png">
              <a:extLst>
                <a:ext uri="{FF2B5EF4-FFF2-40B4-BE49-F238E27FC236}">
                  <a16:creationId xmlns:a16="http://schemas.microsoft.com/office/drawing/2014/main" id="{5BD4BF94-459E-0286-22B3-7421721B2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773" y="4113915"/>
              <a:ext cx="646118" cy="646116"/>
            </a:xfrm>
            <a:prstGeom prst="rect">
              <a:avLst/>
            </a:prstGeom>
            <a:grpFill/>
          </p:spPr>
        </p:pic>
        <p:pic>
          <p:nvPicPr>
            <p:cNvPr id="24" name="Picture 23" descr="SOC-Marks_2c_Web.png">
              <a:extLst>
                <a:ext uri="{FF2B5EF4-FFF2-40B4-BE49-F238E27FC236}">
                  <a16:creationId xmlns:a16="http://schemas.microsoft.com/office/drawing/2014/main" id="{19A5CBC9-790B-96B4-24AE-120392B60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5216" y="3276491"/>
              <a:ext cx="642408" cy="642408"/>
            </a:xfrm>
            <a:prstGeom prst="rect">
              <a:avLst/>
            </a:prstGeom>
            <a:grpFill/>
          </p:spPr>
        </p:pic>
        <p:pic>
          <p:nvPicPr>
            <p:cNvPr id="25" name="Picture 24" descr="seal_auditwerx_isae_3402_type_2.png">
              <a:extLst>
                <a:ext uri="{FF2B5EF4-FFF2-40B4-BE49-F238E27FC236}">
                  <a16:creationId xmlns:a16="http://schemas.microsoft.com/office/drawing/2014/main" id="{083B9E65-E7A5-373D-181A-1E84CDC93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2565" y="4125144"/>
              <a:ext cx="722585" cy="623659"/>
            </a:xfrm>
            <a:prstGeom prst="rect">
              <a:avLst/>
            </a:prstGeom>
            <a:grpFill/>
          </p:spPr>
        </p:pic>
        <p:pic>
          <p:nvPicPr>
            <p:cNvPr id="26" name="Picture 25" descr="pci-compliance-badge.png">
              <a:extLst>
                <a:ext uri="{FF2B5EF4-FFF2-40B4-BE49-F238E27FC236}">
                  <a16:creationId xmlns:a16="http://schemas.microsoft.com/office/drawing/2014/main" id="{BB374C87-46E6-AA16-7C38-FF0CA1212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4101" y="2471157"/>
              <a:ext cx="669535" cy="628620"/>
            </a:xfrm>
            <a:prstGeom prst="rect">
              <a:avLst/>
            </a:prstGeom>
            <a:grpFill/>
          </p:spPr>
        </p:pic>
        <p:pic>
          <p:nvPicPr>
            <p:cNvPr id="27" name="Picture 26" descr="iso_logo.png">
              <a:extLst>
                <a:ext uri="{FF2B5EF4-FFF2-40B4-BE49-F238E27FC236}">
                  <a16:creationId xmlns:a16="http://schemas.microsoft.com/office/drawing/2014/main" id="{93B50EA4-AC4F-B894-B842-B79F41D6E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214" y="2395016"/>
              <a:ext cx="780902" cy="780902"/>
            </a:xfrm>
            <a:prstGeom prst="rect">
              <a:avLst/>
            </a:prstGeom>
            <a:grpFill/>
          </p:spPr>
        </p:pic>
        <p:pic>
          <p:nvPicPr>
            <p:cNvPr id="28" name="Picture 27" descr="imgres.png">
              <a:extLst>
                <a:ext uri="{FF2B5EF4-FFF2-40B4-BE49-F238E27FC236}">
                  <a16:creationId xmlns:a16="http://schemas.microsoft.com/office/drawing/2014/main" id="{875B1736-58E0-7EFF-D1C4-7AD9BCA2D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1447" y="4122058"/>
              <a:ext cx="629830" cy="629830"/>
            </a:xfrm>
            <a:prstGeom prst="rect">
              <a:avLst/>
            </a:prstGeom>
            <a:grpFill/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9A2308C-B778-9A91-215C-DA6977B16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85366" y="4253646"/>
              <a:ext cx="719724" cy="366654"/>
            </a:xfrm>
            <a:prstGeom prst="rect">
              <a:avLst/>
            </a:prstGeom>
            <a:grpFill/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2A89575-6BD6-45CC-FC24-D3F5C5DC9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2777" y="3429000"/>
              <a:ext cx="656748" cy="337390"/>
            </a:xfrm>
            <a:prstGeom prst="rect">
              <a:avLst/>
            </a:prstGeom>
            <a:grpFill/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F048F5D-280A-31DB-F082-7D78E3A27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1735" y="4231564"/>
              <a:ext cx="611348" cy="388736"/>
            </a:xfrm>
            <a:prstGeom prst="rect">
              <a:avLst/>
            </a:prstGeom>
            <a:grpFill/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731FC9F-5FD6-7522-6F30-B34A3FA5C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0321" y="2494266"/>
              <a:ext cx="604988" cy="582402"/>
            </a:xfrm>
            <a:prstGeom prst="rect">
              <a:avLst/>
            </a:prstGeom>
            <a:grpFill/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3C7FC9-48D1-F0A8-3854-56E596D7F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9020" y="2533872"/>
              <a:ext cx="645218" cy="503190"/>
            </a:xfrm>
            <a:prstGeom prst="rect">
              <a:avLst/>
            </a:prstGeom>
            <a:grpFill/>
          </p:spPr>
        </p:pic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99B0289F-75D4-C2FE-9358-5D162751E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647" y="3211530"/>
              <a:ext cx="750108" cy="772330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9FF8872-6818-3328-454A-8C6F123F2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314" y="4923412"/>
              <a:ext cx="690488" cy="462627"/>
            </a:xfrm>
            <a:prstGeom prst="rect">
              <a:avLst/>
            </a:prstGeom>
            <a:grpFill/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D41042D-33F7-299A-6A55-BC0DCC9F5FEB}"/>
                </a:ext>
              </a:extLst>
            </p:cNvPr>
            <p:cNvGrpSpPr/>
            <p:nvPr/>
          </p:nvGrpSpPr>
          <p:grpSpPr>
            <a:xfrm>
              <a:off x="4362041" y="2545920"/>
              <a:ext cx="466724" cy="479094"/>
              <a:chOff x="3816351" y="1584325"/>
              <a:chExt cx="466724" cy="479094"/>
            </a:xfrm>
            <a:grpFill/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6F811D13-60A2-7AD5-ACD4-51E95B8DB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32942" y="1584325"/>
                <a:ext cx="427908" cy="280814"/>
              </a:xfrm>
              <a:prstGeom prst="rect">
                <a:avLst/>
              </a:prstGeom>
              <a:grpFill/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957B87-F8E0-B03E-F57C-1C0F333B3B21}"/>
                  </a:ext>
                </a:extLst>
              </p:cNvPr>
              <p:cNvSpPr txBox="1"/>
              <p:nvPr/>
            </p:nvSpPr>
            <p:spPr>
              <a:xfrm>
                <a:off x="3816351" y="1878753"/>
                <a:ext cx="466724" cy="184666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595A5D"/>
                    </a:solidFill>
                  </a:rPr>
                  <a:t>MTCS</a:t>
                </a: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E90A8DE-B6DF-E549-25B2-741A61120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2023" y="4804634"/>
              <a:ext cx="660211" cy="660211"/>
            </a:xfrm>
            <a:prstGeom prst="rect">
              <a:avLst/>
            </a:prstGeom>
            <a:grpFill/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F4CE48-633A-67B8-DF54-8D556F63D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525" y="4782133"/>
              <a:ext cx="705211" cy="705211"/>
            </a:xfrm>
            <a:prstGeom prst="rect">
              <a:avLst/>
            </a:prstGeom>
            <a:grpFill/>
          </p:spPr>
        </p:pic>
        <p:pic>
          <p:nvPicPr>
            <p:cNvPr id="39" name="image397.png">
              <a:extLst>
                <a:ext uri="{FF2B5EF4-FFF2-40B4-BE49-F238E27FC236}">
                  <a16:creationId xmlns:a16="http://schemas.microsoft.com/office/drawing/2014/main" id="{0B196813-96EF-E1A1-41F9-89A656A1001B}"/>
                </a:ext>
              </a:extLst>
            </p:cNvPr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4432110" y="4816179"/>
              <a:ext cx="946697" cy="622017"/>
            </a:xfrm>
            <a:prstGeom prst="rect">
              <a:avLst/>
            </a:prstGeom>
            <a:grpFill/>
            <a:ln w="12700">
              <a:miter lim="400000"/>
            </a:ln>
          </p:spPr>
        </p:pic>
        <p:pic>
          <p:nvPicPr>
            <p:cNvPr id="40" name="image381.png">
              <a:extLst>
                <a:ext uri="{FF2B5EF4-FFF2-40B4-BE49-F238E27FC236}">
                  <a16:creationId xmlns:a16="http://schemas.microsoft.com/office/drawing/2014/main" id="{599BF34B-67B7-B411-5876-0ACA1D29E885}"/>
                </a:ext>
              </a:extLst>
            </p:cNvPr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1752654" y="4970385"/>
              <a:ext cx="1051296" cy="404165"/>
            </a:xfrm>
            <a:prstGeom prst="rect">
              <a:avLst/>
            </a:prstGeom>
            <a:grpFill/>
            <a:ln w="12700">
              <a:miter lim="400000"/>
            </a:ln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19540C0-6F6B-BA95-5E84-3A629A56E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91" y="3219900"/>
              <a:ext cx="1000125" cy="762000"/>
            </a:xfrm>
            <a:prstGeom prst="rect">
              <a:avLst/>
            </a:prstGeom>
            <a:grpFill/>
          </p:spPr>
        </p:pic>
      </p:grpSp>
      <p:sp>
        <p:nvSpPr>
          <p:cNvPr id="46" name="Content Placeholder 3">
            <a:extLst>
              <a:ext uri="{FF2B5EF4-FFF2-40B4-BE49-F238E27FC236}">
                <a16:creationId xmlns:a16="http://schemas.microsoft.com/office/drawing/2014/main" id="{090B7029-6240-8DEC-246A-079C27199B52}"/>
              </a:ext>
            </a:extLst>
          </p:cNvPr>
          <p:cNvSpPr txBox="1">
            <a:spLocks/>
          </p:cNvSpPr>
          <p:nvPr/>
        </p:nvSpPr>
        <p:spPr>
          <a:xfrm>
            <a:off x="6477000" y="2818587"/>
            <a:ext cx="5410200" cy="12709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</a:rPr>
              <a:t>AWS CloudTrail &amp; AWS Config</a:t>
            </a:r>
          </a:p>
          <a:p>
            <a:r>
              <a:rPr lang="en-US" dirty="0">
                <a:solidFill>
                  <a:schemeClr val="bg1"/>
                </a:solidFill>
              </a:rPr>
              <a:t>Call logging and configuration management for governance and compliance</a:t>
            </a:r>
          </a:p>
        </p:txBody>
      </p:sp>
    </p:spTree>
    <p:extLst>
      <p:ext uri="{BB962C8B-B14F-4D97-AF65-F5344CB8AC3E}">
        <p14:creationId xmlns:p14="http://schemas.microsoft.com/office/powerpoint/2010/main" val="3800095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DA7ECE-3577-A202-1AA5-9ED36901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8430"/>
            <a:ext cx="11582400" cy="7238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Security is a shared responsibility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72875-39B0-CF93-3A71-1CB1ADEAD0A2}"/>
              </a:ext>
            </a:extLst>
          </p:cNvPr>
          <p:cNvSpPr txBox="1"/>
          <p:nvPr/>
        </p:nvSpPr>
        <p:spPr>
          <a:xfrm>
            <a:off x="413288" y="913857"/>
            <a:ext cx="10640092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Customers concentrate on systems and applications, while AWS manages infrastructure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DDD47F-69C9-93F1-0F4E-ECEA2E38C9E9}"/>
              </a:ext>
            </a:extLst>
          </p:cNvPr>
          <p:cNvSpPr txBox="1">
            <a:spLocks/>
          </p:cNvSpPr>
          <p:nvPr/>
        </p:nvSpPr>
        <p:spPr>
          <a:xfrm>
            <a:off x="4266800" y="3433973"/>
            <a:ext cx="463550" cy="92914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20E3B0D-0AD2-3605-7407-BACC53542CED}"/>
              </a:ext>
            </a:extLst>
          </p:cNvPr>
          <p:cNvSpPr txBox="1">
            <a:spLocks/>
          </p:cNvSpPr>
          <p:nvPr/>
        </p:nvSpPr>
        <p:spPr>
          <a:xfrm>
            <a:off x="8247106" y="3378631"/>
            <a:ext cx="463550" cy="95396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D4D4C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accent1"/>
                </a:solidFill>
              </a:rPr>
              <a:t>=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38D882-0457-6958-0A3A-9655BD12F0BF}"/>
              </a:ext>
            </a:extLst>
          </p:cNvPr>
          <p:cNvGrpSpPr/>
          <p:nvPr/>
        </p:nvGrpSpPr>
        <p:grpSpPr>
          <a:xfrm>
            <a:off x="4853390" y="2156501"/>
            <a:ext cx="3272976" cy="3755788"/>
            <a:chOff x="4830242" y="2498076"/>
            <a:chExt cx="3272976" cy="3755788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AAB8D4E0-9307-611D-2677-9B365C31502E}"/>
                </a:ext>
              </a:extLst>
            </p:cNvPr>
            <p:cNvSpPr/>
            <p:nvPr/>
          </p:nvSpPr>
          <p:spPr>
            <a:xfrm>
              <a:off x="4830242" y="2498076"/>
              <a:ext cx="3218033" cy="3755788"/>
            </a:xfrm>
            <a:prstGeom prst="roundRect">
              <a:avLst>
                <a:gd name="adj" fmla="val 5529"/>
              </a:avLst>
            </a:prstGeom>
            <a:noFill/>
            <a:ln w="28575"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EDB70F-883E-01B5-3710-0287061439B9}"/>
                </a:ext>
              </a:extLst>
            </p:cNvPr>
            <p:cNvSpPr txBox="1"/>
            <p:nvPr/>
          </p:nvSpPr>
          <p:spPr>
            <a:xfrm>
              <a:off x="4885185" y="2533712"/>
              <a:ext cx="3218033" cy="3588162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285750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Network configuration</a:t>
              </a:r>
            </a:p>
            <a:p>
              <a:pPr marL="285750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Security groups</a:t>
              </a:r>
            </a:p>
            <a:p>
              <a:pPr marL="285750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OS firewalls</a:t>
              </a:r>
            </a:p>
            <a:p>
              <a:pPr marL="285750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Operating systems</a:t>
              </a:r>
            </a:p>
            <a:p>
              <a:pPr marL="285750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Application security</a:t>
              </a:r>
            </a:p>
            <a:p>
              <a:pPr marL="285750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Proper service configuration</a:t>
              </a:r>
            </a:p>
            <a:p>
              <a:pPr marL="285750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AuthN and account management</a:t>
              </a:r>
            </a:p>
            <a:p>
              <a:pPr marL="285750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chemeClr val="bg1"/>
                  </a:solidFill>
                </a:rPr>
                <a:t>Authorisation</a:t>
              </a:r>
              <a:r>
                <a:rPr lang="en-US" sz="2000" dirty="0">
                  <a:solidFill>
                    <a:schemeClr val="bg1"/>
                  </a:solidFill>
                </a:rPr>
                <a:t> policies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5011C-09DD-9A8E-9239-5B7B15A6A606}"/>
              </a:ext>
            </a:extLst>
          </p:cNvPr>
          <p:cNvGrpSpPr/>
          <p:nvPr/>
        </p:nvGrpSpPr>
        <p:grpSpPr>
          <a:xfrm>
            <a:off x="8805548" y="2156502"/>
            <a:ext cx="2580096" cy="3755787"/>
            <a:chOff x="8782400" y="2498077"/>
            <a:chExt cx="2580096" cy="3755787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02B4CECC-6AEB-3DD2-47D2-FE99CF478AD2}"/>
                </a:ext>
              </a:extLst>
            </p:cNvPr>
            <p:cNvSpPr/>
            <p:nvPr/>
          </p:nvSpPr>
          <p:spPr>
            <a:xfrm>
              <a:off x="8808244" y="2498077"/>
              <a:ext cx="2554252" cy="3755787"/>
            </a:xfrm>
            <a:prstGeom prst="roundRect">
              <a:avLst>
                <a:gd name="adj" fmla="val 5529"/>
              </a:avLst>
            </a:prstGeom>
            <a:noFill/>
            <a:ln w="28575"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9FC952-71B2-C8F9-A66D-8703CB47D6DD}"/>
                </a:ext>
              </a:extLst>
            </p:cNvPr>
            <p:cNvSpPr txBox="1"/>
            <p:nvPr/>
          </p:nvSpPr>
          <p:spPr>
            <a:xfrm>
              <a:off x="8782400" y="2669219"/>
              <a:ext cx="2554251" cy="1769459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115888">
                <a:lnSpc>
                  <a:spcPct val="110000"/>
                </a:lnSpc>
                <a:spcAft>
                  <a:spcPts val="500"/>
                </a:spcAft>
              </a:pPr>
              <a:r>
                <a:rPr lang="en-US" sz="2000" dirty="0">
                  <a:solidFill>
                    <a:schemeClr val="bg1"/>
                  </a:solidFill>
                </a:rPr>
                <a:t>More secure and compliant systems than a single entity could normally achieve on its own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EC9902C-8768-F179-AB2E-6D43E135D65D}"/>
              </a:ext>
            </a:extLst>
          </p:cNvPr>
          <p:cNvGrpSpPr/>
          <p:nvPr/>
        </p:nvGrpSpPr>
        <p:grpSpPr>
          <a:xfrm>
            <a:off x="970639" y="2156503"/>
            <a:ext cx="3218035" cy="3755788"/>
            <a:chOff x="947491" y="2498078"/>
            <a:chExt cx="3218035" cy="3755788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D72DF401-BDBE-26E8-C7C5-2F59E719B16E}"/>
                </a:ext>
              </a:extLst>
            </p:cNvPr>
            <p:cNvSpPr/>
            <p:nvPr/>
          </p:nvSpPr>
          <p:spPr>
            <a:xfrm>
              <a:off x="947492" y="2498078"/>
              <a:ext cx="3218034" cy="3755788"/>
            </a:xfrm>
            <a:prstGeom prst="roundRect">
              <a:avLst>
                <a:gd name="adj" fmla="val 5529"/>
              </a:avLst>
            </a:prstGeom>
            <a:noFill/>
            <a:ln w="28575"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16D3CA8-4726-4041-4146-31A8B2C222F2}"/>
                </a:ext>
              </a:extLst>
            </p:cNvPr>
            <p:cNvSpPr/>
            <p:nvPr/>
          </p:nvSpPr>
          <p:spPr>
            <a:xfrm>
              <a:off x="947491" y="2533712"/>
              <a:ext cx="3218033" cy="3311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4488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Facilities</a:t>
              </a:r>
            </a:p>
            <a:p>
              <a:pPr marL="344488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Physical security</a:t>
              </a:r>
            </a:p>
            <a:p>
              <a:pPr marL="344488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Compute infrastructure</a:t>
              </a:r>
            </a:p>
            <a:p>
              <a:pPr marL="344488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Storage infrastructure</a:t>
              </a:r>
            </a:p>
            <a:p>
              <a:pPr marL="344488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Network infrastructure</a:t>
              </a:r>
            </a:p>
            <a:p>
              <a:pPr marL="344488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chemeClr val="bg1"/>
                  </a:solidFill>
                </a:rPr>
                <a:t>Virtualisation</a:t>
              </a:r>
              <a:r>
                <a:rPr lang="en-US" sz="2000" dirty="0">
                  <a:solidFill>
                    <a:schemeClr val="bg1"/>
                  </a:solidFill>
                </a:rPr>
                <a:t> layer </a:t>
              </a:r>
            </a:p>
            <a:p>
              <a:pPr marL="344488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Hardened service endpoints</a:t>
              </a:r>
            </a:p>
            <a:p>
              <a:pPr marL="344488" lvl="0" indent="-2857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</a:rPr>
                <a:t>Rich IAM capabilities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8924B82-DD4E-7BF6-CFF3-B4E93B4C385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512" y="1421879"/>
            <a:ext cx="797518" cy="7975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0A1C15-0F92-7041-779E-29B4FAAF132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92" y="1419230"/>
            <a:ext cx="797518" cy="7975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33C9DAA-5E12-F8AE-5DD3-ED250BD2C8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22" y="1647794"/>
            <a:ext cx="666850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3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22ADFA-E9D1-AAC1-5B0D-EB98CFD02E33}"/>
              </a:ext>
            </a:extLst>
          </p:cNvPr>
          <p:cNvSpPr txBox="1">
            <a:spLocks/>
          </p:cNvSpPr>
          <p:nvPr/>
        </p:nvSpPr>
        <p:spPr>
          <a:xfrm>
            <a:off x="304800" y="374769"/>
            <a:ext cx="11582400" cy="723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The cloud isn’t an “all-or-nothing” choice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744B7B-D3F6-393A-7A42-44B1D6583760}"/>
              </a:ext>
            </a:extLst>
          </p:cNvPr>
          <p:cNvSpPr txBox="1">
            <a:spLocks/>
          </p:cNvSpPr>
          <p:nvPr/>
        </p:nvSpPr>
        <p:spPr>
          <a:xfrm>
            <a:off x="4628933" y="1098668"/>
            <a:ext cx="7391447" cy="92968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4D4D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…it’s </a:t>
            </a:r>
            <a:r>
              <a:rPr lang="en-US" sz="3200" dirty="0">
                <a:solidFill>
                  <a:schemeClr val="accent6"/>
                </a:solidFill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a journey for the government.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2E4AB9-48F4-AD70-7B55-56CA3E3105AE}"/>
              </a:ext>
            </a:extLst>
          </p:cNvPr>
          <p:cNvSpPr txBox="1">
            <a:spLocks/>
          </p:cNvSpPr>
          <p:nvPr/>
        </p:nvSpPr>
        <p:spPr>
          <a:xfrm>
            <a:off x="734041" y="2721155"/>
            <a:ext cx="5157787" cy="474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Legacy data centers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15309BF-1D39-6B25-32DD-2343DB769E0F}"/>
              </a:ext>
            </a:extLst>
          </p:cNvPr>
          <p:cNvSpPr txBox="1">
            <a:spLocks/>
          </p:cNvSpPr>
          <p:nvPr/>
        </p:nvSpPr>
        <p:spPr>
          <a:xfrm>
            <a:off x="745835" y="3195818"/>
            <a:ext cx="4550229" cy="4149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Your on-premises apps</a:t>
            </a:r>
          </a:p>
          <a:p>
            <a:pPr marL="342900" indent="-342900"/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Active Directory</a:t>
            </a:r>
          </a:p>
          <a:p>
            <a:pPr marL="342900" indent="-342900"/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Network configuration</a:t>
            </a:r>
          </a:p>
          <a:p>
            <a:pPr marL="342900" indent="-342900"/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Encryption</a:t>
            </a:r>
          </a:p>
          <a:p>
            <a:pPr marL="342900" indent="-342900"/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Backup appliances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0C5C6BE-B145-FA12-676E-F869D9D214F2}"/>
              </a:ext>
            </a:extLst>
          </p:cNvPr>
          <p:cNvSpPr txBox="1">
            <a:spLocks/>
          </p:cNvSpPr>
          <p:nvPr/>
        </p:nvSpPr>
        <p:spPr>
          <a:xfrm>
            <a:off x="6895937" y="2721155"/>
            <a:ext cx="5410200" cy="474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AWS Cloud</a:t>
            </a:r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87BE0C93-3DDA-9949-D718-1705519FB68B}"/>
              </a:ext>
            </a:extLst>
          </p:cNvPr>
          <p:cNvSpPr txBox="1">
            <a:spLocks/>
          </p:cNvSpPr>
          <p:nvPr/>
        </p:nvSpPr>
        <p:spPr>
          <a:xfrm>
            <a:off x="6895937" y="3151256"/>
            <a:ext cx="5410200" cy="41497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Your cloud apps</a:t>
            </a:r>
          </a:p>
          <a:p>
            <a:pPr marL="342900" indent="-342900"/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Users and access rules</a:t>
            </a:r>
          </a:p>
          <a:p>
            <a:pPr marL="342900" indent="-342900"/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Your private network</a:t>
            </a:r>
          </a:p>
          <a:p>
            <a:pPr marL="342900" indent="-342900"/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Encryption</a:t>
            </a:r>
          </a:p>
          <a:p>
            <a:pPr marL="342900" indent="-342900"/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Backups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B10203-E5C3-D480-237E-D249C11149E2}"/>
              </a:ext>
            </a:extLst>
          </p:cNvPr>
          <p:cNvSpPr/>
          <p:nvPr/>
        </p:nvSpPr>
        <p:spPr>
          <a:xfrm>
            <a:off x="601628" y="2635322"/>
            <a:ext cx="4550229" cy="32132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200"/>
              </a:spcAft>
            </a:pPr>
            <a:endParaRPr lang="en-US" dirty="0" err="1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5BE862-8C37-F06D-9684-8FA55525E001}"/>
              </a:ext>
            </a:extLst>
          </p:cNvPr>
          <p:cNvSpPr/>
          <p:nvPr/>
        </p:nvSpPr>
        <p:spPr>
          <a:xfrm>
            <a:off x="6654085" y="2635323"/>
            <a:ext cx="4550229" cy="32132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200"/>
              </a:spcAft>
            </a:pPr>
            <a:endParaRPr lang="en-US" dirty="0" err="1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23" name="Graphic 18">
            <a:extLst>
              <a:ext uri="{FF2B5EF4-FFF2-40B4-BE49-F238E27FC236}">
                <a16:creationId xmlns:a16="http://schemas.microsoft.com/office/drawing/2014/main" id="{C768FB41-D018-4C9F-64A6-D584E930B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28" y="378977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CC11F17-6509-9959-BE58-436D98D76CFC}"/>
              </a:ext>
            </a:extLst>
          </p:cNvPr>
          <p:cNvSpPr txBox="1"/>
          <p:nvPr/>
        </p:nvSpPr>
        <p:spPr>
          <a:xfrm>
            <a:off x="5279055" y="4816668"/>
            <a:ext cx="12701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Direct Connect/VPN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4AA149F-A15D-2F39-5B3E-61415E81546E}"/>
              </a:ext>
            </a:extLst>
          </p:cNvPr>
          <p:cNvCxnSpPr/>
          <p:nvPr/>
        </p:nvCxnSpPr>
        <p:spPr>
          <a:xfrm>
            <a:off x="5140714" y="4710186"/>
            <a:ext cx="15022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C748376-0E21-95F2-E908-2C5C49A2044A}"/>
              </a:ext>
            </a:extLst>
          </p:cNvPr>
          <p:cNvSpPr txBox="1"/>
          <p:nvPr/>
        </p:nvSpPr>
        <p:spPr>
          <a:xfrm>
            <a:off x="549278" y="2114703"/>
            <a:ext cx="5749331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Integrating AWS with on-premises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72985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DA7ECE-3577-A202-1AA5-9ED36901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8430"/>
            <a:ext cx="10244148" cy="7238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Organizations are moving legacy applications and data to the cloud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719970-1DBD-1388-4F2A-DD99E3DF744A}"/>
              </a:ext>
            </a:extLst>
          </p:cNvPr>
          <p:cNvGrpSpPr/>
          <p:nvPr/>
        </p:nvGrpSpPr>
        <p:grpSpPr>
          <a:xfrm>
            <a:off x="9493320" y="2595447"/>
            <a:ext cx="2015910" cy="1763486"/>
            <a:chOff x="9385535" y="2595447"/>
            <a:chExt cx="2015910" cy="1763486"/>
          </a:xfrm>
        </p:grpSpPr>
        <p:sp>
          <p:nvSpPr>
            <p:cNvPr id="13" name="Freeform 41">
              <a:extLst>
                <a:ext uri="{FF2B5EF4-FFF2-40B4-BE49-F238E27FC236}">
                  <a16:creationId xmlns:a16="http://schemas.microsoft.com/office/drawing/2014/main" id="{83719089-1DBB-8B24-CC9E-17E3C4813CFC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9385535" y="2595447"/>
              <a:ext cx="2015910" cy="1309031"/>
            </a:xfrm>
            <a:custGeom>
              <a:avLst/>
              <a:gdLst>
                <a:gd name="T0" fmla="*/ 1498 w 2304"/>
                <a:gd name="T1" fmla="*/ 6 h 1427"/>
                <a:gd name="T2" fmla="*/ 1027 w 2304"/>
                <a:gd name="T3" fmla="*/ 333 h 1427"/>
                <a:gd name="T4" fmla="*/ 855 w 2304"/>
                <a:gd name="T5" fmla="*/ 293 h 1427"/>
                <a:gd name="T6" fmla="*/ 432 w 2304"/>
                <a:gd name="T7" fmla="*/ 623 h 1427"/>
                <a:gd name="T8" fmla="*/ 349 w 2304"/>
                <a:gd name="T9" fmla="*/ 612 h 1427"/>
                <a:gd name="T10" fmla="*/ 5 w 2304"/>
                <a:gd name="T11" fmla="*/ 935 h 1427"/>
                <a:gd name="T12" fmla="*/ 333 w 2304"/>
                <a:gd name="T13" fmla="*/ 1273 h 1427"/>
                <a:gd name="T14" fmla="*/ 495 w 2304"/>
                <a:gd name="T15" fmla="*/ 1237 h 1427"/>
                <a:gd name="T16" fmla="*/ 860 w 2304"/>
                <a:gd name="T17" fmla="*/ 1383 h 1427"/>
                <a:gd name="T18" fmla="*/ 1177 w 2304"/>
                <a:gd name="T19" fmla="*/ 1299 h 1427"/>
                <a:gd name="T20" fmla="*/ 1451 w 2304"/>
                <a:gd name="T21" fmla="*/ 1424 h 1427"/>
                <a:gd name="T22" fmla="*/ 1788 w 2304"/>
                <a:gd name="T23" fmla="*/ 1240 h 1427"/>
                <a:gd name="T24" fmla="*/ 1941 w 2304"/>
                <a:gd name="T25" fmla="*/ 1285 h 1427"/>
                <a:gd name="T26" fmla="*/ 2299 w 2304"/>
                <a:gd name="T27" fmla="*/ 894 h 1427"/>
                <a:gd name="T28" fmla="*/ 1981 w 2304"/>
                <a:gd name="T29" fmla="*/ 487 h 1427"/>
                <a:gd name="T30" fmla="*/ 1498 w 2304"/>
                <a:gd name="T31" fmla="*/ 6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04" h="1427">
                  <a:moveTo>
                    <a:pt x="1498" y="6"/>
                  </a:moveTo>
                  <a:cubicBezTo>
                    <a:pt x="1288" y="0"/>
                    <a:pt x="1105" y="136"/>
                    <a:pt x="1027" y="333"/>
                  </a:cubicBezTo>
                  <a:cubicBezTo>
                    <a:pt x="975" y="309"/>
                    <a:pt x="917" y="295"/>
                    <a:pt x="855" y="293"/>
                  </a:cubicBezTo>
                  <a:cubicBezTo>
                    <a:pt x="649" y="288"/>
                    <a:pt x="474" y="430"/>
                    <a:pt x="432" y="623"/>
                  </a:cubicBezTo>
                  <a:cubicBezTo>
                    <a:pt x="406" y="616"/>
                    <a:pt x="378" y="612"/>
                    <a:pt x="349" y="612"/>
                  </a:cubicBezTo>
                  <a:cubicBezTo>
                    <a:pt x="163" y="607"/>
                    <a:pt x="9" y="752"/>
                    <a:pt x="5" y="935"/>
                  </a:cubicBezTo>
                  <a:cubicBezTo>
                    <a:pt x="0" y="1117"/>
                    <a:pt x="147" y="1269"/>
                    <a:pt x="333" y="1273"/>
                  </a:cubicBezTo>
                  <a:cubicBezTo>
                    <a:pt x="391" y="1275"/>
                    <a:pt x="447" y="1262"/>
                    <a:pt x="495" y="1237"/>
                  </a:cubicBezTo>
                  <a:cubicBezTo>
                    <a:pt x="576" y="1321"/>
                    <a:pt x="709" y="1379"/>
                    <a:pt x="860" y="1383"/>
                  </a:cubicBezTo>
                  <a:cubicBezTo>
                    <a:pt x="982" y="1386"/>
                    <a:pt x="1094" y="1353"/>
                    <a:pt x="1177" y="1299"/>
                  </a:cubicBezTo>
                  <a:cubicBezTo>
                    <a:pt x="1245" y="1374"/>
                    <a:pt x="1343" y="1421"/>
                    <a:pt x="1451" y="1424"/>
                  </a:cubicBezTo>
                  <a:cubicBezTo>
                    <a:pt x="1592" y="1427"/>
                    <a:pt x="1718" y="1354"/>
                    <a:pt x="1788" y="1240"/>
                  </a:cubicBezTo>
                  <a:cubicBezTo>
                    <a:pt x="1834" y="1267"/>
                    <a:pt x="1886" y="1284"/>
                    <a:pt x="1941" y="1285"/>
                  </a:cubicBezTo>
                  <a:cubicBezTo>
                    <a:pt x="2133" y="1290"/>
                    <a:pt x="2294" y="1114"/>
                    <a:pt x="2299" y="894"/>
                  </a:cubicBezTo>
                  <a:cubicBezTo>
                    <a:pt x="2304" y="681"/>
                    <a:pt x="2163" y="504"/>
                    <a:pt x="1981" y="487"/>
                  </a:cubicBezTo>
                  <a:cubicBezTo>
                    <a:pt x="1956" y="221"/>
                    <a:pt x="1752" y="12"/>
                    <a:pt x="1498" y="6"/>
                  </a:cubicBezTo>
                  <a:close/>
                </a:path>
              </a:pathLst>
            </a:custGeom>
            <a:noFill/>
            <a:ln w="19050">
              <a:solidFill>
                <a:schemeClr val="accent4"/>
              </a:solidFill>
            </a:ln>
          </p:spPr>
          <p:txBody>
            <a:bodyPr vert="horz" wrap="square" lIns="108345" tIns="54172" rIns="108345" bIns="54172" numCol="1" anchor="t" anchorCtr="0" compatLnSpc="1">
              <a:prstTxWarp prst="textNoShape">
                <a:avLst/>
              </a:prstTxWarp>
            </a:bodyPr>
            <a:lstStyle/>
            <a:p>
              <a:pPr defTabSz="1625088">
                <a:defRPr/>
              </a:pPr>
              <a:endParaRPr lang="en-US" sz="2824" kern="0" dirty="0">
                <a:solidFill>
                  <a:srgbClr val="1D516C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pic>
          <p:nvPicPr>
            <p:cNvPr id="23" name="Graphic 37">
              <a:extLst>
                <a:ext uri="{FF2B5EF4-FFF2-40B4-BE49-F238E27FC236}">
                  <a16:creationId xmlns:a16="http://schemas.microsoft.com/office/drawing/2014/main" id="{0300D3D8-745B-5A86-2C1A-2B44CFCA1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50763" y="2756674"/>
              <a:ext cx="1570987" cy="1068698"/>
            </a:xfrm>
            <a:prstGeom prst="rect">
              <a:avLst/>
            </a:prstGeom>
          </p:spPr>
        </p:pic>
        <p:sp>
          <p:nvSpPr>
            <p:cNvPr id="24" name="Text Placeholder 5">
              <a:extLst>
                <a:ext uri="{FF2B5EF4-FFF2-40B4-BE49-F238E27FC236}">
                  <a16:creationId xmlns:a16="http://schemas.microsoft.com/office/drawing/2014/main" id="{6C9163FD-44AE-EC95-2597-C4A1E42CAAA3}"/>
                </a:ext>
              </a:extLst>
            </p:cNvPr>
            <p:cNvSpPr txBox="1">
              <a:spLocks/>
            </p:cNvSpPr>
            <p:nvPr/>
          </p:nvSpPr>
          <p:spPr>
            <a:xfrm>
              <a:off x="9608675" y="3947798"/>
              <a:ext cx="1455163" cy="411135"/>
            </a:xfrm>
            <a:prstGeom prst="rect">
              <a:avLst/>
            </a:prstGeom>
          </p:spPr>
          <p:txBody>
            <a:bodyPr vert="horz" lIns="76200" tIns="38100" rIns="76200" bIns="38100" rtlCol="0">
              <a:noAutofit/>
            </a:bodyPr>
            <a:lstStyle>
              <a:lvl1pPr marL="0" indent="0" algn="l" defTabSz="731520" rtl="0" eaLnBrk="1" latinLnBrk="0" hangingPunct="1">
                <a:spcBef>
                  <a:spcPct val="20000"/>
                </a:spcBef>
                <a:buFontTx/>
                <a:buNone/>
                <a:defRPr sz="2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1pPr>
              <a:lvl2pPr marL="1188720" indent="-45720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2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2pPr>
              <a:lvl3pPr marL="182880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26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3pPr>
              <a:lvl4pPr marL="256032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–"/>
                <a:defRPr sz="22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4pPr>
              <a:lvl5pPr marL="329184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»"/>
                <a:defRPr sz="1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5pPr>
              <a:lvl6pPr marL="402336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5488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8640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1792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6">
                <a:defRPr/>
              </a:pPr>
              <a:r>
                <a:rPr lang="en-US" sz="2417" b="1" dirty="0">
                  <a:solidFill>
                    <a:schemeClr val="bg1"/>
                  </a:solidFill>
                  <a:ea typeface="Amazon Ember" panose="020B0603020204020204" pitchFamily="34" charset="0"/>
                  <a:sym typeface="Amazon Ember"/>
                </a:rPr>
                <a:t>Modern</a:t>
              </a:r>
            </a:p>
          </p:txBody>
        </p:sp>
      </p:grp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7F43CA1B-567D-973B-2620-A0638DD32895}"/>
              </a:ext>
            </a:extLst>
          </p:cNvPr>
          <p:cNvSpPr txBox="1">
            <a:spLocks/>
          </p:cNvSpPr>
          <p:nvPr/>
        </p:nvSpPr>
        <p:spPr>
          <a:xfrm>
            <a:off x="1139977" y="3947798"/>
            <a:ext cx="1221118" cy="411135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0" indent="0" algn="l" defTabSz="731520" rtl="0" eaLnBrk="1" latinLnBrk="0" hangingPunct="1">
              <a:spcBef>
                <a:spcPct val="20000"/>
              </a:spcBef>
              <a:buFontTx/>
              <a:buNone/>
              <a:defRPr sz="2900" b="0" i="0" kern="1200">
                <a:solidFill>
                  <a:schemeClr val="tx1"/>
                </a:solidFill>
                <a:latin typeface="Amazon Ember" panose="020B0603020204020204" pitchFamily="34" charset="0"/>
                <a:ea typeface="+mn-ea"/>
                <a:cs typeface="Amazon Ember" panose="020B0603020204020204" pitchFamily="34" charset="0"/>
              </a:defRPr>
            </a:lvl1pPr>
            <a:lvl2pPr marL="1188720" indent="-45720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2900" b="0" i="0" kern="1200">
                <a:solidFill>
                  <a:schemeClr val="tx1"/>
                </a:solidFill>
                <a:latin typeface="Amazon Ember" panose="020B0603020204020204" pitchFamily="34" charset="0"/>
                <a:ea typeface="+mn-ea"/>
                <a:cs typeface="Amazon Ember" panose="020B0603020204020204" pitchFamily="34" charset="0"/>
              </a:defRPr>
            </a:lvl2pPr>
            <a:lvl3pPr marL="1828800" indent="-36576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2600" b="0" i="0" kern="1200">
                <a:solidFill>
                  <a:schemeClr val="tx1"/>
                </a:solidFill>
                <a:latin typeface="Amazon Ember" panose="020B0603020204020204" pitchFamily="34" charset="0"/>
                <a:ea typeface="+mn-ea"/>
                <a:cs typeface="Amazon Ember" panose="020B0603020204020204" pitchFamily="34" charset="0"/>
              </a:defRPr>
            </a:lvl3pPr>
            <a:lvl4pPr marL="2560320" indent="-36576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–"/>
              <a:defRPr sz="2200" b="0" i="0" kern="1200">
                <a:solidFill>
                  <a:schemeClr val="tx1"/>
                </a:solidFill>
                <a:latin typeface="Amazon Ember" panose="020B0603020204020204" pitchFamily="34" charset="0"/>
                <a:ea typeface="+mn-ea"/>
                <a:cs typeface="Amazon Ember" panose="020B0603020204020204" pitchFamily="34" charset="0"/>
              </a:defRPr>
            </a:lvl4pPr>
            <a:lvl5pPr marL="3291840" indent="-36576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»"/>
              <a:defRPr sz="1900" b="0" i="0" kern="1200">
                <a:solidFill>
                  <a:schemeClr val="tx1"/>
                </a:solidFill>
                <a:latin typeface="Amazon Ember" panose="020B0603020204020204" pitchFamily="34" charset="0"/>
                <a:ea typeface="+mn-ea"/>
                <a:cs typeface="Amazon Ember" panose="020B0603020204020204" pitchFamily="34" charset="0"/>
              </a:defRPr>
            </a:lvl5pPr>
            <a:lvl6pPr marL="4023360" indent="-36576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76">
              <a:defRPr/>
            </a:pPr>
            <a:r>
              <a:rPr lang="en-US" sz="2417" b="1" dirty="0">
                <a:solidFill>
                  <a:schemeClr val="bg1"/>
                </a:solidFill>
                <a:ea typeface="Amazon Ember" panose="020B0603020204020204" pitchFamily="34" charset="0"/>
                <a:sym typeface="Amazon Ember"/>
              </a:rPr>
              <a:t>Legacy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2AD539-341E-5B67-8FD5-06D649E39708}"/>
              </a:ext>
            </a:extLst>
          </p:cNvPr>
          <p:cNvGrpSpPr/>
          <p:nvPr/>
        </p:nvGrpSpPr>
        <p:grpSpPr>
          <a:xfrm>
            <a:off x="3435232" y="1881555"/>
            <a:ext cx="5975474" cy="3098815"/>
            <a:chOff x="3517806" y="1881555"/>
            <a:chExt cx="5975474" cy="3098815"/>
          </a:xfrm>
        </p:grpSpPr>
        <p:sp>
          <p:nvSpPr>
            <p:cNvPr id="27" name="Text Placeholder 5">
              <a:extLst>
                <a:ext uri="{FF2B5EF4-FFF2-40B4-BE49-F238E27FC236}">
                  <a16:creationId xmlns:a16="http://schemas.microsoft.com/office/drawing/2014/main" id="{89FA8853-9727-142E-2943-195F987BDF0C}"/>
                </a:ext>
              </a:extLst>
            </p:cNvPr>
            <p:cNvSpPr txBox="1">
              <a:spLocks/>
            </p:cNvSpPr>
            <p:nvPr/>
          </p:nvSpPr>
          <p:spPr>
            <a:xfrm>
              <a:off x="4098938" y="4102807"/>
              <a:ext cx="5167796" cy="2565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731520" rtl="0" eaLnBrk="1" latinLnBrk="0" hangingPunct="1">
                <a:spcBef>
                  <a:spcPct val="20000"/>
                </a:spcBef>
                <a:buFontTx/>
                <a:buNone/>
                <a:defRPr sz="2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1pPr>
              <a:lvl2pPr marL="1188720" indent="-45720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2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2pPr>
              <a:lvl3pPr marL="182880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26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3pPr>
              <a:lvl4pPr marL="256032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–"/>
                <a:defRPr sz="22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4pPr>
              <a:lvl5pPr marL="329184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»"/>
                <a:defRPr sz="1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5pPr>
              <a:lvl6pPr marL="402336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5488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8640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1792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76">
                <a:defRPr/>
              </a:pPr>
              <a:r>
                <a:rPr lang="en-US" sz="1667" dirty="0">
                  <a:solidFill>
                    <a:srgbClr val="FFFFFF"/>
                  </a:solidFill>
                  <a:ea typeface="Amazon Ember" panose="020B0603020204020204" pitchFamily="34" charset="0"/>
                  <a:sym typeface="Amazon Ember"/>
                </a:rPr>
                <a:t>Access cloud scale, performance, and operations</a:t>
              </a:r>
            </a:p>
          </p:txBody>
        </p:sp>
        <p:sp>
          <p:nvSpPr>
            <p:cNvPr id="28" name="Text Placeholder 5">
              <a:extLst>
                <a:ext uri="{FF2B5EF4-FFF2-40B4-BE49-F238E27FC236}">
                  <a16:creationId xmlns:a16="http://schemas.microsoft.com/office/drawing/2014/main" id="{52894A23-BBEA-E8F3-CB8E-B0339509481D}"/>
                </a:ext>
              </a:extLst>
            </p:cNvPr>
            <p:cNvSpPr txBox="1">
              <a:spLocks/>
            </p:cNvSpPr>
            <p:nvPr/>
          </p:nvSpPr>
          <p:spPr>
            <a:xfrm>
              <a:off x="4098938" y="4637256"/>
              <a:ext cx="5394342" cy="2565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731520" rtl="0" eaLnBrk="1" latinLnBrk="0" hangingPunct="1">
                <a:spcBef>
                  <a:spcPct val="20000"/>
                </a:spcBef>
                <a:buFontTx/>
                <a:buNone/>
                <a:defRPr sz="2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1pPr>
              <a:lvl2pPr marL="1188720" indent="-45720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2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2pPr>
              <a:lvl3pPr marL="182880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26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3pPr>
              <a:lvl4pPr marL="256032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–"/>
                <a:defRPr sz="22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4pPr>
              <a:lvl5pPr marL="329184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»"/>
                <a:defRPr sz="1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5pPr>
              <a:lvl6pPr marL="402336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5488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8640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1792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76">
                <a:defRPr/>
              </a:pPr>
              <a:r>
                <a:rPr lang="en-US" sz="1667" dirty="0">
                  <a:solidFill>
                    <a:srgbClr val="FFFFFF"/>
                  </a:solidFill>
                  <a:ea typeface="Amazon Ember" panose="020B0603020204020204" pitchFamily="34" charset="0"/>
                  <a:sym typeface="Amazon Ember"/>
                </a:rPr>
                <a:t>Improve security and compliance</a:t>
              </a:r>
            </a:p>
          </p:txBody>
        </p:sp>
        <p:sp>
          <p:nvSpPr>
            <p:cNvPr id="29" name="Text Placeholder 5">
              <a:extLst>
                <a:ext uri="{FF2B5EF4-FFF2-40B4-BE49-F238E27FC236}">
                  <a16:creationId xmlns:a16="http://schemas.microsoft.com/office/drawing/2014/main" id="{082B2CEA-9231-E426-4B17-72AA3508E665}"/>
                </a:ext>
              </a:extLst>
            </p:cNvPr>
            <p:cNvSpPr txBox="1">
              <a:spLocks/>
            </p:cNvSpPr>
            <p:nvPr/>
          </p:nvSpPr>
          <p:spPr>
            <a:xfrm>
              <a:off x="4098938" y="2499457"/>
              <a:ext cx="4682714" cy="2565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731520" rtl="0" eaLnBrk="1" latinLnBrk="0" hangingPunct="1">
                <a:spcBef>
                  <a:spcPct val="20000"/>
                </a:spcBef>
                <a:buFontTx/>
                <a:buNone/>
                <a:defRPr sz="2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1pPr>
              <a:lvl2pPr marL="1188720" indent="-45720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2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2pPr>
              <a:lvl3pPr marL="182880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26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3pPr>
              <a:lvl4pPr marL="256032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–"/>
                <a:defRPr sz="22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4pPr>
              <a:lvl5pPr marL="329184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»"/>
                <a:defRPr sz="1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5pPr>
              <a:lvl6pPr marL="402336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5488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8640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1792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76">
                <a:defRPr/>
              </a:pPr>
              <a:r>
                <a:rPr lang="en-US" sz="1667" dirty="0">
                  <a:solidFill>
                    <a:srgbClr val="FFFFFF"/>
                  </a:solidFill>
                  <a:ea typeface="Amazon Ember" panose="020B0603020204020204" pitchFamily="34" charset="0"/>
                  <a:sym typeface="Amazon Ember"/>
                </a:rPr>
                <a:t>Accelerate business transformation</a:t>
              </a:r>
            </a:p>
          </p:txBody>
        </p:sp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97E365C4-418F-AB92-24B8-19863B61C1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17806" y="2487003"/>
              <a:ext cx="440468" cy="281453"/>
              <a:chOff x="2621" y="1462"/>
              <a:chExt cx="517" cy="312"/>
            </a:xfrm>
          </p:grpSpPr>
          <p:sp>
            <p:nvSpPr>
              <p:cNvPr id="57" name="Freeform 5">
                <a:extLst>
                  <a:ext uri="{FF2B5EF4-FFF2-40B4-BE49-F238E27FC236}">
                    <a16:creationId xmlns:a16="http://schemas.microsoft.com/office/drawing/2014/main" id="{2BE30F51-A22E-78D1-82D0-3D0DCE409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" y="1462"/>
                <a:ext cx="517" cy="265"/>
              </a:xfrm>
              <a:custGeom>
                <a:avLst/>
                <a:gdLst>
                  <a:gd name="T0" fmla="*/ 139 w 246"/>
                  <a:gd name="T1" fmla="*/ 124 h 125"/>
                  <a:gd name="T2" fmla="*/ 246 w 246"/>
                  <a:gd name="T3" fmla="*/ 125 h 125"/>
                  <a:gd name="T4" fmla="*/ 123 w 246"/>
                  <a:gd name="T5" fmla="*/ 1 h 125"/>
                  <a:gd name="T6" fmla="*/ 0 w 246"/>
                  <a:gd name="T7" fmla="*/ 123 h 125"/>
                  <a:gd name="T8" fmla="*/ 95 w 246"/>
                  <a:gd name="T9" fmla="*/ 12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125">
                    <a:moveTo>
                      <a:pt x="139" y="124"/>
                    </a:moveTo>
                    <a:cubicBezTo>
                      <a:pt x="246" y="125"/>
                      <a:pt x="246" y="125"/>
                      <a:pt x="246" y="125"/>
                    </a:cubicBezTo>
                    <a:cubicBezTo>
                      <a:pt x="246" y="57"/>
                      <a:pt x="191" y="1"/>
                      <a:pt x="123" y="1"/>
                    </a:cubicBezTo>
                    <a:cubicBezTo>
                      <a:pt x="56" y="0"/>
                      <a:pt x="0" y="55"/>
                      <a:pt x="0" y="123"/>
                    </a:cubicBezTo>
                    <a:cubicBezTo>
                      <a:pt x="95" y="124"/>
                      <a:pt x="95" y="124"/>
                      <a:pt x="95" y="124"/>
                    </a:cubicBezTo>
                  </a:path>
                </a:pathLst>
              </a:custGeom>
              <a:noFill/>
              <a:ln w="15875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pPr defTabSz="609576">
                  <a:defRPr/>
                </a:pPr>
                <a:endParaRPr lang="en-US" sz="2400" dirty="0">
                  <a:solidFill>
                    <a:srgbClr val="FFFFFF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  <p:sp>
            <p:nvSpPr>
              <p:cNvPr id="58" name="Freeform 6">
                <a:extLst>
                  <a:ext uri="{FF2B5EF4-FFF2-40B4-BE49-F238E27FC236}">
                    <a16:creationId xmlns:a16="http://schemas.microsoft.com/office/drawing/2014/main" id="{CCD7A0C6-ADFC-61DD-405A-7D4DF6149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" y="1462"/>
                <a:ext cx="517" cy="265"/>
              </a:xfrm>
              <a:custGeom>
                <a:avLst/>
                <a:gdLst>
                  <a:gd name="T0" fmla="*/ 139 w 246"/>
                  <a:gd name="T1" fmla="*/ 124 h 125"/>
                  <a:gd name="T2" fmla="*/ 246 w 246"/>
                  <a:gd name="T3" fmla="*/ 125 h 125"/>
                  <a:gd name="T4" fmla="*/ 123 w 246"/>
                  <a:gd name="T5" fmla="*/ 1 h 125"/>
                  <a:gd name="T6" fmla="*/ 0 w 246"/>
                  <a:gd name="T7" fmla="*/ 123 h 125"/>
                  <a:gd name="T8" fmla="*/ 95 w 246"/>
                  <a:gd name="T9" fmla="*/ 12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125">
                    <a:moveTo>
                      <a:pt x="139" y="124"/>
                    </a:moveTo>
                    <a:cubicBezTo>
                      <a:pt x="246" y="125"/>
                      <a:pt x="246" y="125"/>
                      <a:pt x="246" y="125"/>
                    </a:cubicBezTo>
                    <a:cubicBezTo>
                      <a:pt x="246" y="57"/>
                      <a:pt x="191" y="1"/>
                      <a:pt x="123" y="1"/>
                    </a:cubicBezTo>
                    <a:cubicBezTo>
                      <a:pt x="56" y="0"/>
                      <a:pt x="0" y="55"/>
                      <a:pt x="0" y="123"/>
                    </a:cubicBezTo>
                    <a:cubicBezTo>
                      <a:pt x="95" y="124"/>
                      <a:pt x="95" y="124"/>
                      <a:pt x="95" y="124"/>
                    </a:cubicBezTo>
                  </a:path>
                </a:pathLst>
              </a:custGeom>
              <a:noFill/>
              <a:ln w="158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pPr defTabSz="609576">
                  <a:defRPr/>
                </a:pPr>
                <a:endParaRPr lang="en-US" sz="2400" dirty="0">
                  <a:solidFill>
                    <a:srgbClr val="FFFFFF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  <p:sp>
            <p:nvSpPr>
              <p:cNvPr id="59" name="Freeform 7">
                <a:extLst>
                  <a:ext uri="{FF2B5EF4-FFF2-40B4-BE49-F238E27FC236}">
                    <a16:creationId xmlns:a16="http://schemas.microsoft.com/office/drawing/2014/main" id="{0AD640D6-CC2C-0D29-2364-F5740AD70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1682"/>
                <a:ext cx="91" cy="92"/>
              </a:xfrm>
              <a:custGeom>
                <a:avLst/>
                <a:gdLst>
                  <a:gd name="T0" fmla="*/ 43 w 43"/>
                  <a:gd name="T1" fmla="*/ 21 h 43"/>
                  <a:gd name="T2" fmla="*/ 21 w 43"/>
                  <a:gd name="T3" fmla="*/ 42 h 43"/>
                  <a:gd name="T4" fmla="*/ 0 w 43"/>
                  <a:gd name="T5" fmla="*/ 21 h 43"/>
                  <a:gd name="T6" fmla="*/ 21 w 43"/>
                  <a:gd name="T7" fmla="*/ 0 h 43"/>
                  <a:gd name="T8" fmla="*/ 43 w 43"/>
                  <a:gd name="T9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43" y="21"/>
                    </a:moveTo>
                    <a:cubicBezTo>
                      <a:pt x="43" y="33"/>
                      <a:pt x="33" y="43"/>
                      <a:pt x="21" y="42"/>
                    </a:cubicBezTo>
                    <a:cubicBezTo>
                      <a:pt x="9" y="42"/>
                      <a:pt x="0" y="33"/>
                      <a:pt x="0" y="21"/>
                    </a:cubicBezTo>
                    <a:cubicBezTo>
                      <a:pt x="0" y="9"/>
                      <a:pt x="10" y="0"/>
                      <a:pt x="21" y="0"/>
                    </a:cubicBezTo>
                    <a:cubicBezTo>
                      <a:pt x="33" y="0"/>
                      <a:pt x="43" y="9"/>
                      <a:pt x="43" y="21"/>
                    </a:cubicBezTo>
                    <a:close/>
                  </a:path>
                </a:pathLst>
              </a:custGeom>
              <a:solidFill>
                <a:srgbClr val="232F3E"/>
              </a:solidFill>
              <a:ln w="15875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pPr defTabSz="609576">
                  <a:defRPr/>
                </a:pPr>
                <a:endParaRPr lang="en-US" sz="2400" dirty="0">
                  <a:solidFill>
                    <a:srgbClr val="FFFFFF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  <p:sp>
            <p:nvSpPr>
              <p:cNvPr id="60" name="Freeform 8">
                <a:extLst>
                  <a:ext uri="{FF2B5EF4-FFF2-40B4-BE49-F238E27FC236}">
                    <a16:creationId xmlns:a16="http://schemas.microsoft.com/office/drawing/2014/main" id="{EF5BF9BA-FE90-E15F-EFDF-7E9B00266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" y="1494"/>
                <a:ext cx="271" cy="180"/>
              </a:xfrm>
              <a:custGeom>
                <a:avLst/>
                <a:gdLst>
                  <a:gd name="T0" fmla="*/ 129 w 129"/>
                  <a:gd name="T1" fmla="*/ 29 h 85"/>
                  <a:gd name="T2" fmla="*/ 0 w 129"/>
                  <a:gd name="T3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9" h="85">
                    <a:moveTo>
                      <a:pt x="129" y="29"/>
                    </a:moveTo>
                    <a:cubicBezTo>
                      <a:pt x="65" y="0"/>
                      <a:pt x="7" y="51"/>
                      <a:pt x="0" y="85"/>
                    </a:cubicBezTo>
                  </a:path>
                </a:pathLst>
              </a:custGeom>
              <a:noFill/>
              <a:ln w="158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pPr defTabSz="609576">
                  <a:defRPr/>
                </a:pPr>
                <a:endParaRPr lang="en-US" sz="2400" dirty="0">
                  <a:solidFill>
                    <a:srgbClr val="FFFFFF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  <p:sp>
            <p:nvSpPr>
              <p:cNvPr id="61" name="Freeform 9">
                <a:extLst>
                  <a:ext uri="{FF2B5EF4-FFF2-40B4-BE49-F238E27FC236}">
                    <a16:creationId xmlns:a16="http://schemas.microsoft.com/office/drawing/2014/main" id="{05A75929-4CD2-274A-C704-9322C8289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1519"/>
                <a:ext cx="92" cy="174"/>
              </a:xfrm>
              <a:custGeom>
                <a:avLst/>
                <a:gdLst>
                  <a:gd name="T0" fmla="*/ 92 w 92"/>
                  <a:gd name="T1" fmla="*/ 0 h 174"/>
                  <a:gd name="T2" fmla="*/ 0 w 92"/>
                  <a:gd name="T3" fmla="*/ 174 h 174"/>
                  <a:gd name="T4" fmla="*/ 92 w 92"/>
                  <a:gd name="T5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2" h="174">
                    <a:moveTo>
                      <a:pt x="92" y="0"/>
                    </a:moveTo>
                    <a:lnTo>
                      <a:pt x="0" y="174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pPr defTabSz="609576">
                  <a:defRPr/>
                </a:pPr>
                <a:endParaRPr lang="en-US" sz="2400" dirty="0">
                  <a:solidFill>
                    <a:srgbClr val="FFFFFF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  <p:sp>
            <p:nvSpPr>
              <p:cNvPr id="62" name="Freeform 11">
                <a:extLst>
                  <a:ext uri="{FF2B5EF4-FFF2-40B4-BE49-F238E27FC236}">
                    <a16:creationId xmlns:a16="http://schemas.microsoft.com/office/drawing/2014/main" id="{CE7118EE-01B5-8BB8-86D9-C823A3A1E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577"/>
                <a:ext cx="210" cy="165"/>
              </a:xfrm>
              <a:custGeom>
                <a:avLst/>
                <a:gdLst>
                  <a:gd name="T0" fmla="*/ 100 w 100"/>
                  <a:gd name="T1" fmla="*/ 22 h 78"/>
                  <a:gd name="T2" fmla="*/ 0 w 100"/>
                  <a:gd name="T3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0" h="78">
                    <a:moveTo>
                      <a:pt x="100" y="22"/>
                    </a:moveTo>
                    <a:cubicBezTo>
                      <a:pt x="50" y="0"/>
                      <a:pt x="8" y="44"/>
                      <a:pt x="0" y="78"/>
                    </a:cubicBezTo>
                  </a:path>
                </a:pathLst>
              </a:custGeom>
              <a:noFill/>
              <a:ln w="158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pPr defTabSz="609576">
                  <a:defRPr/>
                </a:pPr>
                <a:endParaRPr lang="en-US" sz="2400" dirty="0">
                  <a:solidFill>
                    <a:srgbClr val="FFFFFF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  <p:sp>
            <p:nvSpPr>
              <p:cNvPr id="63" name="Line 10">
                <a:extLst>
                  <a:ext uri="{FF2B5EF4-FFF2-40B4-BE49-F238E27FC236}">
                    <a16:creationId xmlns:a16="http://schemas.microsoft.com/office/drawing/2014/main" id="{8E49F60E-A542-FE3F-3476-451619F9B4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94" y="1519"/>
                <a:ext cx="92" cy="174"/>
              </a:xfrm>
              <a:prstGeom prst="line">
                <a:avLst/>
              </a:prstGeom>
              <a:noFill/>
              <a:ln w="15875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pPr defTabSz="609576">
                  <a:defRPr/>
                </a:pPr>
                <a:endParaRPr lang="en-US" sz="2400" dirty="0">
                  <a:solidFill>
                    <a:srgbClr val="FFFFFF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057F56A-75C7-B005-4886-F4F3E416EB8C}"/>
                </a:ext>
              </a:extLst>
            </p:cNvPr>
            <p:cNvGrpSpPr/>
            <p:nvPr/>
          </p:nvGrpSpPr>
          <p:grpSpPr>
            <a:xfrm>
              <a:off x="3561813" y="4011893"/>
              <a:ext cx="352453" cy="438373"/>
              <a:chOff x="4019532" y="4218101"/>
              <a:chExt cx="1478757" cy="1737050"/>
            </a:xfrm>
          </p:grpSpPr>
          <p:sp>
            <p:nvSpPr>
              <p:cNvPr id="49" name="Freeform 128">
                <a:extLst>
                  <a:ext uri="{FF2B5EF4-FFF2-40B4-BE49-F238E27FC236}">
                    <a16:creationId xmlns:a16="http://schemas.microsoft.com/office/drawing/2014/main" id="{1530C9E7-E716-3414-3210-36DA40BF16A5}"/>
                  </a:ext>
                </a:extLst>
              </p:cNvPr>
              <p:cNvSpPr>
                <a:spLocks noChangeAspect="1"/>
              </p:cNvSpPr>
              <p:nvPr/>
            </p:nvSpPr>
            <p:spPr bwMode="white">
              <a:xfrm>
                <a:off x="4019532" y="4218101"/>
                <a:ext cx="1478757" cy="816885"/>
              </a:xfrm>
              <a:custGeom>
                <a:avLst/>
                <a:gdLst>
                  <a:gd name="T0" fmla="*/ 396 w 509"/>
                  <a:gd name="T1" fmla="*/ 281 h 281"/>
                  <a:gd name="T2" fmla="*/ 57 w 509"/>
                  <a:gd name="T3" fmla="*/ 281 h 281"/>
                  <a:gd name="T4" fmla="*/ 0 w 509"/>
                  <a:gd name="T5" fmla="*/ 223 h 281"/>
                  <a:gd name="T6" fmla="*/ 43 w 509"/>
                  <a:gd name="T7" fmla="*/ 168 h 281"/>
                  <a:gd name="T8" fmla="*/ 110 w 509"/>
                  <a:gd name="T9" fmla="*/ 116 h 281"/>
                  <a:gd name="T10" fmla="*/ 232 w 509"/>
                  <a:gd name="T11" fmla="*/ 0 h 281"/>
                  <a:gd name="T12" fmla="*/ 343 w 509"/>
                  <a:gd name="T13" fmla="*/ 70 h 281"/>
                  <a:gd name="T14" fmla="*/ 396 w 509"/>
                  <a:gd name="T15" fmla="*/ 56 h 281"/>
                  <a:gd name="T16" fmla="*/ 509 w 509"/>
                  <a:gd name="T17" fmla="*/ 169 h 281"/>
                  <a:gd name="T18" fmla="*/ 396 w 509"/>
                  <a:gd name="T1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9" h="281">
                    <a:moveTo>
                      <a:pt x="396" y="281"/>
                    </a:moveTo>
                    <a:cubicBezTo>
                      <a:pt x="57" y="281"/>
                      <a:pt x="57" y="281"/>
                      <a:pt x="57" y="281"/>
                    </a:cubicBezTo>
                    <a:cubicBezTo>
                      <a:pt x="26" y="281"/>
                      <a:pt x="0" y="255"/>
                      <a:pt x="0" y="223"/>
                    </a:cubicBezTo>
                    <a:cubicBezTo>
                      <a:pt x="0" y="196"/>
                      <a:pt x="18" y="174"/>
                      <a:pt x="43" y="168"/>
                    </a:cubicBezTo>
                    <a:cubicBezTo>
                      <a:pt x="55" y="140"/>
                      <a:pt x="80" y="120"/>
                      <a:pt x="110" y="116"/>
                    </a:cubicBezTo>
                    <a:cubicBezTo>
                      <a:pt x="113" y="52"/>
                      <a:pt x="167" y="0"/>
                      <a:pt x="232" y="0"/>
                    </a:cubicBezTo>
                    <a:cubicBezTo>
                      <a:pt x="280" y="0"/>
                      <a:pt x="323" y="28"/>
                      <a:pt x="343" y="70"/>
                    </a:cubicBezTo>
                    <a:cubicBezTo>
                      <a:pt x="359" y="61"/>
                      <a:pt x="377" y="56"/>
                      <a:pt x="396" y="56"/>
                    </a:cubicBezTo>
                    <a:cubicBezTo>
                      <a:pt x="458" y="56"/>
                      <a:pt x="509" y="107"/>
                      <a:pt x="509" y="169"/>
                    </a:cubicBezTo>
                    <a:cubicBezTo>
                      <a:pt x="509" y="230"/>
                      <a:pt x="458" y="281"/>
                      <a:pt x="396" y="281"/>
                    </a:cubicBezTo>
                    <a:close/>
                  </a:path>
                </a:pathLst>
              </a:custGeom>
              <a:noFill/>
              <a:ln w="15875">
                <a:solidFill>
                  <a:schemeClr val="accent3"/>
                </a:solidFill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pPr defTabSz="761970">
                  <a:defRPr/>
                </a:pPr>
                <a:endParaRPr lang="en-US" sz="1500" dirty="0">
                  <a:solidFill>
                    <a:srgbClr val="474746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  <p:grpSp>
            <p:nvGrpSpPr>
              <p:cNvPr id="50" name="Group 13">
                <a:extLst>
                  <a:ext uri="{FF2B5EF4-FFF2-40B4-BE49-F238E27FC236}">
                    <a16:creationId xmlns:a16="http://schemas.microsoft.com/office/drawing/2014/main" id="{DB233BEB-07E5-A4A6-44D6-C4609EF214E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308233" y="4848941"/>
                <a:ext cx="778444" cy="1106210"/>
                <a:chOff x="2822" y="1534"/>
                <a:chExt cx="114" cy="162"/>
              </a:xfrm>
            </p:grpSpPr>
            <p:sp>
              <p:nvSpPr>
                <p:cNvPr id="52" name="Freeform 14">
                  <a:extLst>
                    <a:ext uri="{FF2B5EF4-FFF2-40B4-BE49-F238E27FC236}">
                      <a16:creationId xmlns:a16="http://schemas.microsoft.com/office/drawing/2014/main" id="{B274F77A-92CB-CAC6-8F71-5A7DD4972C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1534"/>
                  <a:ext cx="114" cy="162"/>
                </a:xfrm>
                <a:custGeom>
                  <a:avLst/>
                  <a:gdLst>
                    <a:gd name="T0" fmla="*/ 77 w 81"/>
                    <a:gd name="T1" fmla="*/ 0 h 117"/>
                    <a:gd name="T2" fmla="*/ 3 w 81"/>
                    <a:gd name="T3" fmla="*/ 0 h 117"/>
                    <a:gd name="T4" fmla="*/ 0 w 81"/>
                    <a:gd name="T5" fmla="*/ 3 h 117"/>
                    <a:gd name="T6" fmla="*/ 0 w 81"/>
                    <a:gd name="T7" fmla="*/ 74 h 117"/>
                    <a:gd name="T8" fmla="*/ 0 w 81"/>
                    <a:gd name="T9" fmla="*/ 88 h 117"/>
                    <a:gd name="T10" fmla="*/ 0 w 81"/>
                    <a:gd name="T11" fmla="*/ 117 h 117"/>
                    <a:gd name="T12" fmla="*/ 81 w 81"/>
                    <a:gd name="T13" fmla="*/ 117 h 117"/>
                    <a:gd name="T14" fmla="*/ 81 w 81"/>
                    <a:gd name="T15" fmla="*/ 88 h 117"/>
                    <a:gd name="T16" fmla="*/ 81 w 81"/>
                    <a:gd name="T17" fmla="*/ 74 h 117"/>
                    <a:gd name="T18" fmla="*/ 81 w 81"/>
                    <a:gd name="T19" fmla="*/ 3 h 117"/>
                    <a:gd name="T20" fmla="*/ 77 w 81"/>
                    <a:gd name="T21" fmla="*/ 0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1" h="117">
                      <a:moveTo>
                        <a:pt x="77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81" y="117"/>
                        <a:pt x="81" y="117"/>
                        <a:pt x="81" y="117"/>
                      </a:cubicBezTo>
                      <a:cubicBezTo>
                        <a:pt x="81" y="88"/>
                        <a:pt x="81" y="88"/>
                        <a:pt x="81" y="88"/>
                      </a:cubicBezTo>
                      <a:cubicBezTo>
                        <a:pt x="81" y="74"/>
                        <a:pt x="81" y="74"/>
                        <a:pt x="81" y="74"/>
                      </a:cubicBezTo>
                      <a:cubicBezTo>
                        <a:pt x="81" y="3"/>
                        <a:pt x="81" y="3"/>
                        <a:pt x="81" y="3"/>
                      </a:cubicBezTo>
                      <a:cubicBezTo>
                        <a:pt x="81" y="1"/>
                        <a:pt x="79" y="0"/>
                        <a:pt x="77" y="0"/>
                      </a:cubicBezTo>
                      <a:close/>
                    </a:path>
                  </a:pathLst>
                </a:custGeom>
                <a:solidFill>
                  <a:srgbClr val="232F3E"/>
                </a:solidFill>
                <a:ln w="15875" cap="rnd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76200" tIns="38100" rIns="76200" bIns="3810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76"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mazon Ember"/>
                  </a:endParaRPr>
                </a:p>
              </p:txBody>
            </p:sp>
            <p:sp>
              <p:nvSpPr>
                <p:cNvPr id="53" name="Freeform 15">
                  <a:extLst>
                    <a:ext uri="{FF2B5EF4-FFF2-40B4-BE49-F238E27FC236}">
                      <a16:creationId xmlns:a16="http://schemas.microsoft.com/office/drawing/2014/main" id="{1329DC04-9068-F392-845B-A79E5C233B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9" y="1587"/>
                  <a:ext cx="79" cy="22"/>
                </a:xfrm>
                <a:custGeom>
                  <a:avLst/>
                  <a:gdLst>
                    <a:gd name="T0" fmla="*/ 0 w 79"/>
                    <a:gd name="T1" fmla="*/ 22 h 22"/>
                    <a:gd name="T2" fmla="*/ 0 w 79"/>
                    <a:gd name="T3" fmla="*/ 0 h 22"/>
                    <a:gd name="T4" fmla="*/ 79 w 79"/>
                    <a:gd name="T5" fmla="*/ 0 h 22"/>
                    <a:gd name="T6" fmla="*/ 79 w 79"/>
                    <a:gd name="T7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9" h="22">
                      <a:moveTo>
                        <a:pt x="0" y="22"/>
                      </a:moveTo>
                      <a:lnTo>
                        <a:pt x="0" y="0"/>
                      </a:lnTo>
                      <a:lnTo>
                        <a:pt x="79" y="0"/>
                      </a:lnTo>
                      <a:lnTo>
                        <a:pt x="79" y="22"/>
                      </a:lnTo>
                    </a:path>
                  </a:pathLst>
                </a:custGeom>
                <a:noFill/>
                <a:ln w="15875" cap="rnd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76200" tIns="38100" rIns="76200" bIns="3810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76"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mazon Ember"/>
                  </a:endParaRPr>
                </a:p>
              </p:txBody>
            </p:sp>
            <p:sp>
              <p:nvSpPr>
                <p:cNvPr id="54" name="Freeform 16">
                  <a:extLst>
                    <a:ext uri="{FF2B5EF4-FFF2-40B4-BE49-F238E27FC236}">
                      <a16:creationId xmlns:a16="http://schemas.microsoft.com/office/drawing/2014/main" id="{70E8D919-F537-6CBD-88C0-BBFB196C4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9" y="1621"/>
                  <a:ext cx="79" cy="22"/>
                </a:xfrm>
                <a:custGeom>
                  <a:avLst/>
                  <a:gdLst>
                    <a:gd name="T0" fmla="*/ 0 w 79"/>
                    <a:gd name="T1" fmla="*/ 22 h 22"/>
                    <a:gd name="T2" fmla="*/ 0 w 79"/>
                    <a:gd name="T3" fmla="*/ 0 h 22"/>
                    <a:gd name="T4" fmla="*/ 79 w 79"/>
                    <a:gd name="T5" fmla="*/ 0 h 22"/>
                    <a:gd name="T6" fmla="*/ 79 w 79"/>
                    <a:gd name="T7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9" h="22">
                      <a:moveTo>
                        <a:pt x="0" y="22"/>
                      </a:moveTo>
                      <a:lnTo>
                        <a:pt x="0" y="0"/>
                      </a:lnTo>
                      <a:lnTo>
                        <a:pt x="79" y="0"/>
                      </a:lnTo>
                      <a:lnTo>
                        <a:pt x="79" y="22"/>
                      </a:lnTo>
                    </a:path>
                  </a:pathLst>
                </a:custGeom>
                <a:noFill/>
                <a:ln w="15875" cap="rnd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76200" tIns="38100" rIns="76200" bIns="3810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76"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mazon Ember"/>
                  </a:endParaRPr>
                </a:p>
              </p:txBody>
            </p:sp>
            <p:sp>
              <p:nvSpPr>
                <p:cNvPr id="55" name="Freeform 17">
                  <a:extLst>
                    <a:ext uri="{FF2B5EF4-FFF2-40B4-BE49-F238E27FC236}">
                      <a16:creationId xmlns:a16="http://schemas.microsoft.com/office/drawing/2014/main" id="{AAC2EF51-0E86-BBAB-8F6E-9911E5FEE0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9" y="1656"/>
                  <a:ext cx="79" cy="22"/>
                </a:xfrm>
                <a:custGeom>
                  <a:avLst/>
                  <a:gdLst>
                    <a:gd name="T0" fmla="*/ 0 w 79"/>
                    <a:gd name="T1" fmla="*/ 22 h 22"/>
                    <a:gd name="T2" fmla="*/ 0 w 79"/>
                    <a:gd name="T3" fmla="*/ 0 h 22"/>
                    <a:gd name="T4" fmla="*/ 79 w 79"/>
                    <a:gd name="T5" fmla="*/ 0 h 22"/>
                    <a:gd name="T6" fmla="*/ 79 w 79"/>
                    <a:gd name="T7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9" h="22">
                      <a:moveTo>
                        <a:pt x="0" y="22"/>
                      </a:moveTo>
                      <a:lnTo>
                        <a:pt x="0" y="0"/>
                      </a:lnTo>
                      <a:lnTo>
                        <a:pt x="79" y="0"/>
                      </a:lnTo>
                      <a:lnTo>
                        <a:pt x="79" y="22"/>
                      </a:lnTo>
                    </a:path>
                  </a:pathLst>
                </a:custGeom>
                <a:noFill/>
                <a:ln w="15875" cap="rnd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76200" tIns="38100" rIns="76200" bIns="3810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76"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mazon Ember"/>
                  </a:endParaRPr>
                </a:p>
              </p:txBody>
            </p:sp>
            <p:sp>
              <p:nvSpPr>
                <p:cNvPr id="56" name="Rectangle 18">
                  <a:extLst>
                    <a:ext uri="{FF2B5EF4-FFF2-40B4-BE49-F238E27FC236}">
                      <a16:creationId xmlns:a16="http://schemas.microsoft.com/office/drawing/2014/main" id="{732E8844-51ED-5FE9-3289-1178300A76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8" y="1551"/>
                  <a:ext cx="34" cy="18"/>
                </a:xfrm>
                <a:prstGeom prst="rect">
                  <a:avLst/>
                </a:prstGeom>
                <a:noFill/>
                <a:ln w="15875" cap="rnd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76200" tIns="38100" rIns="76200" bIns="3810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09576">
                    <a:defRPr/>
                  </a:pPr>
                  <a:endParaRPr lang="en-US" sz="2400" dirty="0">
                    <a:solidFill>
                      <a:srgbClr val="FFFFFF"/>
                    </a:solidFill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mazon Ember"/>
                  </a:endParaRPr>
                </a:p>
              </p:txBody>
            </p:sp>
          </p:grp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8EE7AEF8-3932-FF74-A2E3-3D4185CFF7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94040" y="4469712"/>
                <a:ext cx="0" cy="402018"/>
              </a:xfrm>
              <a:prstGeom prst="straightConnector1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tailEnd type="arrow" w="med" len="sm"/>
              </a:ln>
            </p:spPr>
          </p:cxnSp>
        </p:grpSp>
        <p:sp>
          <p:nvSpPr>
            <p:cNvPr id="32" name="Text Placeholder 5">
              <a:extLst>
                <a:ext uri="{FF2B5EF4-FFF2-40B4-BE49-F238E27FC236}">
                  <a16:creationId xmlns:a16="http://schemas.microsoft.com/office/drawing/2014/main" id="{0E4482A2-324D-2D1E-A5B6-003A7DF8D7BF}"/>
                </a:ext>
              </a:extLst>
            </p:cNvPr>
            <p:cNvSpPr txBox="1">
              <a:spLocks/>
            </p:cNvSpPr>
            <p:nvPr/>
          </p:nvSpPr>
          <p:spPr>
            <a:xfrm>
              <a:off x="4098938" y="3568357"/>
              <a:ext cx="3856077" cy="2565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731520" rtl="0" eaLnBrk="1" latinLnBrk="0" hangingPunct="1">
                <a:spcBef>
                  <a:spcPct val="20000"/>
                </a:spcBef>
                <a:buFontTx/>
                <a:buNone/>
                <a:defRPr sz="2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1pPr>
              <a:lvl2pPr marL="1188720" indent="-45720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2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2pPr>
              <a:lvl3pPr marL="182880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26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3pPr>
              <a:lvl4pPr marL="256032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–"/>
                <a:defRPr sz="22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4pPr>
              <a:lvl5pPr marL="329184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»"/>
                <a:defRPr sz="1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5pPr>
              <a:lvl6pPr marL="402336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5488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8640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1792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76">
                <a:defRPr/>
              </a:pPr>
              <a:r>
                <a:rPr lang="en-US" sz="1667" dirty="0">
                  <a:solidFill>
                    <a:srgbClr val="FFFFFF"/>
                  </a:solidFill>
                  <a:ea typeface="Amazon Ember" panose="020B0603020204020204" pitchFamily="34" charset="0"/>
                  <a:sym typeface="Amazon Ember"/>
                </a:rPr>
                <a:t>Reduce operating costs 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7F2D400-62DC-C7DF-FD19-BFE4AE3A345B}"/>
                </a:ext>
              </a:extLst>
            </p:cNvPr>
            <p:cNvGrpSpPr/>
            <p:nvPr/>
          </p:nvGrpSpPr>
          <p:grpSpPr>
            <a:xfrm>
              <a:off x="3560877" y="3518605"/>
              <a:ext cx="354326" cy="356048"/>
              <a:chOff x="3963568" y="3433309"/>
              <a:chExt cx="354326" cy="356048"/>
            </a:xfrm>
          </p:grpSpPr>
          <p:sp>
            <p:nvSpPr>
              <p:cNvPr id="47" name="Freeform 9">
                <a:extLst>
                  <a:ext uri="{FF2B5EF4-FFF2-40B4-BE49-F238E27FC236}">
                    <a16:creationId xmlns:a16="http://schemas.microsoft.com/office/drawing/2014/main" id="{D8AA9AF4-6866-E9F0-D4D0-EDFB7C027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568" y="3433309"/>
                <a:ext cx="259058" cy="356048"/>
              </a:xfrm>
              <a:custGeom>
                <a:avLst/>
                <a:gdLst>
                  <a:gd name="T0" fmla="*/ 143 w 193"/>
                  <a:gd name="T1" fmla="*/ 20 h 250"/>
                  <a:gd name="T2" fmla="*/ 143 w 193"/>
                  <a:gd name="T3" fmla="*/ 56 h 250"/>
                  <a:gd name="T4" fmla="*/ 61 w 193"/>
                  <a:gd name="T5" fmla="*/ 87 h 250"/>
                  <a:gd name="T6" fmla="*/ 156 w 193"/>
                  <a:gd name="T7" fmla="*/ 116 h 250"/>
                  <a:gd name="T8" fmla="*/ 178 w 193"/>
                  <a:gd name="T9" fmla="*/ 189 h 250"/>
                  <a:gd name="T10" fmla="*/ 146 w 193"/>
                  <a:gd name="T11" fmla="*/ 216 h 250"/>
                  <a:gd name="T12" fmla="*/ 153 w 193"/>
                  <a:gd name="T13" fmla="*/ 240 h 250"/>
                  <a:gd name="T14" fmla="*/ 117 w 193"/>
                  <a:gd name="T15" fmla="*/ 250 h 250"/>
                  <a:gd name="T16" fmla="*/ 109 w 193"/>
                  <a:gd name="T17" fmla="*/ 225 h 250"/>
                  <a:gd name="T18" fmla="*/ 56 w 193"/>
                  <a:gd name="T19" fmla="*/ 223 h 250"/>
                  <a:gd name="T20" fmla="*/ 63 w 193"/>
                  <a:gd name="T21" fmla="*/ 187 h 250"/>
                  <a:gd name="T22" fmla="*/ 149 w 193"/>
                  <a:gd name="T23" fmla="*/ 162 h 250"/>
                  <a:gd name="T24" fmla="*/ 34 w 193"/>
                  <a:gd name="T25" fmla="*/ 113 h 250"/>
                  <a:gd name="T26" fmla="*/ 63 w 193"/>
                  <a:gd name="T27" fmla="*/ 34 h 250"/>
                  <a:gd name="T28" fmla="*/ 56 w 193"/>
                  <a:gd name="T29" fmla="*/ 10 h 250"/>
                  <a:gd name="T30" fmla="*/ 92 w 193"/>
                  <a:gd name="T31" fmla="*/ 0 h 250"/>
                  <a:gd name="T32" fmla="*/ 100 w 193"/>
                  <a:gd name="T33" fmla="*/ 24 h 250"/>
                  <a:gd name="T34" fmla="*/ 143 w 193"/>
                  <a:gd name="T35" fmla="*/ 2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3" h="250">
                    <a:moveTo>
                      <a:pt x="143" y="20"/>
                    </a:moveTo>
                    <a:cubicBezTo>
                      <a:pt x="143" y="56"/>
                      <a:pt x="143" y="56"/>
                      <a:pt x="143" y="56"/>
                    </a:cubicBezTo>
                    <a:cubicBezTo>
                      <a:pt x="143" y="56"/>
                      <a:pt x="62" y="56"/>
                      <a:pt x="61" y="87"/>
                    </a:cubicBezTo>
                    <a:cubicBezTo>
                      <a:pt x="59" y="119"/>
                      <a:pt x="118" y="94"/>
                      <a:pt x="156" y="116"/>
                    </a:cubicBezTo>
                    <a:cubicBezTo>
                      <a:pt x="193" y="139"/>
                      <a:pt x="192" y="170"/>
                      <a:pt x="178" y="189"/>
                    </a:cubicBezTo>
                    <a:cubicBezTo>
                      <a:pt x="163" y="209"/>
                      <a:pt x="146" y="216"/>
                      <a:pt x="146" y="216"/>
                    </a:cubicBezTo>
                    <a:cubicBezTo>
                      <a:pt x="153" y="240"/>
                      <a:pt x="153" y="240"/>
                      <a:pt x="153" y="240"/>
                    </a:cubicBezTo>
                    <a:cubicBezTo>
                      <a:pt x="117" y="250"/>
                      <a:pt x="117" y="250"/>
                      <a:pt x="117" y="250"/>
                    </a:cubicBezTo>
                    <a:cubicBezTo>
                      <a:pt x="109" y="225"/>
                      <a:pt x="109" y="225"/>
                      <a:pt x="109" y="225"/>
                    </a:cubicBezTo>
                    <a:cubicBezTo>
                      <a:pt x="109" y="225"/>
                      <a:pt x="76" y="229"/>
                      <a:pt x="56" y="223"/>
                    </a:cubicBezTo>
                    <a:cubicBezTo>
                      <a:pt x="63" y="187"/>
                      <a:pt x="63" y="187"/>
                      <a:pt x="63" y="187"/>
                    </a:cubicBezTo>
                    <a:cubicBezTo>
                      <a:pt x="63" y="187"/>
                      <a:pt x="146" y="201"/>
                      <a:pt x="149" y="162"/>
                    </a:cubicBezTo>
                    <a:cubicBezTo>
                      <a:pt x="145" y="125"/>
                      <a:pt x="66" y="160"/>
                      <a:pt x="34" y="113"/>
                    </a:cubicBezTo>
                    <a:cubicBezTo>
                      <a:pt x="34" y="113"/>
                      <a:pt x="0" y="72"/>
                      <a:pt x="63" y="34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19" y="19"/>
                      <a:pt x="143" y="20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pPr defTabSz="609576">
                  <a:defRPr/>
                </a:pPr>
                <a:endParaRPr lang="en-US" sz="2400" dirty="0">
                  <a:solidFill>
                    <a:srgbClr val="FFFFFF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  <p:sp>
            <p:nvSpPr>
              <p:cNvPr id="48" name="Freeform 750">
                <a:extLst>
                  <a:ext uri="{FF2B5EF4-FFF2-40B4-BE49-F238E27FC236}">
                    <a16:creationId xmlns:a16="http://schemas.microsoft.com/office/drawing/2014/main" id="{7D53DE46-10CE-6EE9-5469-47A16FE3738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4218129" y="3522321"/>
                <a:ext cx="99765" cy="142731"/>
              </a:xfrm>
              <a:custGeom>
                <a:avLst/>
                <a:gdLst>
                  <a:gd name="T0" fmla="*/ 814 w 2392"/>
                  <a:gd name="T1" fmla="*/ 1914 h 3232"/>
                  <a:gd name="T2" fmla="*/ 0 w 2392"/>
                  <a:gd name="T3" fmla="*/ 1914 h 3232"/>
                  <a:gd name="T4" fmla="*/ 1186 w 2392"/>
                  <a:gd name="T5" fmla="*/ 3232 h 3232"/>
                  <a:gd name="T6" fmla="*/ 2392 w 2392"/>
                  <a:gd name="T7" fmla="*/ 1914 h 3232"/>
                  <a:gd name="T8" fmla="*/ 1543 w 2392"/>
                  <a:gd name="T9" fmla="*/ 1914 h 3232"/>
                  <a:gd name="T10" fmla="*/ 1543 w 2392"/>
                  <a:gd name="T11" fmla="*/ 0 h 3232"/>
                  <a:gd name="T12" fmla="*/ 814 w 2392"/>
                  <a:gd name="T13" fmla="*/ 0 h 3232"/>
                  <a:gd name="T14" fmla="*/ 814 w 2392"/>
                  <a:gd name="T15" fmla="*/ 1914 h 3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92" h="3232">
                    <a:moveTo>
                      <a:pt x="814" y="1914"/>
                    </a:moveTo>
                    <a:lnTo>
                      <a:pt x="0" y="1914"/>
                    </a:lnTo>
                    <a:lnTo>
                      <a:pt x="1186" y="3232"/>
                    </a:lnTo>
                    <a:lnTo>
                      <a:pt x="2392" y="1914"/>
                    </a:lnTo>
                    <a:lnTo>
                      <a:pt x="1543" y="1914"/>
                    </a:lnTo>
                    <a:lnTo>
                      <a:pt x="1543" y="0"/>
                    </a:lnTo>
                    <a:lnTo>
                      <a:pt x="814" y="0"/>
                    </a:lnTo>
                    <a:lnTo>
                      <a:pt x="814" y="1914"/>
                    </a:lnTo>
                    <a:close/>
                  </a:path>
                </a:pathLst>
              </a:custGeom>
              <a:solidFill>
                <a:srgbClr val="241566"/>
              </a:solidFill>
              <a:ln w="15875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pPr defTabSz="609576">
                  <a:defRPr/>
                </a:pPr>
                <a:endParaRPr lang="en-US" sz="2400" dirty="0">
                  <a:solidFill>
                    <a:srgbClr val="FFFFFF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</p:grpSp>
        <p:grpSp>
          <p:nvGrpSpPr>
            <p:cNvPr id="34" name="Graphic 50">
              <a:extLst>
                <a:ext uri="{FF2B5EF4-FFF2-40B4-BE49-F238E27FC236}">
                  <a16:creationId xmlns:a16="http://schemas.microsoft.com/office/drawing/2014/main" id="{86203190-D079-6A36-6E51-4B08CC8BCBD6}"/>
                </a:ext>
              </a:extLst>
            </p:cNvPr>
            <p:cNvGrpSpPr/>
            <p:nvPr/>
          </p:nvGrpSpPr>
          <p:grpSpPr>
            <a:xfrm>
              <a:off x="3596007" y="4550687"/>
              <a:ext cx="284066" cy="429683"/>
              <a:chOff x="5070612" y="2171429"/>
              <a:chExt cx="295488" cy="422126"/>
            </a:xfrm>
            <a:noFill/>
          </p:grpSpPr>
          <p:sp>
            <p:nvSpPr>
              <p:cNvPr id="44" name="Freeform: Shape 68">
                <a:extLst>
                  <a:ext uri="{FF2B5EF4-FFF2-40B4-BE49-F238E27FC236}">
                    <a16:creationId xmlns:a16="http://schemas.microsoft.com/office/drawing/2014/main" id="{F4C7979C-DDC7-E994-E44B-39955FA7731B}"/>
                  </a:ext>
                </a:extLst>
              </p:cNvPr>
              <p:cNvSpPr/>
              <p:nvPr/>
            </p:nvSpPr>
            <p:spPr>
              <a:xfrm>
                <a:off x="5070612" y="2328319"/>
                <a:ext cx="295488" cy="260311"/>
              </a:xfrm>
              <a:custGeom>
                <a:avLst/>
                <a:gdLst>
                  <a:gd name="connsiteX0" fmla="*/ 7035 w 295488"/>
                  <a:gd name="connsiteY0" fmla="*/ 7035 h 260311"/>
                  <a:gd name="connsiteX1" fmla="*/ 290563 w 295488"/>
                  <a:gd name="connsiteY1" fmla="*/ 7035 h 260311"/>
                  <a:gd name="connsiteX2" fmla="*/ 290563 w 295488"/>
                  <a:gd name="connsiteY2" fmla="*/ 256090 h 260311"/>
                  <a:gd name="connsiteX3" fmla="*/ 7035 w 295488"/>
                  <a:gd name="connsiteY3" fmla="*/ 256090 h 260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488" h="260311">
                    <a:moveTo>
                      <a:pt x="7035" y="7035"/>
                    </a:moveTo>
                    <a:lnTo>
                      <a:pt x="290563" y="7035"/>
                    </a:lnTo>
                    <a:lnTo>
                      <a:pt x="290563" y="256090"/>
                    </a:lnTo>
                    <a:lnTo>
                      <a:pt x="7035" y="256090"/>
                    </a:lnTo>
                    <a:close/>
                  </a:path>
                </a:pathLst>
              </a:custGeom>
              <a:grpFill/>
              <a:ln w="158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pPr defTabSz="609576">
                  <a:defRPr/>
                </a:pPr>
                <a:endParaRPr lang="en-US" sz="2400" dirty="0">
                  <a:solidFill>
                    <a:srgbClr val="FFFFFF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  <p:sp>
            <p:nvSpPr>
              <p:cNvPr id="45" name="Freeform: Shape 129">
                <a:extLst>
                  <a:ext uri="{FF2B5EF4-FFF2-40B4-BE49-F238E27FC236}">
                    <a16:creationId xmlns:a16="http://schemas.microsoft.com/office/drawing/2014/main" id="{7433387A-FA8A-C854-0654-0EE869A36B86}"/>
                  </a:ext>
                </a:extLst>
              </p:cNvPr>
              <p:cNvSpPr/>
              <p:nvPr/>
            </p:nvSpPr>
            <p:spPr>
              <a:xfrm>
                <a:off x="5109616" y="2168933"/>
                <a:ext cx="218098" cy="175886"/>
              </a:xfrm>
              <a:custGeom>
                <a:avLst/>
                <a:gdLst>
                  <a:gd name="connsiteX0" fmla="*/ 210753 w 218098"/>
                  <a:gd name="connsiteY0" fmla="*/ 166422 h 175885"/>
                  <a:gd name="connsiteX1" fmla="*/ 161505 w 218098"/>
                  <a:gd name="connsiteY1" fmla="*/ 166422 h 175885"/>
                  <a:gd name="connsiteX2" fmla="*/ 161505 w 218098"/>
                  <a:gd name="connsiteY2" fmla="*/ 110139 h 175885"/>
                  <a:gd name="connsiteX3" fmla="*/ 110147 w 218098"/>
                  <a:gd name="connsiteY3" fmla="*/ 58780 h 175885"/>
                  <a:gd name="connsiteX4" fmla="*/ 58788 w 218098"/>
                  <a:gd name="connsiteY4" fmla="*/ 110139 h 175885"/>
                  <a:gd name="connsiteX5" fmla="*/ 58788 w 218098"/>
                  <a:gd name="connsiteY5" fmla="*/ 166422 h 175885"/>
                  <a:gd name="connsiteX6" fmla="*/ 9540 w 218098"/>
                  <a:gd name="connsiteY6" fmla="*/ 166422 h 175885"/>
                  <a:gd name="connsiteX7" fmla="*/ 9540 w 218098"/>
                  <a:gd name="connsiteY7" fmla="*/ 110139 h 175885"/>
                  <a:gd name="connsiteX8" fmla="*/ 109443 w 218098"/>
                  <a:gd name="connsiteY8" fmla="*/ 9532 h 175885"/>
                  <a:gd name="connsiteX9" fmla="*/ 210753 w 218098"/>
                  <a:gd name="connsiteY9" fmla="*/ 110139 h 175885"/>
                  <a:gd name="connsiteX10" fmla="*/ 210753 w 218098"/>
                  <a:gd name="connsiteY10" fmla="*/ 166422 h 175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8098" h="175885">
                    <a:moveTo>
                      <a:pt x="210753" y="166422"/>
                    </a:moveTo>
                    <a:lnTo>
                      <a:pt x="161505" y="166422"/>
                    </a:lnTo>
                    <a:lnTo>
                      <a:pt x="161505" y="110139"/>
                    </a:lnTo>
                    <a:cubicBezTo>
                      <a:pt x="161505" y="81997"/>
                      <a:pt x="138288" y="58780"/>
                      <a:pt x="110147" y="58780"/>
                    </a:cubicBezTo>
                    <a:cubicBezTo>
                      <a:pt x="82005" y="58780"/>
                      <a:pt x="58788" y="81997"/>
                      <a:pt x="58788" y="110139"/>
                    </a:cubicBezTo>
                    <a:lnTo>
                      <a:pt x="58788" y="166422"/>
                    </a:lnTo>
                    <a:lnTo>
                      <a:pt x="9540" y="166422"/>
                    </a:lnTo>
                    <a:lnTo>
                      <a:pt x="9540" y="110139"/>
                    </a:lnTo>
                    <a:cubicBezTo>
                      <a:pt x="8836" y="54559"/>
                      <a:pt x="53863" y="9532"/>
                      <a:pt x="109443" y="9532"/>
                    </a:cubicBezTo>
                    <a:cubicBezTo>
                      <a:pt x="165023" y="9532"/>
                      <a:pt x="210753" y="54559"/>
                      <a:pt x="210753" y="110139"/>
                    </a:cubicBezTo>
                    <a:lnTo>
                      <a:pt x="210753" y="166422"/>
                    </a:lnTo>
                    <a:close/>
                  </a:path>
                </a:pathLst>
              </a:custGeom>
              <a:grpFill/>
              <a:ln w="158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pPr defTabSz="609576">
                  <a:defRPr/>
                </a:pPr>
                <a:endParaRPr lang="en-US" sz="2400" dirty="0">
                  <a:solidFill>
                    <a:srgbClr val="FFFFFF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  <p:sp>
            <p:nvSpPr>
              <p:cNvPr id="46" name="Freeform: Shape 130">
                <a:extLst>
                  <a:ext uri="{FF2B5EF4-FFF2-40B4-BE49-F238E27FC236}">
                    <a16:creationId xmlns:a16="http://schemas.microsoft.com/office/drawing/2014/main" id="{6F608AC2-5AA1-259A-9CBF-7B6E447E9DB7}"/>
                  </a:ext>
                </a:extLst>
              </p:cNvPr>
              <p:cNvSpPr/>
              <p:nvPr/>
            </p:nvSpPr>
            <p:spPr>
              <a:xfrm>
                <a:off x="5180365" y="2393749"/>
                <a:ext cx="70354" cy="126638"/>
              </a:xfrm>
              <a:custGeom>
                <a:avLst/>
                <a:gdLst>
                  <a:gd name="connsiteX0" fmla="*/ 70354 w 70354"/>
                  <a:gd name="connsiteY0" fmla="*/ 38695 h 126637"/>
                  <a:gd name="connsiteX1" fmla="*/ 38695 w 70354"/>
                  <a:gd name="connsiteY1" fmla="*/ 7035 h 126637"/>
                  <a:gd name="connsiteX2" fmla="*/ 7035 w 70354"/>
                  <a:gd name="connsiteY2" fmla="*/ 38695 h 126637"/>
                  <a:gd name="connsiteX3" fmla="*/ 21810 w 70354"/>
                  <a:gd name="connsiteY3" fmla="*/ 65430 h 126637"/>
                  <a:gd name="connsiteX4" fmla="*/ 21810 w 70354"/>
                  <a:gd name="connsiteY4" fmla="*/ 122417 h 126637"/>
                  <a:gd name="connsiteX5" fmla="*/ 56283 w 70354"/>
                  <a:gd name="connsiteY5" fmla="*/ 122417 h 126637"/>
                  <a:gd name="connsiteX6" fmla="*/ 56283 w 70354"/>
                  <a:gd name="connsiteY6" fmla="*/ 65430 h 126637"/>
                  <a:gd name="connsiteX7" fmla="*/ 70354 w 70354"/>
                  <a:gd name="connsiteY7" fmla="*/ 38695 h 126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354" h="126637">
                    <a:moveTo>
                      <a:pt x="70354" y="38695"/>
                    </a:moveTo>
                    <a:cubicBezTo>
                      <a:pt x="70354" y="21106"/>
                      <a:pt x="56283" y="7035"/>
                      <a:pt x="38695" y="7035"/>
                    </a:cubicBezTo>
                    <a:cubicBezTo>
                      <a:pt x="21106" y="7035"/>
                      <a:pt x="7035" y="21106"/>
                      <a:pt x="7035" y="38695"/>
                    </a:cubicBezTo>
                    <a:cubicBezTo>
                      <a:pt x="7035" y="49952"/>
                      <a:pt x="12664" y="59801"/>
                      <a:pt x="21810" y="65430"/>
                    </a:cubicBezTo>
                    <a:lnTo>
                      <a:pt x="21810" y="122417"/>
                    </a:lnTo>
                    <a:lnTo>
                      <a:pt x="56283" y="122417"/>
                    </a:lnTo>
                    <a:lnTo>
                      <a:pt x="56283" y="65430"/>
                    </a:lnTo>
                    <a:cubicBezTo>
                      <a:pt x="64726" y="59801"/>
                      <a:pt x="70354" y="49952"/>
                      <a:pt x="70354" y="38695"/>
                    </a:cubicBezTo>
                    <a:close/>
                  </a:path>
                </a:pathLst>
              </a:custGeom>
              <a:grpFill/>
              <a:ln w="15875">
                <a:solidFill>
                  <a:schemeClr val="accent3"/>
                </a:solidFill>
              </a:ln>
            </p:spPr>
            <p:txBody>
              <a:bodyPr vert="horz" wrap="square" lIns="76200" tIns="38100" rIns="76200" bIns="38100" numCol="1" anchor="t" anchorCtr="0" compatLnSpc="1">
                <a:prstTxWarp prst="textNoShape">
                  <a:avLst/>
                </a:prstTxWarp>
              </a:bodyPr>
              <a:lstStyle/>
              <a:p>
                <a:pPr defTabSz="761970">
                  <a:defRPr/>
                </a:pPr>
                <a:endParaRPr lang="en-US" sz="1500" dirty="0">
                  <a:solidFill>
                    <a:srgbClr val="474746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</p:grpSp>
        <p:grpSp>
          <p:nvGrpSpPr>
            <p:cNvPr id="35" name="Group 4">
              <a:extLst>
                <a:ext uri="{FF2B5EF4-FFF2-40B4-BE49-F238E27FC236}">
                  <a16:creationId xmlns:a16="http://schemas.microsoft.com/office/drawing/2014/main" id="{6E58131A-55FB-AF36-E561-0E6008719DA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77184" y="3018502"/>
              <a:ext cx="321711" cy="287354"/>
              <a:chOff x="-542" y="1237"/>
              <a:chExt cx="390" cy="329"/>
            </a:xfrm>
          </p:grpSpPr>
          <p:sp>
            <p:nvSpPr>
              <p:cNvPr id="38" name="Rectangle 5">
                <a:extLst>
                  <a:ext uri="{FF2B5EF4-FFF2-40B4-BE49-F238E27FC236}">
                    <a16:creationId xmlns:a16="http://schemas.microsoft.com/office/drawing/2014/main" id="{FF290F30-8E93-9535-A076-78C64B1F1B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42" y="1237"/>
                <a:ext cx="390" cy="286"/>
              </a:xfrm>
              <a:prstGeom prst="rect">
                <a:avLst/>
              </a:prstGeom>
              <a:grpFill/>
              <a:ln w="158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71477">
                  <a:defRPr/>
                </a:pPr>
                <a:endParaRPr lang="en-US" sz="1125" dirty="0">
                  <a:solidFill>
                    <a:prstClr val="white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  <p:sp>
            <p:nvSpPr>
              <p:cNvPr id="39" name="Rectangle 6">
                <a:extLst>
                  <a:ext uri="{FF2B5EF4-FFF2-40B4-BE49-F238E27FC236}">
                    <a16:creationId xmlns:a16="http://schemas.microsoft.com/office/drawing/2014/main" id="{A83509D7-FEC9-3E60-4BB4-D086CBED5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40" y="1523"/>
                <a:ext cx="59" cy="43"/>
              </a:xfrm>
              <a:prstGeom prst="rect">
                <a:avLst/>
              </a:prstGeom>
              <a:grpFill/>
              <a:ln w="158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71477">
                  <a:defRPr/>
                </a:pPr>
                <a:endParaRPr lang="en-US" sz="1125" dirty="0">
                  <a:solidFill>
                    <a:prstClr val="white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1E2A5480-1FA5-F8D3-011E-04B87DF23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13" y="1523"/>
                <a:ext cx="59" cy="43"/>
              </a:xfrm>
              <a:prstGeom prst="rect">
                <a:avLst/>
              </a:prstGeom>
              <a:grpFill/>
              <a:ln w="15875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71477">
                  <a:defRPr/>
                </a:pPr>
                <a:endParaRPr lang="en-US" sz="1125" dirty="0">
                  <a:solidFill>
                    <a:prstClr val="white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  <p:sp>
            <p:nvSpPr>
              <p:cNvPr id="41" name="Rectangle 8">
                <a:extLst>
                  <a:ext uri="{FF2B5EF4-FFF2-40B4-BE49-F238E27FC236}">
                    <a16:creationId xmlns:a16="http://schemas.microsoft.com/office/drawing/2014/main" id="{C45CB44E-CB2D-3834-2BBD-9D8C4F56D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36" y="1281"/>
                <a:ext cx="42" cy="201"/>
              </a:xfrm>
              <a:prstGeom prst="rect">
                <a:avLst/>
              </a:prstGeom>
              <a:grpFill/>
              <a:ln w="15875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71477">
                  <a:defRPr/>
                </a:pPr>
                <a:endParaRPr lang="en-US" sz="1125" dirty="0">
                  <a:solidFill>
                    <a:prstClr val="white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68F37040-9007-D325-79BA-7C184A858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2" y="1344"/>
                <a:ext cx="98" cy="100"/>
              </a:xfrm>
              <a:custGeom>
                <a:avLst/>
                <a:gdLst>
                  <a:gd name="T0" fmla="*/ 24 w 47"/>
                  <a:gd name="T1" fmla="*/ 2 h 48"/>
                  <a:gd name="T2" fmla="*/ 18 w 47"/>
                  <a:gd name="T3" fmla="*/ 3 h 48"/>
                  <a:gd name="T4" fmla="*/ 0 w 47"/>
                  <a:gd name="T5" fmla="*/ 0 h 48"/>
                  <a:gd name="T6" fmla="*/ 3 w 47"/>
                  <a:gd name="T7" fmla="*/ 17 h 48"/>
                  <a:gd name="T8" fmla="*/ 1 w 47"/>
                  <a:gd name="T9" fmla="*/ 25 h 48"/>
                  <a:gd name="T10" fmla="*/ 24 w 47"/>
                  <a:gd name="T11" fmla="*/ 48 h 48"/>
                  <a:gd name="T12" fmla="*/ 47 w 47"/>
                  <a:gd name="T13" fmla="*/ 25 h 48"/>
                  <a:gd name="T14" fmla="*/ 24 w 47"/>
                  <a:gd name="T15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48">
                    <a:moveTo>
                      <a:pt x="24" y="2"/>
                    </a:moveTo>
                    <a:cubicBezTo>
                      <a:pt x="22" y="2"/>
                      <a:pt x="20" y="2"/>
                      <a:pt x="18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20"/>
                      <a:pt x="1" y="22"/>
                      <a:pt x="1" y="25"/>
                    </a:cubicBezTo>
                    <a:cubicBezTo>
                      <a:pt x="1" y="38"/>
                      <a:pt x="12" y="48"/>
                      <a:pt x="24" y="48"/>
                    </a:cubicBezTo>
                    <a:cubicBezTo>
                      <a:pt x="37" y="48"/>
                      <a:pt x="47" y="38"/>
                      <a:pt x="47" y="25"/>
                    </a:cubicBezTo>
                    <a:cubicBezTo>
                      <a:pt x="47" y="12"/>
                      <a:pt x="37" y="2"/>
                      <a:pt x="24" y="2"/>
                    </a:cubicBezTo>
                    <a:close/>
                  </a:path>
                </a:pathLst>
              </a:custGeom>
              <a:grpFill/>
              <a:ln w="15875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71477">
                  <a:defRPr/>
                </a:pPr>
                <a:endParaRPr lang="en-US" sz="1125" dirty="0">
                  <a:solidFill>
                    <a:prstClr val="white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  <p:sp>
            <p:nvSpPr>
              <p:cNvPr id="43" name="Oval 10">
                <a:extLst>
                  <a:ext uri="{FF2B5EF4-FFF2-40B4-BE49-F238E27FC236}">
                    <a16:creationId xmlns:a16="http://schemas.microsoft.com/office/drawing/2014/main" id="{2C13F8A5-9137-6FB4-8540-7C6F9ACAE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17" y="1381"/>
                <a:ext cx="31" cy="29"/>
              </a:xfrm>
              <a:prstGeom prst="ellipse">
                <a:avLst/>
              </a:prstGeom>
              <a:grpFill/>
              <a:ln w="15875" cap="rnd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71477">
                  <a:defRPr/>
                </a:pPr>
                <a:endParaRPr lang="en-US" sz="1125" dirty="0">
                  <a:solidFill>
                    <a:prstClr val="white"/>
                  </a:solidFill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  <a:sym typeface="Amazon Ember"/>
                </a:endParaRPr>
              </a:p>
            </p:txBody>
          </p:sp>
        </p:grpSp>
        <p:sp>
          <p:nvSpPr>
            <p:cNvPr id="36" name="Text Placeholder 5">
              <a:extLst>
                <a:ext uri="{FF2B5EF4-FFF2-40B4-BE49-F238E27FC236}">
                  <a16:creationId xmlns:a16="http://schemas.microsoft.com/office/drawing/2014/main" id="{80F33979-33EC-82CF-664A-781286EA3CF2}"/>
                </a:ext>
              </a:extLst>
            </p:cNvPr>
            <p:cNvSpPr txBox="1">
              <a:spLocks/>
            </p:cNvSpPr>
            <p:nvPr/>
          </p:nvSpPr>
          <p:spPr>
            <a:xfrm>
              <a:off x="4098938" y="3033907"/>
              <a:ext cx="4082943" cy="2565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731520" rtl="0" eaLnBrk="1" latinLnBrk="0" hangingPunct="1">
                <a:spcBef>
                  <a:spcPct val="20000"/>
                </a:spcBef>
                <a:buFontTx/>
                <a:buNone/>
                <a:defRPr sz="2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1pPr>
              <a:lvl2pPr marL="1188720" indent="-45720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2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2pPr>
              <a:lvl3pPr marL="182880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26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3pPr>
              <a:lvl4pPr marL="256032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–"/>
                <a:defRPr sz="22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4pPr>
              <a:lvl5pPr marL="329184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»"/>
                <a:defRPr sz="1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5pPr>
              <a:lvl6pPr marL="402336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5488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8640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1792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76">
                <a:defRPr/>
              </a:pPr>
              <a:r>
                <a:rPr lang="en-US" sz="1667" dirty="0">
                  <a:solidFill>
                    <a:srgbClr val="FFFFFF"/>
                  </a:solidFill>
                  <a:ea typeface="Amazon Ember" panose="020B0603020204020204" pitchFamily="34" charset="0"/>
                  <a:sym typeface="Amazon Ember"/>
                </a:rPr>
                <a:t>Increase agility and innovate quickly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B7E0419-44BE-23BA-10D8-8C2A000D93A6}"/>
                </a:ext>
              </a:extLst>
            </p:cNvPr>
            <p:cNvSpPr txBox="1"/>
            <p:nvPr/>
          </p:nvSpPr>
          <p:spPr>
            <a:xfrm>
              <a:off x="4801797" y="1881555"/>
              <a:ext cx="1035540" cy="477118"/>
            </a:xfrm>
            <a:prstGeom prst="rect">
              <a:avLst/>
            </a:prstGeom>
            <a:noFill/>
          </p:spPr>
          <p:txBody>
            <a:bodyPr wrap="none" lIns="152400" tIns="121920" rIns="152400" bIns="12192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500"/>
                </a:spcAft>
              </a:pPr>
              <a:r>
                <a:rPr lang="en-US" sz="1667" b="1" dirty="0">
                  <a:solidFill>
                    <a:schemeClr val="accent6"/>
                  </a:solidFill>
                  <a:latin typeface="Amazon Ember Heavy" panose="020B0603020204020204" pitchFamily="34" charset="0"/>
                  <a:ea typeface="Amazon Ember Heavy" panose="020B0603020204020204" pitchFamily="34" charset="0"/>
                  <a:cs typeface="Amazon Ember Heavy" panose="020B0603020204020204" pitchFamily="34" charset="0"/>
                </a:rPr>
                <a:t>GOALS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3B26D3A-BA02-5FD1-4697-5455441C1466}"/>
              </a:ext>
            </a:extLst>
          </p:cNvPr>
          <p:cNvSpPr txBox="1"/>
          <p:nvPr/>
        </p:nvSpPr>
        <p:spPr>
          <a:xfrm>
            <a:off x="8754109" y="6594662"/>
            <a:ext cx="31680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SOURCE: Flexera 2021 State of the Cloud Report</a:t>
            </a:r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2489FC44-1265-F6D2-D4C8-4CBB61AA3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036" y="2310901"/>
            <a:ext cx="1905000" cy="190500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E72344BD-3E13-42E3-F21E-BBF8013C3534}"/>
              </a:ext>
            </a:extLst>
          </p:cNvPr>
          <p:cNvGrpSpPr/>
          <p:nvPr/>
        </p:nvGrpSpPr>
        <p:grpSpPr>
          <a:xfrm>
            <a:off x="0" y="5330801"/>
            <a:ext cx="12192000" cy="923330"/>
            <a:chOff x="0" y="5330801"/>
            <a:chExt cx="12192000" cy="92333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ACBE8A1-427C-B259-A991-D6311D0A73C2}"/>
                </a:ext>
              </a:extLst>
            </p:cNvPr>
            <p:cNvSpPr/>
            <p:nvPr/>
          </p:nvSpPr>
          <p:spPr>
            <a:xfrm>
              <a:off x="0" y="5414869"/>
              <a:ext cx="12192000" cy="697796"/>
            </a:xfrm>
            <a:prstGeom prst="rect">
              <a:avLst/>
            </a:prstGeom>
            <a:solidFill>
              <a:srgbClr val="3B3BA8">
                <a:alpha val="14902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77029">
                <a:lnSpc>
                  <a:spcPct val="90000"/>
                </a:lnSpc>
              </a:pPr>
              <a:endParaRPr lang="en-US" sz="20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A701C3F-58E7-F2A5-B540-F3EC17789C19}"/>
                </a:ext>
              </a:extLst>
            </p:cNvPr>
            <p:cNvGrpSpPr/>
            <p:nvPr/>
          </p:nvGrpSpPr>
          <p:grpSpPr>
            <a:xfrm>
              <a:off x="2904818" y="5330801"/>
              <a:ext cx="7049115" cy="923330"/>
              <a:chOff x="3123585" y="5330801"/>
              <a:chExt cx="7049115" cy="923330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D9DD53C-60E5-F2A5-ECA0-BAF70E9D57BB}"/>
                  </a:ext>
                </a:extLst>
              </p:cNvPr>
              <p:cNvSpPr txBox="1"/>
              <p:nvPr/>
            </p:nvSpPr>
            <p:spPr>
              <a:xfrm>
                <a:off x="3123585" y="5330801"/>
                <a:ext cx="22243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576">
                  <a:defRPr/>
                </a:pPr>
                <a:r>
                  <a:rPr lang="en-US" altLang="en-US" sz="5400" b="1" dirty="0">
                    <a:solidFill>
                      <a:schemeClr val="accent6"/>
                    </a:solidFill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mazon Ember"/>
                  </a:rPr>
                  <a:t>&gt;50%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EC0998D-7A83-EDEA-7DD1-3554F9279E3E}"/>
                  </a:ext>
                </a:extLst>
              </p:cNvPr>
              <p:cNvSpPr/>
              <p:nvPr/>
            </p:nvSpPr>
            <p:spPr>
              <a:xfrm>
                <a:off x="5157840" y="5514264"/>
                <a:ext cx="5014860" cy="590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777029">
                  <a:lnSpc>
                    <a:spcPct val="90000"/>
                  </a:lnSpc>
                </a:pPr>
                <a:r>
                  <a:rPr lang="en-US" dirty="0">
                    <a:solidFill>
                      <a:schemeClr val="accent6"/>
                    </a:solidFill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rPr>
                  <a:t>of enterprise workloads and data are expected to be in a public cloud within 12 months</a:t>
                </a:r>
              </a:p>
            </p:txBody>
          </p:sp>
        </p:grpSp>
      </p:grpSp>
      <p:sp>
        <p:nvSpPr>
          <p:cNvPr id="71" name="Arrow: Right 20">
            <a:extLst>
              <a:ext uri="{FF2B5EF4-FFF2-40B4-BE49-F238E27FC236}">
                <a16:creationId xmlns:a16="http://schemas.microsoft.com/office/drawing/2014/main" id="{64B4A11A-54FD-E539-AA8B-F784A3034443}"/>
              </a:ext>
            </a:extLst>
          </p:cNvPr>
          <p:cNvSpPr/>
          <p:nvPr/>
        </p:nvSpPr>
        <p:spPr>
          <a:xfrm>
            <a:off x="2245829" y="2959671"/>
            <a:ext cx="880456" cy="801271"/>
          </a:xfrm>
          <a:prstGeom prst="rightArrow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72" name="Arrow: Right 65">
            <a:extLst>
              <a:ext uri="{FF2B5EF4-FFF2-40B4-BE49-F238E27FC236}">
                <a16:creationId xmlns:a16="http://schemas.microsoft.com/office/drawing/2014/main" id="{8A3E06DF-A342-199F-4A62-C52B9E453D33}"/>
              </a:ext>
            </a:extLst>
          </p:cNvPr>
          <p:cNvSpPr/>
          <p:nvPr/>
        </p:nvSpPr>
        <p:spPr>
          <a:xfrm>
            <a:off x="8485599" y="2959671"/>
            <a:ext cx="880457" cy="801271"/>
          </a:xfrm>
          <a:prstGeom prst="rightArrow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1FAF5C8-4B5B-B84B-4471-6326A73A766D}"/>
              </a:ext>
            </a:extLst>
          </p:cNvPr>
          <p:cNvSpPr txBox="1"/>
          <p:nvPr/>
        </p:nvSpPr>
        <p:spPr>
          <a:xfrm>
            <a:off x="434882" y="2814622"/>
            <a:ext cx="848950" cy="1015663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Windows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SAP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VMware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Databases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Mainframe</a:t>
            </a:r>
          </a:p>
        </p:txBody>
      </p:sp>
    </p:spTree>
    <p:extLst>
      <p:ext uri="{BB962C8B-B14F-4D97-AF65-F5344CB8AC3E}">
        <p14:creationId xmlns:p14="http://schemas.microsoft.com/office/powerpoint/2010/main" val="152340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-0.00023 L -2.5E-6 -4.81481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-0.00023 L -4.79167E-6 -7.40741E-7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-4.81481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1.875E-6 -4.44444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3889 L -8.33333E-7 1.48148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1" grpId="1" animBg="1"/>
      <p:bldP spid="72" grpId="0" animBg="1"/>
      <p:bldP spid="7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DA7ECE-3577-A202-1AA5-9ED36901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8430"/>
            <a:ext cx="11582400" cy="723899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AWS has the tools, programs, and services</a:t>
            </a:r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14AC249B-BD8F-1FB7-A4C8-2FF3ED13D1DD}"/>
              </a:ext>
            </a:extLst>
          </p:cNvPr>
          <p:cNvSpPr/>
          <p:nvPr/>
        </p:nvSpPr>
        <p:spPr>
          <a:xfrm>
            <a:off x="683575" y="4919380"/>
            <a:ext cx="1816502" cy="908251"/>
          </a:xfrm>
          <a:custGeom>
            <a:avLst/>
            <a:gdLst>
              <a:gd name="connsiteX0" fmla="*/ 0 w 1816503"/>
              <a:gd name="connsiteY0" fmla="*/ 0 h 908251"/>
              <a:gd name="connsiteX1" fmla="*/ 1816503 w 1816503"/>
              <a:gd name="connsiteY1" fmla="*/ 0 h 908251"/>
              <a:gd name="connsiteX2" fmla="*/ 1816503 w 1816503"/>
              <a:gd name="connsiteY2" fmla="*/ 908251 h 908251"/>
              <a:gd name="connsiteX3" fmla="*/ 0 w 1816503"/>
              <a:gd name="connsiteY3" fmla="*/ 908251 h 908251"/>
              <a:gd name="connsiteX4" fmla="*/ 0 w 1816503"/>
              <a:gd name="connsiteY4" fmla="*/ 0 h 90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6503" h="908251">
                <a:moveTo>
                  <a:pt x="0" y="0"/>
                </a:moveTo>
                <a:lnTo>
                  <a:pt x="1816503" y="0"/>
                </a:lnTo>
                <a:lnTo>
                  <a:pt x="1816503" y="908251"/>
                </a:lnTo>
                <a:lnTo>
                  <a:pt x="0" y="90825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t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Purpose-built AWS and partner offerings </a:t>
            </a:r>
          </a:p>
        </p:txBody>
      </p:sp>
      <p:sp>
        <p:nvSpPr>
          <p:cNvPr id="13" name="Freeform: Shape 10">
            <a:extLst>
              <a:ext uri="{FF2B5EF4-FFF2-40B4-BE49-F238E27FC236}">
                <a16:creationId xmlns:a16="http://schemas.microsoft.com/office/drawing/2014/main" id="{F1689B6E-73DA-B7B4-E817-7B77B54C5DC2}"/>
              </a:ext>
            </a:extLst>
          </p:cNvPr>
          <p:cNvSpPr/>
          <p:nvPr/>
        </p:nvSpPr>
        <p:spPr>
          <a:xfrm>
            <a:off x="4486360" y="4894012"/>
            <a:ext cx="1240695" cy="908251"/>
          </a:xfrm>
          <a:custGeom>
            <a:avLst/>
            <a:gdLst>
              <a:gd name="connsiteX0" fmla="*/ 0 w 1816503"/>
              <a:gd name="connsiteY0" fmla="*/ 0 h 908251"/>
              <a:gd name="connsiteX1" fmla="*/ 1816503 w 1816503"/>
              <a:gd name="connsiteY1" fmla="*/ 0 h 908251"/>
              <a:gd name="connsiteX2" fmla="*/ 1816503 w 1816503"/>
              <a:gd name="connsiteY2" fmla="*/ 908251 h 908251"/>
              <a:gd name="connsiteX3" fmla="*/ 0 w 1816503"/>
              <a:gd name="connsiteY3" fmla="*/ 908251 h 908251"/>
              <a:gd name="connsiteX4" fmla="*/ 0 w 1816503"/>
              <a:gd name="connsiteY4" fmla="*/ 0 h 90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6503" h="908251">
                <a:moveTo>
                  <a:pt x="0" y="0"/>
                </a:moveTo>
                <a:lnTo>
                  <a:pt x="1816503" y="0"/>
                </a:lnTo>
                <a:lnTo>
                  <a:pt x="1816503" y="908251"/>
                </a:lnTo>
                <a:lnTo>
                  <a:pt x="0" y="90825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t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Third-party offerings</a:t>
            </a:r>
          </a:p>
        </p:txBody>
      </p:sp>
      <p:sp>
        <p:nvSpPr>
          <p:cNvPr id="23" name="Freeform: Shape 11">
            <a:extLst>
              <a:ext uri="{FF2B5EF4-FFF2-40B4-BE49-F238E27FC236}">
                <a16:creationId xmlns:a16="http://schemas.microsoft.com/office/drawing/2014/main" id="{8C0A4DAA-64F7-F023-1981-7C480A9FC92B}"/>
              </a:ext>
            </a:extLst>
          </p:cNvPr>
          <p:cNvSpPr/>
          <p:nvPr/>
        </p:nvSpPr>
        <p:spPr>
          <a:xfrm>
            <a:off x="6413817" y="4894012"/>
            <a:ext cx="1025368" cy="908251"/>
          </a:xfrm>
          <a:custGeom>
            <a:avLst/>
            <a:gdLst>
              <a:gd name="connsiteX0" fmla="*/ 0 w 1816503"/>
              <a:gd name="connsiteY0" fmla="*/ 0 h 908251"/>
              <a:gd name="connsiteX1" fmla="*/ 1816503 w 1816503"/>
              <a:gd name="connsiteY1" fmla="*/ 0 h 908251"/>
              <a:gd name="connsiteX2" fmla="*/ 1816503 w 1816503"/>
              <a:gd name="connsiteY2" fmla="*/ 908251 h 908251"/>
              <a:gd name="connsiteX3" fmla="*/ 0 w 1816503"/>
              <a:gd name="connsiteY3" fmla="*/ 908251 h 908251"/>
              <a:gd name="connsiteX4" fmla="*/ 0 w 1816503"/>
              <a:gd name="connsiteY4" fmla="*/ 0 h 90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6503" h="908251">
                <a:moveTo>
                  <a:pt x="0" y="0"/>
                </a:moveTo>
                <a:lnTo>
                  <a:pt x="1816503" y="0"/>
                </a:lnTo>
                <a:lnTo>
                  <a:pt x="1816503" y="908251"/>
                </a:lnTo>
                <a:lnTo>
                  <a:pt x="0" y="90825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t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Free resources</a:t>
            </a:r>
          </a:p>
        </p:txBody>
      </p:sp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B632ACE8-9929-D23F-5259-0421F0F3B686}"/>
              </a:ext>
            </a:extLst>
          </p:cNvPr>
          <p:cNvSpPr/>
          <p:nvPr/>
        </p:nvSpPr>
        <p:spPr>
          <a:xfrm>
            <a:off x="8061755" y="4894012"/>
            <a:ext cx="1364765" cy="908251"/>
          </a:xfrm>
          <a:custGeom>
            <a:avLst/>
            <a:gdLst>
              <a:gd name="connsiteX0" fmla="*/ 0 w 1816503"/>
              <a:gd name="connsiteY0" fmla="*/ 0 h 908251"/>
              <a:gd name="connsiteX1" fmla="*/ 1816503 w 1816503"/>
              <a:gd name="connsiteY1" fmla="*/ 0 h 908251"/>
              <a:gd name="connsiteX2" fmla="*/ 1816503 w 1816503"/>
              <a:gd name="connsiteY2" fmla="*/ 908251 h 908251"/>
              <a:gd name="connsiteX3" fmla="*/ 0 w 1816503"/>
              <a:gd name="connsiteY3" fmla="*/ 908251 h 908251"/>
              <a:gd name="connsiteX4" fmla="*/ 0 w 1816503"/>
              <a:gd name="connsiteY4" fmla="*/ 0 h 90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6503" h="908251">
                <a:moveTo>
                  <a:pt x="0" y="0"/>
                </a:moveTo>
                <a:lnTo>
                  <a:pt x="1816503" y="0"/>
                </a:lnTo>
                <a:lnTo>
                  <a:pt x="1816503" y="908251"/>
                </a:lnTo>
                <a:lnTo>
                  <a:pt x="0" y="90825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t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Professional Services</a:t>
            </a:r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682DCA82-2A8B-4C40-F7F5-94E934B4EE77}"/>
              </a:ext>
            </a:extLst>
          </p:cNvPr>
          <p:cNvSpPr/>
          <p:nvPr/>
        </p:nvSpPr>
        <p:spPr>
          <a:xfrm>
            <a:off x="9687440" y="4894012"/>
            <a:ext cx="1816503" cy="908251"/>
          </a:xfrm>
          <a:custGeom>
            <a:avLst/>
            <a:gdLst>
              <a:gd name="connsiteX0" fmla="*/ 0 w 1816503"/>
              <a:gd name="connsiteY0" fmla="*/ 0 h 908251"/>
              <a:gd name="connsiteX1" fmla="*/ 1816503 w 1816503"/>
              <a:gd name="connsiteY1" fmla="*/ 0 h 908251"/>
              <a:gd name="connsiteX2" fmla="*/ 1816503 w 1816503"/>
              <a:gd name="connsiteY2" fmla="*/ 908251 h 908251"/>
              <a:gd name="connsiteX3" fmla="*/ 0 w 1816503"/>
              <a:gd name="connsiteY3" fmla="*/ 908251 h 908251"/>
              <a:gd name="connsiteX4" fmla="*/ 0 w 1816503"/>
              <a:gd name="connsiteY4" fmla="*/ 0 h 90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6503" h="908251">
                <a:moveTo>
                  <a:pt x="0" y="0"/>
                </a:moveTo>
                <a:lnTo>
                  <a:pt x="1816503" y="0"/>
                </a:lnTo>
                <a:lnTo>
                  <a:pt x="1816503" y="908251"/>
                </a:lnTo>
                <a:lnTo>
                  <a:pt x="0" y="90825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t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Certified partner services</a:t>
            </a:r>
          </a:p>
        </p:txBody>
      </p:sp>
      <p:sp>
        <p:nvSpPr>
          <p:cNvPr id="26" name="Arrow: Right 8">
            <a:extLst>
              <a:ext uri="{FF2B5EF4-FFF2-40B4-BE49-F238E27FC236}">
                <a16:creationId xmlns:a16="http://schemas.microsoft.com/office/drawing/2014/main" id="{FA7AD8A3-BD9F-D1C4-D6DE-340CCE8FA583}"/>
              </a:ext>
            </a:extLst>
          </p:cNvPr>
          <p:cNvSpPr/>
          <p:nvPr/>
        </p:nvSpPr>
        <p:spPr>
          <a:xfrm>
            <a:off x="3817686" y="2057696"/>
            <a:ext cx="3442485" cy="915901"/>
          </a:xfrm>
          <a:prstGeom prst="rightArrow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7" name="Graphic 15" descr="Checkmark">
            <a:extLst>
              <a:ext uri="{FF2B5EF4-FFF2-40B4-BE49-F238E27FC236}">
                <a16:creationId xmlns:a16="http://schemas.microsoft.com/office/drawing/2014/main" id="{261A6F5C-16D0-3A9E-7A5D-17FA21D3DF41}"/>
              </a:ext>
            </a:extLst>
          </p:cNvPr>
          <p:cNvSpPr/>
          <p:nvPr/>
        </p:nvSpPr>
        <p:spPr>
          <a:xfrm>
            <a:off x="1221367" y="4103711"/>
            <a:ext cx="895350" cy="628650"/>
          </a:xfrm>
          <a:custGeom>
            <a:avLst/>
            <a:gdLst>
              <a:gd name="connsiteX0" fmla="*/ 812482 w 895350"/>
              <a:gd name="connsiteY0" fmla="*/ 9525 h 628650"/>
              <a:gd name="connsiteX1" fmla="*/ 324803 w 895350"/>
              <a:gd name="connsiteY1" fmla="*/ 470535 h 628650"/>
              <a:gd name="connsiteX2" fmla="*/ 90487 w 895350"/>
              <a:gd name="connsiteY2" fmla="*/ 230505 h 628650"/>
              <a:gd name="connsiteX3" fmla="*/ 9525 w 895350"/>
              <a:gd name="connsiteY3" fmla="*/ 307657 h 628650"/>
              <a:gd name="connsiteX4" fmla="*/ 320992 w 895350"/>
              <a:gd name="connsiteY4" fmla="*/ 627697 h 628650"/>
              <a:gd name="connsiteX5" fmla="*/ 402907 w 895350"/>
              <a:gd name="connsiteY5" fmla="*/ 551497 h 628650"/>
              <a:gd name="connsiteX6" fmla="*/ 889635 w 895350"/>
              <a:gd name="connsiteY6" fmla="*/ 89535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350" h="628650">
                <a:moveTo>
                  <a:pt x="812482" y="9525"/>
                </a:moveTo>
                <a:lnTo>
                  <a:pt x="324803" y="470535"/>
                </a:lnTo>
                <a:lnTo>
                  <a:pt x="90487" y="230505"/>
                </a:lnTo>
                <a:lnTo>
                  <a:pt x="9525" y="307657"/>
                </a:lnTo>
                <a:lnTo>
                  <a:pt x="320992" y="627697"/>
                </a:lnTo>
                <a:lnTo>
                  <a:pt x="402907" y="551497"/>
                </a:lnTo>
                <a:lnTo>
                  <a:pt x="889635" y="89535"/>
                </a:ln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chemeClr val="accent3"/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8" name="Graphic 15" descr="Checkmark">
            <a:extLst>
              <a:ext uri="{FF2B5EF4-FFF2-40B4-BE49-F238E27FC236}">
                <a16:creationId xmlns:a16="http://schemas.microsoft.com/office/drawing/2014/main" id="{35FB79B9-DB0B-6355-BF8E-B640FC31439D}"/>
              </a:ext>
            </a:extLst>
          </p:cNvPr>
          <p:cNvSpPr/>
          <p:nvPr/>
        </p:nvSpPr>
        <p:spPr>
          <a:xfrm>
            <a:off x="4745708" y="4091705"/>
            <a:ext cx="895350" cy="628650"/>
          </a:xfrm>
          <a:custGeom>
            <a:avLst/>
            <a:gdLst>
              <a:gd name="connsiteX0" fmla="*/ 812482 w 895350"/>
              <a:gd name="connsiteY0" fmla="*/ 9525 h 628650"/>
              <a:gd name="connsiteX1" fmla="*/ 324803 w 895350"/>
              <a:gd name="connsiteY1" fmla="*/ 470535 h 628650"/>
              <a:gd name="connsiteX2" fmla="*/ 90487 w 895350"/>
              <a:gd name="connsiteY2" fmla="*/ 230505 h 628650"/>
              <a:gd name="connsiteX3" fmla="*/ 9525 w 895350"/>
              <a:gd name="connsiteY3" fmla="*/ 307657 h 628650"/>
              <a:gd name="connsiteX4" fmla="*/ 320992 w 895350"/>
              <a:gd name="connsiteY4" fmla="*/ 627697 h 628650"/>
              <a:gd name="connsiteX5" fmla="*/ 402907 w 895350"/>
              <a:gd name="connsiteY5" fmla="*/ 551497 h 628650"/>
              <a:gd name="connsiteX6" fmla="*/ 889635 w 895350"/>
              <a:gd name="connsiteY6" fmla="*/ 89535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350" h="628650">
                <a:moveTo>
                  <a:pt x="812482" y="9525"/>
                </a:moveTo>
                <a:lnTo>
                  <a:pt x="324803" y="470535"/>
                </a:lnTo>
                <a:lnTo>
                  <a:pt x="90487" y="230505"/>
                </a:lnTo>
                <a:lnTo>
                  <a:pt x="9525" y="307657"/>
                </a:lnTo>
                <a:lnTo>
                  <a:pt x="320992" y="627697"/>
                </a:lnTo>
                <a:lnTo>
                  <a:pt x="402907" y="551497"/>
                </a:lnTo>
                <a:lnTo>
                  <a:pt x="889635" y="89535"/>
                </a:ln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chemeClr val="accent3"/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9" name="Graphic 15" descr="Checkmark">
            <a:extLst>
              <a:ext uri="{FF2B5EF4-FFF2-40B4-BE49-F238E27FC236}">
                <a16:creationId xmlns:a16="http://schemas.microsoft.com/office/drawing/2014/main" id="{5E83184D-6446-F610-7789-5FEC3C12A4B6}"/>
              </a:ext>
            </a:extLst>
          </p:cNvPr>
          <p:cNvSpPr/>
          <p:nvPr/>
        </p:nvSpPr>
        <p:spPr>
          <a:xfrm>
            <a:off x="6569080" y="4103711"/>
            <a:ext cx="895350" cy="628650"/>
          </a:xfrm>
          <a:custGeom>
            <a:avLst/>
            <a:gdLst>
              <a:gd name="connsiteX0" fmla="*/ 812482 w 895350"/>
              <a:gd name="connsiteY0" fmla="*/ 9525 h 628650"/>
              <a:gd name="connsiteX1" fmla="*/ 324803 w 895350"/>
              <a:gd name="connsiteY1" fmla="*/ 470535 h 628650"/>
              <a:gd name="connsiteX2" fmla="*/ 90487 w 895350"/>
              <a:gd name="connsiteY2" fmla="*/ 230505 h 628650"/>
              <a:gd name="connsiteX3" fmla="*/ 9525 w 895350"/>
              <a:gd name="connsiteY3" fmla="*/ 307657 h 628650"/>
              <a:gd name="connsiteX4" fmla="*/ 320992 w 895350"/>
              <a:gd name="connsiteY4" fmla="*/ 627697 h 628650"/>
              <a:gd name="connsiteX5" fmla="*/ 402907 w 895350"/>
              <a:gd name="connsiteY5" fmla="*/ 551497 h 628650"/>
              <a:gd name="connsiteX6" fmla="*/ 889635 w 895350"/>
              <a:gd name="connsiteY6" fmla="*/ 89535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350" h="628650">
                <a:moveTo>
                  <a:pt x="812482" y="9525"/>
                </a:moveTo>
                <a:lnTo>
                  <a:pt x="324803" y="470535"/>
                </a:lnTo>
                <a:lnTo>
                  <a:pt x="90487" y="230505"/>
                </a:lnTo>
                <a:lnTo>
                  <a:pt x="9525" y="307657"/>
                </a:lnTo>
                <a:lnTo>
                  <a:pt x="320992" y="627697"/>
                </a:lnTo>
                <a:lnTo>
                  <a:pt x="402907" y="551497"/>
                </a:lnTo>
                <a:lnTo>
                  <a:pt x="889635" y="89535"/>
                </a:ln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chemeClr val="accent3"/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0" name="Graphic 15" descr="Checkmark">
            <a:extLst>
              <a:ext uri="{FF2B5EF4-FFF2-40B4-BE49-F238E27FC236}">
                <a16:creationId xmlns:a16="http://schemas.microsoft.com/office/drawing/2014/main" id="{4E3B88D6-57A7-FB30-3772-3E5161F7F246}"/>
              </a:ext>
            </a:extLst>
          </p:cNvPr>
          <p:cNvSpPr/>
          <p:nvPr/>
        </p:nvSpPr>
        <p:spPr>
          <a:xfrm>
            <a:off x="8392452" y="4103711"/>
            <a:ext cx="895350" cy="628650"/>
          </a:xfrm>
          <a:custGeom>
            <a:avLst/>
            <a:gdLst>
              <a:gd name="connsiteX0" fmla="*/ 812482 w 895350"/>
              <a:gd name="connsiteY0" fmla="*/ 9525 h 628650"/>
              <a:gd name="connsiteX1" fmla="*/ 324803 w 895350"/>
              <a:gd name="connsiteY1" fmla="*/ 470535 h 628650"/>
              <a:gd name="connsiteX2" fmla="*/ 90487 w 895350"/>
              <a:gd name="connsiteY2" fmla="*/ 230505 h 628650"/>
              <a:gd name="connsiteX3" fmla="*/ 9525 w 895350"/>
              <a:gd name="connsiteY3" fmla="*/ 307657 h 628650"/>
              <a:gd name="connsiteX4" fmla="*/ 320992 w 895350"/>
              <a:gd name="connsiteY4" fmla="*/ 627697 h 628650"/>
              <a:gd name="connsiteX5" fmla="*/ 402907 w 895350"/>
              <a:gd name="connsiteY5" fmla="*/ 551497 h 628650"/>
              <a:gd name="connsiteX6" fmla="*/ 889635 w 895350"/>
              <a:gd name="connsiteY6" fmla="*/ 89535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350" h="628650">
                <a:moveTo>
                  <a:pt x="812482" y="9525"/>
                </a:moveTo>
                <a:lnTo>
                  <a:pt x="324803" y="470535"/>
                </a:lnTo>
                <a:lnTo>
                  <a:pt x="90487" y="230505"/>
                </a:lnTo>
                <a:lnTo>
                  <a:pt x="9525" y="307657"/>
                </a:lnTo>
                <a:lnTo>
                  <a:pt x="320992" y="627697"/>
                </a:lnTo>
                <a:lnTo>
                  <a:pt x="402907" y="551497"/>
                </a:lnTo>
                <a:lnTo>
                  <a:pt x="889635" y="89535"/>
                </a:ln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chemeClr val="accent3"/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1" name="Graphic 15" descr="Checkmark">
            <a:extLst>
              <a:ext uri="{FF2B5EF4-FFF2-40B4-BE49-F238E27FC236}">
                <a16:creationId xmlns:a16="http://schemas.microsoft.com/office/drawing/2014/main" id="{00445DC5-5DBC-FB04-5F8D-4C160BCD1AA2}"/>
              </a:ext>
            </a:extLst>
          </p:cNvPr>
          <p:cNvSpPr/>
          <p:nvPr/>
        </p:nvSpPr>
        <p:spPr>
          <a:xfrm>
            <a:off x="10215825" y="4103711"/>
            <a:ext cx="895350" cy="628650"/>
          </a:xfrm>
          <a:custGeom>
            <a:avLst/>
            <a:gdLst>
              <a:gd name="connsiteX0" fmla="*/ 812482 w 895350"/>
              <a:gd name="connsiteY0" fmla="*/ 9525 h 628650"/>
              <a:gd name="connsiteX1" fmla="*/ 324803 w 895350"/>
              <a:gd name="connsiteY1" fmla="*/ 470535 h 628650"/>
              <a:gd name="connsiteX2" fmla="*/ 90487 w 895350"/>
              <a:gd name="connsiteY2" fmla="*/ 230505 h 628650"/>
              <a:gd name="connsiteX3" fmla="*/ 9525 w 895350"/>
              <a:gd name="connsiteY3" fmla="*/ 307657 h 628650"/>
              <a:gd name="connsiteX4" fmla="*/ 320992 w 895350"/>
              <a:gd name="connsiteY4" fmla="*/ 627697 h 628650"/>
              <a:gd name="connsiteX5" fmla="*/ 402907 w 895350"/>
              <a:gd name="connsiteY5" fmla="*/ 551497 h 628650"/>
              <a:gd name="connsiteX6" fmla="*/ 889635 w 895350"/>
              <a:gd name="connsiteY6" fmla="*/ 89535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350" h="628650">
                <a:moveTo>
                  <a:pt x="812482" y="9525"/>
                </a:moveTo>
                <a:lnTo>
                  <a:pt x="324803" y="470535"/>
                </a:lnTo>
                <a:lnTo>
                  <a:pt x="90487" y="230505"/>
                </a:lnTo>
                <a:lnTo>
                  <a:pt x="9525" y="307657"/>
                </a:lnTo>
                <a:lnTo>
                  <a:pt x="320992" y="627697"/>
                </a:lnTo>
                <a:lnTo>
                  <a:pt x="402907" y="551497"/>
                </a:lnTo>
                <a:lnTo>
                  <a:pt x="889635" y="89535"/>
                </a:ln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chemeClr val="accent3"/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2" name="Freeform: Shape 21">
            <a:extLst>
              <a:ext uri="{FF2B5EF4-FFF2-40B4-BE49-F238E27FC236}">
                <a16:creationId xmlns:a16="http://schemas.microsoft.com/office/drawing/2014/main" id="{DED7FEF4-B87F-72B0-BF53-E4CA60810133}"/>
              </a:ext>
            </a:extLst>
          </p:cNvPr>
          <p:cNvSpPr/>
          <p:nvPr/>
        </p:nvSpPr>
        <p:spPr>
          <a:xfrm>
            <a:off x="2728843" y="4907374"/>
            <a:ext cx="1127905" cy="908251"/>
          </a:xfrm>
          <a:custGeom>
            <a:avLst/>
            <a:gdLst>
              <a:gd name="connsiteX0" fmla="*/ 0 w 1816503"/>
              <a:gd name="connsiteY0" fmla="*/ 0 h 908251"/>
              <a:gd name="connsiteX1" fmla="*/ 1816503 w 1816503"/>
              <a:gd name="connsiteY1" fmla="*/ 0 h 908251"/>
              <a:gd name="connsiteX2" fmla="*/ 1816503 w 1816503"/>
              <a:gd name="connsiteY2" fmla="*/ 908251 h 908251"/>
              <a:gd name="connsiteX3" fmla="*/ 0 w 1816503"/>
              <a:gd name="connsiteY3" fmla="*/ 908251 h 908251"/>
              <a:gd name="connsiteX4" fmla="*/ 0 w 1816503"/>
              <a:gd name="connsiteY4" fmla="*/ 0 h 90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6503" h="908251">
                <a:moveTo>
                  <a:pt x="0" y="0"/>
                </a:moveTo>
                <a:lnTo>
                  <a:pt x="1816503" y="0"/>
                </a:lnTo>
                <a:lnTo>
                  <a:pt x="1816503" y="908251"/>
                </a:lnTo>
                <a:lnTo>
                  <a:pt x="0" y="90825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t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Incentive</a:t>
            </a:r>
            <a:br>
              <a:rPr lang="en-US" sz="1800" kern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sz="1800" kern="12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programs</a:t>
            </a:r>
          </a:p>
        </p:txBody>
      </p:sp>
      <p:sp>
        <p:nvSpPr>
          <p:cNvPr id="33" name="Graphic 15" descr="Checkmark">
            <a:extLst>
              <a:ext uri="{FF2B5EF4-FFF2-40B4-BE49-F238E27FC236}">
                <a16:creationId xmlns:a16="http://schemas.microsoft.com/office/drawing/2014/main" id="{6CC28770-ABFF-5027-1566-90D30A8FC0E4}"/>
              </a:ext>
            </a:extLst>
          </p:cNvPr>
          <p:cNvSpPr/>
          <p:nvPr/>
        </p:nvSpPr>
        <p:spPr>
          <a:xfrm>
            <a:off x="2922336" y="4091705"/>
            <a:ext cx="895350" cy="628650"/>
          </a:xfrm>
          <a:custGeom>
            <a:avLst/>
            <a:gdLst>
              <a:gd name="connsiteX0" fmla="*/ 812482 w 895350"/>
              <a:gd name="connsiteY0" fmla="*/ 9525 h 628650"/>
              <a:gd name="connsiteX1" fmla="*/ 324803 w 895350"/>
              <a:gd name="connsiteY1" fmla="*/ 470535 h 628650"/>
              <a:gd name="connsiteX2" fmla="*/ 90487 w 895350"/>
              <a:gd name="connsiteY2" fmla="*/ 230505 h 628650"/>
              <a:gd name="connsiteX3" fmla="*/ 9525 w 895350"/>
              <a:gd name="connsiteY3" fmla="*/ 307657 h 628650"/>
              <a:gd name="connsiteX4" fmla="*/ 320992 w 895350"/>
              <a:gd name="connsiteY4" fmla="*/ 627697 h 628650"/>
              <a:gd name="connsiteX5" fmla="*/ 402907 w 895350"/>
              <a:gd name="connsiteY5" fmla="*/ 551497 h 628650"/>
              <a:gd name="connsiteX6" fmla="*/ 889635 w 895350"/>
              <a:gd name="connsiteY6" fmla="*/ 89535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350" h="628650">
                <a:moveTo>
                  <a:pt x="812482" y="9525"/>
                </a:moveTo>
                <a:lnTo>
                  <a:pt x="324803" y="470535"/>
                </a:lnTo>
                <a:lnTo>
                  <a:pt x="90487" y="230505"/>
                </a:lnTo>
                <a:lnTo>
                  <a:pt x="9525" y="307657"/>
                </a:lnTo>
                <a:lnTo>
                  <a:pt x="320992" y="627697"/>
                </a:lnTo>
                <a:lnTo>
                  <a:pt x="402907" y="551497"/>
                </a:lnTo>
                <a:lnTo>
                  <a:pt x="889635" y="89535"/>
                </a:ln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chemeClr val="accent3"/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C44401-9AAE-7081-D504-8E03C4341174}"/>
              </a:ext>
            </a:extLst>
          </p:cNvPr>
          <p:cNvGrpSpPr/>
          <p:nvPr/>
        </p:nvGrpSpPr>
        <p:grpSpPr>
          <a:xfrm>
            <a:off x="7410610" y="1743672"/>
            <a:ext cx="2015910" cy="1763486"/>
            <a:chOff x="9385535" y="2595447"/>
            <a:chExt cx="2015910" cy="1763486"/>
          </a:xfrm>
        </p:grpSpPr>
        <p:sp>
          <p:nvSpPr>
            <p:cNvPr id="35" name="Freeform 41">
              <a:extLst>
                <a:ext uri="{FF2B5EF4-FFF2-40B4-BE49-F238E27FC236}">
                  <a16:creationId xmlns:a16="http://schemas.microsoft.com/office/drawing/2014/main" id="{C1F7D6C8-C416-315C-EAB7-E80C5BE66F95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9385535" y="2595447"/>
              <a:ext cx="2015910" cy="1309031"/>
            </a:xfrm>
            <a:custGeom>
              <a:avLst/>
              <a:gdLst>
                <a:gd name="T0" fmla="*/ 1498 w 2304"/>
                <a:gd name="T1" fmla="*/ 6 h 1427"/>
                <a:gd name="T2" fmla="*/ 1027 w 2304"/>
                <a:gd name="T3" fmla="*/ 333 h 1427"/>
                <a:gd name="T4" fmla="*/ 855 w 2304"/>
                <a:gd name="T5" fmla="*/ 293 h 1427"/>
                <a:gd name="T6" fmla="*/ 432 w 2304"/>
                <a:gd name="T7" fmla="*/ 623 h 1427"/>
                <a:gd name="T8" fmla="*/ 349 w 2304"/>
                <a:gd name="T9" fmla="*/ 612 h 1427"/>
                <a:gd name="T10" fmla="*/ 5 w 2304"/>
                <a:gd name="T11" fmla="*/ 935 h 1427"/>
                <a:gd name="T12" fmla="*/ 333 w 2304"/>
                <a:gd name="T13" fmla="*/ 1273 h 1427"/>
                <a:gd name="T14" fmla="*/ 495 w 2304"/>
                <a:gd name="T15" fmla="*/ 1237 h 1427"/>
                <a:gd name="T16" fmla="*/ 860 w 2304"/>
                <a:gd name="T17" fmla="*/ 1383 h 1427"/>
                <a:gd name="T18" fmla="*/ 1177 w 2304"/>
                <a:gd name="T19" fmla="*/ 1299 h 1427"/>
                <a:gd name="T20" fmla="*/ 1451 w 2304"/>
                <a:gd name="T21" fmla="*/ 1424 h 1427"/>
                <a:gd name="T22" fmla="*/ 1788 w 2304"/>
                <a:gd name="T23" fmla="*/ 1240 h 1427"/>
                <a:gd name="T24" fmla="*/ 1941 w 2304"/>
                <a:gd name="T25" fmla="*/ 1285 h 1427"/>
                <a:gd name="T26" fmla="*/ 2299 w 2304"/>
                <a:gd name="T27" fmla="*/ 894 h 1427"/>
                <a:gd name="T28" fmla="*/ 1981 w 2304"/>
                <a:gd name="T29" fmla="*/ 487 h 1427"/>
                <a:gd name="T30" fmla="*/ 1498 w 2304"/>
                <a:gd name="T31" fmla="*/ 6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04" h="1427">
                  <a:moveTo>
                    <a:pt x="1498" y="6"/>
                  </a:moveTo>
                  <a:cubicBezTo>
                    <a:pt x="1288" y="0"/>
                    <a:pt x="1105" y="136"/>
                    <a:pt x="1027" y="333"/>
                  </a:cubicBezTo>
                  <a:cubicBezTo>
                    <a:pt x="975" y="309"/>
                    <a:pt x="917" y="295"/>
                    <a:pt x="855" y="293"/>
                  </a:cubicBezTo>
                  <a:cubicBezTo>
                    <a:pt x="649" y="288"/>
                    <a:pt x="474" y="430"/>
                    <a:pt x="432" y="623"/>
                  </a:cubicBezTo>
                  <a:cubicBezTo>
                    <a:pt x="406" y="616"/>
                    <a:pt x="378" y="612"/>
                    <a:pt x="349" y="612"/>
                  </a:cubicBezTo>
                  <a:cubicBezTo>
                    <a:pt x="163" y="607"/>
                    <a:pt x="9" y="752"/>
                    <a:pt x="5" y="935"/>
                  </a:cubicBezTo>
                  <a:cubicBezTo>
                    <a:pt x="0" y="1117"/>
                    <a:pt x="147" y="1269"/>
                    <a:pt x="333" y="1273"/>
                  </a:cubicBezTo>
                  <a:cubicBezTo>
                    <a:pt x="391" y="1275"/>
                    <a:pt x="447" y="1262"/>
                    <a:pt x="495" y="1237"/>
                  </a:cubicBezTo>
                  <a:cubicBezTo>
                    <a:pt x="576" y="1321"/>
                    <a:pt x="709" y="1379"/>
                    <a:pt x="860" y="1383"/>
                  </a:cubicBezTo>
                  <a:cubicBezTo>
                    <a:pt x="982" y="1386"/>
                    <a:pt x="1094" y="1353"/>
                    <a:pt x="1177" y="1299"/>
                  </a:cubicBezTo>
                  <a:cubicBezTo>
                    <a:pt x="1245" y="1374"/>
                    <a:pt x="1343" y="1421"/>
                    <a:pt x="1451" y="1424"/>
                  </a:cubicBezTo>
                  <a:cubicBezTo>
                    <a:pt x="1592" y="1427"/>
                    <a:pt x="1718" y="1354"/>
                    <a:pt x="1788" y="1240"/>
                  </a:cubicBezTo>
                  <a:cubicBezTo>
                    <a:pt x="1834" y="1267"/>
                    <a:pt x="1886" y="1284"/>
                    <a:pt x="1941" y="1285"/>
                  </a:cubicBezTo>
                  <a:cubicBezTo>
                    <a:pt x="2133" y="1290"/>
                    <a:pt x="2294" y="1114"/>
                    <a:pt x="2299" y="894"/>
                  </a:cubicBezTo>
                  <a:cubicBezTo>
                    <a:pt x="2304" y="681"/>
                    <a:pt x="2163" y="504"/>
                    <a:pt x="1981" y="487"/>
                  </a:cubicBezTo>
                  <a:cubicBezTo>
                    <a:pt x="1956" y="221"/>
                    <a:pt x="1752" y="12"/>
                    <a:pt x="1498" y="6"/>
                  </a:cubicBezTo>
                  <a:close/>
                </a:path>
              </a:pathLst>
            </a:custGeom>
            <a:noFill/>
            <a:ln w="19050">
              <a:solidFill>
                <a:schemeClr val="accent4"/>
              </a:solidFill>
            </a:ln>
          </p:spPr>
          <p:txBody>
            <a:bodyPr vert="horz" wrap="square" lIns="108345" tIns="54172" rIns="108345" bIns="54172" numCol="1" anchor="t" anchorCtr="0" compatLnSpc="1">
              <a:prstTxWarp prst="textNoShape">
                <a:avLst/>
              </a:prstTxWarp>
            </a:bodyPr>
            <a:lstStyle/>
            <a:p>
              <a:pPr defTabSz="1625088">
                <a:defRPr/>
              </a:pPr>
              <a:endParaRPr lang="en-US" sz="2824" kern="0" dirty="0">
                <a:solidFill>
                  <a:srgbClr val="1D516C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pic>
          <p:nvPicPr>
            <p:cNvPr id="36" name="Graphic 37">
              <a:extLst>
                <a:ext uri="{FF2B5EF4-FFF2-40B4-BE49-F238E27FC236}">
                  <a16:creationId xmlns:a16="http://schemas.microsoft.com/office/drawing/2014/main" id="{5C18DCD8-1D73-6CB2-645C-A8150E5D0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50763" y="2756674"/>
              <a:ext cx="1570987" cy="1068698"/>
            </a:xfrm>
            <a:prstGeom prst="rect">
              <a:avLst/>
            </a:prstGeom>
          </p:spPr>
        </p:pic>
        <p:sp>
          <p:nvSpPr>
            <p:cNvPr id="37" name="Text Placeholder 5">
              <a:extLst>
                <a:ext uri="{FF2B5EF4-FFF2-40B4-BE49-F238E27FC236}">
                  <a16:creationId xmlns:a16="http://schemas.microsoft.com/office/drawing/2014/main" id="{8EF310AD-E17E-5F16-E2B4-379C38092CCB}"/>
                </a:ext>
              </a:extLst>
            </p:cNvPr>
            <p:cNvSpPr txBox="1">
              <a:spLocks/>
            </p:cNvSpPr>
            <p:nvPr/>
          </p:nvSpPr>
          <p:spPr>
            <a:xfrm>
              <a:off x="9608675" y="3947798"/>
              <a:ext cx="1455163" cy="411135"/>
            </a:xfrm>
            <a:prstGeom prst="rect">
              <a:avLst/>
            </a:prstGeom>
          </p:spPr>
          <p:txBody>
            <a:bodyPr vert="horz" lIns="76200" tIns="38100" rIns="76200" bIns="38100" rtlCol="0">
              <a:noAutofit/>
            </a:bodyPr>
            <a:lstStyle>
              <a:lvl1pPr marL="0" indent="0" algn="l" defTabSz="731520" rtl="0" eaLnBrk="1" latinLnBrk="0" hangingPunct="1">
                <a:spcBef>
                  <a:spcPct val="20000"/>
                </a:spcBef>
                <a:buFontTx/>
                <a:buNone/>
                <a:defRPr sz="2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1pPr>
              <a:lvl2pPr marL="1188720" indent="-45720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2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2pPr>
              <a:lvl3pPr marL="182880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26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3pPr>
              <a:lvl4pPr marL="256032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–"/>
                <a:defRPr sz="22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4pPr>
              <a:lvl5pPr marL="329184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»"/>
                <a:defRPr sz="1900" b="0" i="0" kern="1200">
                  <a:solidFill>
                    <a:schemeClr val="tx1"/>
                  </a:solidFill>
                  <a:latin typeface="Amazon Ember" panose="020B0603020204020204" pitchFamily="34" charset="0"/>
                  <a:ea typeface="+mn-ea"/>
                  <a:cs typeface="Amazon Ember" panose="020B0603020204020204" pitchFamily="34" charset="0"/>
                </a:defRPr>
              </a:lvl5pPr>
              <a:lvl6pPr marL="402336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5488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8640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17920" indent="-365760" algn="l" defTabSz="731520" rtl="0" eaLnBrk="1" latinLnBrk="0" hangingPunct="1">
                <a:spcBef>
                  <a:spcPct val="20000"/>
                </a:spcBef>
                <a:buFont typeface="Amazon Ember" panose="020B0603020204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76">
                <a:defRPr/>
              </a:pPr>
              <a:r>
                <a:rPr lang="en-US" sz="2417" b="1" dirty="0">
                  <a:solidFill>
                    <a:schemeClr val="bg1"/>
                  </a:solidFill>
                  <a:ea typeface="Amazon Ember" panose="020B0603020204020204" pitchFamily="34" charset="0"/>
                  <a:sym typeface="Amazon Ember"/>
                </a:rPr>
                <a:t>Modern</a:t>
              </a:r>
            </a:p>
          </p:txBody>
        </p:sp>
      </p:grp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2D3BB365-7D4C-1428-5057-595D4EA04736}"/>
              </a:ext>
            </a:extLst>
          </p:cNvPr>
          <p:cNvSpPr txBox="1">
            <a:spLocks/>
          </p:cNvSpPr>
          <p:nvPr/>
        </p:nvSpPr>
        <p:spPr>
          <a:xfrm>
            <a:off x="2631235" y="3096023"/>
            <a:ext cx="1221118" cy="411135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0" indent="0" algn="l" defTabSz="731520" rtl="0" eaLnBrk="1" latinLnBrk="0" hangingPunct="1">
              <a:spcBef>
                <a:spcPct val="20000"/>
              </a:spcBef>
              <a:buFontTx/>
              <a:buNone/>
              <a:defRPr sz="2900" b="0" i="0" kern="1200">
                <a:solidFill>
                  <a:schemeClr val="tx1"/>
                </a:solidFill>
                <a:latin typeface="Amazon Ember" panose="020B0603020204020204" pitchFamily="34" charset="0"/>
                <a:ea typeface="+mn-ea"/>
                <a:cs typeface="Amazon Ember" panose="020B0603020204020204" pitchFamily="34" charset="0"/>
              </a:defRPr>
            </a:lvl1pPr>
            <a:lvl2pPr marL="1188720" indent="-45720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2900" b="0" i="0" kern="1200">
                <a:solidFill>
                  <a:schemeClr val="tx1"/>
                </a:solidFill>
                <a:latin typeface="Amazon Ember" panose="020B0603020204020204" pitchFamily="34" charset="0"/>
                <a:ea typeface="+mn-ea"/>
                <a:cs typeface="Amazon Ember" panose="020B0603020204020204" pitchFamily="34" charset="0"/>
              </a:defRPr>
            </a:lvl2pPr>
            <a:lvl3pPr marL="1828800" indent="-36576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2600" b="0" i="0" kern="1200">
                <a:solidFill>
                  <a:schemeClr val="tx1"/>
                </a:solidFill>
                <a:latin typeface="Amazon Ember" panose="020B0603020204020204" pitchFamily="34" charset="0"/>
                <a:ea typeface="+mn-ea"/>
                <a:cs typeface="Amazon Ember" panose="020B0603020204020204" pitchFamily="34" charset="0"/>
              </a:defRPr>
            </a:lvl3pPr>
            <a:lvl4pPr marL="2560320" indent="-36576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–"/>
              <a:defRPr sz="2200" b="0" i="0" kern="1200">
                <a:solidFill>
                  <a:schemeClr val="tx1"/>
                </a:solidFill>
                <a:latin typeface="Amazon Ember" panose="020B0603020204020204" pitchFamily="34" charset="0"/>
                <a:ea typeface="+mn-ea"/>
                <a:cs typeface="Amazon Ember" panose="020B0603020204020204" pitchFamily="34" charset="0"/>
              </a:defRPr>
            </a:lvl4pPr>
            <a:lvl5pPr marL="3291840" indent="-36576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»"/>
              <a:defRPr sz="1900" b="0" i="0" kern="1200">
                <a:solidFill>
                  <a:schemeClr val="tx1"/>
                </a:solidFill>
                <a:latin typeface="Amazon Ember" panose="020B0603020204020204" pitchFamily="34" charset="0"/>
                <a:ea typeface="+mn-ea"/>
                <a:cs typeface="Amazon Ember" panose="020B0603020204020204" pitchFamily="34" charset="0"/>
              </a:defRPr>
            </a:lvl5pPr>
            <a:lvl6pPr marL="4023360" indent="-36576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731520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76">
              <a:defRPr/>
            </a:pPr>
            <a:r>
              <a:rPr lang="en-US" sz="2417" b="1" dirty="0">
                <a:solidFill>
                  <a:schemeClr val="bg1"/>
                </a:solidFill>
                <a:ea typeface="Amazon Ember" panose="020B0603020204020204" pitchFamily="34" charset="0"/>
                <a:sym typeface="Amazon Ember"/>
              </a:rPr>
              <a:t>Legacy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ABA79F1E-275B-F1B2-45D4-618AA8EB4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89294" y="1459126"/>
            <a:ext cx="1905000" cy="1905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462F43D-34F4-F45F-8916-D5857A00C7C1}"/>
              </a:ext>
            </a:extLst>
          </p:cNvPr>
          <p:cNvSpPr txBox="1"/>
          <p:nvPr/>
        </p:nvSpPr>
        <p:spPr>
          <a:xfrm>
            <a:off x="1916530" y="1938620"/>
            <a:ext cx="848950" cy="1015663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Windows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SAP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VMware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Databases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Mainframe</a:t>
            </a:r>
          </a:p>
        </p:txBody>
      </p:sp>
    </p:spTree>
    <p:extLst>
      <p:ext uri="{BB962C8B-B14F-4D97-AF65-F5344CB8AC3E}">
        <p14:creationId xmlns:p14="http://schemas.microsoft.com/office/powerpoint/2010/main" val="175033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0.03889 L 1.04167E-6 -4.81481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0.03889 L -2.08333E-6 -2.96296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7 0.03889 L -2.08333E-7 -1.11111E-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04167E-6 0.03889 L 1.04167E-6 -1.11111E-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5E-6 0.03889 L 2.5E-6 -1.11111E-6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16667E-7 0.03889 L -4.16667E-7 -1.11111E-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23" grpId="0"/>
      <p:bldP spid="23" grpId="1"/>
      <p:bldP spid="24" grpId="0"/>
      <p:bldP spid="24" grpId="1"/>
      <p:bldP spid="25" grpId="0"/>
      <p:bldP spid="25" grpId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2" grpId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186FE2A7-5454-715D-31D8-384692CCAEB8}"/>
              </a:ext>
            </a:extLst>
          </p:cNvPr>
          <p:cNvSpPr txBox="1">
            <a:spLocks/>
          </p:cNvSpPr>
          <p:nvPr/>
        </p:nvSpPr>
        <p:spPr>
          <a:xfrm>
            <a:off x="304800" y="530172"/>
            <a:ext cx="11582400" cy="7238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Establish Digital Transformation Office (DTO)</a:t>
            </a:r>
            <a:endParaRPr lang="en-SG" b="1" dirty="0">
              <a:latin typeface="Amazon Ember Heavy" panose="020B0603020204020204" pitchFamily="34" charset="0"/>
              <a:ea typeface="Amazon Ember Heavy" panose="020B0603020204020204" pitchFamily="34" charset="0"/>
              <a:cs typeface="Amazon Ember Heavy" panose="020B0603020204020204" pitchFamily="34" charset="0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0809494-E469-909B-2A56-86D4E9605923}"/>
              </a:ext>
            </a:extLst>
          </p:cNvPr>
          <p:cNvSpPr txBox="1">
            <a:spLocks/>
          </p:cNvSpPr>
          <p:nvPr/>
        </p:nvSpPr>
        <p:spPr>
          <a:xfrm>
            <a:off x="304800" y="1024954"/>
            <a:ext cx="11582400" cy="274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SG" sz="1800" b="1" dirty="0">
                <a:solidFill>
                  <a:schemeClr val="accent6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DTO IS A CROSS FUNCTIONAL, OUTCOME-DRIVEN TEAM THAT HAS THE FOLLOWING CAPABILITIES</a:t>
            </a:r>
          </a:p>
          <a:p>
            <a:pPr marL="0" indent="0">
              <a:buNone/>
            </a:pPr>
            <a:endParaRPr lang="en-SG" sz="1800" b="1" dirty="0">
              <a:solidFill>
                <a:schemeClr val="accent6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indent="0">
              <a:buNone/>
            </a:pPr>
            <a:endParaRPr lang="en-SG" sz="1800" b="1" dirty="0">
              <a:solidFill>
                <a:schemeClr val="accent6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150BD65-42D7-686A-1D85-281317A52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588" b="7521"/>
          <a:stretch/>
        </p:blipFill>
        <p:spPr>
          <a:xfrm>
            <a:off x="5080739" y="1871786"/>
            <a:ext cx="6792651" cy="3074263"/>
          </a:xfrm>
          <a:prstGeom prst="rect">
            <a:avLst/>
          </a:prstGeom>
          <a:noFill/>
        </p:spPr>
      </p:pic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1FC2779C-3FE4-9474-A148-3983AF5244F9}"/>
              </a:ext>
            </a:extLst>
          </p:cNvPr>
          <p:cNvSpPr txBox="1">
            <a:spLocks/>
          </p:cNvSpPr>
          <p:nvPr/>
        </p:nvSpPr>
        <p:spPr>
          <a:xfrm>
            <a:off x="318610" y="1765345"/>
            <a:ext cx="4610092" cy="2784226"/>
          </a:xfrm>
          <a:prstGeom prst="rect">
            <a:avLst/>
          </a:prstGeom>
          <a:noFill/>
        </p:spPr>
        <p:txBody>
          <a:bodyPr/>
          <a:lstStyle>
            <a:lvl1pPr marL="0" indent="0" algn="l" defTabSz="609585" rtl="0" eaLnBrk="1" latinLnBrk="0" hangingPunct="1">
              <a:spcBef>
                <a:spcPct val="20000"/>
              </a:spcBef>
              <a:buFontTx/>
              <a:buNone/>
              <a:defRPr sz="32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133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07967">
              <a:defRPr/>
            </a:pPr>
            <a:r>
              <a:rPr lang="en-US" sz="2000" b="1" dirty="0">
                <a:solidFill>
                  <a:srgbClr val="00B050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mazon Ember"/>
              </a:rPr>
              <a:t>Cloud Business Office </a:t>
            </a:r>
          </a:p>
          <a:p>
            <a:pPr algn="r" defTabSz="507967">
              <a:defRPr/>
            </a:pPr>
            <a:r>
              <a:rPr lang="en-US" sz="1667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Provides Business &amp; Governance and People support as the government embraces the move to cloud. </a:t>
            </a:r>
          </a:p>
          <a:p>
            <a:pPr algn="r" defTabSz="507967">
              <a:defRPr/>
            </a:pPr>
            <a:endParaRPr lang="en-US" sz="2000" b="1" dirty="0">
              <a:solidFill>
                <a:schemeClr val="tx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  <a:sym typeface="Amazon Ember"/>
            </a:endParaRPr>
          </a:p>
          <a:p>
            <a:pPr algn="r" defTabSz="507967">
              <a:defRPr/>
            </a:pPr>
            <a:r>
              <a:rPr lang="en-US" sz="2000" b="1" dirty="0">
                <a:solidFill>
                  <a:schemeClr val="accent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mazon Ember"/>
              </a:rPr>
              <a:t>Cloud Platform Engineering</a:t>
            </a:r>
          </a:p>
          <a:p>
            <a:pPr algn="r" defTabSz="507967">
              <a:defRPr/>
            </a:pPr>
            <a:r>
              <a:rPr lang="en-US" sz="1667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Configures and codifies the AWS platform to align with government standards for architecture, operations, security, and finance. Packages and continuously improves these standards as self-service deployable products and consumable service.</a:t>
            </a:r>
          </a:p>
        </p:txBody>
      </p:sp>
    </p:spTree>
    <p:extLst>
      <p:ext uri="{BB962C8B-B14F-4D97-AF65-F5344CB8AC3E}">
        <p14:creationId xmlns:p14="http://schemas.microsoft.com/office/powerpoint/2010/main" val="3244817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C42C8632-4111-5877-A924-D19942F676F5}"/>
              </a:ext>
            </a:extLst>
          </p:cNvPr>
          <p:cNvSpPr txBox="1">
            <a:spLocks/>
          </p:cNvSpPr>
          <p:nvPr/>
        </p:nvSpPr>
        <p:spPr>
          <a:xfrm>
            <a:off x="270076" y="321777"/>
            <a:ext cx="11582400" cy="7238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Build your team’s cloud skills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901C13-C857-F6D0-0A5C-F176A7CD7E4B}"/>
              </a:ext>
            </a:extLst>
          </p:cNvPr>
          <p:cNvSpPr txBox="1"/>
          <p:nvPr/>
        </p:nvSpPr>
        <p:spPr>
          <a:xfrm>
            <a:off x="1766015" y="1673098"/>
            <a:ext cx="4291886" cy="168046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fontAlgn="ctr"/>
            <a:r>
              <a:rPr lang="en-US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Digital Training</a:t>
            </a:r>
          </a:p>
          <a:p>
            <a:pPr fontAlgn="t"/>
            <a:r>
              <a:rPr lang="en-US" dirty="0">
                <a:solidFill>
                  <a:schemeClr val="bg1"/>
                </a:solidFill>
                <a:latin typeface="Amazon Ember Thin" panose="020B0303020204020204" pitchFamily="34" charset="0"/>
                <a:ea typeface="Amazon Ember Thin" panose="020B0303020204020204" pitchFamily="34" charset="0"/>
                <a:cs typeface="Amazon Ember Thin" panose="020B0303020204020204" pitchFamily="34" charset="0"/>
              </a:rPr>
              <a:t>Over 500 free, on-demand courses that help your team learn new cloud skills and services when and where it’s convenient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B094EB-C6CF-23D9-5166-3FAF3556DEF0}"/>
              </a:ext>
            </a:extLst>
          </p:cNvPr>
          <p:cNvSpPr txBox="1"/>
          <p:nvPr/>
        </p:nvSpPr>
        <p:spPr>
          <a:xfrm>
            <a:off x="8007381" y="1673100"/>
            <a:ext cx="3876643" cy="1403461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fontAlgn="ctr"/>
            <a:r>
              <a:rPr lang="en-US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Classroom Training</a:t>
            </a:r>
          </a:p>
          <a:p>
            <a:pPr fontAlgn="t"/>
            <a:r>
              <a:rPr lang="en-US" dirty="0">
                <a:solidFill>
                  <a:schemeClr val="bg1"/>
                </a:solidFill>
                <a:latin typeface="Amazon Ember Thin" panose="020B0303020204020204" pitchFamily="34" charset="0"/>
                <a:ea typeface="Amazon Ember Thin" panose="020B0303020204020204" pitchFamily="34" charset="0"/>
                <a:cs typeface="Amazon Ember Thin" panose="020B0303020204020204" pitchFamily="34" charset="0"/>
              </a:rPr>
              <a:t>In-person and virtual training* from instructors who teach your team in a hands-on learning environment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8988CA-4A43-F9CE-1111-C4B9CAFF3376}"/>
              </a:ext>
            </a:extLst>
          </p:cNvPr>
          <p:cNvSpPr txBox="1"/>
          <p:nvPr/>
        </p:nvSpPr>
        <p:spPr>
          <a:xfrm>
            <a:off x="8007383" y="3830877"/>
            <a:ext cx="3766339" cy="11264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fontAlgn="ctr"/>
            <a:r>
              <a:rPr lang="en-US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Education Programs</a:t>
            </a:r>
          </a:p>
          <a:p>
            <a:pPr fontAlgn="t"/>
            <a:r>
              <a:rPr lang="en-US" dirty="0">
                <a:solidFill>
                  <a:schemeClr val="bg1"/>
                </a:solidFill>
                <a:latin typeface="Amazon Ember Thin" panose="020B0303020204020204" pitchFamily="34" charset="0"/>
                <a:ea typeface="Amazon Ember Thin" panose="020B0303020204020204" pitchFamily="34" charset="0"/>
                <a:cs typeface="Amazon Ember Thin" panose="020B0303020204020204" pitchFamily="34" charset="0"/>
              </a:rPr>
              <a:t>Connect with candidates prepared to pursue entry-level cloud roles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331777-29CF-8D0B-A3B6-C5D24487A54E}"/>
              </a:ext>
            </a:extLst>
          </p:cNvPr>
          <p:cNvSpPr txBox="1"/>
          <p:nvPr/>
        </p:nvSpPr>
        <p:spPr>
          <a:xfrm>
            <a:off x="1766014" y="3830878"/>
            <a:ext cx="4106831" cy="11264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fontAlgn="ctr"/>
            <a:r>
              <a:rPr lang="en-US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 Certification</a:t>
            </a:r>
          </a:p>
          <a:p>
            <a:pPr fontAlgn="t"/>
            <a:r>
              <a:rPr lang="en-US" dirty="0">
                <a:solidFill>
                  <a:schemeClr val="bg1"/>
                </a:solidFill>
                <a:latin typeface="Amazon Ember Thin" panose="020B0303020204020204" pitchFamily="34" charset="0"/>
                <a:ea typeface="Amazon Ember Thin" panose="020B0303020204020204" pitchFamily="34" charset="0"/>
                <a:cs typeface="Amazon Ember Thin" panose="020B0303020204020204" pitchFamily="34" charset="0"/>
              </a:rPr>
              <a:t>Identify skilled professionals to implement cloud initiatives using AWS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3E09C0D-BE40-3114-8FB6-E0633770A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04" y="1930567"/>
            <a:ext cx="1386492" cy="782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4D8B85-1E60-3641-4ADB-69DD849D3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117" y="1916856"/>
            <a:ext cx="1382901" cy="9717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978C31-3463-0354-327F-70750DE99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897225"/>
            <a:ext cx="1344696" cy="9441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8EF2502-FDFE-0727-0B42-344C1B2E5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161" y="3969377"/>
            <a:ext cx="1575220" cy="87199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2D028CF-F7B4-B9E3-3103-AD747463A9F6}"/>
              </a:ext>
            </a:extLst>
          </p:cNvPr>
          <p:cNvSpPr/>
          <p:nvPr/>
        </p:nvSpPr>
        <p:spPr bwMode="auto">
          <a:xfrm>
            <a:off x="8020538" y="5733131"/>
            <a:ext cx="4171462" cy="605053"/>
          </a:xfrm>
          <a:prstGeom prst="rect">
            <a:avLst/>
          </a:prstGeom>
          <a:solidFill>
            <a:srgbClr val="527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40" tIns="195072" rIns="243840" bIns="19507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43246">
              <a:lnSpc>
                <a:spcPct val="90000"/>
              </a:lnSpc>
            </a:pPr>
            <a:endParaRPr lang="en-US" sz="32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679C6C-D4A3-6ADE-5C1B-CF279F60366E}"/>
              </a:ext>
            </a:extLst>
          </p:cNvPr>
          <p:cNvSpPr txBox="1"/>
          <p:nvPr/>
        </p:nvSpPr>
        <p:spPr>
          <a:xfrm>
            <a:off x="7786076" y="5845829"/>
            <a:ext cx="4670048" cy="37965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609561"/>
            <a:r>
              <a:rPr lang="en-US" sz="1867" dirty="0">
                <a:solidFill>
                  <a:schemeClr val="bg1"/>
                </a:solidFill>
                <a:ea typeface="Amazon Ember Thin" panose="020B0303020204020204" pitchFamily="34" charset="0"/>
                <a:cs typeface="Amazon Ember Thin" panose="020B0303020204020204" pitchFamily="34" charset="0"/>
              </a:rPr>
              <a:t>Learn more at </a:t>
            </a:r>
            <a:r>
              <a:rPr lang="en-US" sz="1867" dirty="0" err="1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aws.com</a:t>
            </a:r>
            <a:r>
              <a:rPr lang="en-US" sz="1867" dirty="0">
                <a:solidFill>
                  <a:schemeClr val="bg1"/>
                </a:solidFill>
                <a:ea typeface="Amazon Ember" panose="020B0603020204020204" pitchFamily="34" charset="0"/>
                <a:cs typeface="Amazon Ember" panose="020B0603020204020204" pitchFamily="34" charset="0"/>
              </a:rPr>
              <a:t>/training</a:t>
            </a:r>
          </a:p>
        </p:txBody>
      </p:sp>
    </p:spTree>
    <p:extLst>
      <p:ext uri="{BB962C8B-B14F-4D97-AF65-F5344CB8AC3E}">
        <p14:creationId xmlns:p14="http://schemas.microsoft.com/office/powerpoint/2010/main" val="1799088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FE06E5-EE73-7653-531E-DD3D9979F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4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617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A7CAB1-F09B-6540-8B3E-276A1CAE44B7}"/>
              </a:ext>
            </a:extLst>
          </p:cNvPr>
          <p:cNvSpPr txBox="1"/>
          <p:nvPr/>
        </p:nvSpPr>
        <p:spPr>
          <a:xfrm>
            <a:off x="5012977" y="1733301"/>
            <a:ext cx="64796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URL : https://</a:t>
            </a:r>
            <a:r>
              <a:rPr lang="en-US" sz="2400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eventbox.dev</a:t>
            </a:r>
            <a:r>
              <a:rPr lang="en-US" sz="2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/survey/VLZM1X1</a:t>
            </a:r>
          </a:p>
          <a:p>
            <a:endParaRPr lang="en-US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CCE98D-0BAA-8B49-A5A4-52637ADAFD29}"/>
              </a:ext>
            </a:extLst>
          </p:cNvPr>
          <p:cNvSpPr txBox="1"/>
          <p:nvPr/>
        </p:nvSpPr>
        <p:spPr>
          <a:xfrm>
            <a:off x="5012976" y="2977845"/>
            <a:ext cx="6988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Morgan Reed | Executive Government Advisor, SLG | AWS </a:t>
            </a:r>
          </a:p>
          <a:p>
            <a:r>
              <a:rPr lang="en-US" sz="20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Email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: mmreed@amazon.com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6F013-861E-954D-AB57-D4A4F02862E4}"/>
              </a:ext>
            </a:extLst>
          </p:cNvPr>
          <p:cNvSpPr txBox="1"/>
          <p:nvPr/>
        </p:nvSpPr>
        <p:spPr>
          <a:xfrm>
            <a:off x="256675" y="174552"/>
            <a:ext cx="4074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Feedback Please!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35328D-9BA6-7E44-A17F-5FD0401A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86" y="1229710"/>
            <a:ext cx="4000062" cy="4000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1ED53C-915B-4F11-A165-1B6F6EE540C4}"/>
              </a:ext>
            </a:extLst>
          </p:cNvPr>
          <p:cNvSpPr txBox="1"/>
          <p:nvPr/>
        </p:nvSpPr>
        <p:spPr>
          <a:xfrm>
            <a:off x="5005356" y="4067505"/>
            <a:ext cx="6988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Casey Burns | Director SLG Verticals and Strategy | AWS </a:t>
            </a:r>
          </a:p>
          <a:p>
            <a:r>
              <a:rPr lang="en-US" sz="20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Email</a:t>
            </a: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:  cjburns@amazon.com</a:t>
            </a:r>
          </a:p>
        </p:txBody>
      </p:sp>
    </p:spTree>
    <p:extLst>
      <p:ext uri="{BB962C8B-B14F-4D97-AF65-F5344CB8AC3E}">
        <p14:creationId xmlns:p14="http://schemas.microsoft.com/office/powerpoint/2010/main" val="3985215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B006D-7FC9-C448-5259-A4287365F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22" y="423619"/>
            <a:ext cx="10972800" cy="609601"/>
          </a:xfrm>
        </p:spPr>
        <p:txBody>
          <a:bodyPr>
            <a:normAutofit fontScale="90000"/>
          </a:bodyPr>
          <a:lstStyle/>
          <a:p>
            <a:r>
              <a:rPr lang="en-SG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Agenda</a:t>
            </a:r>
            <a:endParaRPr lang="en-US" b="1" dirty="0">
              <a:latin typeface="Amazon Ember Heavy" panose="020B0603020204020204" pitchFamily="34" charset="0"/>
              <a:ea typeface="Amazon Ember Heavy" panose="020B0603020204020204" pitchFamily="34" charset="0"/>
              <a:cs typeface="Amazon Ember Heavy" panose="020B060302020402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921A59B-8182-5F99-89D0-EA12481848F9}"/>
              </a:ext>
            </a:extLst>
          </p:cNvPr>
          <p:cNvSpPr txBox="1">
            <a:spLocks/>
          </p:cNvSpPr>
          <p:nvPr/>
        </p:nvSpPr>
        <p:spPr>
          <a:xfrm>
            <a:off x="408122" y="1174423"/>
            <a:ext cx="11582400" cy="42732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</a:pPr>
            <a:r>
              <a:rPr lang="en-SG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Trends and challenges in government digital transformation</a:t>
            </a:r>
          </a:p>
          <a:p>
            <a:pPr marL="342900" indent="-342900">
              <a:lnSpc>
                <a:spcPct val="200000"/>
              </a:lnSpc>
            </a:pPr>
            <a:r>
              <a:rPr lang="en-SG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Overview of AWS in Public Sector</a:t>
            </a:r>
          </a:p>
          <a:p>
            <a:pPr marL="342900" indent="-342900">
              <a:lnSpc>
                <a:spcPct val="200000"/>
              </a:lnSpc>
            </a:pPr>
            <a:r>
              <a:rPr lang="en-SG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How AWS helps Government’s digital transformation</a:t>
            </a:r>
          </a:p>
          <a:p>
            <a:pPr marL="342900" indent="-342900"/>
            <a:endParaRPr lang="en-SG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75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B006D-7FC9-C448-5259-A4287365F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44" y="365998"/>
            <a:ext cx="10972800" cy="1534332"/>
          </a:xfrm>
        </p:spPr>
        <p:txBody>
          <a:bodyPr>
            <a:normAutofit/>
          </a:bodyPr>
          <a:lstStyle/>
          <a:p>
            <a:r>
              <a:rPr lang="en-US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Technology is critical to improve citizen services, with cloud as the backbone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DEA4A1-27E9-6E63-2A9E-AB04D73E6969}"/>
              </a:ext>
            </a:extLst>
          </p:cNvPr>
          <p:cNvSpPr/>
          <p:nvPr/>
        </p:nvSpPr>
        <p:spPr>
          <a:xfrm>
            <a:off x="457344" y="2055298"/>
            <a:ext cx="6535837" cy="39241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609585">
              <a:spcBef>
                <a:spcPts val="267"/>
              </a:spcBef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Citizens are raising their expectation of government interaction with responsive, digitally connected services</a:t>
            </a:r>
          </a:p>
          <a:p>
            <a:pPr marL="342900" indent="-342900" defTabSz="609585">
              <a:spcBef>
                <a:spcPts val="267"/>
              </a:spcBef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Many governments have now seen the importance of ensuring that citizen services are available online, and have worked to improve their e-government efforts </a:t>
            </a:r>
          </a:p>
          <a:p>
            <a:pPr marL="342900" indent="-342900" defTabSz="609585">
              <a:spcBef>
                <a:spcPts val="267"/>
              </a:spcBef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 technologies, in particular, are considered “important” or “extremely important” to facilitate most key initiatives that governments are undertaking</a:t>
            </a:r>
          </a:p>
          <a:p>
            <a:pPr defTabSz="609585">
              <a:spcBef>
                <a:spcPts val="267"/>
              </a:spcBef>
              <a:spcAft>
                <a:spcPts val="1067"/>
              </a:spcAft>
            </a:pPr>
            <a:endParaRPr lang="en-US" sz="20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16057-6C4F-AE6A-CA7D-A56EC1503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136" y="1862128"/>
            <a:ext cx="4325520" cy="43836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E1EB6-9D77-9861-7438-71F2E06FE42A}"/>
              </a:ext>
            </a:extLst>
          </p:cNvPr>
          <p:cNvSpPr txBox="1"/>
          <p:nvPr/>
        </p:nvSpPr>
        <p:spPr>
          <a:xfrm>
            <a:off x="7409136" y="6261279"/>
            <a:ext cx="45885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Source: Build a better Government in the cloud – Forrester, 2018</a:t>
            </a:r>
          </a:p>
        </p:txBody>
      </p:sp>
    </p:spTree>
    <p:extLst>
      <p:ext uri="{BB962C8B-B14F-4D97-AF65-F5344CB8AC3E}">
        <p14:creationId xmlns:p14="http://schemas.microsoft.com/office/powerpoint/2010/main" val="196421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B006D-7FC9-C448-5259-A4287365F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22" y="423619"/>
            <a:ext cx="10972800" cy="6096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However…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30758D-365D-51B9-652D-363923E0794A}"/>
              </a:ext>
            </a:extLst>
          </p:cNvPr>
          <p:cNvSpPr txBox="1">
            <a:spLocks/>
          </p:cNvSpPr>
          <p:nvPr/>
        </p:nvSpPr>
        <p:spPr>
          <a:xfrm>
            <a:off x="1225277" y="2206901"/>
            <a:ext cx="8189913" cy="2216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b="1" i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70% of government officials believe they lag behind private sector organizations.    </a:t>
            </a:r>
            <a:endParaRPr lang="en-SG" b="1" i="1" dirty="0">
              <a:latin typeface="Amazon Ember Heavy" panose="020B0603020204020204" pitchFamily="34" charset="0"/>
              <a:ea typeface="Amazon Ember Heavy" panose="020B0603020204020204" pitchFamily="34" charset="0"/>
              <a:cs typeface="Amazon Ember Heavy" panose="020B0603020204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852DA2A-2A19-F497-7592-FB77E51056C0}"/>
              </a:ext>
            </a:extLst>
          </p:cNvPr>
          <p:cNvSpPr txBox="1">
            <a:spLocks/>
          </p:cNvSpPr>
          <p:nvPr/>
        </p:nvSpPr>
        <p:spPr>
          <a:xfrm>
            <a:off x="1192168" y="4423367"/>
            <a:ext cx="10317062" cy="4114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D" sz="16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AU" sz="16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— </a:t>
            </a:r>
            <a:r>
              <a:rPr lang="en-ID" sz="16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Deloitte, </a:t>
            </a:r>
            <a:r>
              <a:rPr lang="en-US" sz="16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Digital Government Transformation: The journey to government’s digital transformation</a:t>
            </a:r>
            <a:endParaRPr lang="en-SG" sz="16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7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DA7ECE-3577-A202-1AA5-9ED36901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8430"/>
            <a:ext cx="11582400" cy="7238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Why governments get “stuck” in their </a:t>
            </a:r>
            <a:b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</a:br>
            <a: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digital transformation journey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E0801F8-30BC-B52E-40AA-3F015D5E8D71}"/>
              </a:ext>
            </a:extLst>
          </p:cNvPr>
          <p:cNvSpPr txBox="1">
            <a:spLocks/>
          </p:cNvSpPr>
          <p:nvPr/>
        </p:nvSpPr>
        <p:spPr>
          <a:xfrm>
            <a:off x="606907" y="4613096"/>
            <a:ext cx="2882152" cy="89754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0" baseline="0">
                <a:solidFill>
                  <a:schemeClr val="accent2"/>
                </a:solidFill>
                <a:latin typeface="+mj-lt"/>
                <a:ea typeface="+mj-ea"/>
                <a:cs typeface="Century Gothic Regular" charset="0"/>
              </a:defRPr>
            </a:lvl1pPr>
          </a:lstStyle>
          <a:p>
            <a:pPr algn="ctr" defTabSz="685766">
              <a:lnSpc>
                <a:spcPct val="100000"/>
              </a:lnSpc>
              <a:spcAft>
                <a:spcPts val="400"/>
              </a:spcAft>
              <a:buClr>
                <a:srgbClr val="3A5072"/>
              </a:buClr>
              <a:defRPr/>
            </a:pPr>
            <a:r>
              <a:rPr lang="en-US" sz="16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Regulatory, privacy and security compliance</a:t>
            </a:r>
            <a:endParaRPr lang="en-US" sz="16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8719F-18E9-C308-6006-1271BCADBF7B}"/>
              </a:ext>
            </a:extLst>
          </p:cNvPr>
          <p:cNvSpPr txBox="1"/>
          <p:nvPr/>
        </p:nvSpPr>
        <p:spPr>
          <a:xfrm>
            <a:off x="606907" y="5946788"/>
            <a:ext cx="887199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aseline="30000" dirty="0">
                <a:solidFill>
                  <a:schemeClr val="bg1"/>
                </a:solidFill>
              </a:rPr>
              <a:t>1</a:t>
            </a:r>
            <a:r>
              <a:rPr lang="en-US" sz="900" dirty="0">
                <a:solidFill>
                  <a:schemeClr val="bg1"/>
                </a:solidFill>
              </a:rPr>
              <a:t>https://</a:t>
            </a:r>
            <a:r>
              <a:rPr lang="en-US" sz="900" dirty="0" err="1">
                <a:solidFill>
                  <a:schemeClr val="bg1"/>
                </a:solidFill>
              </a:rPr>
              <a:t>aws.amazon.com</a:t>
            </a:r>
            <a:r>
              <a:rPr lang="en-US" sz="900" dirty="0">
                <a:solidFill>
                  <a:schemeClr val="bg1"/>
                </a:solidFill>
              </a:rPr>
              <a:t>/blogs/</a:t>
            </a:r>
            <a:r>
              <a:rPr lang="en-US" sz="900" dirty="0" err="1">
                <a:solidFill>
                  <a:schemeClr val="bg1"/>
                </a:solidFill>
              </a:rPr>
              <a:t>publicsector</a:t>
            </a:r>
            <a:r>
              <a:rPr lang="en-US" sz="900" dirty="0">
                <a:solidFill>
                  <a:schemeClr val="bg1"/>
                </a:solidFill>
              </a:rPr>
              <a:t>/addressing-public-sectors-digital-skills-gap-new-idc-report-reveals-biggest-challenges-opportunities/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A7AD8C9-CF66-702E-6481-02EE4389DD09}"/>
              </a:ext>
            </a:extLst>
          </p:cNvPr>
          <p:cNvSpPr txBox="1">
            <a:spLocks/>
          </p:cNvSpPr>
          <p:nvPr/>
        </p:nvSpPr>
        <p:spPr>
          <a:xfrm>
            <a:off x="4352818" y="4613096"/>
            <a:ext cx="3486364" cy="89754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0" baseline="0">
                <a:solidFill>
                  <a:schemeClr val="accent2"/>
                </a:solidFill>
                <a:latin typeface="+mj-lt"/>
                <a:ea typeface="+mj-ea"/>
                <a:cs typeface="Century Gothic Regular" charset="0"/>
              </a:defRPr>
            </a:lvl1pPr>
          </a:lstStyle>
          <a:p>
            <a:pPr algn="ctr" defTabSz="685766">
              <a:lnSpc>
                <a:spcPct val="100000"/>
              </a:lnSpc>
              <a:spcAft>
                <a:spcPts val="400"/>
              </a:spcAft>
              <a:buClr>
                <a:srgbClr val="3A5072"/>
              </a:buClr>
              <a:defRPr/>
            </a:pPr>
            <a:r>
              <a:rPr lang="en-US" sz="16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Legacy systems</a:t>
            </a:r>
          </a:p>
          <a:p>
            <a:pPr marL="12700" marR="5080" algn="ctr" defTabSz="685766">
              <a:lnSpc>
                <a:spcPct val="100000"/>
              </a:lnSpc>
              <a:spcBef>
                <a:spcPts val="100"/>
              </a:spcBef>
              <a:spcAft>
                <a:spcPts val="400"/>
              </a:spcAft>
              <a:buClr>
                <a:srgbClr val="3A5072"/>
              </a:buClr>
              <a:defRPr/>
            </a:pPr>
            <a:endParaRPr lang="en-US" sz="16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0175EE6-9DCA-D503-79C5-3DD9B31E86BE}"/>
              </a:ext>
            </a:extLst>
          </p:cNvPr>
          <p:cNvSpPr txBox="1">
            <a:spLocks/>
          </p:cNvSpPr>
          <p:nvPr/>
        </p:nvSpPr>
        <p:spPr>
          <a:xfrm>
            <a:off x="8400835" y="4613096"/>
            <a:ext cx="3486364" cy="89754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0" baseline="0">
                <a:solidFill>
                  <a:schemeClr val="accent2"/>
                </a:solidFill>
                <a:latin typeface="+mj-lt"/>
                <a:ea typeface="+mj-ea"/>
                <a:cs typeface="Century Gothic Regular" charset="0"/>
              </a:defRPr>
            </a:lvl1pPr>
          </a:lstStyle>
          <a:p>
            <a:pPr marL="12700" marR="5080" algn="ctr" defTabSz="685766">
              <a:lnSpc>
                <a:spcPct val="100000"/>
              </a:lnSpc>
              <a:spcBef>
                <a:spcPts val="1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Digital skills gap</a:t>
            </a:r>
            <a:endParaRPr lang="en-US" sz="1600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6D59DA4-4F59-27DE-C840-83B50152E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1517" y="2532709"/>
            <a:ext cx="1905000" cy="1905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9DE23C9-76F7-991B-BB67-CC4FFD7AC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3500" y="2708096"/>
            <a:ext cx="1905000" cy="1905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19FD8EE-F9DD-7A60-C1A3-D67ED4B63D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5483" y="270809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05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DA7ECE-3577-A202-1AA5-9ED36901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8430"/>
            <a:ext cx="11582400" cy="131673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How cloud helps to accelerate </a:t>
            </a:r>
            <a:b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</a:br>
            <a: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government digital transformation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DBD834-0D1B-FC2F-8EFE-C9385363D9F4}"/>
              </a:ext>
            </a:extLst>
          </p:cNvPr>
          <p:cNvSpPr txBox="1">
            <a:spLocks/>
          </p:cNvSpPr>
          <p:nvPr/>
        </p:nvSpPr>
        <p:spPr>
          <a:xfrm>
            <a:off x="597167" y="1796918"/>
            <a:ext cx="5384800" cy="529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2400" b="1">
                <a:solidFill>
                  <a:schemeClr val="accent6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Paves the way for innovation</a:t>
            </a:r>
            <a:endParaRPr lang="en-US" sz="2400" b="1" dirty="0">
              <a:solidFill>
                <a:schemeClr val="accent6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FA09C1F-75E8-00BE-A6B6-E490D06FB3E2}"/>
              </a:ext>
            </a:extLst>
          </p:cNvPr>
          <p:cNvSpPr txBox="1">
            <a:spLocks/>
          </p:cNvSpPr>
          <p:nvPr/>
        </p:nvSpPr>
        <p:spPr>
          <a:xfrm>
            <a:off x="6048135" y="1796918"/>
            <a:ext cx="5384800" cy="47063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b="0" i="0" kern="1200">
                <a:solidFill>
                  <a:schemeClr val="accent6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accent6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accent6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accent6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accent6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spcAft>
                <a:spcPts val="800"/>
              </a:spcAft>
            </a:pPr>
            <a:r>
              <a:rPr lang="en-US" sz="2400" b="1" dirty="0">
                <a:solidFill>
                  <a:schemeClr val="accent6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Makes the world a better place</a:t>
            </a:r>
          </a:p>
        </p:txBody>
      </p:sp>
      <p:pic>
        <p:nvPicPr>
          <p:cNvPr id="16" name="Picture 15" descr="Deck_Globe1.png">
            <a:extLst>
              <a:ext uri="{FF2B5EF4-FFF2-40B4-BE49-F238E27FC236}">
                <a16:creationId xmlns:a16="http://schemas.microsoft.com/office/drawing/2014/main" id="{99D5AD74-FA5B-8432-603C-CE8033A225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587" y="2350483"/>
            <a:ext cx="2415091" cy="2415091"/>
          </a:xfrm>
          <a:prstGeom prst="rect">
            <a:avLst/>
          </a:prstGeom>
        </p:spPr>
      </p:pic>
      <p:pic>
        <p:nvPicPr>
          <p:cNvPr id="17" name="Picture 16" descr="Deck_Lightbulb.png">
            <a:extLst>
              <a:ext uri="{FF2B5EF4-FFF2-40B4-BE49-F238E27FC236}">
                <a16:creationId xmlns:a16="http://schemas.microsoft.com/office/drawing/2014/main" id="{0DFDDC6A-D5F6-CC4D-DCDB-6D73D2EB5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0" y="2372669"/>
            <a:ext cx="2415092" cy="237072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ECAA555-D873-8EE7-2CB5-0B1DD9D6CA3F}"/>
              </a:ext>
            </a:extLst>
          </p:cNvPr>
          <p:cNvSpPr/>
          <p:nvPr/>
        </p:nvSpPr>
        <p:spPr>
          <a:xfrm>
            <a:off x="2142377" y="2472946"/>
            <a:ext cx="3634180" cy="2329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478" indent="-226478" defTabSz="609585">
              <a:spcAft>
                <a:spcPts val="800"/>
              </a:spcAft>
            </a:pPr>
            <a:r>
              <a:rPr lang="en-US" sz="1867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It offers:</a:t>
            </a:r>
          </a:p>
          <a:p>
            <a:pPr marL="226478" lvl="3" indent="-226478" defTabSz="609585">
              <a:spcAft>
                <a:spcPts val="800"/>
              </a:spcAft>
              <a:buFont typeface="Arial"/>
              <a:buChar char="•"/>
            </a:pPr>
            <a:r>
              <a:rPr lang="en-US" sz="1867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Disruptive innovation</a:t>
            </a:r>
          </a:p>
          <a:p>
            <a:pPr marL="226478" lvl="3" indent="-226478" defTabSz="609585">
              <a:spcAft>
                <a:spcPts val="800"/>
              </a:spcAft>
              <a:buFont typeface="Arial"/>
              <a:buChar char="•"/>
            </a:pPr>
            <a:r>
              <a:rPr lang="en-US" sz="1867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Speed and agility</a:t>
            </a:r>
          </a:p>
          <a:p>
            <a:pPr marL="226478" lvl="3" indent="-226478" defTabSz="609585">
              <a:spcAft>
                <a:spcPts val="800"/>
              </a:spcAft>
              <a:buFont typeface="Arial"/>
              <a:buChar char="•"/>
            </a:pPr>
            <a:r>
              <a:rPr lang="en-US" sz="1867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Virtually unlimited scalability</a:t>
            </a:r>
          </a:p>
          <a:p>
            <a:pPr marL="226478" lvl="3" indent="-226478" defTabSz="609585">
              <a:spcAft>
                <a:spcPts val="800"/>
              </a:spcAft>
              <a:buFont typeface="Arial"/>
              <a:buChar char="•"/>
            </a:pPr>
            <a:r>
              <a:rPr lang="en-US" sz="1867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Collaboration across teams</a:t>
            </a:r>
          </a:p>
          <a:p>
            <a:pPr marL="226478" lvl="3" indent="-226478" defTabSz="609585">
              <a:spcAft>
                <a:spcPts val="800"/>
              </a:spcAft>
              <a:buFont typeface="Arial"/>
              <a:buChar char="•"/>
            </a:pPr>
            <a:r>
              <a:rPr lang="en-US" sz="1867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Cost savings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4B70E4-9CC7-3408-F231-AB737044AD46}"/>
              </a:ext>
            </a:extLst>
          </p:cNvPr>
          <p:cNvSpPr/>
          <p:nvPr/>
        </p:nvSpPr>
        <p:spPr>
          <a:xfrm>
            <a:off x="7943531" y="2470495"/>
            <a:ext cx="3943669" cy="271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4361" indent="-224361" defTabSz="609585">
              <a:spcAft>
                <a:spcPts val="800"/>
              </a:spcAft>
            </a:pPr>
            <a:r>
              <a:rPr lang="en-US" sz="1867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It enables:</a:t>
            </a:r>
          </a:p>
          <a:p>
            <a:pPr marL="224361" lvl="3" indent="-224361" defTabSz="609585">
              <a:spcAft>
                <a:spcPts val="800"/>
              </a:spcAft>
              <a:buFont typeface="Arial"/>
              <a:buChar char="•"/>
            </a:pPr>
            <a:r>
              <a:rPr lang="en-US" sz="1867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World-changing projects</a:t>
            </a:r>
          </a:p>
          <a:p>
            <a:pPr marL="224361" lvl="3" indent="-224361" defTabSz="609585">
              <a:spcAft>
                <a:spcPts val="800"/>
              </a:spcAft>
              <a:buFont typeface="Arial"/>
              <a:buChar char="•"/>
            </a:pPr>
            <a:r>
              <a:rPr lang="en-US" sz="1867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Economic development</a:t>
            </a:r>
          </a:p>
          <a:p>
            <a:pPr marL="224361" lvl="3" indent="-224361" defTabSz="609585">
              <a:spcAft>
                <a:spcPts val="800"/>
              </a:spcAft>
              <a:buFont typeface="Arial"/>
              <a:buChar char="•"/>
            </a:pPr>
            <a:r>
              <a:rPr lang="en-US" sz="1867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Citizen services and engagement</a:t>
            </a:r>
          </a:p>
          <a:p>
            <a:pPr marL="224361" lvl="3" indent="-224361" defTabSz="609585">
              <a:spcAft>
                <a:spcPts val="800"/>
              </a:spcAft>
              <a:buFont typeface="Arial"/>
              <a:buChar char="•"/>
            </a:pPr>
            <a:r>
              <a:rPr lang="en-US" sz="1867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Research and education</a:t>
            </a:r>
          </a:p>
          <a:p>
            <a:pPr marL="224361" lvl="3" indent="-224361" defTabSz="609585">
              <a:spcAft>
                <a:spcPts val="800"/>
              </a:spcAft>
              <a:buFont typeface="Arial"/>
              <a:buChar char="•"/>
            </a:pPr>
            <a:r>
              <a:rPr lang="en-US" sz="1867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Environment sustainability </a:t>
            </a:r>
          </a:p>
          <a:p>
            <a:pPr marL="224361" lvl="3" indent="-224361" defTabSz="609585">
              <a:spcAft>
                <a:spcPts val="800"/>
              </a:spcAft>
              <a:buFont typeface="Arial"/>
              <a:buChar char="•"/>
            </a:pPr>
            <a:endParaRPr lang="en-US" sz="1867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42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DA7ECE-3577-A202-1AA5-9ED36901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8430"/>
            <a:ext cx="11582400" cy="7238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What is AWS?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DB2348-A697-7ECE-98BD-B247FB73ED2A}"/>
              </a:ext>
            </a:extLst>
          </p:cNvPr>
          <p:cNvGrpSpPr/>
          <p:nvPr/>
        </p:nvGrpSpPr>
        <p:grpSpPr>
          <a:xfrm>
            <a:off x="442514" y="2930100"/>
            <a:ext cx="11306972" cy="3341520"/>
            <a:chOff x="351481" y="1589934"/>
            <a:chExt cx="7139459" cy="250614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7C4C5F5-551A-E2DF-B23B-D980BC0CF7A7}"/>
                </a:ext>
              </a:extLst>
            </p:cNvPr>
            <p:cNvCxnSpPr/>
            <p:nvPr/>
          </p:nvCxnSpPr>
          <p:spPr>
            <a:xfrm>
              <a:off x="351481" y="1589934"/>
              <a:ext cx="7139459" cy="0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64B8B6-2BDC-76E7-014B-8A71E55B6B02}"/>
                </a:ext>
              </a:extLst>
            </p:cNvPr>
            <p:cNvCxnSpPr/>
            <p:nvPr/>
          </p:nvCxnSpPr>
          <p:spPr>
            <a:xfrm>
              <a:off x="351481" y="2216469"/>
              <a:ext cx="7139459" cy="0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817759E-F7E7-0410-8258-D2785AACCE63}"/>
                </a:ext>
              </a:extLst>
            </p:cNvPr>
            <p:cNvCxnSpPr/>
            <p:nvPr/>
          </p:nvCxnSpPr>
          <p:spPr>
            <a:xfrm>
              <a:off x="351481" y="2843004"/>
              <a:ext cx="7139459" cy="0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FDEC71C-55B0-991D-04F8-684B64684DC3}"/>
                </a:ext>
              </a:extLst>
            </p:cNvPr>
            <p:cNvCxnSpPr/>
            <p:nvPr/>
          </p:nvCxnSpPr>
          <p:spPr>
            <a:xfrm>
              <a:off x="351481" y="3469539"/>
              <a:ext cx="7139459" cy="0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F02228F-68F2-7370-6B42-EDC7D789F8CE}"/>
                </a:ext>
              </a:extLst>
            </p:cNvPr>
            <p:cNvCxnSpPr/>
            <p:nvPr/>
          </p:nvCxnSpPr>
          <p:spPr>
            <a:xfrm>
              <a:off x="351481" y="4096074"/>
              <a:ext cx="7139459" cy="0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3110487-90D9-A628-2A25-B860CA692A6E}"/>
              </a:ext>
            </a:extLst>
          </p:cNvPr>
          <p:cNvSpPr txBox="1"/>
          <p:nvPr/>
        </p:nvSpPr>
        <p:spPr>
          <a:xfrm>
            <a:off x="5040139" y="2290292"/>
            <a:ext cx="522290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Building and managing cloud since 2006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BCD406-7ABC-9883-159B-74E0903F5B72}"/>
              </a:ext>
            </a:extLst>
          </p:cNvPr>
          <p:cNvSpPr txBox="1"/>
          <p:nvPr/>
        </p:nvSpPr>
        <p:spPr>
          <a:xfrm>
            <a:off x="5040139" y="3125672"/>
            <a:ext cx="573746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200+ services to support any cloud workload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9A44C5-EA07-CE26-A88A-29A5532BB3FF}"/>
              </a:ext>
            </a:extLst>
          </p:cNvPr>
          <p:cNvSpPr txBox="1"/>
          <p:nvPr/>
        </p:nvSpPr>
        <p:spPr>
          <a:xfrm>
            <a:off x="5040139" y="3951000"/>
            <a:ext cx="700865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26 Regions, 84 Availability Zones, 310+ Edge Locations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E40308-47D1-8A5E-886B-5C2CEF8A0179}"/>
              </a:ext>
            </a:extLst>
          </p:cNvPr>
          <p:cNvSpPr txBox="1"/>
          <p:nvPr/>
        </p:nvSpPr>
        <p:spPr>
          <a:xfrm>
            <a:off x="5038813" y="4786380"/>
            <a:ext cx="644920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109 proactive price reductions as of April 20, 2021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92D560-5EA8-E067-122B-55DC0B546F8E}"/>
              </a:ext>
            </a:extLst>
          </p:cNvPr>
          <p:cNvSpPr txBox="1"/>
          <p:nvPr/>
        </p:nvSpPr>
        <p:spPr>
          <a:xfrm>
            <a:off x="5038813" y="5696443"/>
            <a:ext cx="681468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Over 100,000 partners; 8,000+ Marketplace products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6B82D6-F8C9-8F93-5F34-8ACC247AE61B}"/>
              </a:ext>
            </a:extLst>
          </p:cNvPr>
          <p:cNvSpPr txBox="1"/>
          <p:nvPr/>
        </p:nvSpPr>
        <p:spPr>
          <a:xfrm>
            <a:off x="1155539" y="2290293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Experience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FB8FF5-5567-6DBA-6371-2A97C1BD7231}"/>
              </a:ext>
            </a:extLst>
          </p:cNvPr>
          <p:cNvSpPr txBox="1"/>
          <p:nvPr/>
        </p:nvSpPr>
        <p:spPr>
          <a:xfrm>
            <a:off x="1155540" y="3125673"/>
            <a:ext cx="3794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Service breadth &amp; depth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80B63C-3801-0918-CD87-1C947A3F297A}"/>
              </a:ext>
            </a:extLst>
          </p:cNvPr>
          <p:cNvSpPr txBox="1"/>
          <p:nvPr/>
        </p:nvSpPr>
        <p:spPr>
          <a:xfrm>
            <a:off x="1155540" y="3951001"/>
            <a:ext cx="2573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Global footprint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AA9B3A-8F34-F491-7BD2-F641E8CEF186}"/>
              </a:ext>
            </a:extLst>
          </p:cNvPr>
          <p:cNvSpPr txBox="1"/>
          <p:nvPr/>
        </p:nvSpPr>
        <p:spPr>
          <a:xfrm>
            <a:off x="1154215" y="4786381"/>
            <a:ext cx="29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Pricing philosophy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659725-808C-5E2B-4F76-3C25187500AD}"/>
              </a:ext>
            </a:extLst>
          </p:cNvPr>
          <p:cNvSpPr txBox="1"/>
          <p:nvPr/>
        </p:nvSpPr>
        <p:spPr>
          <a:xfrm>
            <a:off x="1154215" y="5621760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Community</a:t>
            </a:r>
          </a:p>
        </p:txBody>
      </p:sp>
      <p:pic>
        <p:nvPicPr>
          <p:cNvPr id="30" name="Picture 29" descr="CheckMark.png">
            <a:extLst>
              <a:ext uri="{FF2B5EF4-FFF2-40B4-BE49-F238E27FC236}">
                <a16:creationId xmlns:a16="http://schemas.microsoft.com/office/drawing/2014/main" id="{5853C37D-0DD6-CA41-99A5-03656D359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t="12833" r="10103" b="10715"/>
          <a:stretch/>
        </p:blipFill>
        <p:spPr>
          <a:xfrm>
            <a:off x="381269" y="2120462"/>
            <a:ext cx="736332" cy="677335"/>
          </a:xfrm>
          <a:prstGeom prst="rect">
            <a:avLst/>
          </a:prstGeom>
        </p:spPr>
      </p:pic>
      <p:pic>
        <p:nvPicPr>
          <p:cNvPr id="31" name="Picture 30" descr="CheckMark.png">
            <a:extLst>
              <a:ext uri="{FF2B5EF4-FFF2-40B4-BE49-F238E27FC236}">
                <a16:creationId xmlns:a16="http://schemas.microsoft.com/office/drawing/2014/main" id="{B777FD1F-E964-149E-BF6B-FE71D9187B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t="12833" r="10103" b="10715"/>
          <a:stretch/>
        </p:blipFill>
        <p:spPr>
          <a:xfrm>
            <a:off x="381269" y="2971705"/>
            <a:ext cx="736332" cy="677335"/>
          </a:xfrm>
          <a:prstGeom prst="rect">
            <a:avLst/>
          </a:prstGeom>
        </p:spPr>
      </p:pic>
      <p:pic>
        <p:nvPicPr>
          <p:cNvPr id="32" name="Picture 31" descr="CheckMark.png">
            <a:extLst>
              <a:ext uri="{FF2B5EF4-FFF2-40B4-BE49-F238E27FC236}">
                <a16:creationId xmlns:a16="http://schemas.microsoft.com/office/drawing/2014/main" id="{05C2F8A9-5A09-8B5F-9334-F22728B40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t="12833" r="10103" b="10715"/>
          <a:stretch/>
        </p:blipFill>
        <p:spPr>
          <a:xfrm>
            <a:off x="381269" y="3804642"/>
            <a:ext cx="736332" cy="677335"/>
          </a:xfrm>
          <a:prstGeom prst="rect">
            <a:avLst/>
          </a:prstGeom>
        </p:spPr>
      </p:pic>
      <p:pic>
        <p:nvPicPr>
          <p:cNvPr id="33" name="Picture 32" descr="CheckMark.png">
            <a:extLst>
              <a:ext uri="{FF2B5EF4-FFF2-40B4-BE49-F238E27FC236}">
                <a16:creationId xmlns:a16="http://schemas.microsoft.com/office/drawing/2014/main" id="{06C143B6-1099-C254-BEF9-708A6FF8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t="12833" r="10103" b="10715"/>
          <a:stretch/>
        </p:blipFill>
        <p:spPr>
          <a:xfrm>
            <a:off x="381269" y="4646732"/>
            <a:ext cx="736332" cy="677335"/>
          </a:xfrm>
          <a:prstGeom prst="rect">
            <a:avLst/>
          </a:prstGeom>
        </p:spPr>
      </p:pic>
      <p:pic>
        <p:nvPicPr>
          <p:cNvPr id="34" name="Picture 33" descr="CheckMark.png">
            <a:extLst>
              <a:ext uri="{FF2B5EF4-FFF2-40B4-BE49-F238E27FC236}">
                <a16:creationId xmlns:a16="http://schemas.microsoft.com/office/drawing/2014/main" id="{B0815A48-E514-D573-E23D-914D17708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t="12833" r="10103" b="10715"/>
          <a:stretch/>
        </p:blipFill>
        <p:spPr>
          <a:xfrm>
            <a:off x="381269" y="5470514"/>
            <a:ext cx="736332" cy="67733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8D8A0FD-7B87-E3E7-D409-58B86D8E64C2}"/>
              </a:ext>
            </a:extLst>
          </p:cNvPr>
          <p:cNvSpPr txBox="1"/>
          <p:nvPr/>
        </p:nvSpPr>
        <p:spPr>
          <a:xfrm>
            <a:off x="442514" y="1082484"/>
            <a:ext cx="114446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AWS provides a highly reliable, scalable, low-cost infrastructure platform in the cloud that powers millions of businesses in over 190 countries 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4174996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DA7ECE-3577-A202-1AA5-9ED36901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8430"/>
            <a:ext cx="11582400" cy="7238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AWS in the public sector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B71F976-489D-4DA8-174C-B57BB260CB10}"/>
              </a:ext>
            </a:extLst>
          </p:cNvPr>
          <p:cNvSpPr txBox="1">
            <a:spLocks/>
          </p:cNvSpPr>
          <p:nvPr/>
        </p:nvSpPr>
        <p:spPr>
          <a:xfrm>
            <a:off x="574877" y="4198849"/>
            <a:ext cx="3479799" cy="4020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Government agencies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66101EF-2A98-ABA3-1CE1-A9E0A5E63363}"/>
              </a:ext>
            </a:extLst>
          </p:cNvPr>
          <p:cNvSpPr txBox="1">
            <a:spLocks/>
          </p:cNvSpPr>
          <p:nvPr/>
        </p:nvSpPr>
        <p:spPr>
          <a:xfrm>
            <a:off x="574877" y="3724186"/>
            <a:ext cx="3479799" cy="474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7,500+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3DE828F-2471-8F38-12C9-2AD0E0E2331E}"/>
              </a:ext>
            </a:extLst>
          </p:cNvPr>
          <p:cNvSpPr txBox="1">
            <a:spLocks/>
          </p:cNvSpPr>
          <p:nvPr/>
        </p:nvSpPr>
        <p:spPr>
          <a:xfrm>
            <a:off x="4321377" y="3724186"/>
            <a:ext cx="3479799" cy="474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14,000+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E120153-6858-4748-BD08-206522B75C84}"/>
              </a:ext>
            </a:extLst>
          </p:cNvPr>
          <p:cNvSpPr txBox="1">
            <a:spLocks/>
          </p:cNvSpPr>
          <p:nvPr/>
        </p:nvSpPr>
        <p:spPr>
          <a:xfrm>
            <a:off x="4321378" y="4198849"/>
            <a:ext cx="3479799" cy="4020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Educational institutions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94367DC-BF4E-AF22-6CEB-AA496251D517}"/>
              </a:ext>
            </a:extLst>
          </p:cNvPr>
          <p:cNvSpPr txBox="1">
            <a:spLocks/>
          </p:cNvSpPr>
          <p:nvPr/>
        </p:nvSpPr>
        <p:spPr>
          <a:xfrm>
            <a:off x="8067877" y="3724186"/>
            <a:ext cx="3479799" cy="474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35,000+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6936DDF-FD9D-AFCE-1157-EDCDF4F84190}"/>
              </a:ext>
            </a:extLst>
          </p:cNvPr>
          <p:cNvSpPr txBox="1">
            <a:spLocks/>
          </p:cNvSpPr>
          <p:nvPr/>
        </p:nvSpPr>
        <p:spPr>
          <a:xfrm>
            <a:off x="8067877" y="4198849"/>
            <a:ext cx="3479799" cy="4020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Nonprofit organizations</a:t>
            </a:r>
          </a:p>
        </p:txBody>
      </p:sp>
      <p:pic>
        <p:nvPicPr>
          <p:cNvPr id="20" name="Picture Placeholder 13">
            <a:extLst>
              <a:ext uri="{FF2B5EF4-FFF2-40B4-BE49-F238E27FC236}">
                <a16:creationId xmlns:a16="http://schemas.microsoft.com/office/drawing/2014/main" id="{F479C9BE-8AD9-3E32-27E3-DA76974ADF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483" b="6483"/>
          <a:stretch>
            <a:fillRect/>
          </a:stretch>
        </p:blipFill>
        <p:spPr>
          <a:xfrm>
            <a:off x="1354148" y="1985715"/>
            <a:ext cx="1701800" cy="1481931"/>
          </a:xfrm>
          <a:prstGeom prst="rect">
            <a:avLst/>
          </a:prstGeom>
        </p:spPr>
      </p:pic>
      <p:pic>
        <p:nvPicPr>
          <p:cNvPr id="21" name="Picture Placeholder 15">
            <a:extLst>
              <a:ext uri="{FF2B5EF4-FFF2-40B4-BE49-F238E27FC236}">
                <a16:creationId xmlns:a16="http://schemas.microsoft.com/office/drawing/2014/main" id="{6CD8D48E-8B9D-3057-A505-BE08664AFF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6483" b="6483"/>
          <a:stretch>
            <a:fillRect/>
          </a:stretch>
        </p:blipFill>
        <p:spPr>
          <a:xfrm>
            <a:off x="5100649" y="1985715"/>
            <a:ext cx="1701800" cy="1481931"/>
          </a:xfrm>
          <a:prstGeom prst="rect">
            <a:avLst/>
          </a:prstGeom>
        </p:spPr>
      </p:pic>
      <p:pic>
        <p:nvPicPr>
          <p:cNvPr id="22" name="Picture Placeholder 17">
            <a:extLst>
              <a:ext uri="{FF2B5EF4-FFF2-40B4-BE49-F238E27FC236}">
                <a16:creationId xmlns:a16="http://schemas.microsoft.com/office/drawing/2014/main" id="{0C0EC148-6FA6-4C2A-EF71-DE99545B83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83" b="6483"/>
          <a:stretch>
            <a:fillRect/>
          </a:stretch>
        </p:blipFill>
        <p:spPr>
          <a:xfrm>
            <a:off x="8847148" y="1985715"/>
            <a:ext cx="1701800" cy="14819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390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DA7ECE-3577-A202-1AA5-9ED36901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18430"/>
            <a:ext cx="11721885" cy="723899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rPr>
              <a:t>Government, education, and nonprofit organizations are using AWS for digital transformation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6DC175-D3FA-2C2F-E465-692525426D85}"/>
              </a:ext>
            </a:extLst>
          </p:cNvPr>
          <p:cNvGrpSpPr/>
          <p:nvPr/>
        </p:nvGrpSpPr>
        <p:grpSpPr>
          <a:xfrm>
            <a:off x="465557" y="1575849"/>
            <a:ext cx="11260885" cy="4523647"/>
            <a:chOff x="145140" y="923106"/>
            <a:chExt cx="8955316" cy="3597470"/>
          </a:xfrm>
        </p:grpSpPr>
        <p:pic>
          <p:nvPicPr>
            <p:cNvPr id="13" name="image259.png" descr="circle_recovery_logo.png">
              <a:extLst>
                <a:ext uri="{FF2B5EF4-FFF2-40B4-BE49-F238E27FC236}">
                  <a16:creationId xmlns:a16="http://schemas.microsoft.com/office/drawing/2014/main" id="{92099D81-52B5-794F-3CD2-4B02CFA4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3166" y="949280"/>
              <a:ext cx="380704" cy="386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image261.png">
              <a:extLst>
                <a:ext uri="{FF2B5EF4-FFF2-40B4-BE49-F238E27FC236}">
                  <a16:creationId xmlns:a16="http://schemas.microsoft.com/office/drawing/2014/main" id="{B46051DD-99CA-FE59-78BA-4A3B57626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5229" y="1466876"/>
              <a:ext cx="356578" cy="362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262.png">
              <a:extLst>
                <a:ext uri="{FF2B5EF4-FFF2-40B4-BE49-F238E27FC236}">
                  <a16:creationId xmlns:a16="http://schemas.microsoft.com/office/drawing/2014/main" id="{F03C3AF1-8484-B47D-EF8A-36A4D3A1B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1134" y="1960912"/>
              <a:ext cx="384769" cy="322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image263.png">
              <a:extLst>
                <a:ext uri="{FF2B5EF4-FFF2-40B4-BE49-F238E27FC236}">
                  <a16:creationId xmlns:a16="http://schemas.microsoft.com/office/drawing/2014/main" id="{D277E38B-E8F3-71DB-559F-27A17760E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7752" y="2895519"/>
              <a:ext cx="551533" cy="275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image264.png">
              <a:extLst>
                <a:ext uri="{FF2B5EF4-FFF2-40B4-BE49-F238E27FC236}">
                  <a16:creationId xmlns:a16="http://schemas.microsoft.com/office/drawing/2014/main" id="{61E712C5-50F5-9A18-9D5D-0BC6C851F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72424" y="2495033"/>
              <a:ext cx="444318" cy="150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age265.png" descr="Douglas%20County.png">
              <a:extLst>
                <a:ext uri="{FF2B5EF4-FFF2-40B4-BE49-F238E27FC236}">
                  <a16:creationId xmlns:a16="http://schemas.microsoft.com/office/drawing/2014/main" id="{5E710DFD-0A8D-040D-AFE8-688108EB6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98750" y="1453271"/>
              <a:ext cx="391669" cy="389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" name="image266.png">
              <a:extLst>
                <a:ext uri="{FF2B5EF4-FFF2-40B4-BE49-F238E27FC236}">
                  <a16:creationId xmlns:a16="http://schemas.microsoft.com/office/drawing/2014/main" id="{4BDF9009-D1DF-77D8-32E6-1475C43B8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77525" y="953869"/>
              <a:ext cx="434115" cy="377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" name="image267.png">
              <a:extLst>
                <a:ext uri="{FF2B5EF4-FFF2-40B4-BE49-F238E27FC236}">
                  <a16:creationId xmlns:a16="http://schemas.microsoft.com/office/drawing/2014/main" id="{C7FE39E1-4506-93E5-A38F-3919D9CEF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32964" y="2030221"/>
              <a:ext cx="523238" cy="1835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image268.png" descr="TransportLondon.png">
              <a:extLst>
                <a:ext uri="{FF2B5EF4-FFF2-40B4-BE49-F238E27FC236}">
                  <a16:creationId xmlns:a16="http://schemas.microsoft.com/office/drawing/2014/main" id="{2FCE5796-B284-E0ED-9958-6E79F1BE4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94271" y="2927221"/>
              <a:ext cx="600623" cy="211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image269.png" descr="US-DeptOfTheTreasury-Seal.svg_.png">
              <a:extLst>
                <a:ext uri="{FF2B5EF4-FFF2-40B4-BE49-F238E27FC236}">
                  <a16:creationId xmlns:a16="http://schemas.microsoft.com/office/drawing/2014/main" id="{B8DED73A-8E06-7845-1A8B-ADCDBE670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79161" y="950615"/>
              <a:ext cx="378075" cy="384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" name="image270.png">
              <a:extLst>
                <a:ext uri="{FF2B5EF4-FFF2-40B4-BE49-F238E27FC236}">
                  <a16:creationId xmlns:a16="http://schemas.microsoft.com/office/drawing/2014/main" id="{79EDA8FE-81A8-8408-B1D9-B2011EA32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93286" y="2478355"/>
              <a:ext cx="549827" cy="184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image271.png">
              <a:extLst>
                <a:ext uri="{FF2B5EF4-FFF2-40B4-BE49-F238E27FC236}">
                  <a16:creationId xmlns:a16="http://schemas.microsoft.com/office/drawing/2014/main" id="{BACA3A74-416D-0190-0F9C-1671ED421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71728" y="1448403"/>
              <a:ext cx="392942" cy="399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image272.gif" descr="5o2wuto6hq2592hhy9e4prm6e.gif">
              <a:extLst>
                <a:ext uri="{FF2B5EF4-FFF2-40B4-BE49-F238E27FC236}">
                  <a16:creationId xmlns:a16="http://schemas.microsoft.com/office/drawing/2014/main" id="{7BB11408-CD04-82D1-65E5-8C73024DA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2151" y="2017302"/>
              <a:ext cx="412094" cy="2093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image273.png">
              <a:extLst>
                <a:ext uri="{FF2B5EF4-FFF2-40B4-BE49-F238E27FC236}">
                  <a16:creationId xmlns:a16="http://schemas.microsoft.com/office/drawing/2014/main" id="{E306CD63-06FE-D3A6-972E-D05CE90C3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08019" y="2957741"/>
              <a:ext cx="520357" cy="150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image274.png" descr="Seal_of_Washington.png">
              <a:extLst>
                <a:ext uri="{FF2B5EF4-FFF2-40B4-BE49-F238E27FC236}">
                  <a16:creationId xmlns:a16="http://schemas.microsoft.com/office/drawing/2014/main" id="{A5C4D191-8F64-A2DE-23EB-17AD80C44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362305" y="952003"/>
              <a:ext cx="377845" cy="3813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image276.png" descr="CarnegieMellon.png">
              <a:extLst>
                <a:ext uri="{FF2B5EF4-FFF2-40B4-BE49-F238E27FC236}">
                  <a16:creationId xmlns:a16="http://schemas.microsoft.com/office/drawing/2014/main" id="{512D7A26-0A35-F7D9-F7AE-5236A7EF4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376834" y="1470834"/>
              <a:ext cx="348787" cy="354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8" name="Group 418">
              <a:extLst>
                <a:ext uri="{FF2B5EF4-FFF2-40B4-BE49-F238E27FC236}">
                  <a16:creationId xmlns:a16="http://schemas.microsoft.com/office/drawing/2014/main" id="{7C8D72A3-6C3A-A8CB-D7B6-E31F4B8F2D95}"/>
                </a:ext>
              </a:extLst>
            </p:cNvPr>
            <p:cNvGrpSpPr/>
            <p:nvPr/>
          </p:nvGrpSpPr>
          <p:grpSpPr>
            <a:xfrm>
              <a:off x="5372938" y="1994083"/>
              <a:ext cx="356579" cy="255788"/>
              <a:chOff x="0" y="0"/>
              <a:chExt cx="897457" cy="633631"/>
            </a:xfrm>
          </p:grpSpPr>
          <p:pic>
            <p:nvPicPr>
              <p:cNvPr id="91" name="image277.png" descr="USDA_logo.png">
                <a:extLst>
                  <a:ext uri="{FF2B5EF4-FFF2-40B4-BE49-F238E27FC236}">
                    <a16:creationId xmlns:a16="http://schemas.microsoft.com/office/drawing/2014/main" id="{B26EE46F-780F-53B1-7A6C-CE405A997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927" y="23127"/>
                <a:ext cx="885585" cy="6105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2" name="image278.png" descr="USDA_logo.png">
                <a:extLst>
                  <a:ext uri="{FF2B5EF4-FFF2-40B4-BE49-F238E27FC236}">
                    <a16:creationId xmlns:a16="http://schemas.microsoft.com/office/drawing/2014/main" id="{2F926468-27FA-A644-B36E-B4FFD72F1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0" y="-1"/>
                <a:ext cx="897458" cy="3147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9" name="image279.png">
              <a:extLst>
                <a:ext uri="{FF2B5EF4-FFF2-40B4-BE49-F238E27FC236}">
                  <a16:creationId xmlns:a16="http://schemas.microsoft.com/office/drawing/2014/main" id="{F7547CEF-B899-6C87-8224-9BB074459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252408" y="2952100"/>
              <a:ext cx="597639" cy="161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" name="image280.png" descr="Seal_of_the_National_Archives_and_Records_Administration_(color_with_white_background).png">
              <a:extLst>
                <a:ext uri="{FF2B5EF4-FFF2-40B4-BE49-F238E27FC236}">
                  <a16:creationId xmlns:a16="http://schemas.microsoft.com/office/drawing/2014/main" id="{6796BC23-7513-BF0C-5938-8D0C25D20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460044" y="947930"/>
              <a:ext cx="378076" cy="389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image282.png">
              <a:extLst>
                <a:ext uri="{FF2B5EF4-FFF2-40B4-BE49-F238E27FC236}">
                  <a16:creationId xmlns:a16="http://schemas.microsoft.com/office/drawing/2014/main" id="{9576D536-562C-3250-BD2F-0E51E428B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462594" y="1458370"/>
              <a:ext cx="372978" cy="3793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image283.jpeg" descr="rsz_state_of_az_big.gif">
              <a:extLst>
                <a:ext uri="{FF2B5EF4-FFF2-40B4-BE49-F238E27FC236}">
                  <a16:creationId xmlns:a16="http://schemas.microsoft.com/office/drawing/2014/main" id="{4A6BC86E-0037-58F1-FF78-A0CC1849E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6820" y="2007416"/>
              <a:ext cx="344525" cy="229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image284.png">
              <a:extLst>
                <a:ext uri="{FF2B5EF4-FFF2-40B4-BE49-F238E27FC236}">
                  <a16:creationId xmlns:a16="http://schemas.microsoft.com/office/drawing/2014/main" id="{7982BA96-8B88-B423-28FB-509125998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2790" y="2907499"/>
              <a:ext cx="632586" cy="251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image285.png">
              <a:extLst>
                <a:ext uri="{FF2B5EF4-FFF2-40B4-BE49-F238E27FC236}">
                  <a16:creationId xmlns:a16="http://schemas.microsoft.com/office/drawing/2014/main" id="{E1AD99A3-A952-DAEC-985A-C065622B4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207314" y="3776595"/>
              <a:ext cx="665076" cy="1750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image286.png">
              <a:extLst>
                <a:ext uri="{FF2B5EF4-FFF2-40B4-BE49-F238E27FC236}">
                  <a16:creationId xmlns:a16="http://schemas.microsoft.com/office/drawing/2014/main" id="{327CB1EB-FFA2-39DD-B0A0-7C43B9240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165053" y="4186663"/>
              <a:ext cx="665076" cy="225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image287.png">
              <a:extLst>
                <a:ext uri="{FF2B5EF4-FFF2-40B4-BE49-F238E27FC236}">
                  <a16:creationId xmlns:a16="http://schemas.microsoft.com/office/drawing/2014/main" id="{3581998C-70E8-C218-3007-410245F19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398143" y="3743695"/>
              <a:ext cx="666380" cy="198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image289.png">
              <a:extLst>
                <a:ext uri="{FF2B5EF4-FFF2-40B4-BE49-F238E27FC236}">
                  <a16:creationId xmlns:a16="http://schemas.microsoft.com/office/drawing/2014/main" id="{7C11FEF5-59F7-6FE8-8601-AAAEEF609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9880" y="4200829"/>
              <a:ext cx="299490" cy="190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image290.png" descr="New_DOE_Logo_Emblem_Only.png">
              <a:extLst>
                <a:ext uri="{FF2B5EF4-FFF2-40B4-BE49-F238E27FC236}">
                  <a16:creationId xmlns:a16="http://schemas.microsoft.com/office/drawing/2014/main" id="{6F8CA43A-CEFE-2D04-4315-8BD4E039F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252274" y="951174"/>
              <a:ext cx="379081" cy="383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image291.png" descr="department_of_education.png">
              <a:extLst>
                <a:ext uri="{FF2B5EF4-FFF2-40B4-BE49-F238E27FC236}">
                  <a16:creationId xmlns:a16="http://schemas.microsoft.com/office/drawing/2014/main" id="{34EC2BB6-12D1-58E1-740C-3548CEFAF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253328" y="2378861"/>
              <a:ext cx="376972" cy="383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age292.png" descr="https://encrypted-tbn0.gstatic.com/images?q=tbn:ANd9GcT8ki78jRB-5wnEaAYVOoK5r0qUH_YaYcm72T1D3L1AmdyogP6n">
              <a:extLst>
                <a:ext uri="{FF2B5EF4-FFF2-40B4-BE49-F238E27FC236}">
                  <a16:creationId xmlns:a16="http://schemas.microsoft.com/office/drawing/2014/main" id="{15AD892E-14E5-C589-8CEA-E6C23461A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255439" y="1458371"/>
              <a:ext cx="372750" cy="379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image293.png">
              <a:extLst>
                <a:ext uri="{FF2B5EF4-FFF2-40B4-BE49-F238E27FC236}">
                  <a16:creationId xmlns:a16="http://schemas.microsoft.com/office/drawing/2014/main" id="{E9F8770F-E7F6-6CB9-E9BC-6428A1E0B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126470" y="2858303"/>
              <a:ext cx="630688" cy="3495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" name="image294.png">
              <a:extLst>
                <a:ext uri="{FF2B5EF4-FFF2-40B4-BE49-F238E27FC236}">
                  <a16:creationId xmlns:a16="http://schemas.microsoft.com/office/drawing/2014/main" id="{2F539848-9B11-D318-19BB-881EB22A2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031551" y="1984453"/>
              <a:ext cx="820525" cy="275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image295.png">
              <a:extLst>
                <a:ext uri="{FF2B5EF4-FFF2-40B4-BE49-F238E27FC236}">
                  <a16:creationId xmlns:a16="http://schemas.microsoft.com/office/drawing/2014/main" id="{66C4CE72-F19D-DCB2-9882-E0BD1A6DC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218963" y="923106"/>
              <a:ext cx="392934" cy="439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" name="image296.png">
              <a:extLst>
                <a:ext uri="{FF2B5EF4-FFF2-40B4-BE49-F238E27FC236}">
                  <a16:creationId xmlns:a16="http://schemas.microsoft.com/office/drawing/2014/main" id="{282FF2A8-FBE7-0A55-AC5C-5325B151F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93272" y="2415373"/>
              <a:ext cx="444317" cy="309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" name="image297.png">
              <a:extLst>
                <a:ext uri="{FF2B5EF4-FFF2-40B4-BE49-F238E27FC236}">
                  <a16:creationId xmlns:a16="http://schemas.microsoft.com/office/drawing/2014/main" id="{7626F943-3304-7C9A-95BD-188A01B42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720" y="2968003"/>
              <a:ext cx="611810" cy="155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image298.png">
              <a:extLst>
                <a:ext uri="{FF2B5EF4-FFF2-40B4-BE49-F238E27FC236}">
                  <a16:creationId xmlns:a16="http://schemas.microsoft.com/office/drawing/2014/main" id="{DCE00DC7-0C67-C754-C495-C2BD45CE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710" y="1455956"/>
              <a:ext cx="439442" cy="3841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image300.png" descr="USDA.png">
              <a:extLst>
                <a:ext uri="{FF2B5EF4-FFF2-40B4-BE49-F238E27FC236}">
                  <a16:creationId xmlns:a16="http://schemas.microsoft.com/office/drawing/2014/main" id="{4752952D-1C5C-50A1-630D-D832B062A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4368762" y="947721"/>
              <a:ext cx="377927" cy="389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" name="image301.png">
              <a:extLst>
                <a:ext uri="{FF2B5EF4-FFF2-40B4-BE49-F238E27FC236}">
                  <a16:creationId xmlns:a16="http://schemas.microsoft.com/office/drawing/2014/main" id="{710A3201-B815-2A53-D0F2-BF45958EB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4368766" y="2492851"/>
              <a:ext cx="377919" cy="1550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" name="image302.png" descr="OxfordCrest.png">
              <a:extLst>
                <a:ext uri="{FF2B5EF4-FFF2-40B4-BE49-F238E27FC236}">
                  <a16:creationId xmlns:a16="http://schemas.microsoft.com/office/drawing/2014/main" id="{AA1EDAA3-7458-45CD-2517-1DFC650C7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4371090" y="1421022"/>
              <a:ext cx="373273" cy="454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image303.png">
              <a:extLst>
                <a:ext uri="{FF2B5EF4-FFF2-40B4-BE49-F238E27FC236}">
                  <a16:creationId xmlns:a16="http://schemas.microsoft.com/office/drawing/2014/main" id="{3ABEF3C4-7EA2-3918-1054-CFF5EF103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44138" y="2727962"/>
              <a:ext cx="427174" cy="610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" name="image304.png">
              <a:extLst>
                <a:ext uri="{FF2B5EF4-FFF2-40B4-BE49-F238E27FC236}">
                  <a16:creationId xmlns:a16="http://schemas.microsoft.com/office/drawing/2014/main" id="{A8358903-8A90-5044-7751-3956D9AEA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6150" y="1927227"/>
              <a:ext cx="603150" cy="389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image305.gif" descr="DTRA-Logo.gif">
              <a:extLst>
                <a:ext uri="{FF2B5EF4-FFF2-40B4-BE49-F238E27FC236}">
                  <a16:creationId xmlns:a16="http://schemas.microsoft.com/office/drawing/2014/main" id="{4CB11B2A-F50F-1979-F51F-76DF0E250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9055" y="951174"/>
              <a:ext cx="377728" cy="383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image306.png">
              <a:extLst>
                <a:ext uri="{FF2B5EF4-FFF2-40B4-BE49-F238E27FC236}">
                  <a16:creationId xmlns:a16="http://schemas.microsoft.com/office/drawing/2014/main" id="{8AB45259-4E4B-1502-286D-AEE114DB6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6442084" y="1459210"/>
              <a:ext cx="371668" cy="377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" name="image307.png">
              <a:extLst>
                <a:ext uri="{FF2B5EF4-FFF2-40B4-BE49-F238E27FC236}">
                  <a16:creationId xmlns:a16="http://schemas.microsoft.com/office/drawing/2014/main" id="{DB72A489-D250-7C23-0A3E-6C02DED6E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6260898" y="2963456"/>
              <a:ext cx="734041" cy="139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image308.png">
              <a:extLst>
                <a:ext uri="{FF2B5EF4-FFF2-40B4-BE49-F238E27FC236}">
                  <a16:creationId xmlns:a16="http://schemas.microsoft.com/office/drawing/2014/main" id="{3F217BD9-AD32-F01C-3443-9467DC28E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8928" y="1962059"/>
              <a:ext cx="417981" cy="3198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" name="image309.png">
              <a:extLst>
                <a:ext uri="{FF2B5EF4-FFF2-40B4-BE49-F238E27FC236}">
                  <a16:creationId xmlns:a16="http://schemas.microsoft.com/office/drawing/2014/main" id="{22AA0E19-3870-261D-5057-FF8827DAF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193272" y="4175116"/>
              <a:ext cx="482238" cy="198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" name="image310.png" descr="Swisstopo.png">
              <a:extLst>
                <a:ext uri="{FF2B5EF4-FFF2-40B4-BE49-F238E27FC236}">
                  <a16:creationId xmlns:a16="http://schemas.microsoft.com/office/drawing/2014/main" id="{C53DD066-E949-D745-BF6F-02930E382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5262760" y="4228629"/>
              <a:ext cx="561357" cy="122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image311.png">
              <a:extLst>
                <a:ext uri="{FF2B5EF4-FFF2-40B4-BE49-F238E27FC236}">
                  <a16:creationId xmlns:a16="http://schemas.microsoft.com/office/drawing/2014/main" id="{2E4AFF5C-2B6C-87C9-2A90-CFC44B514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2208552" y="3810234"/>
              <a:ext cx="549827" cy="800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" name="image313.png">
              <a:extLst>
                <a:ext uri="{FF2B5EF4-FFF2-40B4-BE49-F238E27FC236}">
                  <a16:creationId xmlns:a16="http://schemas.microsoft.com/office/drawing/2014/main" id="{D5443266-043A-0117-B0D9-336794E76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8947" y="3403785"/>
              <a:ext cx="937288" cy="149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" name="image314.png">
              <a:extLst>
                <a:ext uri="{FF2B5EF4-FFF2-40B4-BE49-F238E27FC236}">
                  <a16:creationId xmlns:a16="http://schemas.microsoft.com/office/drawing/2014/main" id="{5BE97B0F-4891-8851-B14E-DC928107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6214985" y="4169481"/>
              <a:ext cx="825865" cy="1575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image315.png">
              <a:extLst>
                <a:ext uri="{FF2B5EF4-FFF2-40B4-BE49-F238E27FC236}">
                  <a16:creationId xmlns:a16="http://schemas.microsoft.com/office/drawing/2014/main" id="{39F0C82D-2E2C-FD51-8449-DD89F5423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181" y="3693673"/>
              <a:ext cx="349088" cy="354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image316.png">
              <a:extLst>
                <a:ext uri="{FF2B5EF4-FFF2-40B4-BE49-F238E27FC236}">
                  <a16:creationId xmlns:a16="http://schemas.microsoft.com/office/drawing/2014/main" id="{79DDC9B0-7890-3EF3-FEDB-DAFFE659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3086" y="3238940"/>
              <a:ext cx="665041" cy="3837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image317.png">
              <a:extLst>
                <a:ext uri="{FF2B5EF4-FFF2-40B4-BE49-F238E27FC236}">
                  <a16:creationId xmlns:a16="http://schemas.microsoft.com/office/drawing/2014/main" id="{3206A546-8D04-2F0B-5CDF-29166973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9646" y="4033605"/>
              <a:ext cx="1345568" cy="4869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image318.png">
              <a:extLst>
                <a:ext uri="{FF2B5EF4-FFF2-40B4-BE49-F238E27FC236}">
                  <a16:creationId xmlns:a16="http://schemas.microsoft.com/office/drawing/2014/main" id="{A7660E17-18C8-A0E4-0F9C-734D4FF9C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7413" y="3330843"/>
              <a:ext cx="600624" cy="199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image319.png">
              <a:extLst>
                <a:ext uri="{FF2B5EF4-FFF2-40B4-BE49-F238E27FC236}">
                  <a16:creationId xmlns:a16="http://schemas.microsoft.com/office/drawing/2014/main" id="{D708D1A3-5B15-96AB-782D-ECDBFD961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4350" y="3708828"/>
              <a:ext cx="313756" cy="318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image320.png">
              <a:extLst>
                <a:ext uri="{FF2B5EF4-FFF2-40B4-BE49-F238E27FC236}">
                  <a16:creationId xmlns:a16="http://schemas.microsoft.com/office/drawing/2014/main" id="{975216AF-19EC-959E-6355-FA8B1798A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6684" y="3253453"/>
              <a:ext cx="349088" cy="354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image321.png">
              <a:extLst>
                <a:ext uri="{FF2B5EF4-FFF2-40B4-BE49-F238E27FC236}">
                  <a16:creationId xmlns:a16="http://schemas.microsoft.com/office/drawing/2014/main" id="{FBD62920-F5AA-A128-0527-FE446A989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6110962" y="3264818"/>
              <a:ext cx="1033913" cy="331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" name="image323.png">
              <a:extLst>
                <a:ext uri="{FF2B5EF4-FFF2-40B4-BE49-F238E27FC236}">
                  <a16:creationId xmlns:a16="http://schemas.microsoft.com/office/drawing/2014/main" id="{A74640F5-B7C8-08D6-4E5A-65589663C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8791" y="3147076"/>
              <a:ext cx="681909" cy="5196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" name="image324.png">
              <a:extLst>
                <a:ext uri="{FF2B5EF4-FFF2-40B4-BE49-F238E27FC236}">
                  <a16:creationId xmlns:a16="http://schemas.microsoft.com/office/drawing/2014/main" id="{DDB2AA4B-7AC0-1650-2A67-872540534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746966" y="4175116"/>
              <a:ext cx="1238796" cy="251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" name="image325.png">
              <a:extLst>
                <a:ext uri="{FF2B5EF4-FFF2-40B4-BE49-F238E27FC236}">
                  <a16:creationId xmlns:a16="http://schemas.microsoft.com/office/drawing/2014/main" id="{672B75A5-700B-AA2E-AF8D-05E29F57D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7710" y="3776595"/>
              <a:ext cx="902746" cy="1845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" name="image326.png">
              <a:extLst>
                <a:ext uri="{FF2B5EF4-FFF2-40B4-BE49-F238E27FC236}">
                  <a16:creationId xmlns:a16="http://schemas.microsoft.com/office/drawing/2014/main" id="{0173D7C4-D06B-AA8D-CC6E-7A05DB271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140" y="3297089"/>
              <a:ext cx="611870" cy="267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" name="image222.png">
              <a:extLst>
                <a:ext uri="{FF2B5EF4-FFF2-40B4-BE49-F238E27FC236}">
                  <a16:creationId xmlns:a16="http://schemas.microsoft.com/office/drawing/2014/main" id="{4FAB9433-AB66-BA46-FB33-6AFDCF88D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413" y="3789734"/>
              <a:ext cx="680966" cy="190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image328.png">
              <a:extLst>
                <a:ext uri="{FF2B5EF4-FFF2-40B4-BE49-F238E27FC236}">
                  <a16:creationId xmlns:a16="http://schemas.microsoft.com/office/drawing/2014/main" id="{E9EE044F-4AF2-1C44-FACD-50BD037C9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140" y="3807078"/>
              <a:ext cx="655397" cy="94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856A5A14-39E4-8802-D236-200BFA6F2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537" y="1948550"/>
              <a:ext cx="385944" cy="36019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D953224-A3FC-2649-D493-0565A86C5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0764" y="3686823"/>
              <a:ext cx="381096" cy="344295"/>
            </a:xfrm>
            <a:prstGeom prst="rect">
              <a:avLst/>
            </a:prstGeom>
          </p:spPr>
        </p:pic>
        <p:pic>
          <p:nvPicPr>
            <p:cNvPr id="86" name="image299.png">
              <a:extLst>
                <a:ext uri="{FF2B5EF4-FFF2-40B4-BE49-F238E27FC236}">
                  <a16:creationId xmlns:a16="http://schemas.microsoft.com/office/drawing/2014/main" id="{A5EC00D5-C319-BE53-7CE9-19EAD4302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3763" y="3253452"/>
              <a:ext cx="356578" cy="362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45DB6CA9-B42C-D8DC-B177-182179F38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259" y="4090211"/>
              <a:ext cx="553747" cy="323019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5EC82B7-83C6-910D-8AF2-8C1904ACA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851" y="3683086"/>
              <a:ext cx="351770" cy="35177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849D269-F3C6-FC55-FA3C-69F65176B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739" y="4079194"/>
              <a:ext cx="638151" cy="29887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EA00627-91DE-F51D-F365-F31DEC543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9526" y="3293899"/>
              <a:ext cx="640502" cy="270537"/>
            </a:xfrm>
            <a:prstGeom prst="rect">
              <a:avLst/>
            </a:prstGeom>
          </p:spPr>
        </p:pic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51714D45-0FA4-594E-D764-74E7D7AFEFEB}"/>
              </a:ext>
            </a:extLst>
          </p:cNvPr>
          <p:cNvPicPr/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687" y="3452304"/>
            <a:ext cx="610475" cy="5014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F40F592-D6E1-E823-1E7A-7091F6027C1D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81" y="3568519"/>
            <a:ext cx="1044148" cy="306283"/>
          </a:xfrm>
          <a:prstGeom prst="rect">
            <a:avLst/>
          </a:prstGeom>
        </p:spPr>
      </p:pic>
      <p:pic>
        <p:nvPicPr>
          <p:cNvPr id="95" name="Picture 10" descr="Logo Binus University Format PNG - laluahmad.com">
            <a:extLst>
              <a:ext uri="{FF2B5EF4-FFF2-40B4-BE49-F238E27FC236}">
                <a16:creationId xmlns:a16="http://schemas.microsoft.com/office/drawing/2014/main" id="{C3B631BA-F832-53AC-D1D1-E88AC99C8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127" y="3421334"/>
            <a:ext cx="907213" cy="60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2" descr="Kartu Prakerja_logo@2x">
            <a:extLst>
              <a:ext uri="{FF2B5EF4-FFF2-40B4-BE49-F238E27FC236}">
                <a16:creationId xmlns:a16="http://schemas.microsoft.com/office/drawing/2014/main" id="{320E917C-44B4-9633-1A1A-1C2348902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721" y="3560813"/>
            <a:ext cx="725785" cy="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851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097DF95828FE4AB0C3487BFB58E93A" ma:contentTypeVersion="16" ma:contentTypeDescription="Create a new document." ma:contentTypeScope="" ma:versionID="15f00d010846a101d841390187a9810b">
  <xsd:schema xmlns:xsd="http://www.w3.org/2001/XMLSchema" xmlns:xs="http://www.w3.org/2001/XMLSchema" xmlns:p="http://schemas.microsoft.com/office/2006/metadata/properties" xmlns:ns2="9a3493d9-1e33-4c41-8e39-391f8de1a481" xmlns:ns3="0a71824d-7dd7-4cf2-9af7-10db0ac3c3a7" targetNamespace="http://schemas.microsoft.com/office/2006/metadata/properties" ma:root="true" ma:fieldsID="c9d36681d6477a215a75840282536303" ns2:_="" ns3:_="">
    <xsd:import namespace="9a3493d9-1e33-4c41-8e39-391f8de1a481"/>
    <xsd:import namespace="0a71824d-7dd7-4cf2-9af7-10db0ac3c3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3493d9-1e33-4c41-8e39-391f8de1a4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584a849-6425-41be-9232-c7b67993d1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71824d-7dd7-4cf2-9af7-10db0ac3c3a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ca9ee81-b800-48bd-89e8-be9f5f5857e8}" ma:internalName="TaxCatchAll" ma:showField="CatchAllData" ma:web="0a71824d-7dd7-4cf2-9af7-10db0ac3c3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3493d9-1e33-4c41-8e39-391f8de1a481">
      <Terms xmlns="http://schemas.microsoft.com/office/infopath/2007/PartnerControls"/>
    </lcf76f155ced4ddcb4097134ff3c332f>
    <TaxCatchAll xmlns="0a71824d-7dd7-4cf2-9af7-10db0ac3c3a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6A8870-E23A-4DA8-80F8-9F4B01A58C37}"/>
</file>

<file path=customXml/itemProps2.xml><?xml version="1.0" encoding="utf-8"?>
<ds:datastoreItem xmlns:ds="http://schemas.openxmlformats.org/officeDocument/2006/customXml" ds:itemID="{5A12C465-C417-43E7-973C-D0FA2B69D4DB}">
  <ds:schemaRefs>
    <ds:schemaRef ds:uri="http://schemas.microsoft.com/office/2006/metadata/properties"/>
    <ds:schemaRef ds:uri="http://schemas.microsoft.com/office/infopath/2007/PartnerControls"/>
    <ds:schemaRef ds:uri="7dbd9ad2-f570-4cd6-afa6-2c1a2e7ffdcd"/>
    <ds:schemaRef ds:uri="4b816b74-758c-4e19-bf0a-a2eae6baf8f1"/>
    <ds:schemaRef ds:uri="a96d0ad3-f31c-4017-8092-55e06ba634b9"/>
    <ds:schemaRef ds:uri="85e17363-853d-4f83-a6f9-b45f614764e6"/>
  </ds:schemaRefs>
</ds:datastoreItem>
</file>

<file path=customXml/itemProps3.xml><?xml version="1.0" encoding="utf-8"?>
<ds:datastoreItem xmlns:ds="http://schemas.openxmlformats.org/officeDocument/2006/customXml" ds:itemID="{EC3D16E8-21C5-46C9-B82C-1ED566963A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2251</TotalTime>
  <Words>819</Words>
  <Application>Microsoft Office PowerPoint</Application>
  <PresentationFormat>Widescreen</PresentationFormat>
  <Paragraphs>163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Amazon Ember</vt:lpstr>
      <vt:lpstr>Amazon Ember Heavy</vt:lpstr>
      <vt:lpstr>Amazon Ember Thin</vt:lpstr>
      <vt:lpstr>Arial</vt:lpstr>
      <vt:lpstr>Calibri</vt:lpstr>
      <vt:lpstr>Segoe UI</vt:lpstr>
      <vt:lpstr>Office Theme</vt:lpstr>
      <vt:lpstr>Building better governments to service citizens with the cloud</vt:lpstr>
      <vt:lpstr>Agenda</vt:lpstr>
      <vt:lpstr>Technology is critical to improve citizen services, with cloud as the backbone</vt:lpstr>
      <vt:lpstr>However…</vt:lpstr>
      <vt:lpstr>Why governments get “stuck” in their  digital transformation journey</vt:lpstr>
      <vt:lpstr>How cloud helps to accelerate  government digital transformation</vt:lpstr>
      <vt:lpstr>What is AWS?</vt:lpstr>
      <vt:lpstr>AWS in the public sector</vt:lpstr>
      <vt:lpstr>Government, education, and nonprofit organizations are using AWS for digital transformation</vt:lpstr>
      <vt:lpstr>AWS is architected for government  security requirements</vt:lpstr>
      <vt:lpstr>Security is a shared responsibility</vt:lpstr>
      <vt:lpstr>PowerPoint Presentation</vt:lpstr>
      <vt:lpstr>Organizations are moving legacy applications and data to the cloud</vt:lpstr>
      <vt:lpstr>AWS has the tools, programs, and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</dc:title>
  <dc:creator>Minh Nguyễn</dc:creator>
  <cp:lastModifiedBy>Crowe, Wendy</cp:lastModifiedBy>
  <cp:revision>40</cp:revision>
  <dcterms:created xsi:type="dcterms:W3CDTF">2022-06-13T02:11:09Z</dcterms:created>
  <dcterms:modified xsi:type="dcterms:W3CDTF">2022-07-27T14:37:06Z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0x01010015097DF95828FE4AB0C3487BFB58E93A</vt:lpwstr>
  </property>
</Properties>
</file>