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256" r:id="rId5"/>
    <p:sldId id="257" r:id="rId6"/>
    <p:sldId id="344" r:id="rId7"/>
    <p:sldId id="277" r:id="rId8"/>
    <p:sldId id="259" r:id="rId9"/>
    <p:sldId id="278" r:id="rId10"/>
    <p:sldId id="279" r:id="rId11"/>
    <p:sldId id="280" r:id="rId12"/>
    <p:sldId id="343" r:id="rId13"/>
    <p:sldId id="281" r:id="rId14"/>
    <p:sldId id="282" r:id="rId15"/>
    <p:sldId id="286" r:id="rId16"/>
    <p:sldId id="350" r:id="rId17"/>
    <p:sldId id="290" r:id="rId18"/>
    <p:sldId id="293" r:id="rId19"/>
    <p:sldId id="314" r:id="rId20"/>
    <p:sldId id="294" r:id="rId21"/>
    <p:sldId id="295" r:id="rId22"/>
    <p:sldId id="292" r:id="rId23"/>
    <p:sldId id="328" r:id="rId24"/>
    <p:sldId id="320" r:id="rId25"/>
    <p:sldId id="335" r:id="rId26"/>
    <p:sldId id="342" r:id="rId27"/>
    <p:sldId id="324" r:id="rId28"/>
    <p:sldId id="321" r:id="rId29"/>
    <p:sldId id="322" r:id="rId30"/>
    <p:sldId id="323" r:id="rId31"/>
    <p:sldId id="327" r:id="rId32"/>
    <p:sldId id="297" r:id="rId33"/>
    <p:sldId id="298" r:id="rId34"/>
    <p:sldId id="299" r:id="rId35"/>
    <p:sldId id="329" r:id="rId36"/>
    <p:sldId id="330" r:id="rId37"/>
    <p:sldId id="331" r:id="rId38"/>
    <p:sldId id="332" r:id="rId39"/>
    <p:sldId id="300" r:id="rId40"/>
    <p:sldId id="333" r:id="rId41"/>
    <p:sldId id="345" r:id="rId42"/>
    <p:sldId id="346" r:id="rId43"/>
    <p:sldId id="347" r:id="rId44"/>
    <p:sldId id="348" r:id="rId45"/>
    <p:sldId id="301" r:id="rId46"/>
    <p:sldId id="352" r:id="rId47"/>
    <p:sldId id="33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2A5B"/>
    <a:srgbClr val="030D3E"/>
    <a:srgbClr val="273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39"/>
    <p:restoredTop sz="43923"/>
  </p:normalViewPr>
  <p:slideViewPr>
    <p:cSldViewPr snapToGrid="0">
      <p:cViewPr varScale="1">
        <p:scale>
          <a:sx n="60" d="100"/>
          <a:sy n="60" d="100"/>
        </p:scale>
        <p:origin x="2208" y="16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BC838-1573-4D2C-BDA1-6EF47CA791BE}" type="datetimeFigureOut">
              <a:rPr lang="en-US" smtClean="0"/>
              <a:t>7/8/22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72F99-7204-4A16-BBCF-540DE47474A0}" type="slidenum">
              <a:rPr lang="en-US" smtClean="0"/>
              <a:t>‹#›</a:t>
            </a:fld>
            <a:endParaRPr lang="en-US"/>
          </a:p>
        </p:txBody>
      </p:sp>
    </p:spTree>
    <p:extLst>
      <p:ext uri="{BB962C8B-B14F-4D97-AF65-F5344CB8AC3E}">
        <p14:creationId xmlns:p14="http://schemas.microsoft.com/office/powerpoint/2010/main" val="363218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a:p>
            <a:endParaRPr lang="en-US" dirty="0"/>
          </a:p>
          <a:p>
            <a:pPr marL="228600" indent="-228600">
              <a:buAutoNum type="arabicPeriod"/>
            </a:pPr>
            <a:r>
              <a:rPr lang="en-US" dirty="0"/>
              <a:t>Intro – me and Jay</a:t>
            </a:r>
          </a:p>
          <a:p>
            <a:pPr marL="228600" indent="-228600">
              <a:buAutoNum type="arabicPeriod"/>
            </a:pPr>
            <a:r>
              <a:rPr lang="en-US" dirty="0"/>
              <a:t>Background</a:t>
            </a:r>
          </a:p>
          <a:p>
            <a:pPr marL="228600" indent="-228600">
              <a:buAutoNum type="arabicPeriod"/>
            </a:pPr>
            <a:r>
              <a:rPr lang="en-US" dirty="0"/>
              <a:t>Agenda quick summary</a:t>
            </a:r>
          </a:p>
          <a:p>
            <a:pPr marL="228600" indent="-228600">
              <a:buAutoNum type="arabicPeriod"/>
            </a:pPr>
            <a:r>
              <a:rPr lang="en-US" dirty="0"/>
              <a:t>Lets talk a little bit about value of data and what it means to a business or an organization</a:t>
            </a:r>
          </a:p>
        </p:txBody>
      </p:sp>
      <p:sp>
        <p:nvSpPr>
          <p:cNvPr id="4" name="Slide Number Placeholder 3"/>
          <p:cNvSpPr>
            <a:spLocks noGrp="1"/>
          </p:cNvSpPr>
          <p:nvPr>
            <p:ph type="sldNum" sz="quarter" idx="5"/>
          </p:nvPr>
        </p:nvSpPr>
        <p:spPr/>
        <p:txBody>
          <a:bodyPr/>
          <a:lstStyle/>
          <a:p>
            <a:fld id="{27F72F99-7204-4A16-BBCF-540DE47474A0}" type="slidenum">
              <a:rPr lang="en-US" smtClean="0"/>
              <a:t>1</a:t>
            </a:fld>
            <a:endParaRPr lang="en-US"/>
          </a:p>
        </p:txBody>
      </p:sp>
    </p:spTree>
    <p:extLst>
      <p:ext uri="{BB962C8B-B14F-4D97-AF65-F5344CB8AC3E}">
        <p14:creationId xmlns:p14="http://schemas.microsoft.com/office/powerpoint/2010/main" val="288517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1/The explosion of data isn't slowing down, it's accelerating. Customers who are able to leverage this growing volume of data and optimize their development processes will thrive. However, there are still many hurdles for customers to get more out of their data due to high costs of database licenses and maintenance and a general burden of managing overall infrastructure. </a:t>
            </a:r>
          </a:p>
          <a:p>
            <a:endParaRPr lang="en-US" sz="1100" b="0" i="0" u="none" strike="noStrike" kern="1200" baseline="0" dirty="0">
              <a:solidFill>
                <a:schemeClr val="tx1"/>
              </a:solidFill>
              <a:effectLst/>
              <a:latin typeface="Amazon Ember" panose="020B0603020204020204" pitchFamily="34" charset="0"/>
              <a:ea typeface="+mn-ea"/>
              <a:cs typeface="+mn-cs"/>
            </a:endParaRPr>
          </a:p>
          <a:p>
            <a:pPr marL="0" marR="0" lvl="0" indent="0" algn="l" defTabSz="1181900" rtl="0" eaLnBrk="1" fontAlgn="base" latinLnBrk="0" hangingPunct="1">
              <a:lnSpc>
                <a:spcPct val="90000"/>
              </a:lnSpc>
              <a:spcBef>
                <a:spcPct val="30000"/>
              </a:spcBef>
              <a:spcAft>
                <a:spcPts val="431"/>
              </a:spcAft>
              <a:buClrTx/>
              <a:buSzTx/>
              <a:buFont typeface="Arial" panose="020B0604020202020204" pitchFamily="34" charset="0"/>
              <a:buNone/>
              <a:tabLst/>
              <a:defRPr/>
            </a:pPr>
            <a:r>
              <a:rPr lang="en-US" sz="1100" kern="1200" dirty="0">
                <a:solidFill>
                  <a:schemeClr val="tx1"/>
                </a:solidFill>
                <a:effectLst/>
                <a:latin typeface="+mn-lt"/>
                <a:ea typeface="+mn-ea"/>
                <a:cs typeface="+mn-cs"/>
              </a:rPr>
              <a:t>2/Customers</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want to modernize their </a:t>
            </a:r>
            <a:r>
              <a:rPr lang="en-US" sz="1100" kern="1200" baseline="0" dirty="0">
                <a:solidFill>
                  <a:schemeClr val="tx1"/>
                </a:solidFill>
                <a:effectLst/>
                <a:latin typeface="+mn-lt"/>
                <a:ea typeface="+mn-ea"/>
                <a:cs typeface="+mn-cs"/>
              </a:rPr>
              <a:t>databases with </a:t>
            </a:r>
            <a:r>
              <a:rPr lang="en-US" sz="1100" kern="1200" dirty="0">
                <a:solidFill>
                  <a:schemeClr val="tx1"/>
                </a:solidFill>
                <a:effectLst/>
                <a:latin typeface="+mn-lt"/>
                <a:ea typeface="+mn-ea"/>
                <a:cs typeface="+mn-cs"/>
              </a:rPr>
              <a:t>the most scalable, trusted, and secure cloud provider</a:t>
            </a:r>
            <a:r>
              <a:rPr lang="en-US" sz="1100" kern="1200" baseline="0" dirty="0">
                <a:solidFill>
                  <a:schemeClr val="tx1"/>
                </a:solidFill>
                <a:effectLst/>
                <a:latin typeface="+mn-lt"/>
                <a:ea typeface="+mn-ea"/>
                <a:cs typeface="+mn-cs"/>
              </a:rPr>
              <a:t> as well. </a:t>
            </a:r>
          </a:p>
          <a:p>
            <a:pPr marL="0" marR="0" lvl="0" indent="0" algn="l" defTabSz="1181900" rtl="0" eaLnBrk="1" fontAlgn="base" latinLnBrk="0" hangingPunct="1">
              <a:lnSpc>
                <a:spcPct val="90000"/>
              </a:lnSpc>
              <a:spcBef>
                <a:spcPct val="30000"/>
              </a:spcBef>
              <a:spcAft>
                <a:spcPts val="431"/>
              </a:spcAft>
              <a:buClrTx/>
              <a:buSzTx/>
              <a:buFont typeface="Arial" panose="020B0604020202020204" pitchFamily="34" charset="0"/>
              <a:buNone/>
              <a:tabLst/>
              <a:defRPr/>
            </a:pPr>
            <a:endParaRPr lang="en-US" sz="1200" b="0" i="0" u="none" strike="noStrike" kern="1200" baseline="0" dirty="0">
              <a:solidFill>
                <a:schemeClr val="tx1"/>
              </a:solidFill>
              <a:effectLst/>
              <a:latin typeface="Amazon Ember" panose="020B0603020204020204"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10</a:t>
            </a:fld>
            <a:endParaRPr lang="en-US"/>
          </a:p>
        </p:txBody>
      </p:sp>
    </p:spTree>
    <p:extLst>
      <p:ext uri="{BB962C8B-B14F-4D97-AF65-F5344CB8AC3E}">
        <p14:creationId xmlns:p14="http://schemas.microsoft.com/office/powerpoint/2010/main" val="146703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200" dirty="0">
                <a:solidFill>
                  <a:schemeClr val="tx1"/>
                </a:solidFill>
                <a:effectLst/>
                <a:latin typeface="+mn-lt"/>
                <a:ea typeface="+mn-ea"/>
                <a:cs typeface="+mn-cs"/>
              </a:rPr>
              <a:t>1/Customers want to move away from Old Guard databases because they are expense, proprietary, lock you in, offer punitive licensing terms, and come with frequent audits from their vendors with customer-hostile practices. For example, last year Oracle announced they would double their licensing costs if you ran their software on AWS or Microsoft.</a:t>
            </a:r>
          </a:p>
          <a:p>
            <a:pPr marL="0" marR="0">
              <a:lnSpc>
                <a:spcPct val="107000"/>
              </a:lnSpc>
              <a:spcBef>
                <a:spcPts val="0"/>
              </a:spcBef>
              <a:spcAft>
                <a:spcPts val="800"/>
              </a:spcAft>
            </a:pPr>
            <a:endParaRPr lang="en-US" sz="1200" b="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0" dirty="0">
                <a:effectLst/>
                <a:latin typeface="+mn-lt"/>
                <a:ea typeface="Calibri" panose="020F0502020204030204" pitchFamily="34" charset="0"/>
                <a:cs typeface="Times New Roman" panose="02020603050405020304" pitchFamily="18" charset="0"/>
              </a:rPr>
              <a:t>1/To</a:t>
            </a:r>
            <a:r>
              <a:rPr lang="en-US" sz="1200" b="0" baseline="0" dirty="0">
                <a:effectLst/>
                <a:latin typeface="+mn-lt"/>
                <a:ea typeface="Calibri" panose="020F0502020204030204" pitchFamily="34" charset="0"/>
                <a:cs typeface="Times New Roman" panose="02020603050405020304" pitchFamily="18" charset="0"/>
              </a:rPr>
              <a:t> get more out of their data, </a:t>
            </a:r>
            <a:r>
              <a:rPr lang="en-US" sz="1200" baseline="0" dirty="0">
                <a:effectLst/>
                <a:latin typeface="+mn-lt"/>
                <a:ea typeface="Calibri" panose="020F0502020204030204" pitchFamily="34" charset="0"/>
                <a:cs typeface="Times New Roman" panose="02020603050405020304" pitchFamily="18" charset="0"/>
              </a:rPr>
              <a:t>customers are breaking free from legacy databases, moving to fully managed databases and analytics, modernizing your data warehouse, and building modern applications with purpose-built databases. </a:t>
            </a:r>
          </a:p>
          <a:p>
            <a:pPr marL="0" marR="0">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1/ The idea of a single database management system that can optimally handle every single workload, access pattern, and storage needs is a thing of the past.</a:t>
            </a:r>
          </a:p>
          <a:p>
            <a:pPr marL="0" marR="0">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2/ That is not the world we live in today.</a:t>
            </a:r>
          </a:p>
          <a:p>
            <a:pPr marL="0" marR="0">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Transition</a:t>
            </a:r>
            <a:r>
              <a:rPr lang="en-US" sz="1200" dirty="0">
                <a:effectLst/>
                <a:latin typeface="+mn-lt"/>
                <a:ea typeface="Calibri" panose="020F0502020204030204" pitchFamily="34" charset="0"/>
                <a:cs typeface="Times New Roman" panose="02020603050405020304" pitchFamily="18" charset="0"/>
              </a:rPr>
              <a:t>: The world today is fully managed APIs in front of purpose built databases.</a:t>
            </a:r>
          </a:p>
          <a:p>
            <a:pPr marL="0" marR="0">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272C63"/>
                </a:solidFill>
                <a:effectLst/>
                <a:latin typeface="+mn-lt"/>
                <a:ea typeface="Calibri" panose="020F0502020204030204" pitchFamily="34" charset="0"/>
                <a:cs typeface="Times New Roman" panose="02020603050405020304" pitchFamily="18" charset="0"/>
              </a:rPr>
              <a:t>1/ A key to a proper data foundation is letting developers do what they do best.</a:t>
            </a:r>
          </a:p>
          <a:p>
            <a:pPr marL="0" marR="0">
              <a:lnSpc>
                <a:spcPct val="107000"/>
              </a:lnSpc>
              <a:spcBef>
                <a:spcPts val="0"/>
              </a:spcBef>
              <a:spcAft>
                <a:spcPts val="800"/>
              </a:spcAft>
            </a:pPr>
            <a:endParaRPr lang="en-US" sz="1200" dirty="0">
              <a:solidFill>
                <a:srgbClr val="272C63"/>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solidFill>
                <a:srgbClr val="272C63"/>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272C63"/>
                </a:solidFill>
                <a:effectLst/>
                <a:latin typeface="+mn-lt"/>
                <a:ea typeface="Calibri" panose="020F0502020204030204" pitchFamily="34" charset="0"/>
                <a:cs typeface="Times New Roman" panose="02020603050405020304" pitchFamily="18" charset="0"/>
              </a:rPr>
              <a:t>This busy slide shows various components of a modern data </a:t>
            </a:r>
            <a:r>
              <a:rPr lang="en-US" sz="1200" dirty="0" err="1">
                <a:solidFill>
                  <a:srgbClr val="272C63"/>
                </a:solidFill>
                <a:effectLst/>
                <a:latin typeface="+mn-lt"/>
                <a:ea typeface="Calibri" panose="020F0502020204030204" pitchFamily="34" charset="0"/>
                <a:cs typeface="Times New Roman" panose="02020603050405020304" pitchFamily="18" charset="0"/>
              </a:rPr>
              <a:t>articture</a:t>
            </a:r>
            <a:r>
              <a:rPr lang="en-US" sz="1200" dirty="0">
                <a:solidFill>
                  <a:srgbClr val="272C63"/>
                </a:solidFill>
                <a:effectLst/>
                <a:latin typeface="+mn-lt"/>
                <a:ea typeface="Calibri" panose="020F0502020204030204" pitchFamily="34" charset="0"/>
                <a:cs typeface="Times New Roman" panose="02020603050405020304" pitchFamily="18" charset="0"/>
              </a:rPr>
              <a:t> and various offerings from AWS each purpose built to suit specific use cases from customers. You can select the offering suited to your specific needs.</a:t>
            </a:r>
          </a:p>
          <a:p>
            <a:pPr marL="0" marR="0">
              <a:lnSpc>
                <a:spcPct val="107000"/>
              </a:lnSpc>
              <a:spcBef>
                <a:spcPts val="0"/>
              </a:spcBef>
              <a:spcAft>
                <a:spcPts val="800"/>
              </a:spcAft>
            </a:pPr>
            <a:endParaRPr lang="en-US" sz="1200" dirty="0">
              <a:solidFill>
                <a:srgbClr val="272C63"/>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solidFill>
                <a:srgbClr val="272C63"/>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solidFill>
                <a:srgbClr val="272C63"/>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272C63"/>
                </a:solidFill>
                <a:effectLst/>
                <a:latin typeface="+mn-lt"/>
                <a:ea typeface="Calibri" panose="020F0502020204030204" pitchFamily="34" charset="0"/>
                <a:cs typeface="Times New Roman" panose="02020603050405020304" pitchFamily="18" charset="0"/>
              </a:rPr>
              <a:t>2/ Break complex applications that used to be developed as a single monolithic application into smaller pieces and picking the right tool for the right job.</a:t>
            </a:r>
          </a:p>
          <a:p>
            <a:pPr marL="0" marR="0">
              <a:lnSpc>
                <a:spcPct val="107000"/>
              </a:lnSpc>
              <a:spcBef>
                <a:spcPts val="0"/>
              </a:spcBef>
              <a:spcAft>
                <a:spcPts val="800"/>
              </a:spcAft>
            </a:pPr>
            <a:endParaRPr lang="en-US" sz="1200" dirty="0">
              <a:solidFill>
                <a:srgbClr val="272C63"/>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272C63"/>
                </a:solidFill>
                <a:effectLst/>
                <a:latin typeface="+mn-lt"/>
                <a:ea typeface="Calibri" panose="020F0502020204030204" pitchFamily="34" charset="0"/>
                <a:cs typeface="Times New Roman" panose="02020603050405020304" pitchFamily="18" charset="0"/>
              </a:rPr>
              <a:t>3/ First understand the use case, access pattern, performance and scale requirements, then pick the building block.</a:t>
            </a:r>
          </a:p>
          <a:p>
            <a:pPr marL="0" marR="0">
              <a:lnSpc>
                <a:spcPct val="107000"/>
              </a:lnSpc>
              <a:spcBef>
                <a:spcPts val="0"/>
              </a:spcBef>
              <a:spcAft>
                <a:spcPts val="800"/>
              </a:spcAft>
            </a:pPr>
            <a:endParaRPr lang="en-US" sz="1200" dirty="0">
              <a:solidFill>
                <a:srgbClr val="272C63"/>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272C63"/>
                </a:solidFill>
                <a:effectLst/>
                <a:latin typeface="+mn-lt"/>
                <a:ea typeface="Calibri" panose="020F0502020204030204" pitchFamily="34" charset="0"/>
                <a:cs typeface="Times New Roman" panose="02020603050405020304" pitchFamily="18" charset="0"/>
              </a:rPr>
              <a:t>4/ AWS databases are purpose built and optimized for your workloads. </a:t>
            </a:r>
          </a:p>
          <a:p>
            <a:pPr marL="0" marR="0">
              <a:lnSpc>
                <a:spcPct val="107000"/>
              </a:lnSpc>
              <a:spcBef>
                <a:spcPts val="0"/>
              </a:spcBef>
              <a:spcAft>
                <a:spcPts val="800"/>
              </a:spcAft>
            </a:pPr>
            <a:r>
              <a:rPr lang="en-US" sz="1200" b="0" u="sng" dirty="0">
                <a:solidFill>
                  <a:srgbClr val="272C63"/>
                </a:solidFill>
                <a:effectLst/>
                <a:latin typeface="+mn-lt"/>
                <a:ea typeface="Calibri" panose="020F0502020204030204" pitchFamily="34" charset="0"/>
                <a:cs typeface="Times New Roman" panose="02020603050405020304" pitchFamily="18" charset="0"/>
              </a:rPr>
              <a:t>(Optional if time permits)</a:t>
            </a:r>
            <a:r>
              <a:rPr lang="en-US" sz="1200" b="0" u="sng" baseline="0" dirty="0">
                <a:solidFill>
                  <a:srgbClr val="272C63"/>
                </a:solidFill>
                <a:effectLst/>
                <a:latin typeface="+mn-lt"/>
                <a:ea typeface="Calibri" panose="020F0502020204030204" pitchFamily="34" charset="0"/>
                <a:cs typeface="Times New Roman" panose="02020603050405020304" pitchFamily="18" charset="0"/>
              </a:rPr>
              <a:t> </a:t>
            </a:r>
            <a:r>
              <a:rPr lang="en-US" sz="1200" dirty="0">
                <a:solidFill>
                  <a:srgbClr val="272C63"/>
                </a:solidFill>
                <a:effectLst/>
                <a:latin typeface="+mn-lt"/>
                <a:ea typeface="Calibri" panose="020F0502020204030204" pitchFamily="34" charset="0"/>
                <a:cs typeface="Times New Roman" panose="02020603050405020304" pitchFamily="18" charset="0"/>
              </a:rPr>
              <a:t>For examples, i</a:t>
            </a:r>
            <a:r>
              <a:rPr lang="en-US" sz="1200" b="0" i="0" kern="1200" dirty="0">
                <a:solidFill>
                  <a:srgbClr val="272C63"/>
                </a:solidFill>
                <a:effectLst/>
                <a:latin typeface="+mn-lt"/>
                <a:ea typeface="+mn-ea"/>
                <a:cs typeface="+mn-cs"/>
              </a:rPr>
              <a:t>f you're a company like </a:t>
            </a:r>
            <a:r>
              <a:rPr lang="en-US" sz="1200" b="1" i="0" kern="1200" dirty="0">
                <a:solidFill>
                  <a:srgbClr val="272C63"/>
                </a:solidFill>
                <a:effectLst/>
                <a:latin typeface="+mn-lt"/>
                <a:ea typeface="+mn-ea"/>
                <a:cs typeface="+mn-cs"/>
              </a:rPr>
              <a:t>Lyft,</a:t>
            </a:r>
            <a:r>
              <a:rPr lang="en-US" sz="1200" b="0" i="0" kern="1200" dirty="0">
                <a:solidFill>
                  <a:srgbClr val="272C63"/>
                </a:solidFill>
                <a:effectLst/>
                <a:latin typeface="+mn-lt"/>
                <a:ea typeface="+mn-ea"/>
                <a:cs typeface="+mn-cs"/>
              </a:rPr>
              <a:t> and you have millions of geolocation and driver combinations, you don't want a relational database. It's too complex. It's too expensive. It's not performant. You want a high throughput, low latency, key value store like DynamoDB . Or if you're a company like </a:t>
            </a:r>
            <a:r>
              <a:rPr lang="en-US" sz="1200" b="1" i="0" kern="1200" dirty="0">
                <a:solidFill>
                  <a:srgbClr val="272C63"/>
                </a:solidFill>
                <a:effectLst/>
                <a:latin typeface="+mn-lt"/>
                <a:ea typeface="+mn-ea"/>
                <a:cs typeface="+mn-cs"/>
              </a:rPr>
              <a:t>Peloton</a:t>
            </a:r>
            <a:r>
              <a:rPr lang="en-US" sz="1200" b="0" i="0" kern="1200" dirty="0">
                <a:solidFill>
                  <a:srgbClr val="272C63"/>
                </a:solidFill>
                <a:effectLst/>
                <a:latin typeface="+mn-lt"/>
                <a:ea typeface="+mn-ea"/>
                <a:cs typeface="+mn-cs"/>
              </a:rPr>
              <a:t> and you want to show your dashboards in microseconds, you want an in memory database like </a:t>
            </a:r>
            <a:r>
              <a:rPr lang="en-US" sz="1200" b="0" i="0" kern="1200" dirty="0" err="1">
                <a:solidFill>
                  <a:srgbClr val="272C63"/>
                </a:solidFill>
                <a:effectLst/>
                <a:latin typeface="+mn-lt"/>
                <a:ea typeface="+mn-ea"/>
                <a:cs typeface="+mn-cs"/>
              </a:rPr>
              <a:t>Elasticache</a:t>
            </a:r>
            <a:r>
              <a:rPr lang="en-US" sz="1200" b="0" i="0" kern="1200" dirty="0">
                <a:solidFill>
                  <a:srgbClr val="272C63"/>
                </a:solidFill>
                <a:effectLst/>
                <a:latin typeface="+mn-lt"/>
                <a:ea typeface="+mn-ea"/>
                <a:cs typeface="+mn-cs"/>
              </a:rPr>
              <a:t> Or if you're doing work at the edge with </a:t>
            </a:r>
            <a:r>
              <a:rPr lang="en-US" sz="1200" b="1" i="0" kern="1200" dirty="0">
                <a:solidFill>
                  <a:srgbClr val="272C63"/>
                </a:solidFill>
                <a:effectLst/>
                <a:latin typeface="+mn-lt"/>
                <a:ea typeface="+mn-ea"/>
                <a:cs typeface="+mn-cs"/>
              </a:rPr>
              <a:t>IoT</a:t>
            </a:r>
            <a:r>
              <a:rPr lang="en-US" sz="1200" b="0" i="0" kern="1200" dirty="0">
                <a:solidFill>
                  <a:srgbClr val="272C63"/>
                </a:solidFill>
                <a:effectLst/>
                <a:latin typeface="+mn-lt"/>
                <a:ea typeface="+mn-ea"/>
                <a:cs typeface="+mn-cs"/>
              </a:rPr>
              <a:t> , where the data is coming in a timestream format, you want a time series database called Timestream , which we have. If you want to run Managed Mongo, if you want to run Managed Cassandra, you want those databases that allow you to have the right tool for the right job."</a:t>
            </a:r>
            <a:endParaRPr lang="en-US" sz="1200" dirty="0">
              <a:solidFill>
                <a:srgbClr val="272C63"/>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solidFill>
                <a:srgbClr val="272C63"/>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272C63"/>
                </a:solidFill>
                <a:effectLst/>
                <a:latin typeface="+mn-lt"/>
                <a:ea typeface="Calibri" panose="020F0502020204030204" pitchFamily="34" charset="0"/>
                <a:cs typeface="Times New Roman" panose="02020603050405020304" pitchFamily="18" charset="0"/>
              </a:rPr>
              <a:t>5/ They are battle-tested, have high-availability, performance, scalability, and security built right in.</a:t>
            </a:r>
          </a:p>
          <a:p>
            <a:pPr marL="0" marR="0">
              <a:lnSpc>
                <a:spcPct val="107000"/>
              </a:lnSpc>
              <a:spcBef>
                <a:spcPts val="0"/>
              </a:spcBef>
              <a:spcAft>
                <a:spcPts val="800"/>
              </a:spcAft>
            </a:pPr>
            <a:endParaRPr lang="en-US" sz="1200" dirty="0">
              <a:solidFill>
                <a:srgbClr val="272C63"/>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solidFill>
                <a:srgbClr val="272C63"/>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databases, AWS has over 15 database options. AWS has the most complete family of purpose-built</a:t>
            </a:r>
            <a:br>
              <a:rPr lang="en-US" dirty="0"/>
            </a:br>
            <a:r>
              <a:rPr lang="en-US" sz="1200" kern="1200" dirty="0">
                <a:solidFill>
                  <a:schemeClr val="tx1"/>
                </a:solidFill>
                <a:effectLst/>
                <a:latin typeface="+mn-lt"/>
                <a:ea typeface="+mn-ea"/>
                <a:cs typeface="+mn-cs"/>
              </a:rPr>
              <a:t>databases to give customers the right tool for the right job so they can spend less money, be more</a:t>
            </a:r>
            <a:br>
              <a:rPr lang="en-US" dirty="0"/>
            </a:br>
            <a:r>
              <a:rPr lang="en-US" sz="1200" kern="1200" dirty="0">
                <a:solidFill>
                  <a:schemeClr val="tx1"/>
                </a:solidFill>
                <a:effectLst/>
                <a:latin typeface="+mn-lt"/>
                <a:ea typeface="+mn-ea"/>
                <a:cs typeface="+mn-cs"/>
              </a:rPr>
              <a:t>productive, and change the customer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Instead, customers need the right tool for the</a:t>
            </a:r>
            <a:br>
              <a:rPr lang="en-US" dirty="0"/>
            </a:br>
            <a:r>
              <a:rPr lang="en-US" sz="1200" kern="1200" dirty="0">
                <a:solidFill>
                  <a:schemeClr val="tx1"/>
                </a:solidFill>
                <a:effectLst/>
                <a:latin typeface="+mn-lt"/>
                <a:ea typeface="+mn-ea"/>
                <a:cs typeface="+mn-cs"/>
              </a:rPr>
              <a:t>right job so that they get differentiated performance, productivity, and customer experiences. For this reason, AWS</a:t>
            </a:r>
            <a:br>
              <a:rPr lang="en-US" dirty="0"/>
            </a:br>
            <a:r>
              <a:rPr lang="en-US" sz="1200" kern="1200" dirty="0">
                <a:solidFill>
                  <a:schemeClr val="tx1"/>
                </a:solidFill>
                <a:effectLst/>
                <a:latin typeface="+mn-lt"/>
                <a:ea typeface="+mn-ea"/>
                <a:cs typeface="+mn-cs"/>
              </a:rPr>
              <a:t>offers the broadest selection of databases</a:t>
            </a:r>
          </a:p>
          <a:p>
            <a:pPr marL="0" marR="0">
              <a:lnSpc>
                <a:spcPct val="107000"/>
              </a:lnSpc>
              <a:spcBef>
                <a:spcPts val="0"/>
              </a:spcBef>
              <a:spcAft>
                <a:spcPts val="800"/>
              </a:spcAft>
            </a:pPr>
            <a:endParaRPr lang="en-US" sz="1200" dirty="0">
              <a:solidFill>
                <a:srgbClr val="272C63"/>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solidFill>
                <a:srgbClr val="272C63"/>
              </a:solidFill>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11</a:t>
            </a:fld>
            <a:endParaRPr lang="en-US"/>
          </a:p>
        </p:txBody>
      </p:sp>
    </p:spTree>
    <p:extLst>
      <p:ext uri="{BB962C8B-B14F-4D97-AF65-F5344CB8AC3E}">
        <p14:creationId xmlns:p14="http://schemas.microsoft.com/office/powerpoint/2010/main" val="3868061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was a time when a relational database met all needs, but today, applications deal with terabytes of data and serve</a:t>
            </a:r>
            <a:br>
              <a:rPr lang="en-US" dirty="0"/>
            </a:br>
            <a:r>
              <a:rPr lang="en-US" sz="1200" kern="1200" dirty="0">
                <a:solidFill>
                  <a:schemeClr val="tx1"/>
                </a:solidFill>
                <a:effectLst/>
                <a:latin typeface="+mn-lt"/>
                <a:ea typeface="+mn-ea"/>
                <a:cs typeface="+mn-cs"/>
              </a:rPr>
              <a:t>hundreds of millions of people around the world. These applications can peak at millions of requests per second with</a:t>
            </a:r>
            <a:br>
              <a:rPr lang="en-US" dirty="0"/>
            </a:br>
            <a:r>
              <a:rPr lang="en-US" sz="1200" kern="1200" dirty="0">
                <a:solidFill>
                  <a:schemeClr val="tx1"/>
                </a:solidFill>
                <a:effectLst/>
                <a:latin typeface="+mn-lt"/>
                <a:ea typeface="+mn-ea"/>
                <a:cs typeface="+mn-cs"/>
              </a:rPr>
              <a:t>very low latency, and one database doesn’t work for every application</a:t>
            </a:r>
            <a:endParaRPr lang="en-US" sz="1200" b="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n-lt"/>
                <a:ea typeface="Calibri" panose="020F0502020204030204" pitchFamily="34" charset="0"/>
                <a:cs typeface="Times New Roman" panose="02020603050405020304" pitchFamily="18" charset="0"/>
              </a:rPr>
              <a:t>1/ We talked about </a:t>
            </a:r>
            <a:r>
              <a:rPr lang="en-US" sz="1200" baseline="0" dirty="0">
                <a:effectLst/>
                <a:latin typeface="+mn-lt"/>
                <a:ea typeface="Calibri" panose="020F0502020204030204" pitchFamily="34" charset="0"/>
                <a:cs typeface="Times New Roman" panose="02020603050405020304" pitchFamily="18" charset="0"/>
              </a:rPr>
              <a:t>breaking free from legacy databases.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n-lt"/>
                <a:ea typeface="Calibri" panose="020F0502020204030204" pitchFamily="34" charset="0"/>
                <a:cs typeface="Times New Roman" panose="02020603050405020304" pitchFamily="18" charset="0"/>
              </a:rPr>
              <a:t>2/Customers are modernizing their entire data infrastructure by moving them to the cloud </a:t>
            </a:r>
            <a:r>
              <a:rPr lang="en-US" sz="1200" kern="1200" dirty="0">
                <a:solidFill>
                  <a:schemeClr val="tx1"/>
                </a:solidFill>
                <a:effectLst/>
                <a:latin typeface="+mn-lt"/>
                <a:ea typeface="+mn-ea"/>
                <a:cs typeface="+mn-cs"/>
              </a:rPr>
              <a:t>This includes there relational databases, non-relational databases, data warehouses, and analytics engines.</a:t>
            </a:r>
            <a:endParaRPr lang="en-US" sz="1200" baseline="0" dirty="0">
              <a:effectLst/>
              <a:latin typeface="+mn-lt"/>
              <a:ea typeface="Calibri" panose="020F0502020204030204" pitchFamily="34" charset="0"/>
              <a:cs typeface="Times New Roman" panose="02020603050405020304" pitchFamily="18" charset="0"/>
            </a:endParaRPr>
          </a:p>
          <a:p>
            <a:endParaRPr lang="en-US" baseline="0" dirty="0">
              <a:latin typeface="+mn-lt"/>
            </a:endParaRPr>
          </a:p>
          <a:p>
            <a:r>
              <a:rPr lang="en-US" baseline="0" dirty="0">
                <a:latin typeface="+mn-lt"/>
              </a:rPr>
              <a:t>-------------------------------------------------------------------------------------------------------------------------------------------------------------</a:t>
            </a:r>
          </a:p>
          <a:p>
            <a:r>
              <a:rPr lang="en-US" baseline="0" dirty="0">
                <a:latin typeface="+mn-lt"/>
              </a:rPr>
              <a:t>1</a:t>
            </a:r>
            <a:r>
              <a:rPr lang="en-US" b="1" baseline="0" dirty="0">
                <a:latin typeface="+mn-lt"/>
              </a:rPr>
              <a:t>/ relational databases </a:t>
            </a:r>
            <a:r>
              <a:rPr lang="en-US" baseline="0" dirty="0">
                <a:latin typeface="+mn-lt"/>
              </a:rPr>
              <a:t>– For customers wanting to move away from self-managing Oracle, SQL Server, MySQL, PostgreSQL, and MariaDB databases, AWS offers Amazon RDS and Amazon Aurora. </a:t>
            </a:r>
          </a:p>
          <a:p>
            <a:r>
              <a:rPr lang="en-US" baseline="0" dirty="0">
                <a:latin typeface="+mn-lt"/>
              </a:rPr>
              <a:t>2/ </a:t>
            </a:r>
            <a:r>
              <a:rPr lang="en-US" b="1" baseline="0" dirty="0">
                <a:latin typeface="+mn-lt"/>
              </a:rPr>
              <a:t>non-relational databases </a:t>
            </a:r>
            <a:r>
              <a:rPr lang="en-US" baseline="0" dirty="0">
                <a:latin typeface="+mn-lt"/>
              </a:rPr>
              <a:t>– For customers wanting to move away from self-managed non-relational document- and key-value stores such as MongoDB, Redis, Memcached, and Cassandra, AWS offers DynamoDB, </a:t>
            </a:r>
            <a:r>
              <a:rPr lang="en-US" baseline="0" dirty="0" err="1">
                <a:latin typeface="+mn-lt"/>
              </a:rPr>
              <a:t>DocumentDB</a:t>
            </a:r>
            <a:r>
              <a:rPr lang="en-US" baseline="0" dirty="0">
                <a:latin typeface="+mn-lt"/>
              </a:rPr>
              <a:t>, </a:t>
            </a:r>
            <a:r>
              <a:rPr lang="en-US" baseline="0" dirty="0" err="1">
                <a:latin typeface="+mn-lt"/>
              </a:rPr>
              <a:t>ElastiCache</a:t>
            </a:r>
            <a:r>
              <a:rPr lang="en-US" baseline="0" dirty="0">
                <a:latin typeface="+mn-lt"/>
              </a:rPr>
              <a:t>, and </a:t>
            </a:r>
            <a:r>
              <a:rPr lang="en-US" baseline="0" dirty="0" err="1">
                <a:latin typeface="+mn-lt"/>
              </a:rPr>
              <a:t>Keyspaces</a:t>
            </a:r>
            <a:endParaRPr lang="en-US" baseline="0" dirty="0">
              <a:latin typeface="+mn-lt"/>
            </a:endParaRPr>
          </a:p>
          <a:p>
            <a:pPr defTabSz="1118059">
              <a:lnSpc>
                <a:spcPct val="90000"/>
              </a:lnSpc>
              <a:spcAft>
                <a:spcPts val="408"/>
              </a:spcAft>
              <a:defRPr/>
            </a:pPr>
            <a:r>
              <a:rPr lang="en-US" baseline="0" dirty="0">
                <a:latin typeface="+mn-lt"/>
              </a:rPr>
              <a:t>3/ </a:t>
            </a:r>
            <a:r>
              <a:rPr lang="en-US" b="1" baseline="0" dirty="0">
                <a:latin typeface="+mn-lt"/>
              </a:rPr>
              <a:t>Data Warehouses </a:t>
            </a:r>
            <a:r>
              <a:rPr lang="en-US" baseline="0" dirty="0">
                <a:latin typeface="+mn-lt"/>
              </a:rPr>
              <a:t>– customers want to move from their expensive, proprietary Teradata, Oracle and SQL Server Data Warehouses to Amazon Redshift.  </a:t>
            </a:r>
          </a:p>
          <a:p>
            <a:pPr defTabSz="1118059">
              <a:lnSpc>
                <a:spcPct val="90000"/>
              </a:lnSpc>
              <a:spcAft>
                <a:spcPts val="408"/>
              </a:spcAft>
              <a:defRPr/>
            </a:pPr>
            <a:r>
              <a:rPr lang="en-US" baseline="0" dirty="0">
                <a:latin typeface="+mn-lt"/>
              </a:rPr>
              <a:t>4/ </a:t>
            </a:r>
            <a:r>
              <a:rPr lang="en-US" b="1" baseline="0" dirty="0">
                <a:latin typeface="+mn-lt"/>
              </a:rPr>
              <a:t>Hadoop and Spark </a:t>
            </a:r>
            <a:r>
              <a:rPr lang="en-US" baseline="0" dirty="0">
                <a:latin typeface="+mn-lt"/>
              </a:rPr>
              <a:t>– customers want to move from their Hadoop and Spark deployments on-premises to EMR for cost savings and having a managed service.</a:t>
            </a:r>
          </a:p>
          <a:p>
            <a:pPr defTabSz="1118059">
              <a:lnSpc>
                <a:spcPct val="90000"/>
              </a:lnSpc>
              <a:spcAft>
                <a:spcPts val="408"/>
              </a:spcAft>
              <a:defRPr/>
            </a:pPr>
            <a:r>
              <a:rPr lang="en-US" baseline="0" dirty="0">
                <a:latin typeface="+mn-lt"/>
              </a:rPr>
              <a:t>5/ </a:t>
            </a:r>
            <a:r>
              <a:rPr lang="en-US" b="1" baseline="0" dirty="0">
                <a:latin typeface="+mn-lt"/>
              </a:rPr>
              <a:t>operational analytics </a:t>
            </a:r>
            <a:r>
              <a:rPr lang="en-US" baseline="0" dirty="0">
                <a:latin typeface="+mn-lt"/>
              </a:rPr>
              <a:t>– customers want to move from their </a:t>
            </a:r>
            <a:r>
              <a:rPr lang="en-US" baseline="0" dirty="0" err="1">
                <a:latin typeface="+mn-lt"/>
              </a:rPr>
              <a:t>opensearch</a:t>
            </a:r>
            <a:r>
              <a:rPr lang="en-US" baseline="0" dirty="0">
                <a:latin typeface="+mn-lt"/>
              </a:rPr>
              <a:t>, </a:t>
            </a:r>
            <a:r>
              <a:rPr lang="en-US" baseline="0" dirty="0" err="1">
                <a:latin typeface="+mn-lt"/>
              </a:rPr>
              <a:t>logstash</a:t>
            </a:r>
            <a:r>
              <a:rPr lang="en-US" baseline="0" dirty="0">
                <a:latin typeface="+mn-lt"/>
              </a:rPr>
              <a:t>, and </a:t>
            </a:r>
            <a:r>
              <a:rPr lang="en-US" baseline="0" dirty="0" err="1">
                <a:latin typeface="+mn-lt"/>
              </a:rPr>
              <a:t>kibana</a:t>
            </a:r>
            <a:r>
              <a:rPr lang="en-US" baseline="0" dirty="0">
                <a:latin typeface="+mn-lt"/>
              </a:rPr>
              <a:t> (ELK) on-premises to OpenSearch Service for cost savings and having a managed service.</a:t>
            </a:r>
          </a:p>
          <a:p>
            <a:r>
              <a:rPr lang="en-US" dirty="0">
                <a:latin typeface="+mn-lt"/>
              </a:rPr>
              <a:t>6/ </a:t>
            </a:r>
            <a:r>
              <a:rPr lang="en-US" b="1" dirty="0">
                <a:latin typeface="+mn-lt"/>
              </a:rPr>
              <a:t>real-time analytics </a:t>
            </a:r>
            <a:r>
              <a:rPr lang="en-US" dirty="0">
                <a:latin typeface="+mn-lt"/>
              </a:rPr>
              <a:t>– customers want to move from their Apache</a:t>
            </a:r>
            <a:r>
              <a:rPr lang="en-US" baseline="0" dirty="0">
                <a:latin typeface="+mn-lt"/>
              </a:rPr>
              <a:t> Kafka deployments to Amazon Managed Streaming for Kafka.</a:t>
            </a:r>
          </a:p>
          <a:p>
            <a:r>
              <a:rPr lang="en-US" baseline="0" dirty="0">
                <a:latin typeface="+mn-lt"/>
              </a:rPr>
              <a:t>7/ machine learning – customers want to move their on-premises deployments of TensorFlow, </a:t>
            </a:r>
            <a:r>
              <a:rPr lang="en-US" baseline="0" dirty="0" err="1">
                <a:latin typeface="+mn-lt"/>
              </a:rPr>
              <a:t>Pytorch</a:t>
            </a:r>
            <a:r>
              <a:rPr lang="en-US" baseline="0" dirty="0">
                <a:latin typeface="+mn-lt"/>
              </a:rPr>
              <a:t>, </a:t>
            </a:r>
            <a:r>
              <a:rPr lang="en-US" baseline="0" dirty="0" err="1">
                <a:latin typeface="+mn-lt"/>
              </a:rPr>
              <a:t>MXNet</a:t>
            </a:r>
            <a:r>
              <a:rPr lang="en-US" baseline="0" dirty="0">
                <a:latin typeface="+mn-lt"/>
              </a:rPr>
              <a:t>, and more to the cloud.</a:t>
            </a:r>
          </a:p>
          <a:p>
            <a:endParaRPr lang="en-US" dirty="0"/>
          </a:p>
          <a:p>
            <a:r>
              <a:rPr lang="en-US" sz="1200" kern="1200" dirty="0">
                <a:solidFill>
                  <a:schemeClr val="tx1"/>
                </a:solidFill>
                <a:effectLst/>
                <a:latin typeface="+mn-lt"/>
                <a:ea typeface="+mn-ea"/>
                <a:cs typeface="+mn-cs"/>
              </a:rPr>
              <a:t>More than 650,000 databases have been migrated to AWS using AWS Database</a:t>
            </a:r>
            <a:br>
              <a:rPr lang="en-US" dirty="0"/>
            </a:br>
            <a:r>
              <a:rPr lang="en-US" sz="1200" kern="1200" dirty="0">
                <a:solidFill>
                  <a:schemeClr val="tx1"/>
                </a:solidFill>
                <a:effectLst/>
                <a:latin typeface="+mn-lt"/>
                <a:ea typeface="+mn-ea"/>
                <a:cs typeface="+mn-cs"/>
              </a:rPr>
              <a:t>Migration Service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Expectations around very low latency, the ability to process millions of requests per</a:t>
            </a:r>
            <a:br>
              <a:rPr lang="en-US" dirty="0"/>
            </a:br>
            <a:r>
              <a:rPr lang="en-US" sz="1200" kern="1200" dirty="0">
                <a:solidFill>
                  <a:schemeClr val="tx1"/>
                </a:solidFill>
                <a:effectLst/>
                <a:latin typeface="+mn-lt"/>
                <a:ea typeface="+mn-ea"/>
                <a:cs typeface="+mn-cs"/>
              </a:rPr>
              <a:t>second, and handling millions of worldwide customers. Finally, more and more companies are beefing up</a:t>
            </a:r>
            <a:br>
              <a:rPr lang="en-US" dirty="0"/>
            </a:br>
            <a:r>
              <a:rPr lang="en-US" sz="1200" kern="1200" dirty="0">
                <a:solidFill>
                  <a:schemeClr val="tx1"/>
                </a:solidFill>
                <a:effectLst/>
                <a:latin typeface="+mn-lt"/>
                <a:ea typeface="+mn-ea"/>
                <a:cs typeface="+mn-cs"/>
              </a:rPr>
              <a:t>their own tech capabilities to leverage the incredible pace of innovation. These really capable tech folks</a:t>
            </a:r>
            <a:br>
              <a:rPr lang="en-US" dirty="0"/>
            </a:br>
            <a:r>
              <a:rPr lang="en-US" sz="1200" kern="1200" dirty="0">
                <a:solidFill>
                  <a:schemeClr val="tx1"/>
                </a:solidFill>
                <a:effectLst/>
                <a:latin typeface="+mn-lt"/>
                <a:ea typeface="+mn-ea"/>
                <a:cs typeface="+mn-cs"/>
              </a:rPr>
              <a:t>are moving towards microservices architectures with composable building blocks and purpose-built tools.</a:t>
            </a:r>
            <a:br>
              <a:rPr lang="en-US" dirty="0"/>
            </a:br>
            <a:r>
              <a:rPr lang="en-US" sz="1200" kern="1200" dirty="0">
                <a:solidFill>
                  <a:schemeClr val="tx1"/>
                </a:solidFill>
                <a:effectLst/>
                <a:latin typeface="+mn-lt"/>
                <a:ea typeface="+mn-ea"/>
                <a:cs typeface="+mn-cs"/>
              </a:rPr>
              <a:t>They don’t want to settle for a database that does a lot of things ok, and none really well. This all has led</a:t>
            </a:r>
            <a:br>
              <a:rPr lang="en-US" dirty="0"/>
            </a:br>
            <a:r>
              <a:rPr lang="en-US" sz="1200" kern="1200" dirty="0">
                <a:solidFill>
                  <a:schemeClr val="tx1"/>
                </a:solidFill>
                <a:effectLst/>
                <a:latin typeface="+mn-lt"/>
                <a:ea typeface="+mn-ea"/>
                <a:cs typeface="+mn-cs"/>
              </a:rPr>
              <a:t>people away from using relational databases for every workload and instead using the database that is</a:t>
            </a:r>
            <a:br>
              <a:rPr lang="en-US" dirty="0"/>
            </a:br>
            <a:r>
              <a:rPr lang="en-US" sz="1200" kern="1200" dirty="0">
                <a:solidFill>
                  <a:schemeClr val="tx1"/>
                </a:solidFill>
                <a:effectLst/>
                <a:latin typeface="+mn-lt"/>
                <a:ea typeface="+mn-ea"/>
                <a:cs typeface="+mn-cs"/>
              </a:rPr>
              <a:t>really great at what each app needs.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AWS provides the broadest selection of purpose-built databases so you can use the right tool for the job,</a:t>
            </a:r>
            <a:br>
              <a:rPr lang="en-US" dirty="0"/>
            </a:br>
            <a:r>
              <a:rPr lang="en-US" sz="1200" kern="1200" dirty="0">
                <a:solidFill>
                  <a:schemeClr val="tx1"/>
                </a:solidFill>
                <a:effectLst/>
                <a:latin typeface="+mn-lt"/>
                <a:ea typeface="+mn-ea"/>
                <a:cs typeface="+mn-cs"/>
              </a:rPr>
              <a:t>allowing you to save, grow, and innovate faster. Customers can choose from over 15 purpose-built</a:t>
            </a:r>
            <a:br>
              <a:rPr lang="en-US" dirty="0"/>
            </a:br>
            <a:r>
              <a:rPr lang="en-US" sz="1200" kern="1200" dirty="0">
                <a:solidFill>
                  <a:schemeClr val="tx1"/>
                </a:solidFill>
                <a:effectLst/>
                <a:latin typeface="+mn-lt"/>
                <a:ea typeface="+mn-ea"/>
                <a:cs typeface="+mn-cs"/>
              </a:rPr>
              <a:t>engines to support diverse data models, including relational, key-value, document, in-memory, graph,</a:t>
            </a:r>
            <a:br>
              <a:rPr lang="en-US" dirty="0"/>
            </a:br>
            <a:r>
              <a:rPr lang="en-US" sz="1200" kern="1200" dirty="0">
                <a:solidFill>
                  <a:schemeClr val="tx1"/>
                </a:solidFill>
                <a:effectLst/>
                <a:latin typeface="+mn-lt"/>
                <a:ea typeface="+mn-ea"/>
                <a:cs typeface="+mn-cs"/>
              </a:rPr>
              <a:t>time series, wide column, and ledger databases. For example, if you’re Lyft, and you have millions of</a:t>
            </a:r>
            <a:br>
              <a:rPr lang="en-US" dirty="0"/>
            </a:br>
            <a:r>
              <a:rPr lang="en-US" sz="1200" kern="1200" dirty="0">
                <a:solidFill>
                  <a:schemeClr val="tx1"/>
                </a:solidFill>
                <a:effectLst/>
                <a:latin typeface="+mn-lt"/>
                <a:ea typeface="+mn-ea"/>
                <a:cs typeface="+mn-cs"/>
              </a:rPr>
              <a:t>geolocation and driver combinations, you want a high-throughput, low-latency, key-value store like</a:t>
            </a:r>
            <a:br>
              <a:rPr lang="en-US" dirty="0"/>
            </a:br>
            <a:r>
              <a:rPr lang="en-US" sz="1200" kern="1200" dirty="0">
                <a:solidFill>
                  <a:schemeClr val="tx1"/>
                </a:solidFill>
                <a:effectLst/>
                <a:latin typeface="+mn-lt"/>
                <a:ea typeface="+mn-ea"/>
                <a:cs typeface="+mn-cs"/>
              </a:rPr>
              <a:t>Amazon DynamoDB. Or if you’re Tinder and you want to show your dashboards in microseconds, you</a:t>
            </a:r>
            <a:br>
              <a:rPr lang="en-US" dirty="0"/>
            </a:br>
            <a:r>
              <a:rPr lang="en-US" sz="1200" kern="1200" dirty="0">
                <a:solidFill>
                  <a:schemeClr val="tx1"/>
                </a:solidFill>
                <a:effectLst/>
                <a:latin typeface="+mn-lt"/>
                <a:ea typeface="+mn-ea"/>
                <a:cs typeface="+mn-cs"/>
              </a:rPr>
              <a:t>want an in-memory database like Amazon </a:t>
            </a:r>
            <a:r>
              <a:rPr lang="en-US" sz="1200" kern="1200" dirty="0" err="1">
                <a:solidFill>
                  <a:schemeClr val="tx1"/>
                </a:solidFill>
                <a:effectLst/>
                <a:latin typeface="+mn-lt"/>
                <a:ea typeface="+mn-ea"/>
                <a:cs typeface="+mn-cs"/>
              </a:rPr>
              <a:t>ElastiCache</a:t>
            </a:r>
            <a:r>
              <a:rPr lang="en-US" sz="1200" kern="1200" dirty="0">
                <a:solidFill>
                  <a:schemeClr val="tx1"/>
                </a:solidFill>
                <a:effectLst/>
                <a:latin typeface="+mn-lt"/>
                <a:ea typeface="+mn-ea"/>
                <a:cs typeface="+mn-cs"/>
              </a:rPr>
              <a:t>. Or if you’re doing work at the edge with IoT,</a:t>
            </a:r>
            <a:br>
              <a:rPr lang="en-US" dirty="0"/>
            </a:br>
            <a:r>
              <a:rPr lang="en-US" sz="1200" kern="1200" dirty="0">
                <a:solidFill>
                  <a:schemeClr val="tx1"/>
                </a:solidFill>
                <a:effectLst/>
                <a:latin typeface="+mn-lt"/>
                <a:ea typeface="+mn-ea"/>
                <a:cs typeface="+mn-cs"/>
              </a:rPr>
              <a:t>where the data is coming in a timestream format, you want a time series database like Amazon</a:t>
            </a:r>
            <a:br>
              <a:rPr lang="en-US" dirty="0"/>
            </a:br>
            <a:r>
              <a:rPr lang="en-US" sz="1200" kern="1200" dirty="0">
                <a:solidFill>
                  <a:schemeClr val="tx1"/>
                </a:solidFill>
                <a:effectLst/>
                <a:latin typeface="+mn-lt"/>
                <a:ea typeface="+mn-ea"/>
                <a:cs typeface="+mn-cs"/>
              </a:rPr>
              <a:t>Timestream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Amazon Aurora</a:t>
            </a:r>
            <a:r>
              <a:rPr lang="en-US" sz="1200" b="0" kern="1200" baseline="0" dirty="0">
                <a:solidFill>
                  <a:schemeClr val="tx1"/>
                </a:solidFill>
                <a:effectLst/>
                <a:latin typeface="+mn-lt"/>
                <a:ea typeface="+mn-ea"/>
                <a:cs typeface="+mn-cs"/>
              </a:rPr>
              <a:t> is </a:t>
            </a:r>
            <a:r>
              <a:rPr lang="en-US" sz="1200" kern="1200" dirty="0">
                <a:solidFill>
                  <a:schemeClr val="tx1"/>
                </a:solidFill>
                <a:effectLst/>
                <a:latin typeface="+mn-lt"/>
                <a:ea typeface="+mn-ea"/>
                <a:cs typeface="+mn-cs"/>
              </a:rPr>
              <a:t>a MySQL and PostgreSQL compatible relational database built for the cloud that combines the performance and availability of high-end commercial databases with the simplicity and cost-effectiveness of open source databases. Aurora has 5x the performance of standard MySQL and 3x the performance of standard PostgreSQL, with the security, availability, and reliability of commercial-grade databases, at 1/10th the cost.</a:t>
            </a:r>
          </a:p>
          <a:p>
            <a:endParaRPr lang="en-US" sz="1200" dirty="0">
              <a:latin typeface="+mn-lt"/>
            </a:endParaRPr>
          </a:p>
          <a:p>
            <a:r>
              <a:rPr lang="en-US" sz="1200" dirty="0">
                <a:latin typeface="+mn-lt"/>
              </a:rPr>
              <a:t>2/that is why</a:t>
            </a:r>
            <a:r>
              <a:rPr lang="en-US" sz="1200" baseline="0" dirty="0">
                <a:latin typeface="+mn-lt"/>
              </a:rPr>
              <a:t> t</a:t>
            </a:r>
            <a:r>
              <a:rPr lang="en-US" sz="1200" dirty="0">
                <a:latin typeface="+mn-lt"/>
              </a:rPr>
              <a:t>ens of thousands of companies rely on Amazon Aurora to power their most Important and demanding applications. </a:t>
            </a:r>
          </a:p>
          <a:p>
            <a:endParaRPr lang="en-US" sz="1200" dirty="0">
              <a:latin typeface="+mn-lt"/>
            </a:endParaRPr>
          </a:p>
          <a:p>
            <a:r>
              <a:rPr lang="en-US" sz="1200" dirty="0">
                <a:latin typeface="+mn-lt"/>
              </a:rPr>
              <a:t>3/Aurora is still the fast growing service in the history of AWS. </a:t>
            </a:r>
          </a:p>
          <a:p>
            <a:endParaRPr lang="en-US" sz="1200" dirty="0">
              <a:latin typeface="+mn-lt"/>
            </a:endParaRPr>
          </a:p>
          <a:p>
            <a:r>
              <a:rPr lang="en-US" sz="1200" b="1" dirty="0">
                <a:latin typeface="+mn-lt"/>
              </a:rPr>
              <a:t>Transition: </a:t>
            </a:r>
            <a:r>
              <a:rPr lang="en-US" sz="1200" b="0" dirty="0">
                <a:latin typeface="+mn-lt"/>
              </a:rPr>
              <a:t>beyond</a:t>
            </a:r>
            <a:r>
              <a:rPr lang="en-US" sz="1200" b="0" baseline="0" dirty="0">
                <a:latin typeface="+mn-lt"/>
              </a:rPr>
              <a:t> Aurora, customers are also moving their self-managed or legacy systems to more fully managed AWS databases. In fact, we have seen an accelerated database migration momentum. </a:t>
            </a:r>
            <a:endParaRPr lang="en-US" sz="1200" dirty="0">
              <a:latin typeface="+mn-lt"/>
            </a:endParaRPr>
          </a:p>
          <a:p>
            <a:endParaRPr lang="en-US" dirty="0"/>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12</a:t>
            </a:fld>
            <a:endParaRPr lang="en-US"/>
          </a:p>
        </p:txBody>
      </p:sp>
    </p:spTree>
    <p:extLst>
      <p:ext uri="{BB962C8B-B14F-4D97-AF65-F5344CB8AC3E}">
        <p14:creationId xmlns:p14="http://schemas.microsoft.com/office/powerpoint/2010/main" val="4089500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1/By modernizing the data infrastructure, organizations get off of on-premises data stores and onto cloud data infrastructure. </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2/With AWS, organizations access IT resources, like storage, database, analytics, and machine learning (ML), over the internet instead of buying, owning, and maintaining physical data centers and servers themselves. </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3/AWS services takes care of all management tasks such as server provisioning, patching, configuration, or backups. </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4/This lets organizations save time and costs, improve performance, availability, and scale. </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5/They can also move these resources to focus on more</a:t>
            </a:r>
            <a:r>
              <a:rPr lang="en-US" sz="1200" kern="1200" baseline="0" dirty="0">
                <a:solidFill>
                  <a:schemeClr val="tx1"/>
                </a:solidFill>
                <a:effectLst/>
                <a:latin typeface="Amazon Ember" panose="020B0603020204020204" pitchFamily="34" charset="0"/>
                <a:ea typeface="+mn-ea"/>
                <a:cs typeface="+mn-cs"/>
              </a:rPr>
              <a:t> important initiatives like building new applications or driving innovation.</a:t>
            </a:r>
            <a:endParaRPr lang="en-US" sz="1200" kern="1200" dirty="0">
              <a:solidFill>
                <a:schemeClr val="tx1"/>
              </a:solidFill>
              <a:effectLst/>
              <a:latin typeface="Amazon Ember" panose="020B0603020204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13</a:t>
            </a:fld>
            <a:endParaRPr lang="en-US"/>
          </a:p>
        </p:txBody>
      </p:sp>
    </p:spTree>
    <p:extLst>
      <p:ext uri="{BB962C8B-B14F-4D97-AF65-F5344CB8AC3E}">
        <p14:creationId xmlns:p14="http://schemas.microsoft.com/office/powerpoint/2010/main" val="710286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panose="020B0603020204020204" pitchFamily="34" charset="0"/>
                <a:ea typeface="+mn-ea"/>
                <a:cs typeface="+mn-cs"/>
              </a:rPr>
              <a:t>Problem statement – to get new insights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panose="020B0603020204020204" pitchFamily="34" charset="0"/>
                <a:ea typeface="+mn-ea"/>
                <a:cs typeface="+mn-cs"/>
              </a:rPr>
              <a:t>1/To make decisions quickly, organizations want to store any amount of data in open formats, break down disconnected data silos, empower people to run analytics or machine learning using their preferred tool or technique, and manage who has access to specific pieces of data with the proper security and data governance controls. </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14</a:t>
            </a:fld>
            <a:endParaRPr lang="en-US"/>
          </a:p>
        </p:txBody>
      </p:sp>
    </p:spTree>
    <p:extLst>
      <p:ext uri="{BB962C8B-B14F-4D97-AF65-F5344CB8AC3E}">
        <p14:creationId xmlns:p14="http://schemas.microsoft.com/office/powerpoint/2010/main" val="2262683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mazon Ember" panose="020B0603020204020204" pitchFamily="34" charset="0"/>
                <a:ea typeface="+mn-ea"/>
                <a:cs typeface="+mn-cs"/>
              </a:rPr>
              <a:t>1/To make decisions quickly, organizations want to store any amount of data in open formats, break down disconnected data silos, empower people to run analytics or machine learning using their preferred tool or technique, and manage who has access to specific pieces of data with the proper security and data governance controls. </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2/It starts with the data lake. </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3/Amazon S3 is the best place to build a data lake because it has unmatched durability, availability, and scalability; </a:t>
            </a:r>
          </a:p>
          <a:p>
            <a:endParaRPr lang="en-US" sz="1200" kern="1200" dirty="0">
              <a:solidFill>
                <a:schemeClr val="tx1"/>
              </a:solidFill>
              <a:effectLst/>
              <a:latin typeface="Amazon Ember" panose="020B0603020204020204" pitchFamily="34" charset="0"/>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4/It is built from the ground up to deliver 99.999999999% (11 nines) of durability. </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5/It has the best security, compliance, and audit capabilities; </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6/the fastest performance at the lowest cost; </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7/the most ways to bring data in; and the most partner integrations. </a:t>
            </a:r>
          </a:p>
          <a:p>
            <a:endParaRPr lang="en-US" sz="1200" kern="1200" dirty="0">
              <a:solidFill>
                <a:schemeClr val="tx1"/>
              </a:solidFill>
              <a:effectLst/>
              <a:latin typeface="Amazon Ember" panose="020B0603020204020204" pitchFamily="34" charset="0"/>
              <a:ea typeface="+mn-ea"/>
              <a:cs typeface="+mn-cs"/>
            </a:endParaRPr>
          </a:p>
          <a:p>
            <a:r>
              <a:rPr lang="en-US" sz="1400" kern="1200" dirty="0">
                <a:solidFill>
                  <a:schemeClr val="tx1"/>
                </a:solidFill>
                <a:effectLst/>
                <a:latin typeface="Amazon Ember" panose="020B0603020204020204" pitchFamily="34" charset="0"/>
                <a:ea typeface="+mn-ea"/>
                <a:cs typeface="+mn-cs"/>
              </a:rPr>
              <a:t>8/it</a:t>
            </a:r>
            <a:r>
              <a:rPr lang="en-US" sz="1400" kern="1200" baseline="0" dirty="0">
                <a:solidFill>
                  <a:schemeClr val="tx1"/>
                </a:solidFill>
                <a:effectLst/>
                <a:latin typeface="Amazon Ember" panose="020B0603020204020204" pitchFamily="34" charset="0"/>
                <a:ea typeface="+mn-ea"/>
                <a:cs typeface="+mn-cs"/>
              </a:rPr>
              <a:t> </a:t>
            </a:r>
            <a:r>
              <a:rPr lang="en-US" sz="1400" kern="1200" dirty="0">
                <a:solidFill>
                  <a:schemeClr val="tx1"/>
                </a:solidFill>
                <a:effectLst/>
                <a:latin typeface="Amazon Ember" panose="020B0603020204020204" pitchFamily="34" charset="0"/>
                <a:ea typeface="+mn-ea"/>
                <a:cs typeface="+mn-cs"/>
              </a:rPr>
              <a:t>stores data using a standard-based open format.</a:t>
            </a:r>
            <a:r>
              <a:rPr lang="en-US" sz="1400" kern="1200" baseline="0" dirty="0">
                <a:solidFill>
                  <a:schemeClr val="tx1"/>
                </a:solidFill>
                <a:effectLst/>
                <a:latin typeface="Amazon Ember" panose="020B0603020204020204" pitchFamily="34" charset="0"/>
                <a:ea typeface="+mn-ea"/>
                <a:cs typeface="+mn-cs"/>
              </a:rPr>
              <a:t> This provides 3 benefits:</a:t>
            </a:r>
            <a:endParaRPr lang="en-US" sz="1400" kern="1200" dirty="0">
              <a:solidFill>
                <a:schemeClr val="tx1"/>
              </a:solidFill>
              <a:effectLst/>
              <a:latin typeface="Amazon Ember" panose="020B0603020204020204" pitchFamily="34" charset="0"/>
              <a:ea typeface="+mn-ea"/>
              <a:cs typeface="+mn-cs"/>
            </a:endParaRPr>
          </a:p>
          <a:p>
            <a:pPr marL="171450" indent="-171450">
              <a:buFont typeface="Arial" panose="020B0604020202020204" pitchFamily="34" charset="0"/>
              <a:buChar char="•"/>
            </a:pPr>
            <a:r>
              <a:rPr lang="en-US" sz="1400" kern="1200" dirty="0">
                <a:solidFill>
                  <a:schemeClr val="tx1"/>
                </a:solidFill>
                <a:effectLst/>
                <a:latin typeface="Amazon Ember" panose="020B0603020204020204" pitchFamily="34" charset="0"/>
                <a:ea typeface="+mn-ea"/>
                <a:cs typeface="+mn-cs"/>
              </a:rPr>
              <a:t>Avoid being locked into any one proprietary data format or approach to analytics. </a:t>
            </a:r>
          </a:p>
          <a:p>
            <a:pPr marL="171450" indent="-171450">
              <a:buFont typeface="Arial" panose="020B0604020202020204" pitchFamily="34" charset="0"/>
              <a:buChar char="•"/>
            </a:pPr>
            <a:r>
              <a:rPr lang="en-US" sz="1400" kern="1200" dirty="0">
                <a:solidFill>
                  <a:schemeClr val="tx1"/>
                </a:solidFill>
                <a:effectLst/>
                <a:latin typeface="Amazon Ember" panose="020B0603020204020204" pitchFamily="34" charset="0"/>
                <a:ea typeface="+mn-ea"/>
                <a:cs typeface="+mn-cs"/>
              </a:rPr>
              <a:t>Makes it easy for any analytics or machine learning service to work on the data. </a:t>
            </a:r>
          </a:p>
          <a:p>
            <a:pPr marL="171450" indent="-171450">
              <a:buFont typeface="Arial" panose="020B0604020202020204" pitchFamily="34" charset="0"/>
              <a:buChar char="•"/>
            </a:pPr>
            <a:r>
              <a:rPr lang="en-US" sz="1400" kern="1200" dirty="0">
                <a:solidFill>
                  <a:schemeClr val="tx1"/>
                </a:solidFill>
                <a:effectLst/>
                <a:latin typeface="Amazon Ember" panose="020B0603020204020204" pitchFamily="34" charset="0"/>
                <a:ea typeface="+mn-ea"/>
                <a:cs typeface="+mn-cs"/>
              </a:rPr>
              <a:t>Eliminates the need to unnecessarily move, transform, or re-format the data in order to get value from it. </a:t>
            </a:r>
          </a:p>
          <a:p>
            <a:endParaRPr lang="en-US" dirty="0"/>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15</a:t>
            </a:fld>
            <a:endParaRPr lang="en-US"/>
          </a:p>
        </p:txBody>
      </p:sp>
    </p:spTree>
    <p:extLst>
      <p:ext uri="{BB962C8B-B14F-4D97-AF65-F5344CB8AC3E}">
        <p14:creationId xmlns:p14="http://schemas.microsoft.com/office/powerpoint/2010/main" val="2356106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mazon Ember" panose="020B0603020204020204" pitchFamily="34" charset="0"/>
                <a:ea typeface="+mn-ea"/>
                <a:cs typeface="+mn-cs"/>
              </a:rPr>
              <a:t>1/AWS Glue is a serverless data integration service that makes it easy to prepare data for analytics, machine learning, and application development. AWS Glue provides all of the capabilities needed for data integration, so you can gain insights and put your data to use in minutes instead of months.</a:t>
            </a:r>
          </a:p>
          <a:p>
            <a:r>
              <a:rPr lang="en-US" sz="1200" kern="1200" dirty="0">
                <a:solidFill>
                  <a:schemeClr val="tx1"/>
                </a:solidFill>
                <a:effectLst/>
                <a:latin typeface="Amazon Ember" panose="020B0603020204020204" pitchFamily="34" charset="0"/>
                <a:ea typeface="+mn-ea"/>
                <a:cs typeface="+mn-cs"/>
              </a:rPr>
              <a:t> </a:t>
            </a:r>
          </a:p>
          <a:p>
            <a:r>
              <a:rPr lang="en-US" sz="1200" kern="1200" dirty="0">
                <a:solidFill>
                  <a:schemeClr val="tx1"/>
                </a:solidFill>
                <a:effectLst/>
                <a:latin typeface="Amazon Ember" panose="020B0603020204020204" pitchFamily="34" charset="0"/>
                <a:ea typeface="+mn-ea"/>
                <a:cs typeface="+mn-cs"/>
              </a:rPr>
              <a:t>2/Traditional data integration is a complex and iterative process that involves multiple tasks such as extracting data from various sources; enriching, cleaning, normalizing, and combining data; and loading and organizing data in databases, data warehouses, and data lakes. These tasks are often handled by different types of users that each use different products.</a:t>
            </a:r>
          </a:p>
          <a:p>
            <a:r>
              <a:rPr lang="en-US" sz="1200" kern="1200" dirty="0">
                <a:solidFill>
                  <a:schemeClr val="tx1"/>
                </a:solidFill>
                <a:effectLst/>
                <a:latin typeface="Amazon Ember" panose="020B0603020204020204" pitchFamily="34" charset="0"/>
                <a:ea typeface="+mn-ea"/>
                <a:cs typeface="+mn-cs"/>
              </a:rPr>
              <a:t> </a:t>
            </a:r>
          </a:p>
          <a:p>
            <a:r>
              <a:rPr lang="en-US" sz="1200" kern="1200" dirty="0">
                <a:solidFill>
                  <a:schemeClr val="tx1"/>
                </a:solidFill>
                <a:effectLst/>
                <a:latin typeface="Amazon Ember" panose="020B0603020204020204" pitchFamily="34" charset="0"/>
                <a:ea typeface="+mn-ea"/>
                <a:cs typeface="+mn-cs"/>
              </a:rPr>
              <a:t>3/AWS Glue provides both visual and code-based interfaces to make data integration easy. Users can easily find and access data via the AWS Glue Data Catalog. Data engineers and ETL (extract, transform, and load) developers can visually create, run, and monitor ETL workflows with a few clicks in AWS Glue Studio. Data analysts and data scientists can use AWS Glue </a:t>
            </a:r>
            <a:r>
              <a:rPr lang="en-US" sz="1200" kern="1200" dirty="0" err="1">
                <a:solidFill>
                  <a:schemeClr val="tx1"/>
                </a:solidFill>
                <a:effectLst/>
                <a:latin typeface="Amazon Ember" panose="020B0603020204020204" pitchFamily="34" charset="0"/>
                <a:ea typeface="+mn-ea"/>
                <a:cs typeface="+mn-cs"/>
              </a:rPr>
              <a:t>DataBrew</a:t>
            </a:r>
            <a:r>
              <a:rPr lang="en-US" sz="1200" kern="1200" dirty="0">
                <a:solidFill>
                  <a:schemeClr val="tx1"/>
                </a:solidFill>
                <a:effectLst/>
                <a:latin typeface="Amazon Ember" panose="020B0603020204020204" pitchFamily="34" charset="0"/>
                <a:ea typeface="+mn-ea"/>
                <a:cs typeface="+mn-cs"/>
              </a:rPr>
              <a:t> to visually enrich, clean, and normalize data without writing code. </a:t>
            </a:r>
          </a:p>
          <a:p>
            <a:r>
              <a:rPr lang="en-US" sz="1200" kern="1200" dirty="0">
                <a:solidFill>
                  <a:schemeClr val="tx1"/>
                </a:solidFill>
                <a:effectLst/>
                <a:latin typeface="Amazon Ember" panose="020B0603020204020204" pitchFamily="34" charset="0"/>
                <a:ea typeface="+mn-ea"/>
                <a:cs typeface="+mn-cs"/>
              </a:rPr>
              <a:t> </a:t>
            </a:r>
          </a:p>
          <a:p>
            <a:pPr marL="0" marR="0" lvl="0" indent="0" algn="l" defTabSz="984978" rtl="0" eaLnBrk="1" fontAlgn="auto" latinLnBrk="0" hangingPunct="1">
              <a:lnSpc>
                <a:spcPct val="100000"/>
              </a:lnSpc>
              <a:spcBef>
                <a:spcPts val="0"/>
              </a:spcBef>
              <a:spcAft>
                <a:spcPct val="0"/>
              </a:spcAft>
              <a:buClrTx/>
              <a:buSzTx/>
              <a:buFontTx/>
              <a:buNone/>
              <a:tabLst/>
              <a:defRPr/>
            </a:pPr>
            <a:r>
              <a:rPr lang="en-US" sz="1200" b="1" dirty="0">
                <a:latin typeface="Amazon Ember" panose="02000000000000000000" pitchFamily="2" charset="0"/>
                <a:ea typeface="Amazon Ember" panose="02000000000000000000" pitchFamily="2" charset="0"/>
              </a:rPr>
              <a:t>TRANSITION: </a:t>
            </a:r>
            <a:r>
              <a:rPr lang="en-US" sz="1200" b="0" i="0" kern="1200" dirty="0">
                <a:solidFill>
                  <a:schemeClr val="tx1"/>
                </a:solidFill>
                <a:effectLst/>
                <a:latin typeface="Amazon Ember" panose="020B0603020204020204" pitchFamily="34" charset="0"/>
                <a:ea typeface="+mn-ea"/>
                <a:cs typeface="+mn-cs"/>
              </a:rPr>
              <a:t>However, there is another class of user (not just data engineers) that also needs to frequently combine and move data between various data stores, and these are data developers.</a:t>
            </a:r>
            <a:endParaRPr lang="en-US" sz="1200" dirty="0">
              <a:latin typeface="Amazon Ember" panose="02000000000000000000" pitchFamily="2" charset="0"/>
              <a:ea typeface="Amazon Ember"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16</a:t>
            </a:fld>
            <a:endParaRPr lang="en-US"/>
          </a:p>
        </p:txBody>
      </p:sp>
    </p:spTree>
    <p:extLst>
      <p:ext uri="{BB962C8B-B14F-4D97-AF65-F5344CB8AC3E}">
        <p14:creationId xmlns:p14="http://schemas.microsoft.com/office/powerpoint/2010/main" val="3556395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mazon Ember" panose="020B0603020204020204" pitchFamily="34" charset="0"/>
                <a:ea typeface="+mn-ea"/>
                <a:cs typeface="+mn-cs"/>
              </a:rPr>
              <a:t>AWS now has the most options for data analytics in the cloud: </a:t>
            </a:r>
          </a:p>
          <a:p>
            <a:r>
              <a:rPr lang="en-US" sz="1200" b="0" i="0" u="none" strike="noStrike" kern="1200" baseline="0" dirty="0">
                <a:solidFill>
                  <a:schemeClr val="tx1"/>
                </a:solidFill>
                <a:latin typeface="Amazon Ember" panose="020B0603020204020204" pitchFamily="34" charset="0"/>
                <a:ea typeface="+mn-ea"/>
                <a:cs typeface="+mn-cs"/>
              </a:rPr>
              <a:t>For data warehousing we have Redshift Serverless , </a:t>
            </a:r>
          </a:p>
          <a:p>
            <a:r>
              <a:rPr lang="en-US" sz="1200" b="0" i="0" u="none" strike="noStrike" kern="1200" baseline="0" dirty="0">
                <a:solidFill>
                  <a:schemeClr val="tx1"/>
                </a:solidFill>
                <a:latin typeface="Amazon Ember" panose="020B0603020204020204" pitchFamily="34" charset="0"/>
                <a:ea typeface="+mn-ea"/>
                <a:cs typeface="+mn-cs"/>
              </a:rPr>
              <a:t>2/For big data processing, we built EMR Serverless </a:t>
            </a:r>
          </a:p>
          <a:p>
            <a:r>
              <a:rPr lang="en-US" sz="1200" b="0" i="0" u="none" strike="noStrike" kern="1200" baseline="0" dirty="0">
                <a:solidFill>
                  <a:schemeClr val="tx1"/>
                </a:solidFill>
                <a:latin typeface="Amazon Ember" panose="020B0603020204020204" pitchFamily="34" charset="0"/>
                <a:ea typeface="+mn-ea"/>
                <a:cs typeface="+mn-cs"/>
              </a:rPr>
              <a:t>3/ For streaming and real-time analytics, we came up with MSK Serverless and Kinesis Data Streams On-Demand,</a:t>
            </a:r>
          </a:p>
          <a:p>
            <a:r>
              <a:rPr lang="en-US" sz="1200" b="0" i="0" u="none" strike="noStrike" kern="1200" baseline="0" dirty="0">
                <a:solidFill>
                  <a:schemeClr val="tx1"/>
                </a:solidFill>
                <a:latin typeface="Amazon Ember" panose="020B0603020204020204" pitchFamily="34" charset="0"/>
                <a:ea typeface="+mn-ea"/>
                <a:cs typeface="+mn-cs"/>
              </a:rPr>
              <a:t>5/ For interactive analytics, we have Athena which is serverless by nature, </a:t>
            </a:r>
          </a:p>
          <a:p>
            <a:r>
              <a:rPr lang="en-US" sz="1200" b="0" i="0" u="none" strike="noStrike" kern="1200" baseline="0" dirty="0">
                <a:solidFill>
                  <a:schemeClr val="tx1"/>
                </a:solidFill>
                <a:latin typeface="Amazon Ember" panose="020B0603020204020204" pitchFamily="34" charset="0"/>
                <a:ea typeface="+mn-ea"/>
                <a:cs typeface="+mn-cs"/>
              </a:rPr>
              <a:t>6/ For data integration, ETL and catalog, we have Glue which has been supporting serverless Spark since 2017</a:t>
            </a:r>
          </a:p>
          <a:p>
            <a:r>
              <a:rPr lang="en-US" sz="1200" b="0" i="0" u="none" strike="noStrike" kern="1200" baseline="0" dirty="0">
                <a:solidFill>
                  <a:schemeClr val="tx1"/>
                </a:solidFill>
                <a:latin typeface="Amazon Ember" panose="020B0603020204020204" pitchFamily="34" charset="0"/>
                <a:ea typeface="+mn-ea"/>
                <a:cs typeface="+mn-cs"/>
              </a:rPr>
              <a:t>7/ For data lake setup , management, and governance, we launched Lake Formation which is also Serverless by nature</a:t>
            </a:r>
          </a:p>
          <a:p>
            <a:r>
              <a:rPr lang="en-US" sz="1200" b="0" i="0" u="none" strike="noStrike" kern="1200" baseline="0" dirty="0">
                <a:solidFill>
                  <a:schemeClr val="tx1"/>
                </a:solidFill>
                <a:latin typeface="Amazon Ember" panose="020B0603020204020204" pitchFamily="34" charset="0"/>
                <a:ea typeface="+mn-ea"/>
                <a:cs typeface="+mn-cs"/>
              </a:rPr>
              <a:t>8/ For data Visualization, we have </a:t>
            </a:r>
            <a:r>
              <a:rPr lang="en-US" sz="1200" b="0" i="0" u="none" strike="noStrike" kern="1200" baseline="0" dirty="0" err="1">
                <a:solidFill>
                  <a:schemeClr val="tx1"/>
                </a:solidFill>
                <a:latin typeface="Amazon Ember" panose="020B0603020204020204" pitchFamily="34" charset="0"/>
                <a:ea typeface="+mn-ea"/>
                <a:cs typeface="+mn-cs"/>
              </a:rPr>
              <a:t>QuickSight</a:t>
            </a:r>
            <a:r>
              <a:rPr lang="en-US" sz="1200" b="0" i="0" u="none" strike="noStrike" kern="1200" baseline="0" dirty="0">
                <a:solidFill>
                  <a:schemeClr val="tx1"/>
                </a:solidFill>
                <a:latin typeface="Amazon Ember" panose="020B0603020204020204" pitchFamily="34" charset="0"/>
                <a:ea typeface="+mn-ea"/>
                <a:cs typeface="+mn-cs"/>
              </a:rPr>
              <a:t>. </a:t>
            </a:r>
          </a:p>
          <a:p>
            <a:endParaRPr lang="en-US" sz="1200" b="0" i="0" u="none" strike="noStrike" kern="1200" baseline="0" dirty="0">
              <a:solidFill>
                <a:schemeClr val="tx1"/>
              </a:solidFill>
              <a:latin typeface="Amazon Ember" panose="020B0603020204020204" pitchFamily="34" charset="0"/>
              <a:ea typeface="+mn-ea"/>
              <a:cs typeface="+mn-cs"/>
            </a:endParaRPr>
          </a:p>
          <a:p>
            <a:r>
              <a:rPr lang="en-US" sz="1200" b="0" i="0" u="none" strike="noStrike" kern="1200" baseline="0" dirty="0">
                <a:solidFill>
                  <a:schemeClr val="tx1"/>
                </a:solidFill>
                <a:latin typeface="Amazon Ember" panose="020B0603020204020204" pitchFamily="34" charset="0"/>
                <a:ea typeface="+mn-ea"/>
                <a:cs typeface="+mn-cs"/>
              </a:rPr>
              <a:t>For almost every type of analytics needs, we have a serverless option to make it easy for our customers to do what they do best—focus on their application and we handle the rest. </a:t>
            </a:r>
          </a:p>
          <a:p>
            <a:endParaRPr lang="en-US" sz="1200" b="0" i="0" u="none" strike="noStrike" kern="1200" baseline="0" dirty="0">
              <a:solidFill>
                <a:schemeClr val="tx1"/>
              </a:solidFill>
              <a:latin typeface="Amazon Ember" panose="020B0603020204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17</a:t>
            </a:fld>
            <a:endParaRPr lang="en-US"/>
          </a:p>
        </p:txBody>
      </p:sp>
    </p:spTree>
    <p:extLst>
      <p:ext uri="{BB962C8B-B14F-4D97-AF65-F5344CB8AC3E}">
        <p14:creationId xmlns:p14="http://schemas.microsoft.com/office/powerpoint/2010/main" val="60548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Calibri" panose="020F0502020204030204" pitchFamily="34" charset="0"/>
                <a:cs typeface="Times New Roman" panose="02020603050405020304" pitchFamily="18" charset="0"/>
              </a:rPr>
              <a:t>1/Our customers are using purpose built analytics services on top of their data lake in S3</a:t>
            </a:r>
            <a:r>
              <a:rPr lang="en-US" sz="1200" baseline="0" dirty="0">
                <a:ea typeface="Calibri" panose="020F0502020204030204" pitchFamily="34" charset="0"/>
                <a:cs typeface="Times New Roman" panose="02020603050405020304" pitchFamily="18" charset="0"/>
              </a:rPr>
              <a:t> </a:t>
            </a:r>
            <a:r>
              <a:rPr lang="en-US" sz="1200" dirty="0">
                <a:ea typeface="Calibri" panose="020F0502020204030204" pitchFamily="34" charset="0"/>
                <a:cs typeface="Times New Roman" panose="02020603050405020304" pitchFamily="18" charset="0"/>
              </a:rPr>
              <a:t>to solve various big data use cases better by storing or processing the data in a way that is optimized for that particular use case.</a:t>
            </a:r>
          </a:p>
          <a:p>
            <a:endParaRPr lang="en-US" sz="1200" dirty="0">
              <a:ea typeface="Calibri" panose="020F0502020204030204" pitchFamily="34" charset="0"/>
              <a:cs typeface="Times New Roman" panose="02020603050405020304" pitchFamily="18" charset="0"/>
            </a:endParaRPr>
          </a:p>
          <a:p>
            <a:pPr defTabSz="4811616">
              <a:defRPr/>
            </a:pPr>
            <a:r>
              <a:rPr lang="en-US" sz="1200" dirty="0">
                <a:solidFill>
                  <a:prstClr val="black"/>
                </a:solidFill>
              </a:rPr>
              <a:t>2/ If you want to do ad hoc querying on data directly in your S3 data lake using standard SQL, you can use </a:t>
            </a:r>
            <a:r>
              <a:rPr lang="en-US" sz="1200" b="1" dirty="0">
                <a:solidFill>
                  <a:prstClr val="black"/>
                </a:solidFill>
              </a:rPr>
              <a:t>Athena</a:t>
            </a:r>
            <a:r>
              <a:rPr lang="en-US" sz="1200" dirty="0">
                <a:solidFill>
                  <a:prstClr val="black"/>
                </a:solidFill>
              </a:rPr>
              <a:t>. </a:t>
            </a:r>
          </a:p>
          <a:p>
            <a:pPr defTabSz="4811616">
              <a:defRPr/>
            </a:pPr>
            <a:endParaRPr lang="en-US" sz="1200" dirty="0">
              <a:solidFill>
                <a:prstClr val="black"/>
              </a:solidFill>
            </a:endParaRPr>
          </a:p>
          <a:p>
            <a:pPr defTabSz="4811616">
              <a:defRPr/>
            </a:pPr>
            <a:r>
              <a:rPr lang="en-US" sz="1600" dirty="0">
                <a:solidFill>
                  <a:prstClr val="black"/>
                </a:solidFill>
              </a:rPr>
              <a:t>3/ If you want to process vast amounts of unstructured data across dynamically scalable clusters using popular distributed frameworks like Spark, Hadoop, and Presto, you can use </a:t>
            </a:r>
            <a:r>
              <a:rPr lang="en-US" sz="1600" b="1" dirty="0">
                <a:solidFill>
                  <a:prstClr val="black"/>
                </a:solidFill>
              </a:rPr>
              <a:t>EMR</a:t>
            </a:r>
            <a:r>
              <a:rPr lang="en-US" sz="1600" dirty="0">
                <a:solidFill>
                  <a:prstClr val="black"/>
                </a:solidFill>
              </a:rPr>
              <a:t>. (EMR also runs directly against the data stored in your S3 data lake so you don’t need to move or transform your data.)</a:t>
            </a:r>
          </a:p>
          <a:p>
            <a:r>
              <a:rPr lang="en-US" sz="1200" dirty="0">
                <a:ea typeface="Calibri" panose="020F0502020204030204" pitchFamily="34" charset="0"/>
                <a:cs typeface="Times New Roman" panose="02020603050405020304" pitchFamily="18" charset="0"/>
              </a:rPr>
              <a:t> </a:t>
            </a:r>
          </a:p>
          <a:p>
            <a:r>
              <a:rPr lang="en-US" sz="1200" dirty="0">
                <a:ea typeface="Calibri" panose="020F0502020204030204" pitchFamily="34" charset="0"/>
                <a:cs typeface="Times New Roman" panose="02020603050405020304" pitchFamily="18" charset="0"/>
              </a:rPr>
              <a:t>4/ If you want to quickly search and analyze large amounts of log data to monitor the health of your production systems and troubleshoot problems, you can use </a:t>
            </a:r>
            <a:r>
              <a:rPr lang="en-US" sz="1200" b="1" dirty="0">
                <a:ea typeface="Calibri" panose="020F0502020204030204" pitchFamily="34" charset="0"/>
                <a:cs typeface="Times New Roman" panose="02020603050405020304" pitchFamily="18" charset="0"/>
              </a:rPr>
              <a:t>Amazon OpenSearch Service</a:t>
            </a:r>
            <a:r>
              <a:rPr lang="en-US" sz="1200" dirty="0">
                <a:ea typeface="Calibri" panose="020F0502020204030204" pitchFamily="34" charset="0"/>
                <a:cs typeface="Times New Roman" panose="02020603050405020304" pitchFamily="18" charset="0"/>
              </a:rPr>
              <a:t>. And our managed OpenSearch service is growing like crazy. </a:t>
            </a:r>
          </a:p>
          <a:p>
            <a:r>
              <a:rPr lang="en-US" sz="1200" dirty="0">
                <a:ea typeface="Calibri" panose="020F0502020204030204" pitchFamily="34" charset="0"/>
                <a:cs typeface="Times New Roman" panose="02020603050405020304" pitchFamily="18" charset="0"/>
              </a:rPr>
              <a:t> </a:t>
            </a:r>
          </a:p>
          <a:p>
            <a:r>
              <a:rPr lang="en-US" sz="1200" dirty="0">
                <a:ea typeface="Calibri" panose="020F0502020204030204" pitchFamily="34" charset="0"/>
                <a:cs typeface="Times New Roman" panose="02020603050405020304" pitchFamily="18" charset="0"/>
              </a:rPr>
              <a:t>5/ If you want to do real-time processing of streaming data, you can use</a:t>
            </a:r>
            <a:r>
              <a:rPr lang="en-US" sz="1200" b="1" dirty="0">
                <a:ea typeface="Calibri" panose="020F0502020204030204" pitchFamily="34" charset="0"/>
                <a:cs typeface="Times New Roman" panose="02020603050405020304" pitchFamily="18" charset="0"/>
              </a:rPr>
              <a:t> Kinesis</a:t>
            </a:r>
            <a:r>
              <a:rPr lang="en-US" sz="1200" dirty="0">
                <a:ea typeface="Calibri" panose="020F0502020204030204" pitchFamily="34" charset="0"/>
                <a:cs typeface="Times New Roman" panose="02020603050405020304" pitchFamily="18" charset="0"/>
              </a:rPr>
              <a:t>. And that has become one of the lynchpins in all IoT applications.</a:t>
            </a:r>
          </a:p>
          <a:p>
            <a:endParaRPr lang="en-US" sz="1200" dirty="0">
              <a:ea typeface="Calibri" panose="020F0502020204030204" pitchFamily="34" charset="0"/>
              <a:cs typeface="Times New Roman" panose="02020603050405020304" pitchFamily="18" charset="0"/>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dirty="0">
                <a:ea typeface="Calibri" panose="020F0502020204030204" pitchFamily="34" charset="0"/>
                <a:cs typeface="Times New Roman" panose="02020603050405020304" pitchFamily="18" charset="0"/>
              </a:rPr>
              <a:t>6/ And if you have structured data where you want superfast querying results, you want something like a data warehouse, and we have </a:t>
            </a:r>
            <a:r>
              <a:rPr lang="en-US" sz="1200" b="1" dirty="0">
                <a:ea typeface="Calibri" panose="020F0502020204030204" pitchFamily="34" charset="0"/>
                <a:cs typeface="Times New Roman" panose="02020603050405020304" pitchFamily="18" charset="0"/>
              </a:rPr>
              <a:t>Redshift</a:t>
            </a:r>
            <a:r>
              <a:rPr lang="en-US" sz="1200" b="0" dirty="0">
                <a:ea typeface="Calibri" panose="020F0502020204030204" pitchFamily="34" charset="0"/>
                <a:cs typeface="Times New Roman" panose="02020603050405020304" pitchFamily="18" charset="0"/>
              </a:rPr>
              <a:t>,</a:t>
            </a:r>
            <a:r>
              <a:rPr lang="en-US" sz="1200" b="0" baseline="0" dirty="0">
                <a:ea typeface="Calibri" panose="020F0502020204030204" pitchFamily="34" charset="0"/>
                <a:cs typeface="Times New Roman" panose="02020603050405020304" pitchFamily="18" charset="0"/>
              </a:rPr>
              <a:t> which was the first data warehouse built for the cloud and really disrupted the economics of data warehousing. </a:t>
            </a:r>
            <a:r>
              <a:rPr lang="en-US" sz="1200" dirty="0">
                <a:ea typeface="Calibri" panose="020F0502020204030204" pitchFamily="34" charset="0"/>
                <a:cs typeface="Times New Roman" panose="02020603050405020304" pitchFamily="18" charset="0"/>
              </a:rPr>
              <a:t> </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dirty="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dirty="0">
                <a:latin typeface="Amazon Ember" panose="020B0603020204020204" pitchFamily="34" charset="0"/>
              </a:rPr>
              <a:t>1/</a:t>
            </a:r>
            <a:r>
              <a:rPr lang="en-US" sz="1200" dirty="0">
                <a:latin typeface="Amazon Ember" panose="020B0603020204020204" pitchFamily="34" charset="0"/>
              </a:rPr>
              <a:t>Redshift </a:t>
            </a:r>
            <a:r>
              <a:rPr lang="en-US" sz="1200" b="0" u="none" dirty="0">
                <a:latin typeface="Amazon Ember" panose="020B0603020204020204" pitchFamily="34" charset="0"/>
              </a:rPr>
              <a:t>provides fast performance at any scale,</a:t>
            </a:r>
            <a:r>
              <a:rPr lang="en-US" sz="1200" b="0" u="none" baseline="0" dirty="0">
                <a:latin typeface="Amazon Ember" panose="020B0603020204020204" pitchFamily="34" charset="0"/>
              </a:rPr>
              <a:t> delivering </a:t>
            </a:r>
            <a:r>
              <a:rPr lang="en-US" sz="1200" b="0" u="none" dirty="0">
                <a:latin typeface="Amazon Ember" panose="020B0603020204020204" pitchFamily="34" charset="0"/>
              </a:rPr>
              <a:t>up to 3x better price performance than other cloud data warehouses,</a:t>
            </a:r>
            <a:endParaRPr lang="en-US" b="0" u="none"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aseline="0" dirty="0">
              <a:latin typeface="Amazon Ember" panose="020B06030202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a:latin typeface="Amazon Ember" panose="020B0603020204020204" pitchFamily="34" charset="0"/>
              </a:rPr>
              <a:t>2/</a:t>
            </a:r>
            <a:r>
              <a:rPr lang="en-US" sz="1200" dirty="0">
                <a:latin typeface="Amazon Ember" panose="020B0603020204020204" pitchFamily="34" charset="0"/>
              </a:rPr>
              <a:t>Redshift</a:t>
            </a:r>
            <a:r>
              <a:rPr lang="en-US" sz="1200" baseline="0" dirty="0">
                <a:latin typeface="Amazon Ember" panose="020B0603020204020204" pitchFamily="34" charset="0"/>
              </a:rPr>
              <a:t> is the only </a:t>
            </a:r>
            <a:r>
              <a:rPr lang="en-US" sz="1200" dirty="0">
                <a:latin typeface="Amazon Ember" panose="020B0603020204020204" pitchFamily="34" charset="0"/>
              </a:rPr>
              <a:t>cloud data</a:t>
            </a:r>
            <a:r>
              <a:rPr lang="en-US" sz="1200" baseline="0" dirty="0">
                <a:latin typeface="Amazon Ember" panose="020B0603020204020204" pitchFamily="34" charset="0"/>
              </a:rPr>
              <a:t> warehouse</a:t>
            </a:r>
            <a:r>
              <a:rPr lang="en-US" sz="1200" dirty="0">
                <a:latin typeface="Amazon Ember" panose="020B0603020204020204" pitchFamily="34" charset="0"/>
              </a:rPr>
              <a:t> that lets you run queries at exabyte</a:t>
            </a:r>
            <a:r>
              <a:rPr lang="en-US" sz="1200" baseline="0" dirty="0">
                <a:latin typeface="Amazon Ember" panose="020B0603020204020204" pitchFamily="34" charset="0"/>
              </a:rPr>
              <a:t> </a:t>
            </a:r>
            <a:r>
              <a:rPr lang="en-US" sz="1200" dirty="0">
                <a:latin typeface="Amazon Ember" panose="020B0603020204020204" pitchFamily="34" charset="0"/>
              </a:rPr>
              <a:t>scale against your data lake, along with petabyte in your cluster, while also enabling querying of operational data stores such as Amazon Aurora.</a:t>
            </a:r>
          </a:p>
          <a:p>
            <a:endParaRPr lang="en-US" baseline="0" dirty="0"/>
          </a:p>
          <a:p>
            <a:pPr marL="0" marR="0" lvl="0" indent="0" algn="l" defTabSz="1097212" rtl="0" eaLnBrk="1" fontAlgn="auto" latinLnBrk="0" hangingPunct="1">
              <a:lnSpc>
                <a:spcPct val="90000"/>
              </a:lnSpc>
              <a:spcBef>
                <a:spcPts val="400"/>
              </a:spcBef>
              <a:spcAft>
                <a:spcPts val="0"/>
              </a:spcAft>
              <a:buClrTx/>
              <a:buSzTx/>
              <a:buFontTx/>
              <a:buNone/>
              <a:tabLst/>
              <a:defRPr/>
            </a:pPr>
            <a:r>
              <a:rPr lang="en-US" sz="1200" b="0" baseline="0" dirty="0">
                <a:ea typeface="Calibri" panose="020F0502020204030204" pitchFamily="34" charset="0"/>
                <a:cs typeface="Times New Roman" panose="02020603050405020304" pitchFamily="18" charset="0"/>
              </a:rPr>
              <a:t>3/At </a:t>
            </a:r>
            <a:r>
              <a:rPr lang="en-US" sz="1200" b="0" baseline="0" dirty="0" err="1">
                <a:ea typeface="Calibri" panose="020F0502020204030204" pitchFamily="34" charset="0"/>
                <a:cs typeface="Times New Roman" panose="02020603050405020304" pitchFamily="18" charset="0"/>
              </a:rPr>
              <a:t>re:Invent</a:t>
            </a:r>
            <a:r>
              <a:rPr lang="en-US" sz="1200" b="0" baseline="0" dirty="0">
                <a:ea typeface="Calibri" panose="020F0502020204030204" pitchFamily="34" charset="0"/>
                <a:cs typeface="Times New Roman" panose="02020603050405020304" pitchFamily="18" charset="0"/>
              </a:rPr>
              <a:t> we launched several features for Redshift including </a:t>
            </a:r>
            <a:r>
              <a:rPr lang="en-US" sz="1200" baseline="0" dirty="0">
                <a:ea typeface="Calibri" panose="020F0502020204030204" pitchFamily="34" charset="0"/>
                <a:cs typeface="Times New Roman" panose="02020603050405020304" pitchFamily="18" charset="0"/>
              </a:rPr>
              <a:t>AQUA which gives customers 10x better performance than they can find elsewhere today. And </a:t>
            </a:r>
            <a:r>
              <a:rPr lang="en-US" sz="1200" dirty="0"/>
              <a:t>Amazon</a:t>
            </a:r>
            <a:r>
              <a:rPr lang="en-US" sz="1200" baseline="0" dirty="0"/>
              <a:t> Redshift Data sharing, which enables data sharing across the organization and with external parties. </a:t>
            </a:r>
            <a:r>
              <a:rPr lang="en-US" sz="1200" dirty="0"/>
              <a:t>Now, with Amazon Redshift Machine Learning, Redshift users can create, train and apply ML models with their data without moving the data, and without learning new tools and technology</a:t>
            </a:r>
            <a:endParaRPr lang="en-US" sz="1200" dirty="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18</a:t>
            </a:fld>
            <a:endParaRPr lang="en-US"/>
          </a:p>
        </p:txBody>
      </p:sp>
    </p:spTree>
    <p:extLst>
      <p:ext uri="{BB962C8B-B14F-4D97-AF65-F5344CB8AC3E}">
        <p14:creationId xmlns:p14="http://schemas.microsoft.com/office/powerpoint/2010/main" val="526887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Customers </a:t>
            </a:r>
            <a:r>
              <a:rPr lang="en-US" sz="1200" kern="1200" baseline="0" dirty="0">
                <a:solidFill>
                  <a:schemeClr val="tx1"/>
                </a:solidFill>
                <a:effectLst/>
                <a:latin typeface="+mn-lt"/>
                <a:ea typeface="+mn-ea"/>
                <a:cs typeface="+mn-cs"/>
              </a:rPr>
              <a:t>are moving to data lakes </a:t>
            </a:r>
            <a:r>
              <a:rPr lang="en-US" sz="1200" kern="1200" dirty="0">
                <a:solidFill>
                  <a:schemeClr val="tx1"/>
                </a:solidFill>
                <a:effectLst/>
                <a:latin typeface="+mn-lt"/>
                <a:ea typeface="+mn-ea"/>
                <a:cs typeface="+mn-cs"/>
              </a:rPr>
              <a:t>to store and analyze structured and unstructured data in a single place and performing different types of analytics including 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panose="020B0603020204020204" pitchFamily="34" charset="0"/>
                <a:ea typeface="+mn-ea"/>
                <a:cs typeface="+mn-cs"/>
              </a:rPr>
              <a:t>Organizations also use purpose-built data stores to get the best performance, scale, and cost advantages for their use cases. </a:t>
            </a:r>
          </a:p>
          <a:p>
            <a:endParaRPr lang="en-US" dirty="0"/>
          </a:p>
          <a:p>
            <a:endParaRPr lang="en-US" dirty="0"/>
          </a:p>
          <a:p>
            <a:r>
              <a:rPr lang="en-US" dirty="0"/>
              <a:t>A </a:t>
            </a:r>
            <a:r>
              <a:rPr lang="en-US" sz="2000" u="sng" dirty="0">
                <a:solidFill>
                  <a:srgbClr val="FF0000"/>
                </a:solidFill>
              </a:rPr>
              <a:t>modern data strategy </a:t>
            </a:r>
            <a:r>
              <a:rPr lang="en-US" dirty="0"/>
              <a:t>gives you the best of both data lakes and purpose-built data stores.</a:t>
            </a:r>
          </a:p>
          <a:p>
            <a:endParaRPr lang="en-US" dirty="0"/>
          </a:p>
          <a:p>
            <a:r>
              <a:rPr lang="en-US" dirty="0"/>
              <a:t>It enables you to store any amount of data, at low cost, and in open, standards- based data formats.</a:t>
            </a:r>
          </a:p>
          <a:p>
            <a:endParaRPr lang="en-US" dirty="0"/>
          </a:p>
          <a:p>
            <a:r>
              <a:rPr lang="en-US" dirty="0"/>
              <a:t>It lets you break down data silos, empower your teams to run analytics or machine learning using their preferred tool or technique, and manage who has access to data with the proper security and data governance controls.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Amazon Ember" panose="020B0603020204020204" pitchFamily="34" charset="0"/>
                <a:ea typeface="+mn-ea"/>
                <a:cs typeface="+mn-cs"/>
              </a:rPr>
              <a:t>Transition: </a:t>
            </a:r>
            <a:r>
              <a:rPr lang="en-US" b="0" baseline="0" dirty="0"/>
              <a:t>As we mentioned earlier, once you have a centralized data lake and a collection of purpose-built analytics services for your use case, it’s important to be able access that data wherever it lives, secure it and have governance policies to keep you in compliance with regulations and security best practices. </a:t>
            </a:r>
            <a:endParaRPr lang="en-US" sz="1200" b="0" i="0" u="none" strike="noStrike" kern="1200" baseline="0" dirty="0">
              <a:solidFill>
                <a:schemeClr val="tx1"/>
              </a:solidFill>
              <a:latin typeface="Amazon Ember" panose="020B0603020204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19</a:t>
            </a:fld>
            <a:endParaRPr lang="en-US"/>
          </a:p>
        </p:txBody>
      </p:sp>
    </p:spTree>
    <p:extLst>
      <p:ext uri="{BB962C8B-B14F-4D97-AF65-F5344CB8AC3E}">
        <p14:creationId xmlns:p14="http://schemas.microsoft.com/office/powerpoint/2010/main" val="406362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at AWS, what we’re really seeing across the board is that our customers are really reinventing their businesses with data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data’s really at the core of everything that they’re trying to do to drive better decisions, to make better outcomes for their businesses</a:t>
            </a:r>
          </a:p>
          <a:p>
            <a:r>
              <a:rPr lang="en-US" sz="1200" kern="1200" dirty="0">
                <a:solidFill>
                  <a:schemeClr val="tx1"/>
                </a:solidFill>
                <a:effectLst/>
                <a:latin typeface="+mn-lt"/>
                <a:ea typeface="+mn-ea"/>
                <a:cs typeface="+mn-cs"/>
              </a:rPr>
              <a:t>and to figure out how to better react to what’s going on and data’s really driving everything that’s happening in terms of innovation in our customer base really across the board and across the world.</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5/So building a data strategy and a data-driven organization is an imperative to stay relevant now, and in the future.</a:t>
            </a:r>
          </a:p>
          <a:p>
            <a:endParaRPr lang="en-US" sz="1200" kern="1200" dirty="0">
              <a:solidFill>
                <a:schemeClr val="tx1"/>
              </a:solidFill>
              <a:effectLst/>
              <a:latin typeface="Amazon Ember" panose="020B0603020204020204" pitchFamily="34" charset="0"/>
              <a:ea typeface="+mn-ea"/>
              <a:cs typeface="+mn-cs"/>
            </a:endParaRPr>
          </a:p>
          <a:p>
            <a:endParaRPr lang="en-US" sz="1200" kern="1200" dirty="0">
              <a:solidFill>
                <a:schemeClr val="tx1"/>
              </a:solidFill>
              <a:effectLst/>
              <a:latin typeface="Amazon Ember" panose="020B0603020204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a:t>
            </a:fld>
            <a:endParaRPr lang="en-US"/>
          </a:p>
        </p:txBody>
      </p:sp>
    </p:spTree>
    <p:extLst>
      <p:ext uri="{BB962C8B-B14F-4D97-AF65-F5344CB8AC3E}">
        <p14:creationId xmlns:p14="http://schemas.microsoft.com/office/powerpoint/2010/main" val="2130771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mazon Ember" panose="020B0603020204020204" pitchFamily="34" charset="0"/>
                <a:ea typeface="+mn-ea"/>
                <a:cs typeface="+mn-cs"/>
              </a:rPr>
              <a:t>1/One of the most important pieces of a modern analytics architecture is the ability for customers to authorize, manage, and audit access to data. </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2/This can be challenging when you are using a data lake and a collection of purpose-build data services to store and analyze your data, because managing security, access control, and audit trails on all of those systems is complex, time-consuming, and error-prone because it requires manually maintaining access control lists and audit policies across different systems and large numbers of storage systems. </a:t>
            </a:r>
          </a:p>
          <a:p>
            <a:endParaRPr lang="en-US" sz="1200" b="1" kern="1200" baseline="0" dirty="0">
              <a:solidFill>
                <a:schemeClr val="tx1"/>
              </a:solidFill>
              <a:effectLst/>
              <a:latin typeface="Amazon Ember" panose="020B0603020204020204" pitchFamily="34" charset="0"/>
              <a:ea typeface="+mn-ea"/>
              <a:cs typeface="+mn-cs"/>
            </a:endParaRPr>
          </a:p>
          <a:p>
            <a:r>
              <a:rPr lang="en-US" b="1" baseline="0" dirty="0"/>
              <a:t>TRANSITION: </a:t>
            </a:r>
            <a:r>
              <a:rPr lang="en-US" sz="1200" kern="1200" dirty="0">
                <a:solidFill>
                  <a:schemeClr val="tx1"/>
                </a:solidFill>
                <a:effectLst/>
                <a:latin typeface="Amazon Ember" panose="020B0603020204020204" pitchFamily="34" charset="0"/>
                <a:ea typeface="+mn-ea"/>
                <a:cs typeface="+mn-cs"/>
              </a:rPr>
              <a:t>AWS Lake Formation helps make that easier by providing a single place to enforce access controls for all services that access your data, such as Redshift, EMR, Athena, and </a:t>
            </a:r>
            <a:r>
              <a:rPr lang="en-US" sz="1200" kern="1200" dirty="0" err="1">
                <a:solidFill>
                  <a:schemeClr val="tx1"/>
                </a:solidFill>
                <a:effectLst/>
                <a:latin typeface="Amazon Ember" panose="020B0603020204020204" pitchFamily="34" charset="0"/>
                <a:ea typeface="+mn-ea"/>
                <a:cs typeface="+mn-cs"/>
              </a:rPr>
              <a:t>SageMaker</a:t>
            </a:r>
            <a:r>
              <a:rPr lang="en-US" sz="1200" kern="1200" dirty="0">
                <a:solidFill>
                  <a:schemeClr val="tx1"/>
                </a:solidFill>
                <a:effectLst/>
                <a:latin typeface="Amazon Ember" panose="020B0603020204020204" pitchFamily="34" charset="0"/>
                <a:ea typeface="+mn-ea"/>
                <a:cs typeface="+mn-cs"/>
              </a:rPr>
              <a:t>. </a:t>
            </a:r>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20</a:t>
            </a:fld>
            <a:endParaRPr lang="en-US"/>
          </a:p>
        </p:txBody>
      </p:sp>
    </p:spTree>
    <p:extLst>
      <p:ext uri="{BB962C8B-B14F-4D97-AF65-F5344CB8AC3E}">
        <p14:creationId xmlns:p14="http://schemas.microsoft.com/office/powerpoint/2010/main" val="3148779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Creating a data lake with Lake Formation is as simple as defining data sources and what access and security policies you want to apply. Lake Formation then helps you collect and catalog data from databases and object storage, move the data into your new Amazon Simple Storage Service (S3) data lake, clean and classify your data using ML algorithms, and secure access to your sensitive data using granular controls at the column, row, and cell-levels.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AWS Lake Formation which includes a Centralized Data Catalog that automatically discovers, tags, and catalogs data, and provides an easy way to centrally define and manage security, governance, and auditing policies—all in one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2/This enables organizations to provide fine grained access to data to the right user at the right time and effectively meet their regulatory governance and compliance requirements.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1/To empower developers, business analysts, and data scientists to break down silos, discover, collect, and analyze data in a secure and governed way, the Lake House approach provides organizations with capabilities like AWS Lake Formation which includes a Data Catalog that automatically discovers, tags, and catalogs data, and provides an easy way to centrally define and manage security, governance, and auditing policies—all in one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2/This enables organizations to provide fine grained access to data to the right user at the right time and effectively meet their regulatory governance and compliance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users can access a centralized data catalog that describes available datasets and their appropriate usage .They then use these datasets with their choice of analytics and ML services, such as Amazon Redshift, Amazon Athena, Amazon EMR for Apache Spark, and Amazon </a:t>
            </a:r>
            <a:r>
              <a:rPr lang="en-US" dirty="0" err="1"/>
              <a:t>QuickSight</a:t>
            </a:r>
            <a:r>
              <a:rPr lang="en-US" dirty="0"/>
              <a:t>. Lake Formation builds on the capabilities available in AWS Glue.</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21</a:t>
            </a:fld>
            <a:endParaRPr lang="en-US"/>
          </a:p>
        </p:txBody>
      </p:sp>
    </p:spTree>
    <p:extLst>
      <p:ext uri="{BB962C8B-B14F-4D97-AF65-F5344CB8AC3E}">
        <p14:creationId xmlns:p14="http://schemas.microsoft.com/office/powerpoint/2010/main" val="3167471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many of you know that </a:t>
            </a:r>
            <a:r>
              <a:rPr lang="en-US" sz="1200" kern="1200" dirty="0" err="1">
                <a:solidFill>
                  <a:schemeClr val="tx1"/>
                </a:solidFill>
                <a:effectLst/>
                <a:latin typeface="+mn-lt"/>
                <a:ea typeface="+mn-ea"/>
                <a:cs typeface="+mn-cs"/>
              </a:rPr>
              <a:t>amazon.com</a:t>
            </a:r>
            <a:r>
              <a:rPr lang="en-US" sz="1200" kern="1200" dirty="0">
                <a:solidFill>
                  <a:schemeClr val="tx1"/>
                </a:solidFill>
                <a:effectLst/>
                <a:latin typeface="+mn-lt"/>
                <a:ea typeface="+mn-ea"/>
                <a:cs typeface="+mn-cs"/>
              </a:rPr>
              <a:t>  builds and operates thousands of  microservices to serve millions of  customers  these include catalog browsing order  placement  transaction processing delivery  scheduling and video services prime  registration to name a few  each service publishes data sets to  amazon's massive analytics  infrastructure  we used to use oracle rack for our data  warehouse  this had 50 petabytes of data with over  75000 tables published by 1800 different  teams  while more than 3300 consumer teams  analyze  this data to drive insights identify  opportunities  prepare reports and evaluate business  performance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Challenge for the </a:t>
            </a:r>
            <a:r>
              <a:rPr lang="en-US" sz="1200" kern="1200" dirty="0" err="1">
                <a:solidFill>
                  <a:schemeClr val="tx1"/>
                </a:solidFill>
                <a:effectLst/>
                <a:latin typeface="+mn-lt"/>
                <a:ea typeface="+mn-ea"/>
                <a:cs typeface="+mn-cs"/>
              </a:rPr>
              <a:t>amazon.com</a:t>
            </a:r>
            <a:r>
              <a:rPr lang="en-US" sz="1200" kern="1200" dirty="0">
                <a:solidFill>
                  <a:schemeClr val="tx1"/>
                </a:solidFill>
                <a:effectLst/>
                <a:latin typeface="+mn-lt"/>
                <a:ea typeface="+mn-ea"/>
                <a:cs typeface="+mn-cs"/>
              </a:rPr>
              <a:t> team was  that the on-premises  oracle database infrastructure was not  designed for processing petabytes of  data  and resulted in a monolithic solution  that was hard to maintain and operate  also it was financially inefficient  being statically sized for peak loads  and lacking ability to dynamically scale  for hardware cost optimization  with ever increasing oracle licensing  costs  the new data lake based solution  utilizes a variety of </a:t>
            </a:r>
            <a:r>
              <a:rPr lang="en-US" sz="1200" kern="1200" dirty="0" err="1">
                <a:solidFill>
                  <a:schemeClr val="tx1"/>
                </a:solidFill>
                <a:effectLst/>
                <a:latin typeface="+mn-lt"/>
                <a:ea typeface="+mn-ea"/>
                <a:cs typeface="+mn-cs"/>
              </a:rPr>
              <a:t>aws</a:t>
            </a:r>
            <a:r>
              <a:rPr lang="en-US" sz="1200" kern="1200" dirty="0">
                <a:solidFill>
                  <a:schemeClr val="tx1"/>
                </a:solidFill>
                <a:effectLst/>
                <a:latin typeface="+mn-lt"/>
                <a:ea typeface="+mn-ea"/>
                <a:cs typeface="+mn-cs"/>
              </a:rPr>
              <a:t> services  to deliver performance and reliability  at exabyte scale for data processing  streaming  and analytics amazon s3 is used as a  data lake  and amazon rare shift as the data  warehouse which allows analytics  and users to run complex queries and  visualize results  using service such as amazon quick site  further amazon integrated the data lake  with the redshift spectrum feature  which allows users to query any dataset  in the lake directly from redshift  without needing to synchronize  the data to their cluster as a result  after migrating to </a:t>
            </a:r>
            <a:r>
              <a:rPr lang="en-US" sz="1200" kern="1200" dirty="0" err="1">
                <a:solidFill>
                  <a:schemeClr val="tx1"/>
                </a:solidFill>
                <a:effectLst/>
                <a:latin typeface="+mn-lt"/>
                <a:ea typeface="+mn-ea"/>
                <a:cs typeface="+mn-cs"/>
              </a:rPr>
              <a:t>aws</a:t>
            </a:r>
            <a:r>
              <a:rPr lang="en-US" sz="1200" kern="1200" dirty="0">
                <a:solidFill>
                  <a:schemeClr val="tx1"/>
                </a:solidFill>
                <a:effectLst/>
                <a:latin typeface="+mn-lt"/>
                <a:ea typeface="+mn-ea"/>
                <a:cs typeface="+mn-cs"/>
              </a:rPr>
              <a:t> database costs  were reduced by over 60 percent  database administrative overhead were  reduced by 70  and performance of the most critical  applications improved by 40  percent the new analytics infrastructure  has  one data lake with over 100 petabytes of  data  almost the twice the size of previous  oracle data warehouse  </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22</a:t>
            </a:fld>
            <a:endParaRPr lang="en-US"/>
          </a:p>
        </p:txBody>
      </p:sp>
    </p:spTree>
    <p:extLst>
      <p:ext uri="{BB962C8B-B14F-4D97-AF65-F5344CB8AC3E}">
        <p14:creationId xmlns:p14="http://schemas.microsoft.com/office/powerpoint/2010/main" val="2495691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Ultimately the goal of a modern data strategy is to allow data to drive innovation fueled by deeper and richer insights. And do so by using some of the modern capabilities like Machine learning and AI.</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1/Machine learning is one of the most disruptive technologies of our generation. </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2/It can help create entirely new revenue opportunities, make better and faster decisions, or improve operational efficiencies. </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3/In the fullness of time, virtually every application will be infused with ML and AI. </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4/These technologies can help you take your data strategy a step further for example – The data store and analytics that we discussed so far provide </a:t>
            </a:r>
            <a:r>
              <a:rPr lang="en-US" sz="1200" kern="1200" dirty="0">
                <a:solidFill>
                  <a:schemeClr val="tx1"/>
                </a:solidFill>
                <a:effectLst/>
                <a:latin typeface="+mn-lt"/>
                <a:ea typeface="+mn-ea"/>
                <a:cs typeface="+mn-cs"/>
              </a:rPr>
              <a:t>capabilities that customers need to understand what’s going on with their business today. Machine learning (ML) and AI can help customers what will happen in the future and to build intelligence into their systems and applications. Hence these technologies are critical for a modern data strategy.</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“Data Stores and Analytics” section covered data analytics capabilities that customers need to understand what’s</a:t>
            </a:r>
            <a:br>
              <a:rPr lang="en-US" dirty="0"/>
            </a:br>
            <a:r>
              <a:rPr lang="en-US" sz="1200" kern="1200" dirty="0">
                <a:solidFill>
                  <a:schemeClr val="tx1"/>
                </a:solidFill>
                <a:effectLst/>
                <a:latin typeface="+mn-lt"/>
                <a:ea typeface="+mn-ea"/>
                <a:cs typeface="+mn-cs"/>
              </a:rPr>
              <a:t>going on with their business today. Machine learning (ML) and AI are also critical for a modern data strategy to help</a:t>
            </a:r>
            <a:br>
              <a:rPr lang="en-US" dirty="0"/>
            </a:br>
            <a:r>
              <a:rPr lang="en-US" sz="1200" kern="1200" dirty="0">
                <a:solidFill>
                  <a:schemeClr val="tx1"/>
                </a:solidFill>
                <a:effectLst/>
                <a:latin typeface="+mn-lt"/>
                <a:ea typeface="+mn-ea"/>
                <a:cs typeface="+mn-cs"/>
              </a:rPr>
              <a:t>customers predict what will happen in the future and to build intelligence into their systems and applications.</a:t>
            </a:r>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23</a:t>
            </a:fld>
            <a:endParaRPr lang="en-US"/>
          </a:p>
        </p:txBody>
      </p:sp>
    </p:spTree>
    <p:extLst>
      <p:ext uri="{BB962C8B-B14F-4D97-AF65-F5344CB8AC3E}">
        <p14:creationId xmlns:p14="http://schemas.microsoft.com/office/powerpoint/2010/main" val="492291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===from </a:t>
            </a:r>
            <a:r>
              <a:rPr lang="en-US" baseline="0" dirty="0" err="1"/>
              <a:t>prev</a:t>
            </a:r>
            <a:r>
              <a:rPr lang="en-US" baseline="0" dirty="0"/>
              <a:t> slide===</a:t>
            </a:r>
          </a:p>
          <a:p>
            <a:r>
              <a:rPr lang="en-US" baseline="0" dirty="0"/>
              <a:t> </a:t>
            </a:r>
            <a:r>
              <a:rPr lang="en-US" sz="1200" kern="1200" dirty="0">
                <a:solidFill>
                  <a:schemeClr val="tx1"/>
                </a:solidFill>
                <a:effectLst/>
                <a:latin typeface="Amazon Ember" panose="020B0603020204020204" pitchFamily="34" charset="0"/>
                <a:ea typeface="+mn-ea"/>
                <a:cs typeface="+mn-cs"/>
              </a:rPr>
              <a:t>AWS meets customers where they are in their journey and helps them achieve specific business outcomes with the broadest and most complete set of ML and artificial intelligence services for builders of all levels of expertise. </a:t>
            </a:r>
            <a:endParaRPr lang="en-US" baseline="0" dirty="0"/>
          </a:p>
          <a:p>
            <a:r>
              <a:rPr lang="en-US" baseline="0" dirty="0"/>
              <a:t>==================</a:t>
            </a:r>
          </a:p>
          <a:p>
            <a:r>
              <a:rPr lang="en-US" baseline="0" dirty="0"/>
              <a:t>Business outcomes driven by innovation – Areas for innovation / how to go about doing innovation</a:t>
            </a:r>
          </a:p>
          <a:p>
            <a:endParaRPr lang="en-US" baseline="0" dirty="0"/>
          </a:p>
          <a:p>
            <a:endParaRPr lang="en-US" baseline="0" dirty="0"/>
          </a:p>
          <a:p>
            <a:r>
              <a:rPr lang="en-US" baseline="0" dirty="0"/>
              <a:t>Slide shows some of the areas where Machine Learning and AI can drive innovation.</a:t>
            </a:r>
          </a:p>
          <a:p>
            <a:endParaRPr lang="en-US" baseline="0" dirty="0"/>
          </a:p>
          <a:p>
            <a:r>
              <a:rPr lang="en-US" baseline="0" dirty="0"/>
              <a:t>Such as</a:t>
            </a:r>
          </a:p>
          <a:p>
            <a:r>
              <a:rPr lang="en-US" baseline="0" dirty="0"/>
              <a:t>1. Creating enhanced customer experiences using personalization, or enhanced customer service with intelligent contact centers leveraging things like leveraging intelligent search and sentiment analysis.</a:t>
            </a:r>
          </a:p>
          <a:p>
            <a:r>
              <a:rPr lang="en-US" baseline="0" dirty="0"/>
              <a:t>2. Another aera is to optimize business by abilities like fraud detection. Forecasting. Intelligent document processing.</a:t>
            </a:r>
          </a:p>
          <a:p>
            <a:r>
              <a:rPr lang="en-US" baseline="0" dirty="0"/>
              <a:t>3. Also help developers identify bugs and potential performance bottlenecks by </a:t>
            </a:r>
            <a:r>
              <a:rPr lang="en-US" baseline="0" dirty="0" err="1"/>
              <a:t>shifiting</a:t>
            </a:r>
            <a:r>
              <a:rPr lang="en-US" baseline="0" dirty="0"/>
              <a:t> left in the application development lifecycle and using AI and ML to detect bugs and patterns during code development. (to detect these things during application development)</a:t>
            </a:r>
          </a:p>
          <a:p>
            <a:endParaRPr lang="en-US" baseline="0" dirty="0"/>
          </a:p>
          <a:p>
            <a:endParaRPr lang="en-US" baseline="0" dirty="0"/>
          </a:p>
          <a:p>
            <a:r>
              <a:rPr lang="en-US" baseline="0" dirty="0"/>
              <a:t>However to get there we found that the biggest challenges are lack of skills, organizational </a:t>
            </a:r>
            <a:r>
              <a:rPr lang="en-US" baseline="0" dirty="0" err="1"/>
              <a:t>intertia</a:t>
            </a:r>
            <a:r>
              <a:rPr lang="en-US" baseline="0" dirty="0"/>
              <a:t> to adopt modern capabilities or just the lack of </a:t>
            </a:r>
            <a:r>
              <a:rPr lang="en-US" baseline="0" dirty="0" err="1"/>
              <a:t>Qualtiy</a:t>
            </a:r>
            <a:r>
              <a:rPr lang="en-US" baseline="0" dirty="0"/>
              <a:t>   and quantity of data to train on. The previous pillars will go a long way helping the last </a:t>
            </a:r>
            <a:r>
              <a:rPr lang="en-US" baseline="0" dirty="0" err="1"/>
              <a:t>challage</a:t>
            </a:r>
            <a:r>
              <a:rPr lang="en-US" baseline="0" dirty="0"/>
              <a:t> with quality and quantity of data, however in-order to help democratize ML further</a:t>
            </a:r>
          </a:p>
          <a:p>
            <a:r>
              <a:rPr lang="en-US" sz="1200" kern="1200" dirty="0">
                <a:solidFill>
                  <a:schemeClr val="tx1"/>
                </a:solidFill>
                <a:effectLst/>
                <a:latin typeface="Amazon Ember" panose="020B0603020204020204" pitchFamily="34" charset="0"/>
                <a:ea typeface="+mn-ea"/>
                <a:cs typeface="+mn-cs"/>
              </a:rPr>
              <a:t>AWS meets customers where they are in their journey and helps them achieve specific business outcomes with the broadest and most complete set of ML and artificial intelligence services for builders of all levels of expertise making ML and AI adoption really easy.</a:t>
            </a:r>
            <a:endParaRPr lang="en-US" baseline="0" dirty="0"/>
          </a:p>
          <a:p>
            <a:endParaRPr lang="en-US" baseline="0" dirty="0"/>
          </a:p>
          <a:p>
            <a:endParaRPr lang="en-US" baseline="0" dirty="0"/>
          </a:p>
          <a:p>
            <a:r>
              <a:rPr lang="en-US" baseline="0" dirty="0"/>
              <a:t>1/Our solutions address use cases across various lines of businesses. Many of these cases have a one AI services that addresses these end to end. For instance customers use Amazon Personalize for Personalization or Amazon Kendra for Intelligent Search. </a:t>
            </a:r>
          </a:p>
          <a:p>
            <a:endParaRPr lang="en-US" baseline="0" dirty="0"/>
          </a:p>
          <a:p>
            <a:r>
              <a:rPr lang="en-US" baseline="0" dirty="0"/>
              <a:t>2/We have Amazon Fraud Detector for fraud </a:t>
            </a:r>
            <a:r>
              <a:rPr lang="en-US" baseline="0" dirty="0" err="1"/>
              <a:t>dectection</a:t>
            </a:r>
            <a:r>
              <a:rPr lang="en-US" baseline="0" dirty="0"/>
              <a:t>, Lookout for Metrics for business metrics analysis to identify anomalies and the root cause behind. For </a:t>
            </a:r>
            <a:r>
              <a:rPr lang="en-US" baseline="0" dirty="0" err="1"/>
              <a:t>Devops</a:t>
            </a:r>
            <a:r>
              <a:rPr lang="en-US" baseline="0" dirty="0"/>
              <a:t>, we have </a:t>
            </a:r>
            <a:r>
              <a:rPr lang="en-US" baseline="0" dirty="0" err="1"/>
              <a:t>CodeGuru</a:t>
            </a:r>
            <a:r>
              <a:rPr lang="en-US" baseline="0" dirty="0"/>
              <a:t> for.. and DevOps Guru for..</a:t>
            </a:r>
          </a:p>
          <a:p>
            <a:r>
              <a:rPr lang="en-US" baseline="0" dirty="0"/>
              <a:t>(Explain each category at a high level)</a:t>
            </a:r>
          </a:p>
          <a:p>
            <a:endParaRPr lang="en-US" baseline="0" dirty="0"/>
          </a:p>
          <a:p>
            <a:r>
              <a:rPr lang="en-US" baseline="0" dirty="0"/>
              <a:t>3/Then there are other solutions where our customers are combining multiple services to address the use cases and we are investing in helping to connect the dots between these services to make it even easier for our customers to do this.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4/</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solutions I just talked about are applicable across a number of industries, but we also hear from customers that they want solutions that are very specific to their industry needs.</a:t>
            </a:r>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24</a:t>
            </a:fld>
            <a:endParaRPr lang="en-US"/>
          </a:p>
        </p:txBody>
      </p:sp>
    </p:spTree>
    <p:extLst>
      <p:ext uri="{BB962C8B-B14F-4D97-AF65-F5344CB8AC3E}">
        <p14:creationId xmlns:p14="http://schemas.microsoft.com/office/powerpoint/2010/main" val="3933600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a:p>
            <a:endParaRPr lang="en-US" sz="2400" dirty="0"/>
          </a:p>
          <a:p>
            <a:r>
              <a:rPr lang="en-US" sz="2400" dirty="0"/>
              <a:t>A Typical ML workload or model goes through some major lifecycle stages like build, train and deploy after which you start using the models to draw inferences.</a:t>
            </a:r>
          </a:p>
          <a:p>
            <a:endParaRPr lang="en-US" sz="2400" dirty="0"/>
          </a:p>
          <a:p>
            <a:r>
              <a:rPr lang="en-US" sz="2400" dirty="0"/>
              <a:t>For building and for</a:t>
            </a:r>
          </a:p>
          <a:p>
            <a:r>
              <a:rPr lang="en-US" sz="2400" dirty="0"/>
              <a:t>1/</a:t>
            </a:r>
            <a:r>
              <a:rPr lang="en-US" sz="1200" kern="1200" dirty="0">
                <a:solidFill>
                  <a:schemeClr val="tx1"/>
                </a:solidFill>
                <a:effectLst/>
                <a:latin typeface="Amazon Ember" panose="020B0603020204020204" pitchFamily="34" charset="0"/>
                <a:ea typeface="+mn-ea"/>
                <a:cs typeface="+mn-cs"/>
              </a:rPr>
              <a:t>For expert practitioners, AWS supports all the major machine learning frameworks including TensorFlow, </a:t>
            </a:r>
            <a:r>
              <a:rPr lang="en-US" sz="1200" kern="1200" dirty="0" err="1">
                <a:solidFill>
                  <a:schemeClr val="tx1"/>
                </a:solidFill>
                <a:effectLst/>
                <a:latin typeface="Amazon Ember" panose="020B0603020204020204" pitchFamily="34" charset="0"/>
                <a:ea typeface="+mn-ea"/>
                <a:cs typeface="+mn-cs"/>
              </a:rPr>
              <a:t>MXNet</a:t>
            </a:r>
            <a:r>
              <a:rPr lang="en-US" sz="1200" kern="1200" dirty="0">
                <a:solidFill>
                  <a:schemeClr val="tx1"/>
                </a:solidFill>
                <a:effectLst/>
                <a:latin typeface="Amazon Ember" panose="020B0603020204020204" pitchFamily="34" charset="0"/>
                <a:ea typeface="+mn-ea"/>
                <a:cs typeface="+mn-cs"/>
              </a:rPr>
              <a:t>, </a:t>
            </a:r>
            <a:r>
              <a:rPr lang="en-US" sz="1200" kern="1200" dirty="0" err="1">
                <a:solidFill>
                  <a:schemeClr val="tx1"/>
                </a:solidFill>
                <a:effectLst/>
                <a:latin typeface="Amazon Ember" panose="020B0603020204020204" pitchFamily="34" charset="0"/>
                <a:ea typeface="+mn-ea"/>
                <a:cs typeface="+mn-cs"/>
              </a:rPr>
              <a:t>PyTorch</a:t>
            </a:r>
            <a:r>
              <a:rPr lang="en-US" sz="1200" kern="1200" dirty="0">
                <a:solidFill>
                  <a:schemeClr val="tx1"/>
                </a:solidFill>
                <a:effectLst/>
                <a:latin typeface="Amazon Ember" panose="020B0603020204020204" pitchFamily="34" charset="0"/>
                <a:ea typeface="+mn-ea"/>
                <a:cs typeface="+mn-cs"/>
              </a:rPr>
              <a:t>, Caffe 2, etc. </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2/And we offer the highest performance instances for machine learning training in the cloud with Amazon EC2 P4d instances, powered by the latest NVIDIA A100 Tensor Core GPUs and coupled with first in the cloud 400 Gbps instance networking. </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3/P4d instances are deployed in hyper scale clusters, called EC2 </a:t>
            </a:r>
            <a:r>
              <a:rPr lang="en-US" sz="1200" kern="1200" dirty="0" err="1">
                <a:solidFill>
                  <a:schemeClr val="tx1"/>
                </a:solidFill>
                <a:effectLst/>
                <a:latin typeface="Amazon Ember" panose="020B0603020204020204" pitchFamily="34" charset="0"/>
                <a:ea typeface="+mn-ea"/>
                <a:cs typeface="+mn-cs"/>
              </a:rPr>
              <a:t>UltraClusters</a:t>
            </a:r>
            <a:r>
              <a:rPr lang="en-US" sz="1200" kern="1200" dirty="0">
                <a:solidFill>
                  <a:schemeClr val="tx1"/>
                </a:solidFill>
                <a:effectLst/>
                <a:latin typeface="Amazon Ember" panose="020B0603020204020204" pitchFamily="34" charset="0"/>
                <a:ea typeface="+mn-ea"/>
                <a:cs typeface="+mn-cs"/>
              </a:rPr>
              <a:t>, offering supercomputer-class performance for the most complex ML training jobs. </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4/For inference, which represents 90% of the cost of machine learning, we provide the lowest cost for machine learning inference in the cloud with Amazon EC2 Inf1 instances powered by AWS </a:t>
            </a:r>
            <a:r>
              <a:rPr lang="en-US" sz="1200" kern="1200" dirty="0" err="1">
                <a:solidFill>
                  <a:schemeClr val="tx1"/>
                </a:solidFill>
                <a:effectLst/>
                <a:latin typeface="Amazon Ember" panose="020B0603020204020204" pitchFamily="34" charset="0"/>
                <a:ea typeface="+mn-ea"/>
                <a:cs typeface="+mn-cs"/>
              </a:rPr>
              <a:t>Inferentia</a:t>
            </a:r>
            <a:r>
              <a:rPr lang="en-US" sz="1200" kern="1200" dirty="0">
                <a:solidFill>
                  <a:schemeClr val="tx1"/>
                </a:solidFill>
                <a:effectLst/>
                <a:latin typeface="Amazon Ember" panose="020B0603020204020204" pitchFamily="34" charset="0"/>
                <a:ea typeface="+mn-ea"/>
                <a:cs typeface="+mn-cs"/>
              </a:rPr>
              <a:t> chips. </a:t>
            </a:r>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25</a:t>
            </a:fld>
            <a:endParaRPr lang="en-US"/>
          </a:p>
        </p:txBody>
      </p:sp>
    </p:spTree>
    <p:extLst>
      <p:ext uri="{BB962C8B-B14F-4D97-AF65-F5344CB8AC3E}">
        <p14:creationId xmlns:p14="http://schemas.microsoft.com/office/powerpoint/2010/main" val="2019899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latin typeface="Amazon Ember" panose="020B0603020204020204" pitchFamily="34" charset="0"/>
                <a:ea typeface="+mn-ea"/>
                <a:cs typeface="+mn-cs"/>
              </a:rPr>
              <a:t>1/</a:t>
            </a:r>
            <a:r>
              <a:rPr lang="en-US" sz="1200" kern="1200" dirty="0">
                <a:solidFill>
                  <a:schemeClr val="tx1"/>
                </a:solidFill>
                <a:effectLst/>
                <a:latin typeface="Amazon Ember" panose="020B0603020204020204" pitchFamily="34" charset="0"/>
                <a:ea typeface="+mn-ea"/>
                <a:cs typeface="+mn-cs"/>
              </a:rPr>
              <a:t>For data scientists and ML developers, AWS offers Amazon </a:t>
            </a:r>
            <a:r>
              <a:rPr lang="en-US" sz="1200" kern="1200" dirty="0" err="1">
                <a:solidFill>
                  <a:schemeClr val="tx1"/>
                </a:solidFill>
                <a:effectLst/>
                <a:latin typeface="Amazon Ember" panose="020B0603020204020204" pitchFamily="34" charset="0"/>
                <a:ea typeface="+mn-ea"/>
                <a:cs typeface="+mn-cs"/>
              </a:rPr>
              <a:t>SageMaker</a:t>
            </a:r>
            <a:r>
              <a:rPr lang="en-US" sz="1200" kern="1200" dirty="0">
                <a:solidFill>
                  <a:schemeClr val="tx1"/>
                </a:solidFill>
                <a:effectLst/>
                <a:latin typeface="Amazon Ember" panose="020B0603020204020204" pitchFamily="34" charset="0"/>
                <a:ea typeface="+mn-ea"/>
                <a:cs typeface="+mn-cs"/>
              </a:rPr>
              <a:t>, the most comprehensive managed machine learning service. </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2/It was built from the ground up to simplify the process of machine learning with tools for every step of the ML development (</a:t>
            </a:r>
            <a:r>
              <a:rPr lang="en-US" sz="1200" kern="1200" dirty="0" err="1">
                <a:solidFill>
                  <a:schemeClr val="tx1"/>
                </a:solidFill>
                <a:effectLst/>
                <a:latin typeface="Amazon Ember" panose="020B0603020204020204" pitchFamily="34" charset="0"/>
                <a:ea typeface="+mn-ea"/>
                <a:cs typeface="+mn-cs"/>
              </a:rPr>
              <a:t>i.e</a:t>
            </a:r>
            <a:r>
              <a:rPr lang="en-US" sz="1200" kern="1200" dirty="0">
                <a:solidFill>
                  <a:schemeClr val="tx1"/>
                </a:solidFill>
                <a:effectLst/>
                <a:latin typeface="Amazon Ember" panose="020B0603020204020204" pitchFamily="34" charset="0"/>
                <a:ea typeface="+mn-ea"/>
                <a:cs typeface="+mn-cs"/>
              </a:rPr>
              <a:t> build, train, tune, deploy) ,(but also includes features across all aspects of ML including)  including labeling, data preparation, feature engineering, statistical bias detection, auto-ML, training, tuning, hosting, </a:t>
            </a:r>
            <a:r>
              <a:rPr lang="en-US" sz="1200" kern="1200" dirty="0" err="1">
                <a:solidFill>
                  <a:schemeClr val="tx1"/>
                </a:solidFill>
                <a:effectLst/>
                <a:latin typeface="Amazon Ember" panose="020B0603020204020204" pitchFamily="34" charset="0"/>
                <a:ea typeface="+mn-ea"/>
                <a:cs typeface="+mn-cs"/>
              </a:rPr>
              <a:t>explainability</a:t>
            </a:r>
            <a:r>
              <a:rPr lang="en-US" sz="1200" kern="1200" dirty="0">
                <a:solidFill>
                  <a:schemeClr val="tx1"/>
                </a:solidFill>
                <a:effectLst/>
                <a:latin typeface="Amazon Ember" panose="020B0603020204020204" pitchFamily="34" charset="0"/>
                <a:ea typeface="+mn-ea"/>
                <a:cs typeface="+mn-cs"/>
              </a:rPr>
              <a:t>, monitoring, and workflows. </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(add stuff from messaging doc or </a:t>
            </a:r>
            <a:r>
              <a:rPr lang="en-US" sz="1200" kern="1200" dirty="0" err="1">
                <a:solidFill>
                  <a:schemeClr val="tx1"/>
                </a:solidFill>
                <a:effectLst/>
                <a:latin typeface="Amazon Ember" panose="020B0603020204020204" pitchFamily="34" charset="0"/>
                <a:ea typeface="+mn-ea"/>
                <a:cs typeface="+mn-cs"/>
              </a:rPr>
              <a:t>onlince</a:t>
            </a:r>
            <a:r>
              <a:rPr lang="en-US" sz="1200" kern="1200" dirty="0">
                <a:solidFill>
                  <a:schemeClr val="tx1"/>
                </a:solidFill>
                <a:effectLst/>
                <a:latin typeface="Amazon Ember" panose="020B0603020204020204" pitchFamily="34" charset="0"/>
                <a:ea typeface="+mn-ea"/>
                <a:cs typeface="+mn-cs"/>
              </a:rPr>
              <a:t> service docs for defining what is sage maker)</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mn-lt"/>
                <a:ea typeface="+mn-ea"/>
                <a:cs typeface="+mn-cs"/>
              </a:rPr>
              <a:t>Since we launched </a:t>
            </a:r>
            <a:r>
              <a:rPr lang="en-US" sz="1200" kern="1200" dirty="0" err="1">
                <a:solidFill>
                  <a:schemeClr val="tx1"/>
                </a:solidFill>
                <a:effectLst/>
                <a:latin typeface="+mn-lt"/>
                <a:ea typeface="+mn-ea"/>
                <a:cs typeface="+mn-cs"/>
              </a:rPr>
              <a:t>SageMaker</a:t>
            </a:r>
            <a:r>
              <a:rPr lang="en-US" sz="1200" kern="1200" dirty="0">
                <a:solidFill>
                  <a:schemeClr val="tx1"/>
                </a:solidFill>
                <a:effectLst/>
                <a:latin typeface="+mn-lt"/>
                <a:ea typeface="+mn-ea"/>
                <a:cs typeface="+mn-cs"/>
              </a:rPr>
              <a:t> in 2017, we have added more than 150 capabilities and features to allow democratizing ML and making its adoption easy.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further democratize machine learning, we launched Amazon </a:t>
            </a:r>
            <a:r>
              <a:rPr lang="en-US" sz="1200" kern="1200" dirty="0" err="1">
                <a:solidFill>
                  <a:schemeClr val="tx1"/>
                </a:solidFill>
                <a:effectLst/>
                <a:latin typeface="+mn-lt"/>
                <a:ea typeface="+mn-ea"/>
                <a:cs typeface="+mn-cs"/>
              </a:rPr>
              <a:t>SageMaker</a:t>
            </a:r>
            <a:r>
              <a:rPr lang="en-US" sz="1200" kern="1200" dirty="0">
                <a:solidFill>
                  <a:schemeClr val="tx1"/>
                </a:solidFill>
                <a:effectLst/>
                <a:latin typeface="+mn-lt"/>
                <a:ea typeface="+mn-ea"/>
                <a:cs typeface="+mn-cs"/>
              </a:rPr>
              <a:t> Canvas, which</a:t>
            </a:r>
            <a:br>
              <a:rPr lang="en-US" dirty="0"/>
            </a:br>
            <a:r>
              <a:rPr lang="en-US" sz="1200" kern="1200" dirty="0">
                <a:solidFill>
                  <a:schemeClr val="tx1"/>
                </a:solidFill>
                <a:effectLst/>
                <a:latin typeface="+mn-lt"/>
                <a:ea typeface="+mn-ea"/>
                <a:cs typeface="+mn-cs"/>
              </a:rPr>
              <a:t>enables business users and analysts to generate highly accurate machine-learning predictions using a</a:t>
            </a:r>
            <a:br>
              <a:rPr lang="en-US" dirty="0"/>
            </a:br>
            <a:r>
              <a:rPr lang="en-US" sz="1200" kern="1200" dirty="0">
                <a:solidFill>
                  <a:schemeClr val="tx1"/>
                </a:solidFill>
                <a:effectLst/>
                <a:latin typeface="+mn-lt"/>
                <a:ea typeface="+mn-ea"/>
                <a:cs typeface="+mn-cs"/>
              </a:rPr>
              <a:t>visual point-and-click interface—with no coding required.</a:t>
            </a:r>
            <a:endParaRPr lang="en-US" sz="1200" kern="1200" dirty="0">
              <a:solidFill>
                <a:schemeClr val="tx1"/>
              </a:solidFill>
              <a:effectLst/>
              <a:latin typeface="Amazon Ember" panose="020B0603020204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26</a:t>
            </a:fld>
            <a:endParaRPr lang="en-US"/>
          </a:p>
        </p:txBody>
      </p:sp>
    </p:spTree>
    <p:extLst>
      <p:ext uri="{BB962C8B-B14F-4D97-AF65-F5344CB8AC3E}">
        <p14:creationId xmlns:p14="http://schemas.microsoft.com/office/powerpoint/2010/main" val="692495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17992" rtl="0" eaLnBrk="1" fontAlgn="auto" latinLnBrk="0" hangingPunct="1">
              <a:lnSpc>
                <a:spcPct val="100000"/>
              </a:lnSpc>
              <a:spcBef>
                <a:spcPts val="0"/>
              </a:spcBef>
              <a:spcAft>
                <a:spcPts val="408"/>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1/For developers and business users, AWS offers pre-trained AI services that provide ready-made intelligence for applications and workflows and end-to-end solutions that can solves business needs right out of the box using </a:t>
            </a:r>
            <a:r>
              <a:rPr lang="en-US" sz="1200" kern="1200" dirty="0" err="1">
                <a:solidFill>
                  <a:schemeClr val="tx1"/>
                </a:solidFill>
                <a:effectLst/>
                <a:latin typeface="Amazon Ember" panose="020B0603020204020204" pitchFamily="34" charset="0"/>
                <a:ea typeface="+mn-ea"/>
                <a:cs typeface="+mn-cs"/>
              </a:rPr>
              <a:t>AutoML</a:t>
            </a:r>
            <a:r>
              <a:rPr lang="en-US" sz="1200" kern="1200" dirty="0">
                <a:solidFill>
                  <a:schemeClr val="tx1"/>
                </a:solidFill>
                <a:effectLst/>
                <a:latin typeface="Amazon Ember" panose="020B0603020204020204" pitchFamily="34" charset="0"/>
                <a:ea typeface="+mn-ea"/>
                <a:cs typeface="+mn-cs"/>
              </a:rPr>
              <a:t> technology. </a:t>
            </a:r>
          </a:p>
          <a:p>
            <a:pPr marL="0" marR="0" lvl="0" indent="0" algn="l" defTabSz="1117992" rtl="0" eaLnBrk="1" fontAlgn="auto" latinLnBrk="0" hangingPunct="1">
              <a:lnSpc>
                <a:spcPct val="100000"/>
              </a:lnSpc>
              <a:spcBef>
                <a:spcPts val="0"/>
              </a:spcBef>
              <a:spcAft>
                <a:spcPts val="408"/>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a:t>
            </a:r>
            <a:r>
              <a:rPr lang="en-US" sz="1200" kern="1200" dirty="0">
                <a:solidFill>
                  <a:schemeClr val="tx1"/>
                </a:solidFill>
                <a:effectLst/>
                <a:latin typeface="+mn-lt"/>
                <a:ea typeface="+mn-ea"/>
                <a:cs typeface="+mn-cs"/>
              </a:rPr>
              <a:t>For example, we have Amazon </a:t>
            </a:r>
            <a:r>
              <a:rPr lang="en-US" sz="1200" kern="1200" dirty="0" err="1">
                <a:solidFill>
                  <a:schemeClr val="tx1"/>
                </a:solidFill>
                <a:effectLst/>
                <a:latin typeface="+mn-lt"/>
                <a:ea typeface="+mn-ea"/>
                <a:cs typeface="+mn-cs"/>
              </a:rPr>
              <a:t>Rekognition</a:t>
            </a:r>
            <a:r>
              <a:rPr lang="en-US" sz="1200" kern="1200" dirty="0">
                <a:solidFill>
                  <a:schemeClr val="tx1"/>
                </a:solidFill>
                <a:effectLst/>
                <a:latin typeface="+mn-lt"/>
                <a:ea typeface="+mn-ea"/>
                <a:cs typeface="+mn-cs"/>
              </a:rPr>
              <a:t> for video recognition, Amazon Polly for translating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text to speech, Amazon Lex for building chatbots, and Amazon Kendra for internal enterprise search. 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have a bunch more Amazon capabilities we’ve exposed as ML services, such as Amazon Fraud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Detector for identifying potentially fraudulent online activities, Amazon Forecast for building accurate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forecasting models, and Amazon Personalize for delivering personalized recommendations. Along with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broad range of services and devices, customers are working alongside Amazon’s expert ML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practitioners in the AWS Machine Learning Lab to implement real-life use cases</a:t>
            </a:r>
            <a:endParaRPr lang="en-US" dirty="0"/>
          </a:p>
          <a:p>
            <a:pPr marL="0" marR="0" lvl="0" indent="0" algn="l" defTabSz="1117992" rtl="0" eaLnBrk="1" fontAlgn="auto" latinLnBrk="0" hangingPunct="1">
              <a:lnSpc>
                <a:spcPct val="100000"/>
              </a:lnSpc>
              <a:spcBef>
                <a:spcPts val="0"/>
              </a:spcBef>
              <a:spcAft>
                <a:spcPts val="408"/>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a:t>
            </a:r>
          </a:p>
          <a:p>
            <a:pPr marL="0" marR="0" lvl="0" indent="0" algn="l" defTabSz="1117992" rtl="0" eaLnBrk="1" fontAlgn="auto" latinLnBrk="0" hangingPunct="1">
              <a:lnSpc>
                <a:spcPct val="100000"/>
              </a:lnSpc>
              <a:spcBef>
                <a:spcPts val="0"/>
              </a:spcBef>
              <a:spcAft>
                <a:spcPts val="408"/>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2/These services address common use cases such as personalized recommendations, contact center intelligence, document processing, intelligent search, business metrics analysis, and more. </a:t>
            </a:r>
          </a:p>
          <a:p>
            <a:pPr marL="0" marR="0" lvl="0" indent="0" algn="l" defTabSz="1117992" rtl="0" eaLnBrk="1" fontAlgn="auto" latinLnBrk="0" hangingPunct="1">
              <a:lnSpc>
                <a:spcPct val="100000"/>
              </a:lnSpc>
              <a:spcBef>
                <a:spcPts val="0"/>
              </a:spcBef>
              <a:spcAft>
                <a:spcPts val="408"/>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117992" rtl="0" eaLnBrk="1" fontAlgn="auto" latinLnBrk="0" hangingPunct="1">
              <a:lnSpc>
                <a:spcPct val="100000"/>
              </a:lnSpc>
              <a:spcBef>
                <a:spcPts val="0"/>
              </a:spcBef>
              <a:spcAft>
                <a:spcPts val="408"/>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3/AWS also has industry-specific AI services for </a:t>
            </a:r>
            <a:r>
              <a:rPr lang="en-US" sz="1200" kern="1200" dirty="0" err="1">
                <a:solidFill>
                  <a:schemeClr val="tx1"/>
                </a:solidFill>
                <a:effectLst/>
                <a:latin typeface="Amazon Ember" panose="020B0603020204020204" pitchFamily="34" charset="0"/>
                <a:ea typeface="+mn-ea"/>
                <a:cs typeface="+mn-cs"/>
              </a:rPr>
              <a:t>eg</a:t>
            </a:r>
            <a:r>
              <a:rPr lang="en-US" sz="1200" kern="1200" dirty="0">
                <a:solidFill>
                  <a:schemeClr val="tx1"/>
                </a:solidFill>
                <a:effectLst/>
                <a:latin typeface="Amazon Ember" panose="020B0603020204020204" pitchFamily="34" charset="0"/>
                <a:ea typeface="+mn-ea"/>
                <a:cs typeface="+mn-cs"/>
              </a:rPr>
              <a:t> those for industrial and healthcare industries.</a:t>
            </a:r>
          </a:p>
          <a:p>
            <a:pPr marL="0" marR="0" lvl="0" indent="0" algn="l" defTabSz="1117992" rtl="0" eaLnBrk="1" fontAlgn="auto" latinLnBrk="0" hangingPunct="1">
              <a:lnSpc>
                <a:spcPct val="100000"/>
              </a:lnSpc>
              <a:spcBef>
                <a:spcPts val="0"/>
              </a:spcBef>
              <a:spcAft>
                <a:spcPts val="408"/>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117992" rtl="0" eaLnBrk="1" fontAlgn="auto" latinLnBrk="0" hangingPunct="1">
              <a:lnSpc>
                <a:spcPct val="100000"/>
              </a:lnSpc>
              <a:spcBef>
                <a:spcPts val="0"/>
              </a:spcBef>
              <a:spcAft>
                <a:spcPts val="408"/>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Add more from messaging doc or from online service docs.</a:t>
            </a:r>
          </a:p>
          <a:p>
            <a:pPr marL="0" marR="0" lvl="0" indent="0" algn="l" defTabSz="1117992" rtl="0" eaLnBrk="1" fontAlgn="auto" latinLnBrk="0" hangingPunct="1">
              <a:lnSpc>
                <a:spcPct val="100000"/>
              </a:lnSpc>
              <a:spcBef>
                <a:spcPts val="0"/>
              </a:spcBef>
              <a:spcAft>
                <a:spcPts val="408"/>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117992" rtl="0" eaLnBrk="1" fontAlgn="auto" latinLnBrk="0" hangingPunct="1">
              <a:lnSpc>
                <a:spcPct val="100000"/>
              </a:lnSpc>
              <a:spcBef>
                <a:spcPts val="0"/>
              </a:spcBef>
              <a:spcAft>
                <a:spcPts val="408"/>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117992" rtl="0" eaLnBrk="1" fontAlgn="auto" latinLnBrk="0" hangingPunct="1">
              <a:lnSpc>
                <a:spcPct val="100000"/>
              </a:lnSpc>
              <a:spcBef>
                <a:spcPts val="0"/>
              </a:spcBef>
              <a:spcAft>
                <a:spcPts val="408"/>
              </a:spcAft>
              <a:buClrTx/>
              <a:buSzTx/>
              <a:buFont typeface="Arial" panose="020B0604020202020204" pitchFamily="34" charset="0"/>
              <a:buNone/>
              <a:tabLst/>
              <a:defRPr/>
            </a:pPr>
            <a:r>
              <a:rPr lang="en-US" sz="1200" kern="1200" dirty="0">
                <a:solidFill>
                  <a:schemeClr val="tx1"/>
                </a:solidFill>
                <a:effectLst/>
                <a:latin typeface="+mn-lt"/>
                <a:ea typeface="+mn-ea"/>
                <a:cs typeface="+mn-cs"/>
              </a:rPr>
              <a:t>For example, we have Amazon </a:t>
            </a:r>
            <a:r>
              <a:rPr lang="en-US" sz="1200" kern="1200" dirty="0" err="1">
                <a:solidFill>
                  <a:schemeClr val="tx1"/>
                </a:solidFill>
                <a:effectLst/>
                <a:latin typeface="+mn-lt"/>
                <a:ea typeface="+mn-ea"/>
                <a:cs typeface="+mn-cs"/>
              </a:rPr>
              <a:t>Rekognition</a:t>
            </a:r>
            <a:r>
              <a:rPr lang="en-US" sz="1200" kern="1200" dirty="0">
                <a:solidFill>
                  <a:schemeClr val="tx1"/>
                </a:solidFill>
                <a:effectLst/>
                <a:latin typeface="+mn-lt"/>
                <a:ea typeface="+mn-ea"/>
                <a:cs typeface="+mn-cs"/>
              </a:rPr>
              <a:t> for video recognition, Amazon Polly for translating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text to speech, Amazon Lex for building chatbots, and Amazon Kendra for internal enterprise search. 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have a bunch more Amazon capabilities we’ve exposed as ML services, such as Amazon Fraud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Detector for identifying potentially fraudulent online activities, Amazon Forecast for building accurate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forecasting models, and Amazon Personalize for delivering personalized recommendations. Along with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broad range of services and devices, customers are working alongside Amazon’s expert ML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practitioners in the AWS Machine Learning Lab to implement real-life use cases</a:t>
            </a:r>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27</a:t>
            </a:fld>
            <a:endParaRPr lang="en-US"/>
          </a:p>
        </p:txBody>
      </p:sp>
    </p:spTree>
    <p:extLst>
      <p:ext uri="{BB962C8B-B14F-4D97-AF65-F5344CB8AC3E}">
        <p14:creationId xmlns:p14="http://schemas.microsoft.com/office/powerpoint/2010/main" val="230834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81900">
              <a:spcAft>
                <a:spcPts val="431"/>
              </a:spcAft>
              <a:defRPr/>
            </a:pPr>
            <a:r>
              <a:rPr lang="en-US" baseline="0" dirty="0"/>
              <a:t>1/So to recap, </a:t>
            </a:r>
            <a:r>
              <a:rPr lang="en-US" sz="1200" baseline="0" dirty="0">
                <a:latin typeface="+mn-lt"/>
              </a:rPr>
              <a:t>It’s clear, harnessing data is the next wave of digital transformation. </a:t>
            </a:r>
          </a:p>
          <a:p>
            <a:pPr defTabSz="1181900">
              <a:spcAft>
                <a:spcPts val="431"/>
              </a:spcAft>
              <a:defRPr/>
            </a:pPr>
            <a:endParaRPr lang="en-US" sz="1200" baseline="0" dirty="0">
              <a:latin typeface="+mn-lt"/>
            </a:endParaRPr>
          </a:p>
          <a:p>
            <a:pPr defTabSz="1181900">
              <a:spcAft>
                <a:spcPts val="431"/>
              </a:spcAft>
              <a:defRPr/>
            </a:pPr>
            <a:r>
              <a:rPr lang="en-US" sz="1200" baseline="0" dirty="0">
                <a:latin typeface="+mn-lt"/>
              </a:rPr>
              <a:t>2/It’s critical that you modernize your data infrastructure, unify the best of both data lakes and purpose-built data stores, and innovate with ML.</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28</a:t>
            </a:fld>
            <a:endParaRPr lang="en-US"/>
          </a:p>
        </p:txBody>
      </p:sp>
    </p:spTree>
    <p:extLst>
      <p:ext uri="{BB962C8B-B14F-4D97-AF65-F5344CB8AC3E}">
        <p14:creationId xmlns:p14="http://schemas.microsoft.com/office/powerpoint/2010/main" val="1002563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&lt;This slide</a:t>
            </a:r>
            <a:r>
              <a:rPr lang="en-US" baseline="0" dirty="0"/>
              <a:t> has animated builds, the talking points below are aligned to steps in the slide build&gt;</a:t>
            </a:r>
          </a:p>
          <a:p>
            <a:r>
              <a:rPr lang="en-US" baseline="0" dirty="0"/>
              <a:t>&lt;Transition - </a:t>
            </a:r>
          </a:p>
          <a:p>
            <a:endParaRPr lang="en-US" baseline="0" dirty="0"/>
          </a:p>
          <a:p>
            <a:r>
              <a:rPr lang="en-US" b="1" baseline="0" dirty="0"/>
              <a:t>&lt;Start: Data continues to rapidly grow&gt;</a:t>
            </a:r>
          </a:p>
          <a:p>
            <a:r>
              <a:rPr lang="en-US" baseline="0" dirty="0"/>
              <a:t>We have known for a numbers of years now that the amount of data available to us is exploding and continues to grow at an exponential rate. This is driven by the fact that data is being produced by all devices, app and system logs, and machines and apps that produce telemetry. The types of data that need to be stored is more varied from traditional structured data to semi-structured and unstructured, and this data needs to be captured, stored, processed and analyzed in real-time. </a:t>
            </a:r>
          </a:p>
          <a:p>
            <a:endParaRPr lang="en-US" baseline="0" dirty="0"/>
          </a:p>
          <a:p>
            <a:r>
              <a:rPr lang="en-US" baseline="0" dirty="0"/>
              <a:t>Organizations that want to make the most of their data can no longer use traditional on-premises approaches to store, manage, and process the data at the scale that they need. As the cloud has been driving down the cost of compute and storage, and giving customers the agility and elasticity to store and process data on-demand, customers for the first time no longer have to worry about throwing away data they may need in the future, they can store everything they need, cost-effectively in the cloud, and process it as and when they need, paying as they go. </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&lt;Click: 1. </a:t>
            </a:r>
            <a:r>
              <a:rPr lang="en-US" sz="1200" b="1" dirty="0">
                <a:solidFill>
                  <a:srgbClr val="232F3E"/>
                </a:solidFill>
                <a:latin typeface="Bradley Hand ITC" panose="03070402050302030203" pitchFamily="66" charset="0"/>
              </a:rPr>
              <a:t>Move and store your data in the cloud</a:t>
            </a:r>
            <a:r>
              <a:rPr lang="en-US" b="1" baseline="0" dirty="0"/>
              <a:t>&gt;</a:t>
            </a:r>
          </a:p>
          <a:p>
            <a:r>
              <a:rPr lang="en-US" baseline="0" dirty="0"/>
              <a:t>This is why hundreds of thousands of customers are moving their data to the cloud. </a:t>
            </a:r>
          </a:p>
          <a:p>
            <a:r>
              <a:rPr lang="en-US" baseline="0" dirty="0"/>
              <a:t>This includes moving their data storage, their databases, and their data warehouses. </a:t>
            </a:r>
          </a:p>
          <a:p>
            <a:endParaRPr lang="en-US" baseline="0" dirty="0"/>
          </a:p>
          <a:p>
            <a:r>
              <a:rPr lang="en-US" b="1" baseline="0" dirty="0"/>
              <a:t>&lt;Click: 2. Save time, cost, and moving/managing all your workloads in the cloud&gt;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There are more ways for customers to move their data to the cloud than ever before and organizations who move their data to the cloud end up saving time, cost and are able to store all their data in the cloud.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With all the intelligent data storage archiving options available in the cloud today, customers no longer have to what data to keep or throw away.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They can practically now keep ALL their data in a cost effective and practical manner.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Once a customer's data is in the cloud, they realize managing workloads like databases, analytics, blockchain, and ML is time consuming and complex. Customers have to do 1) hardware and software installation, 2) configuration, patching, and backups, 3) cluster setup and replication for high availability, and 4) capacity planning, and scaling clusters for compute and storage. This is why customers want to move and manage their workloads using the cloud and managed services.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is particularly the case with databases, because on top of everything mentioned, customers have had to deal with old-guard database providers that are expensive, proprietary, have high lock-in, impose punitive licensing terms, and perform frequent audits.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&lt;Click: Need for building apps with Agility, Global distribution, Scale, and Performance&gt;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Once a customers data is in the cloud, they no longer have to worry about what were previously significant business blockers such as 1/Global Distribution, 2/Scale, and 3/Performance. Companies like Airbnb, Snap, Lyft etc. all needed to ensure early on that their infrastructure would scale globally without any performance bottlenecks to account for the future growth of their users.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&lt;Click: 3. Build data-driven apps&gt;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Customers now have more database options to build scalable and globally distributed applications with, and can start to innovate more rapidly with building what we call “Data-driven apps”. These are applications that take full advantage of the data available to an organization and use it provide better capabilities and experiences for their customers. Airbnb’s ability to provide personalized search and Lyft’s ability to provide real-time location updates to riders and drivers are both examples of better customer experiences because of the ability for the application developers to take advantage of the data available to them.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&lt;Click: Need for new and faster insights&gt;</a:t>
            </a: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In addition to building scalable, globally distributed applications, customers are also looking to get new and faster insights from all their data stored in the cloud. They may not know yet exactly what types of analytics they need to perform on their data, but want the ability to perform a broad set of analysis whether it is doing high performance ad-hoc queries on historical data, to real-time analytics on streaming data, to predictive analytics using machine learning.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&lt;Click: 4. Build data lake architectures&gt;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To be able to get new and faster insights and to be able to perform broad analytics on all their data, customers are now also building data lake architecture and evolving their data warehouse infrastructure to integrate with this new architecture pattern. Data lakes allow customers to store all their data in it’s native format or in open formats with or without pre-determining the schema or model for the data. This allows customers to 1/Query and analyze all their data in once place without dealing with unnecessary data movement and silos and 2/Perform any type of analysis on their data on an as needed basis.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&lt;Click: 5. Innovate with Machine Learning and Blockchain&gt;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Once organizations start to build data driven apps and data lake architectures running in the cloud, they are more easily able to provide their customers with better experiences, deepen engagement with their users, and build more efficient processes. This then frees up additional time and resources for organizations to look at new ways to innovate and provide their customers with differentiated products and services. Two technology trends today are top of mind for customers looking to innovate and differentiate themselves, 1/Machine Learning and AI, and 2/Blockchain.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Machine learning is being used and evaluated to provide better customer experiences through AI services for vision, speech, language, chat, and recommendations as well as improve efficiency through better forecasting.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Blockchain is being used and evaluated to find more effective ways to transact with multiple third parties without unnecessary intermediaries when there is no single trusted authority.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&lt;Click: New products, business models, customers&gt;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Once organizations figure out how to effectively use technologies such as Machine Learning and Blockchain to get more value from their data are able to come out with new products, create new business models and find new customer segments.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All of this, including the new apps, new data lake architectures, new products and services in turn create more data that can be stored and managed in the cloud, which allows organizations to create new capabilities and apps,  get new insights, deliver new products and as a result start to build real and sustained momentum with their data flywheel. </a:t>
            </a:r>
            <a:endParaRPr lang="en-US" b="0" dirty="0"/>
          </a:p>
          <a:p>
            <a:endParaRPr lang="en-US" b="0" dirty="0"/>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29</a:t>
            </a:fld>
            <a:endParaRPr lang="en-US"/>
          </a:p>
        </p:txBody>
      </p:sp>
    </p:spTree>
    <p:extLst>
      <p:ext uri="{BB962C8B-B14F-4D97-AF65-F5344CB8AC3E}">
        <p14:creationId xmlns:p14="http://schemas.microsoft.com/office/powerpoint/2010/main" val="56895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Forbes article URL: https://</a:t>
            </a:r>
            <a:r>
              <a:rPr lang="en-US" dirty="0" err="1"/>
              <a:t>www.forbes.com</a:t>
            </a:r>
            <a:r>
              <a:rPr lang="en-US" dirty="0"/>
              <a:t>/sites/</a:t>
            </a:r>
            <a:r>
              <a:rPr lang="en-US" dirty="0" err="1"/>
              <a:t>brentdykes</a:t>
            </a:r>
            <a:r>
              <a:rPr lang="en-US" dirty="0"/>
              <a:t>/2019/03/28/the-four-key-pillars-to-fostering-a-data-driven-culture/?</a:t>
            </a:r>
            <a:r>
              <a:rPr lang="en-US" dirty="0" err="1"/>
              <a:t>sh</a:t>
            </a:r>
            <a:r>
              <a:rPr lang="en-US" dirty="0"/>
              <a:t>=31cebb8c7d90 </a:t>
            </a:r>
          </a:p>
          <a:p>
            <a:endParaRPr lang="en-US" dirty="0"/>
          </a:p>
          <a:p>
            <a:r>
              <a:rPr lang="en-US" dirty="0"/>
              <a:t>I want to share a quote by Richard Joyce, a super highly</a:t>
            </a:r>
            <a:r>
              <a:rPr lang="en-US" baseline="0" dirty="0"/>
              <a:t> respected senior analyst at Forrester. In a recent paper, Richard stated that a typical fortune 1000 company will see a $65 million increase in net income, JUST BY MAKING 10% MORE DATA ACCESSIBLE. Just 10%!</a:t>
            </a:r>
          </a:p>
          <a:p>
            <a:endParaRPr lang="en-US" baseline="0" dirty="0"/>
          </a:p>
          <a:p>
            <a:r>
              <a:rPr lang="en-US" baseline="0" dirty="0"/>
              <a:t>Customers can drive real business value – profit – by becoming data driven. </a:t>
            </a:r>
          </a:p>
          <a:p>
            <a:endParaRPr lang="en-US" baseline="0" dirty="0"/>
          </a:p>
          <a:p>
            <a:r>
              <a:rPr lang="en-US" baseline="0" dirty="0"/>
              <a:t>They do that, by generating more revenue and decreasing costs.</a:t>
            </a:r>
          </a:p>
          <a:p>
            <a:endParaRPr lang="en-US" baseline="0" dirty="0"/>
          </a:p>
          <a:p>
            <a:r>
              <a:rPr lang="en-US" baseline="0" dirty="0"/>
              <a:t>In and IDC White Paper on the business value of AWS databases, analytics, and ML services, it was found that customers experience a five-year ROI of 415% and reduce cost of total operations by 48% </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a:t>
            </a:fld>
            <a:endParaRPr lang="en-US"/>
          </a:p>
        </p:txBody>
      </p:sp>
    </p:spTree>
    <p:extLst>
      <p:ext uri="{BB962C8B-B14F-4D97-AF65-F5344CB8AC3E}">
        <p14:creationId xmlns:p14="http://schemas.microsoft.com/office/powerpoint/2010/main" val="651279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1.so how do we build momentum to drive analytics initiatives like epic games amazon and </a:t>
            </a:r>
            <a:r>
              <a:rPr lang="en-US" sz="1200" kern="1200" dirty="0" err="1">
                <a:solidFill>
                  <a:schemeClr val="tx1"/>
                </a:solidFill>
                <a:effectLst/>
                <a:latin typeface="+mn-lt"/>
                <a:ea typeface="+mn-ea"/>
                <a:cs typeface="+mn-cs"/>
              </a:rPr>
              <a:t>finra</a:t>
            </a:r>
            <a:r>
              <a:rPr lang="en-US" sz="1200" kern="1200" dirty="0">
                <a:solidFill>
                  <a:schemeClr val="tx1"/>
                </a:solidFill>
                <a:effectLst/>
                <a:latin typeface="+mn-lt"/>
                <a:ea typeface="+mn-ea"/>
                <a:cs typeface="+mn-cs"/>
              </a:rPr>
              <a:t> did as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mentioned earlier the amount of data available to us is exploding and continues to grow at an exponential rate so the first step is to move and store your data in the cloud and customers for the first time no longer have to worry about throwing away data they may need in the future they can store everything they need cost effectively in the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2.next step is to use purpose-built analytics focus on innovation rather than the undifferentiated heavy lifting of managing hardware and software installation configuration patching and backups, customers can start building what we call a purpose-built data lake architectures which includes modernizing your data warehouse modern data warehouse allows customers to query and analyze all their data in one place without dealing with unnecessary data movement and silos and perform any type of analysis on their data on an as needed basis this allows customers to build data-driven apps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no longer have to worry about what were previously significant business blockers such as global distribution scale and performance companies like </a:t>
            </a:r>
            <a:r>
              <a:rPr lang="en-US" sz="1200" kern="1200" dirty="0" err="1">
                <a:solidFill>
                  <a:schemeClr val="tx1"/>
                </a:solidFill>
                <a:effectLst/>
                <a:latin typeface="+mn-lt"/>
                <a:ea typeface="+mn-ea"/>
                <a:cs typeface="+mn-cs"/>
              </a:rPr>
              <a:t>airbnb</a:t>
            </a:r>
            <a:r>
              <a:rPr lang="en-US" sz="1200" kern="1200" dirty="0">
                <a:solidFill>
                  <a:schemeClr val="tx1"/>
                </a:solidFill>
                <a:effectLst/>
                <a:latin typeface="+mn-lt"/>
                <a:ea typeface="+mn-ea"/>
                <a:cs typeface="+mn-cs"/>
              </a:rPr>
              <a:t> snap </a:t>
            </a:r>
            <a:r>
              <a:rPr lang="en-US" sz="1200" kern="1200" dirty="0" err="1">
                <a:solidFill>
                  <a:schemeClr val="tx1"/>
                </a:solidFill>
                <a:effectLst/>
                <a:latin typeface="+mn-lt"/>
                <a:ea typeface="+mn-ea"/>
                <a:cs typeface="+mn-cs"/>
              </a:rPr>
              <a:t>lyft</a:t>
            </a:r>
            <a:r>
              <a:rPr lang="en-US" sz="1200" kern="1200" dirty="0">
                <a:solidFill>
                  <a:schemeClr val="tx1"/>
                </a:solidFill>
                <a:effectLst/>
                <a:latin typeface="+mn-lt"/>
                <a:ea typeface="+mn-ea"/>
                <a:cs typeface="+mn-cs"/>
              </a:rPr>
              <a:t> and many more needed to ensure early on that the infrastructure would scale globally without any performance bottlenecks to amount for the future growth of the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organizations start to build data driven apps and data warehouse running in the cloud it frees up additional time and resources for organizations to look at new ways to innovate and provide their customers with differentiated products and services by using technologies like machine learning and ai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3.and once organizations figure out how to effectively use these technologies to get more value from their data they're able to come out with new products create new business models and find new customer segments and this will create a spiral effect and build what we call the data flywheel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all of this including new apps new data warehouses new products and services in turn create more data that can be stored and managed in the cloud which will allow organizations to create newer capabilities and apps get richer insights deliver more innovative products and as a result to build real and sustained momentum with their data flywheel</a:t>
            </a: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 This will help organizations to become data driven not just startups but all organizations today need data to drive decisions like when to offer new product offerings how to introduce new revenue streams where to automate manual processes and how to earn customer trust all of these decisions can fuel innovation and drive your business forward </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30</a:t>
            </a:fld>
            <a:endParaRPr lang="en-US"/>
          </a:p>
        </p:txBody>
      </p:sp>
    </p:spTree>
    <p:extLst>
      <p:ext uri="{BB962C8B-B14F-4D97-AF65-F5344CB8AC3E}">
        <p14:creationId xmlns:p14="http://schemas.microsoft.com/office/powerpoint/2010/main" val="693567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1.so how do we build momentum to drive analytics initiatives like epic games amazon and </a:t>
            </a:r>
            <a:r>
              <a:rPr lang="en-US" sz="1200" kern="1200" dirty="0" err="1">
                <a:solidFill>
                  <a:schemeClr val="tx1"/>
                </a:solidFill>
                <a:effectLst/>
                <a:latin typeface="+mn-lt"/>
                <a:ea typeface="+mn-ea"/>
                <a:cs typeface="+mn-cs"/>
              </a:rPr>
              <a:t>finra</a:t>
            </a:r>
            <a:r>
              <a:rPr lang="en-US" sz="1200" kern="1200" dirty="0">
                <a:solidFill>
                  <a:schemeClr val="tx1"/>
                </a:solidFill>
                <a:effectLst/>
                <a:latin typeface="+mn-lt"/>
                <a:ea typeface="+mn-ea"/>
                <a:cs typeface="+mn-cs"/>
              </a:rPr>
              <a:t> did as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mentioned earlier the amount of data available to us is exploding and continues to grow at an exponential rate so the first step is to move and store your data in the cloud and customers for the first time no longer have to worry about throwing away data they may need in the future they can store everything they need cost effectively in the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2.next step is to use purpose-built analytics focus on innovation rather than the undifferentiated heavy lifting of managing hardware and software installation configuration patching and backups, customers can start building what we call a purpose-built data lake architectures which includes modernizing your data warehouse modern data warehouse allows customers to query and analyze all their data in one place without dealing with unnecessary data movement and silos and perform any type of analysis on their data on an as needed basis this allows customers to build data-driven apps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no longer have to worry about what were previously significant business blockers such as global distribution scale and performance companies like </a:t>
            </a:r>
            <a:r>
              <a:rPr lang="en-US" sz="1200" kern="1200" dirty="0" err="1">
                <a:solidFill>
                  <a:schemeClr val="tx1"/>
                </a:solidFill>
                <a:effectLst/>
                <a:latin typeface="+mn-lt"/>
                <a:ea typeface="+mn-ea"/>
                <a:cs typeface="+mn-cs"/>
              </a:rPr>
              <a:t>airbnb</a:t>
            </a:r>
            <a:r>
              <a:rPr lang="en-US" sz="1200" kern="1200" dirty="0">
                <a:solidFill>
                  <a:schemeClr val="tx1"/>
                </a:solidFill>
                <a:effectLst/>
                <a:latin typeface="+mn-lt"/>
                <a:ea typeface="+mn-ea"/>
                <a:cs typeface="+mn-cs"/>
              </a:rPr>
              <a:t> snap </a:t>
            </a:r>
            <a:r>
              <a:rPr lang="en-US" sz="1200" kern="1200" dirty="0" err="1">
                <a:solidFill>
                  <a:schemeClr val="tx1"/>
                </a:solidFill>
                <a:effectLst/>
                <a:latin typeface="+mn-lt"/>
                <a:ea typeface="+mn-ea"/>
                <a:cs typeface="+mn-cs"/>
              </a:rPr>
              <a:t>lyft</a:t>
            </a:r>
            <a:r>
              <a:rPr lang="en-US" sz="1200" kern="1200" dirty="0">
                <a:solidFill>
                  <a:schemeClr val="tx1"/>
                </a:solidFill>
                <a:effectLst/>
                <a:latin typeface="+mn-lt"/>
                <a:ea typeface="+mn-ea"/>
                <a:cs typeface="+mn-cs"/>
              </a:rPr>
              <a:t> and many more needed to ensure early on that the infrastructure would scale globally without any performance bottlenecks to amount for the future growth of the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organizations start to build data driven apps and data warehouse running in the cloud it frees up additional time and resources for organizations to look at new ways to innovate and provide their customers with differentiated products and services by using technologies like machine learning and ai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3.and once organizations figure out how to effectively use these technologies to get more value from their data they're able to come out with new products create new business models and find new customer segments and this will create a spiral effect and build what we call the data flywheel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all of this including new apps new data warehouses new products and services in turn create more data that can be stored and managed in the cloud which will allow organizations to create newer capabilities and apps get richer insights deliver more innovative products and as a result to build real and sustained momentum with their data flywheel</a:t>
            </a: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 This will help organizations to become data driven not just startups but all organizations today need data to drive decisions like when to offer new product offerings how to introduce new revenue streams where to automate manual processes and how to earn customer trust all of these decisions can fuel innovation and drive your business forward </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31</a:t>
            </a:fld>
            <a:endParaRPr lang="en-US"/>
          </a:p>
        </p:txBody>
      </p:sp>
    </p:spTree>
    <p:extLst>
      <p:ext uri="{BB962C8B-B14F-4D97-AF65-F5344CB8AC3E}">
        <p14:creationId xmlns:p14="http://schemas.microsoft.com/office/powerpoint/2010/main" val="3937586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1.so how do we build momentum to drive analytics initiatives like epic games amazon and </a:t>
            </a:r>
            <a:r>
              <a:rPr lang="en-US" sz="1200" kern="1200" dirty="0" err="1">
                <a:solidFill>
                  <a:schemeClr val="tx1"/>
                </a:solidFill>
                <a:effectLst/>
                <a:latin typeface="+mn-lt"/>
                <a:ea typeface="+mn-ea"/>
                <a:cs typeface="+mn-cs"/>
              </a:rPr>
              <a:t>finra</a:t>
            </a:r>
            <a:r>
              <a:rPr lang="en-US" sz="1200" kern="1200" dirty="0">
                <a:solidFill>
                  <a:schemeClr val="tx1"/>
                </a:solidFill>
                <a:effectLst/>
                <a:latin typeface="+mn-lt"/>
                <a:ea typeface="+mn-ea"/>
                <a:cs typeface="+mn-cs"/>
              </a:rPr>
              <a:t> did as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mentioned earlier the amount of data available to us is exploding and continues to grow at an exponential rate so the first step is to move and store your data in the cloud and customers for the first time no longer have to worry about throwing away data they may need in the future they can store everything they need cost effectively in the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2.next step is to use purpose-built analytics focus on innovation rather than the undifferentiated heavy lifting of managing hardware and software installation configuration patching and backups, customers can start building what we call a purpose-built data lake architectures which includes modernizing your data warehouse modern data warehouse allows customers to query and analyze all their data in one place without dealing with unnecessary data movement and silos and perform any type of analysis on their data on an as needed basis this allows customers to build data-driven apps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no longer have to worry about what were previously significant business blockers such as global distribution scale and performance companies like </a:t>
            </a:r>
            <a:r>
              <a:rPr lang="en-US" sz="1200" kern="1200" dirty="0" err="1">
                <a:solidFill>
                  <a:schemeClr val="tx1"/>
                </a:solidFill>
                <a:effectLst/>
                <a:latin typeface="+mn-lt"/>
                <a:ea typeface="+mn-ea"/>
                <a:cs typeface="+mn-cs"/>
              </a:rPr>
              <a:t>airbnb</a:t>
            </a:r>
            <a:r>
              <a:rPr lang="en-US" sz="1200" kern="1200" dirty="0">
                <a:solidFill>
                  <a:schemeClr val="tx1"/>
                </a:solidFill>
                <a:effectLst/>
                <a:latin typeface="+mn-lt"/>
                <a:ea typeface="+mn-ea"/>
                <a:cs typeface="+mn-cs"/>
              </a:rPr>
              <a:t> snap </a:t>
            </a:r>
            <a:r>
              <a:rPr lang="en-US" sz="1200" kern="1200" dirty="0" err="1">
                <a:solidFill>
                  <a:schemeClr val="tx1"/>
                </a:solidFill>
                <a:effectLst/>
                <a:latin typeface="+mn-lt"/>
                <a:ea typeface="+mn-ea"/>
                <a:cs typeface="+mn-cs"/>
              </a:rPr>
              <a:t>lyft</a:t>
            </a:r>
            <a:r>
              <a:rPr lang="en-US" sz="1200" kern="1200" dirty="0">
                <a:solidFill>
                  <a:schemeClr val="tx1"/>
                </a:solidFill>
                <a:effectLst/>
                <a:latin typeface="+mn-lt"/>
                <a:ea typeface="+mn-ea"/>
                <a:cs typeface="+mn-cs"/>
              </a:rPr>
              <a:t> and many more needed to ensure early on that the infrastructure would scale globally without any performance bottlenecks to amount for the future growth of the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organizations start to build data driven apps and data warehouse running in the cloud it frees up additional time and resources for organizations to look at new ways to innovate and provide their customers with differentiated products and services by using technologies like machine learning and ai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3.and once organizations figure out how to effectively use these technologies to get more value from their data they're able to come out with new products create new business models and find new customer segments and this will create a spiral effect and build what we call the data flywheel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all of this including new apps new data warehouses new products and services in turn create more data that can be stored and managed in the cloud which will allow organizations to create newer capabilities and apps get richer insights deliver more innovative products and as a result to build real and sustained momentum with their data flywheel</a:t>
            </a: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 This will help organizations to become data driven not just startups but all organizations today need data to drive decisions like when to offer new product offerings how to introduce new revenue streams where to automate manual processes and how to earn customer trust all of these decisions can fuel innovation and drive your business forward </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32</a:t>
            </a:fld>
            <a:endParaRPr lang="en-US"/>
          </a:p>
        </p:txBody>
      </p:sp>
    </p:spTree>
    <p:extLst>
      <p:ext uri="{BB962C8B-B14F-4D97-AF65-F5344CB8AC3E}">
        <p14:creationId xmlns:p14="http://schemas.microsoft.com/office/powerpoint/2010/main" val="2099290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1.so how do we build momentum to drive analytics initiatives like epic games amazon and </a:t>
            </a:r>
            <a:r>
              <a:rPr lang="en-US" sz="1200" kern="1200" dirty="0" err="1">
                <a:solidFill>
                  <a:schemeClr val="tx1"/>
                </a:solidFill>
                <a:effectLst/>
                <a:latin typeface="+mn-lt"/>
                <a:ea typeface="+mn-ea"/>
                <a:cs typeface="+mn-cs"/>
              </a:rPr>
              <a:t>finra</a:t>
            </a:r>
            <a:r>
              <a:rPr lang="en-US" sz="1200" kern="1200" dirty="0">
                <a:solidFill>
                  <a:schemeClr val="tx1"/>
                </a:solidFill>
                <a:effectLst/>
                <a:latin typeface="+mn-lt"/>
                <a:ea typeface="+mn-ea"/>
                <a:cs typeface="+mn-cs"/>
              </a:rPr>
              <a:t> did as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mentioned earlier the amount of data available to us is exploding and continues to grow at an exponential rate so the first step is to move and store your data in the cloud and customers for the first time no longer have to worry about throwing away data they may need in the future they can store everything they need cost effectively in the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2.next step is to use purpose-built analytics focus on innovation rather than the undifferentiated heavy lifting of managing hardware and software installation configuration patching and backups, customers can start building what we call a purpose-built data lake architectures which includes modernizing your data warehouse modern data warehouse allows customers to query and analyze all their data in one place without dealing with unnecessary data movement and silos and perform any type of analysis on their data on an as needed basis this allows customers to build data-driven apps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no longer have to worry about what were previously significant business blockers such as global distribution scale and performance companies like </a:t>
            </a:r>
            <a:r>
              <a:rPr lang="en-US" sz="1200" kern="1200" dirty="0" err="1">
                <a:solidFill>
                  <a:schemeClr val="tx1"/>
                </a:solidFill>
                <a:effectLst/>
                <a:latin typeface="+mn-lt"/>
                <a:ea typeface="+mn-ea"/>
                <a:cs typeface="+mn-cs"/>
              </a:rPr>
              <a:t>airbnb</a:t>
            </a:r>
            <a:r>
              <a:rPr lang="en-US" sz="1200" kern="1200" dirty="0">
                <a:solidFill>
                  <a:schemeClr val="tx1"/>
                </a:solidFill>
                <a:effectLst/>
                <a:latin typeface="+mn-lt"/>
                <a:ea typeface="+mn-ea"/>
                <a:cs typeface="+mn-cs"/>
              </a:rPr>
              <a:t> snap </a:t>
            </a:r>
            <a:r>
              <a:rPr lang="en-US" sz="1200" kern="1200" dirty="0" err="1">
                <a:solidFill>
                  <a:schemeClr val="tx1"/>
                </a:solidFill>
                <a:effectLst/>
                <a:latin typeface="+mn-lt"/>
                <a:ea typeface="+mn-ea"/>
                <a:cs typeface="+mn-cs"/>
              </a:rPr>
              <a:t>lyft</a:t>
            </a:r>
            <a:r>
              <a:rPr lang="en-US" sz="1200" kern="1200" dirty="0">
                <a:solidFill>
                  <a:schemeClr val="tx1"/>
                </a:solidFill>
                <a:effectLst/>
                <a:latin typeface="+mn-lt"/>
                <a:ea typeface="+mn-ea"/>
                <a:cs typeface="+mn-cs"/>
              </a:rPr>
              <a:t> and many more needed to ensure early on that the infrastructure would scale globally without any performance bottlenecks to amount for the future growth of the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organizations start to build data driven apps and data warehouse running in the cloud it frees up additional time and resources for organizations to look at new ways to innovate and provide their customers with differentiated products and services by using technologies like machine learning and ai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3.and once organizations figure out how to effectively use these technologies to get more value from their data they're able to come out with new products create new business models and find new customer segments and this will create a spiral effect and build what we call the data flywheel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all of this including new apps new data warehouses new products and services in turn create more data that can be stored and managed in the cloud which will allow organizations to create newer capabilities and apps get richer insights deliver more innovative products and as a result to build real and sustained momentum with their data flywheel</a:t>
            </a: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 This will help organizations to become data driven not just startups but all organizations today need data to drive decisions like when to offer new product offerings how to introduce new revenue streams where to automate manual processes and how to earn customer trust all of these decisions can fuel innovation and drive your business forward </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33</a:t>
            </a:fld>
            <a:endParaRPr lang="en-US"/>
          </a:p>
        </p:txBody>
      </p:sp>
    </p:spTree>
    <p:extLst>
      <p:ext uri="{BB962C8B-B14F-4D97-AF65-F5344CB8AC3E}">
        <p14:creationId xmlns:p14="http://schemas.microsoft.com/office/powerpoint/2010/main" val="2321439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1.so how do we build momentum to drive analytics initiatives like epic games amazon and </a:t>
            </a:r>
            <a:r>
              <a:rPr lang="en-US" sz="1200" kern="1200" dirty="0" err="1">
                <a:solidFill>
                  <a:schemeClr val="tx1"/>
                </a:solidFill>
                <a:effectLst/>
                <a:latin typeface="+mn-lt"/>
                <a:ea typeface="+mn-ea"/>
                <a:cs typeface="+mn-cs"/>
              </a:rPr>
              <a:t>finra</a:t>
            </a:r>
            <a:r>
              <a:rPr lang="en-US" sz="1200" kern="1200" dirty="0">
                <a:solidFill>
                  <a:schemeClr val="tx1"/>
                </a:solidFill>
                <a:effectLst/>
                <a:latin typeface="+mn-lt"/>
                <a:ea typeface="+mn-ea"/>
                <a:cs typeface="+mn-cs"/>
              </a:rPr>
              <a:t> did as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mentioned earlier the amount of data available to us is exploding and continues to grow at an exponential rate so the first step is to move and store your data in the cloud and customers for the first time no longer have to worry about throwing away data they may need in the future they can store everything they need cost effectively in the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2.next step is to use purpose-built analytics focus on innovation rather than the undifferentiated heavy lifting of managing hardware and software installation configuration patching and backups, customers can start building what we call a purpose-built data lake architectures which includes modernizing your data warehouse modern data warehouse allows customers to query and analyze all their data in one place without dealing with unnecessary data movement and silos and perform any type of analysis on their data on an as needed basis this allows customers to build data-driven apps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no longer have to worry about what were previously significant business blockers such as global distribution scale and performance companies like </a:t>
            </a:r>
            <a:r>
              <a:rPr lang="en-US" sz="1200" kern="1200" dirty="0" err="1">
                <a:solidFill>
                  <a:schemeClr val="tx1"/>
                </a:solidFill>
                <a:effectLst/>
                <a:latin typeface="+mn-lt"/>
                <a:ea typeface="+mn-ea"/>
                <a:cs typeface="+mn-cs"/>
              </a:rPr>
              <a:t>airbnb</a:t>
            </a:r>
            <a:r>
              <a:rPr lang="en-US" sz="1200" kern="1200" dirty="0">
                <a:solidFill>
                  <a:schemeClr val="tx1"/>
                </a:solidFill>
                <a:effectLst/>
                <a:latin typeface="+mn-lt"/>
                <a:ea typeface="+mn-ea"/>
                <a:cs typeface="+mn-cs"/>
              </a:rPr>
              <a:t> snap </a:t>
            </a:r>
            <a:r>
              <a:rPr lang="en-US" sz="1200" kern="1200" dirty="0" err="1">
                <a:solidFill>
                  <a:schemeClr val="tx1"/>
                </a:solidFill>
                <a:effectLst/>
                <a:latin typeface="+mn-lt"/>
                <a:ea typeface="+mn-ea"/>
                <a:cs typeface="+mn-cs"/>
              </a:rPr>
              <a:t>lyft</a:t>
            </a:r>
            <a:r>
              <a:rPr lang="en-US" sz="1200" kern="1200" dirty="0">
                <a:solidFill>
                  <a:schemeClr val="tx1"/>
                </a:solidFill>
                <a:effectLst/>
                <a:latin typeface="+mn-lt"/>
                <a:ea typeface="+mn-ea"/>
                <a:cs typeface="+mn-cs"/>
              </a:rPr>
              <a:t> and many more needed to ensure early on that the infrastructure would scale globally without any performance bottlenecks to amount for the future growth of the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organizations start to build data driven apps and data warehouse running in the cloud it frees up additional time and resources for organizations to look at new ways to innovate and provide their customers with differentiated products and services by using technologies like machine learning and ai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3.and once organizations figure out how to effectively use these technologies to get more value from their data they're able to come out with new products create new business models and find new customer segments and this will create a spiral effect and build what we call the data flywheel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all of this including new apps new data warehouses new products and services in turn create more data that can be stored and managed in the cloud which will allow organizations to create newer capabilities and apps get richer insights deliver more innovative products and as a result to build real and sustained momentum with their data flywheel</a:t>
            </a: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 This will help organizations to become data driven not just startups but all organizations today need data to drive decisions like when to offer new product offerings how to introduce new revenue streams where to automate manual processes and how to earn customer trust all of these decisions can fuel innovation and drive your business forward </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34</a:t>
            </a:fld>
            <a:endParaRPr lang="en-US"/>
          </a:p>
        </p:txBody>
      </p:sp>
    </p:spTree>
    <p:extLst>
      <p:ext uri="{BB962C8B-B14F-4D97-AF65-F5344CB8AC3E}">
        <p14:creationId xmlns:p14="http://schemas.microsoft.com/office/powerpoint/2010/main" val="1720542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1.so how do we build momentum to drive analytics initiatives like epic games amazon and </a:t>
            </a:r>
            <a:r>
              <a:rPr lang="en-US" sz="1200" kern="1200" dirty="0" err="1">
                <a:solidFill>
                  <a:schemeClr val="tx1"/>
                </a:solidFill>
                <a:effectLst/>
                <a:latin typeface="+mn-lt"/>
                <a:ea typeface="+mn-ea"/>
                <a:cs typeface="+mn-cs"/>
              </a:rPr>
              <a:t>finra</a:t>
            </a:r>
            <a:r>
              <a:rPr lang="en-US" sz="1200" kern="1200" dirty="0">
                <a:solidFill>
                  <a:schemeClr val="tx1"/>
                </a:solidFill>
                <a:effectLst/>
                <a:latin typeface="+mn-lt"/>
                <a:ea typeface="+mn-ea"/>
                <a:cs typeface="+mn-cs"/>
              </a:rPr>
              <a:t> did as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mentioned earlier the amount of data available to us is exploding and continues to grow at an exponential rate so the first step is to move and store your data in the cloud and customers for the first time no longer have to worry about throwing away data they may need in the future they can store everything they need cost effectively in the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2.next step is to use purpose-built analytics focus on innovation rather than the undifferentiated heavy lifting of managing hardware and software installation configuration patching and backups, customers can start building what we call a purpose-built data lake architectures which includes modernizing your data warehouse modern data warehouse allows customers to query and analyze all their data in one place without dealing with unnecessary data movement and silos and perform any type of analysis on their data on an as needed basis this allows customers to build data-driven apps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no longer have to worry about what were previously significant business blockers such as global distribution scale and performance companies like </a:t>
            </a:r>
            <a:r>
              <a:rPr lang="en-US" sz="1200" kern="1200" dirty="0" err="1">
                <a:solidFill>
                  <a:schemeClr val="tx1"/>
                </a:solidFill>
                <a:effectLst/>
                <a:latin typeface="+mn-lt"/>
                <a:ea typeface="+mn-ea"/>
                <a:cs typeface="+mn-cs"/>
              </a:rPr>
              <a:t>airbnb</a:t>
            </a:r>
            <a:r>
              <a:rPr lang="en-US" sz="1200" kern="1200" dirty="0">
                <a:solidFill>
                  <a:schemeClr val="tx1"/>
                </a:solidFill>
                <a:effectLst/>
                <a:latin typeface="+mn-lt"/>
                <a:ea typeface="+mn-ea"/>
                <a:cs typeface="+mn-cs"/>
              </a:rPr>
              <a:t> snap </a:t>
            </a:r>
            <a:r>
              <a:rPr lang="en-US" sz="1200" kern="1200" dirty="0" err="1">
                <a:solidFill>
                  <a:schemeClr val="tx1"/>
                </a:solidFill>
                <a:effectLst/>
                <a:latin typeface="+mn-lt"/>
                <a:ea typeface="+mn-ea"/>
                <a:cs typeface="+mn-cs"/>
              </a:rPr>
              <a:t>lyft</a:t>
            </a:r>
            <a:r>
              <a:rPr lang="en-US" sz="1200" kern="1200" dirty="0">
                <a:solidFill>
                  <a:schemeClr val="tx1"/>
                </a:solidFill>
                <a:effectLst/>
                <a:latin typeface="+mn-lt"/>
                <a:ea typeface="+mn-ea"/>
                <a:cs typeface="+mn-cs"/>
              </a:rPr>
              <a:t> and many more needed to ensure early on that the infrastructure would scale globally without any performance bottlenecks to amount for the future growth of the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organizations start to build data driven apps and data warehouse running in the cloud it frees up additional time and resources for organizations to look at new ways to innovate and provide their customers with differentiated products and services by using technologies like machine learning and ai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3.and once organizations figure out how to effectively use these technologies to get more value from their data they're able to come out with new products create new business models and find new customer segments and this will create a spiral effect and build what we call the data flywheel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all of this including new apps new data warehouses new products and services in turn create more data that can be stored and managed in the cloud which will allow organizations to create newer capabilities and apps get richer insights deliver more innovative products and as a result to build real and sustained momentum with their data flywheel</a:t>
            </a: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 This will help organizations to become data driven not just startups but all organizations today need data to drive decisions like when to offer new product offerings how to introduce new revenue streams where to automate manual processes and how to earn customer trust all of these decisions can fuel innovation and drive your business forward </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35</a:t>
            </a:fld>
            <a:endParaRPr lang="en-US"/>
          </a:p>
        </p:txBody>
      </p:sp>
    </p:spTree>
    <p:extLst>
      <p:ext uri="{BB962C8B-B14F-4D97-AF65-F5344CB8AC3E}">
        <p14:creationId xmlns:p14="http://schemas.microsoft.com/office/powerpoint/2010/main" val="3948399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1.so how do we build momentum to drive analytics initiatives like epic games amazon and </a:t>
            </a:r>
            <a:r>
              <a:rPr lang="en-US" sz="1200" kern="1200" dirty="0" err="1">
                <a:solidFill>
                  <a:schemeClr val="tx1"/>
                </a:solidFill>
                <a:effectLst/>
                <a:latin typeface="+mn-lt"/>
                <a:ea typeface="+mn-ea"/>
                <a:cs typeface="+mn-cs"/>
              </a:rPr>
              <a:t>finra</a:t>
            </a:r>
            <a:r>
              <a:rPr lang="en-US" sz="1200" kern="1200" dirty="0">
                <a:solidFill>
                  <a:schemeClr val="tx1"/>
                </a:solidFill>
                <a:effectLst/>
                <a:latin typeface="+mn-lt"/>
                <a:ea typeface="+mn-ea"/>
                <a:cs typeface="+mn-cs"/>
              </a:rPr>
              <a:t> did as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mentioned earlier the amount of data available to us is exploding and continues to grow at an exponential rate so the first step is to move and store your data in the cloud and customers for the first time no longer have to worry about throwing away data they may need in the future they can store everything they need cost effectively in the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2.next step is to use purpose-built analytics focus on innovation rather than the undifferentiated heavy lifting of managing hardware and software installation configuration patching and backups, customers can start building what we call a purpose-built data lake architectures which includes modernizing your data warehouse modern data warehouse allows customers to query and analyze all their data in one place without dealing with unnecessary data movement and silos and perform any type of analysis on their data on an as needed basis this allows customers to build data-driven apps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no longer have to worry about what were previously significant business blockers such as global distribution scale and performance companies like </a:t>
            </a:r>
            <a:r>
              <a:rPr lang="en-US" sz="1200" kern="1200" dirty="0" err="1">
                <a:solidFill>
                  <a:schemeClr val="tx1"/>
                </a:solidFill>
                <a:effectLst/>
                <a:latin typeface="+mn-lt"/>
                <a:ea typeface="+mn-ea"/>
                <a:cs typeface="+mn-cs"/>
              </a:rPr>
              <a:t>airbnb</a:t>
            </a:r>
            <a:r>
              <a:rPr lang="en-US" sz="1200" kern="1200" dirty="0">
                <a:solidFill>
                  <a:schemeClr val="tx1"/>
                </a:solidFill>
                <a:effectLst/>
                <a:latin typeface="+mn-lt"/>
                <a:ea typeface="+mn-ea"/>
                <a:cs typeface="+mn-cs"/>
              </a:rPr>
              <a:t> snap </a:t>
            </a:r>
            <a:r>
              <a:rPr lang="en-US" sz="1200" kern="1200" dirty="0" err="1">
                <a:solidFill>
                  <a:schemeClr val="tx1"/>
                </a:solidFill>
                <a:effectLst/>
                <a:latin typeface="+mn-lt"/>
                <a:ea typeface="+mn-ea"/>
                <a:cs typeface="+mn-cs"/>
              </a:rPr>
              <a:t>lyft</a:t>
            </a:r>
            <a:r>
              <a:rPr lang="en-US" sz="1200" kern="1200" dirty="0">
                <a:solidFill>
                  <a:schemeClr val="tx1"/>
                </a:solidFill>
                <a:effectLst/>
                <a:latin typeface="+mn-lt"/>
                <a:ea typeface="+mn-ea"/>
                <a:cs typeface="+mn-cs"/>
              </a:rPr>
              <a:t> and many more needed to ensure early on that the infrastructure would scale globally without any performance bottlenecks to amount for the future growth of the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organizations start to build data driven apps and data warehouse running in the cloud it frees up additional time and resources for organizations to look at new ways to innovate and provide their customers with differentiated products and services by using technologies like machine learning and ai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3.and once organizations figure out how to effectively use these technologies to get more value from their data they're able to come out with new products create new business models and find new customer segments and this will create a spiral effect and build what we call the data flywheel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all of this including new apps new data warehouses new products and services in turn create more data that can be stored and managed in the cloud which will allow organizations to create newer capabilities and apps get richer insights deliver more innovative products and as a result to build real and sustained momentum with their data flywheel</a:t>
            </a: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a:solidFill>
                  <a:schemeClr val="tx1"/>
                </a:solidFill>
                <a:effectLst/>
                <a:latin typeface="+mn-lt"/>
                <a:ea typeface="+mn-ea"/>
                <a:cs typeface="+mn-cs"/>
              </a:rPr>
              <a:t> This will help organizations to become data driven not just startups but all organizations today need data to drive decisions like when to offer new product offerings how to introduce new revenue streams where to automate manual processes and how to earn customer trust all of these decisions can fuel innovation and drive your business forward </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36</a:t>
            </a:fld>
            <a:endParaRPr lang="en-US"/>
          </a:p>
        </p:txBody>
      </p:sp>
    </p:spTree>
    <p:extLst>
      <p:ext uri="{BB962C8B-B14F-4D97-AF65-F5344CB8AC3E}">
        <p14:creationId xmlns:p14="http://schemas.microsoft.com/office/powerpoint/2010/main" val="480426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37</a:t>
            </a:fld>
            <a:endParaRPr lang="en-US"/>
          </a:p>
        </p:txBody>
      </p:sp>
    </p:spTree>
    <p:extLst>
      <p:ext uri="{BB962C8B-B14F-4D97-AF65-F5344CB8AC3E}">
        <p14:creationId xmlns:p14="http://schemas.microsoft.com/office/powerpoint/2010/main" val="2062082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38</a:t>
            </a:fld>
            <a:endParaRPr lang="en-US"/>
          </a:p>
        </p:txBody>
      </p:sp>
    </p:spTree>
    <p:extLst>
      <p:ext uri="{BB962C8B-B14F-4D97-AF65-F5344CB8AC3E}">
        <p14:creationId xmlns:p14="http://schemas.microsoft.com/office/powerpoint/2010/main" val="1438260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81900">
              <a:spcAft>
                <a:spcPts val="431"/>
              </a:spcAft>
              <a:defRPr/>
            </a:pPr>
            <a:endParaRPr lang="en-US" sz="1200" baseline="0" dirty="0">
              <a:latin typeface="+mn-lt"/>
            </a:endParaRPr>
          </a:p>
          <a:p>
            <a:pPr defTabSz="1181900">
              <a:spcAft>
                <a:spcPts val="431"/>
              </a:spcAft>
              <a:defRPr/>
            </a:pPr>
            <a:r>
              <a:rPr lang="en-US" sz="1200" baseline="0" dirty="0">
                <a:latin typeface="+mn-lt"/>
              </a:rPr>
              <a:t>3/ AWS can work with you to take the next steps on your modern data strategy journey. We can work with you in a discovery workshop or emersion day to dive deep into where your organization is today and where you want to go. AWS can help set you up for success with training and acceleration programs to get started. </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42</a:t>
            </a:fld>
            <a:endParaRPr lang="en-US"/>
          </a:p>
        </p:txBody>
      </p:sp>
    </p:spTree>
    <p:extLst>
      <p:ext uri="{BB962C8B-B14F-4D97-AF65-F5344CB8AC3E}">
        <p14:creationId xmlns:p14="http://schemas.microsoft.com/office/powerpoint/2010/main" val="56368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identified three areas where businesses are realizing benefit from a modern data</a:t>
            </a:r>
            <a:r>
              <a:rPr lang="en-US" baseline="0" dirty="0"/>
              <a:t> strategy</a:t>
            </a:r>
          </a:p>
          <a:p>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By adopting a modern data strategy and moving data to cloud organizations can run business more efficiently and in turn provide better experiences for their customers with differentiated products and services.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a:p>
            <a:r>
              <a:rPr lang="en-US" baseline="0" dirty="0"/>
              <a:t>2. Secondly, they are able to take better and more informed decisions with richer and more meaningful insights derived from bringing together the full picture data across the organization (by breaking down data silos )</a:t>
            </a:r>
          </a:p>
          <a:p>
            <a:endParaRPr lang="en-US" baseline="0" dirty="0"/>
          </a:p>
          <a:p>
            <a:r>
              <a:rPr lang="en-US" baseline="0" dirty="0"/>
              <a:t>3. And with this organizations are able to leverage some of the modern technologies and  capabilities like Machine Learning and Artificial intelligence to get further value from their data and that allows them to innovate even further.</a:t>
            </a:r>
          </a:p>
          <a:p>
            <a:endParaRPr lang="en-US" baseline="0" dirty="0"/>
          </a:p>
          <a:p>
            <a:r>
              <a:rPr lang="en-US" baseline="0" dirty="0"/>
              <a:t>These business outcomes or benefits also translate into the typical characteristics of a data driven organization.</a:t>
            </a:r>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4</a:t>
            </a:fld>
            <a:endParaRPr lang="en-US"/>
          </a:p>
        </p:txBody>
      </p:sp>
    </p:spTree>
    <p:extLst>
      <p:ext uri="{BB962C8B-B14F-4D97-AF65-F5344CB8AC3E}">
        <p14:creationId xmlns:p14="http://schemas.microsoft.com/office/powerpoint/2010/main" val="33669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43</a:t>
            </a:fld>
            <a:endParaRPr lang="en-US"/>
          </a:p>
        </p:txBody>
      </p:sp>
    </p:spTree>
    <p:extLst>
      <p:ext uri="{BB962C8B-B14F-4D97-AF65-F5344CB8AC3E}">
        <p14:creationId xmlns:p14="http://schemas.microsoft.com/office/powerpoint/2010/main" val="3629638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So what</a:t>
            </a:r>
            <a:r>
              <a:rPr lang="en-US" sz="1200" kern="1200" baseline="0" dirty="0">
                <a:solidFill>
                  <a:schemeClr val="tx1"/>
                </a:solidFill>
                <a:effectLst/>
                <a:latin typeface="Amazon Ember" panose="020B0603020204020204" pitchFamily="34" charset="0"/>
                <a:ea typeface="+mn-ea"/>
                <a:cs typeface="+mn-cs"/>
              </a:rPr>
              <a:t> does a data-driven organization look like…</a:t>
            </a:r>
            <a:endParaRPr lang="en-US" sz="1200" kern="1200" dirty="0">
              <a:solidFill>
                <a:schemeClr val="tx1"/>
              </a:solidFill>
              <a:effectLst/>
              <a:latin typeface="Amazon Ember" panose="020B0603020204020204" pitchFamily="34" charset="0"/>
              <a:ea typeface="+mn-ea"/>
              <a:cs typeface="+mn-cs"/>
            </a:endParaRPr>
          </a:p>
          <a:p>
            <a:pPr marL="0" marR="0" lvl="0" indent="0" algn="l" defTabSz="457200"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457200"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1/ Data-driven organizations seek the truth by treating data like an organizational/strategic asset, no longer maintained in silos as (no longer ) the property of individual departments. </a:t>
            </a:r>
          </a:p>
          <a:p>
            <a:pPr marL="0" marR="0" lvl="0" indent="0" algn="l" defTabSz="457200"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457200"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3/They set up systems to collect, store, organize, and process valuable data and make it available in a secure way, to the people and applications that need it. </a:t>
            </a:r>
          </a:p>
          <a:p>
            <a:pPr marL="0" marR="0" lvl="0" indent="0" algn="l" defTabSz="457200"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457200"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kern="1200" dirty="0">
                <a:solidFill>
                  <a:schemeClr val="tx1"/>
                </a:solidFill>
                <a:effectLst/>
                <a:latin typeface="Amazon Ember" panose="020B0603020204020204" pitchFamily="34" charset="0"/>
                <a:ea typeface="+mn-ea"/>
                <a:cs typeface="+mn-cs"/>
              </a:rPr>
              <a:t>4/ </a:t>
            </a:r>
            <a:r>
              <a:rPr lang="en-US" sz="1200" kern="1200" dirty="0">
                <a:solidFill>
                  <a:schemeClr val="tx1"/>
                </a:solidFill>
                <a:effectLst/>
                <a:latin typeface="+mn-lt"/>
                <a:ea typeface="+mn-ea"/>
                <a:cs typeface="+mn-cs"/>
              </a:rPr>
              <a:t>They also use technologies like machine learning to unlock new value from their data such as improving operational efficiency, optimizing processes, developing new products and revenue streams, and building better customer experiences. </a:t>
            </a:r>
          </a:p>
          <a:p>
            <a:pPr marL="0" marR="0" lvl="0" indent="0" algn="l" defTabSz="457200"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457200"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b="1" kern="1200" dirty="0">
                <a:solidFill>
                  <a:schemeClr val="tx1"/>
                </a:solidFill>
                <a:effectLst/>
                <a:latin typeface="Amazon Ember" panose="020B0603020204020204" pitchFamily="34" charset="0"/>
                <a:ea typeface="+mn-ea"/>
                <a:cs typeface="+mn-cs"/>
              </a:rPr>
              <a:t>Transition</a:t>
            </a:r>
            <a:r>
              <a:rPr lang="en-US" sz="1200" b="0" kern="1200" dirty="0">
                <a:solidFill>
                  <a:schemeClr val="tx1"/>
                </a:solidFill>
                <a:effectLst/>
                <a:latin typeface="Amazon Ember" panose="020B0603020204020204" pitchFamily="34" charset="0"/>
                <a:ea typeface="+mn-ea"/>
                <a:cs typeface="+mn-cs"/>
              </a:rPr>
              <a:t>:</a:t>
            </a:r>
            <a:r>
              <a:rPr lang="en-US" sz="1200" b="0" kern="1200" baseline="0" dirty="0">
                <a:solidFill>
                  <a:schemeClr val="tx1"/>
                </a:solidFill>
                <a:effectLst/>
                <a:latin typeface="Amazon Ember" panose="020B0603020204020204" pitchFamily="34" charset="0"/>
                <a:ea typeface="+mn-ea"/>
                <a:cs typeface="+mn-cs"/>
              </a:rPr>
              <a:t> however, to get there, customers need to overcome a few challenges.  </a:t>
            </a:r>
            <a:endParaRPr lang="en-US" sz="1200" b="1" kern="1200" dirty="0">
              <a:solidFill>
                <a:schemeClr val="tx1"/>
              </a:solidFill>
              <a:effectLst/>
              <a:latin typeface="Amazon Ember" panose="020B0603020204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5</a:t>
            </a:fld>
            <a:endParaRPr lang="en-US"/>
          </a:p>
        </p:txBody>
      </p:sp>
    </p:spTree>
    <p:extLst>
      <p:ext uri="{BB962C8B-B14F-4D97-AF65-F5344CB8AC3E}">
        <p14:creationId xmlns:p14="http://schemas.microsoft.com/office/powerpoint/2010/main" val="106172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dirty="0"/>
              <a:t>1/</a:t>
            </a:r>
            <a:r>
              <a:rPr lang="en-US" sz="1200" kern="1200" dirty="0">
                <a:solidFill>
                  <a:schemeClr val="tx1"/>
                </a:solidFill>
                <a:effectLst/>
                <a:latin typeface="Amazon Ember" panose="020B0603020204020204" pitchFamily="34" charset="0"/>
                <a:ea typeface="+mn-ea"/>
                <a:cs typeface="+mn-cs"/>
              </a:rPr>
              <a:t>First is the sheer size and scale of data. In the next three years there will be more data created than in the prior 30 years combined. The old, on-premises tools and data stores are not going to handle this kind of scale. </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baseline="0" dirty="0"/>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baseline="0" dirty="0"/>
              <a:t>2/</a:t>
            </a:r>
            <a:r>
              <a:rPr lang="en-US" sz="1200" kern="1200" dirty="0">
                <a:solidFill>
                  <a:schemeClr val="tx1"/>
                </a:solidFill>
                <a:effectLst/>
                <a:latin typeface="Amazon Ember" panose="020B0603020204020204" pitchFamily="34" charset="0"/>
                <a:ea typeface="+mn-ea"/>
                <a:cs typeface="+mn-cs"/>
              </a:rPr>
              <a:t>Second, organizations need to easily access and analyze all types of data such as log files, click stream data, voice, and video. This data comes from a variety of sources and are stored in silos. To gain new insights, organizations need to easily break down these data silos.</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dirty="0"/>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dirty="0"/>
              <a:t>3/Third</a:t>
            </a:r>
            <a:r>
              <a:rPr lang="en-US" sz="1200" kern="1200" dirty="0">
                <a:solidFill>
                  <a:schemeClr val="tx1"/>
                </a:solidFill>
                <a:effectLst/>
                <a:latin typeface="Amazon Ember" panose="020B0603020204020204" pitchFamily="34" charset="0"/>
                <a:ea typeface="+mn-ea"/>
                <a:cs typeface="+mn-cs"/>
              </a:rPr>
              <a:t>, while machine learning can be a disruptive technology that fuels innovation, organizations are struggling to make meaningful progress because of</a:t>
            </a:r>
            <a:r>
              <a:rPr lang="en-US" sz="1200" kern="1200" baseline="0" dirty="0">
                <a:solidFill>
                  <a:schemeClr val="tx1"/>
                </a:solidFill>
                <a:effectLst/>
                <a:latin typeface="Amazon Ember" panose="020B0603020204020204" pitchFamily="34" charset="0"/>
                <a:ea typeface="+mn-ea"/>
                <a:cs typeface="+mn-cs"/>
              </a:rPr>
              <a:t> the </a:t>
            </a:r>
            <a:r>
              <a:rPr lang="en-US" sz="1200" kern="1200" dirty="0">
                <a:solidFill>
                  <a:schemeClr val="tx1"/>
                </a:solidFill>
                <a:effectLst/>
                <a:latin typeface="Amazon Ember" panose="020B0603020204020204" pitchFamily="34" charset="0"/>
                <a:ea typeface="+mn-ea"/>
                <a:cs typeface="+mn-cs"/>
              </a:rPr>
              <a:t>lack of ML skills, organizational inertia, and having the right quantity and quality of data to train on. </a:t>
            </a:r>
            <a:r>
              <a:rPr lang="en-US" sz="1200" kern="1200" dirty="0">
                <a:solidFill>
                  <a:schemeClr val="tx1"/>
                </a:solidFill>
                <a:effectLst/>
                <a:latin typeface="+mn-lt"/>
                <a:ea typeface="+mn-ea"/>
                <a:cs typeface="+mn-cs"/>
              </a:rPr>
              <a:t>Organizations with AI experience moved just 53% of their AI proof of concepts into production over the past two years. This is because they are struggling with a lack of machine learning skills, organizational inertia, and having the right quantity and quality of data to train on.</a:t>
            </a:r>
            <a:endParaRPr lang="en-US" sz="1200" kern="1200" dirty="0">
              <a:solidFill>
                <a:schemeClr val="tx1"/>
              </a:solidFill>
              <a:effectLst/>
              <a:latin typeface="Amazon Ember" panose="020B0603020204020204" pitchFamily="34" charset="0"/>
              <a:ea typeface="+mn-ea"/>
              <a:cs typeface="+mn-cs"/>
            </a:endParaRPr>
          </a:p>
          <a:p>
            <a:endParaRPr lang="en-US" sz="1200" baseline="0" dirty="0"/>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baseline="0" dirty="0"/>
              <a:t>4/ Fourth, </a:t>
            </a:r>
            <a:r>
              <a:rPr lang="en-US" sz="1200" kern="1200" dirty="0">
                <a:solidFill>
                  <a:schemeClr val="tx1"/>
                </a:solidFill>
                <a:effectLst/>
                <a:latin typeface="Amazon Ember" panose="020B0603020204020204" pitchFamily="34" charset="0"/>
                <a:ea typeface="+mn-ea"/>
                <a:cs typeface="+mn-cs"/>
              </a:rPr>
              <a:t>in a world of increasingly important data security, privacy and compliance regulations, organizations need to be able to carefully define, monitor, and manage who has access to specific pieces of data.</a:t>
            </a: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endParaRPr lang="en-US" sz="1200" kern="1200" dirty="0">
              <a:solidFill>
                <a:schemeClr val="tx1"/>
              </a:solidFill>
              <a:effectLst/>
              <a:latin typeface="Amazon Ember" panose="020B0603020204020204" pitchFamily="34" charset="0"/>
              <a:ea typeface="+mn-ea"/>
              <a:cs typeface="+mn-cs"/>
            </a:endParaRPr>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sz="1200" b="1" kern="1200" dirty="0">
                <a:solidFill>
                  <a:schemeClr val="tx1"/>
                </a:solidFill>
                <a:effectLst/>
                <a:latin typeface="Amazon Ember" panose="020B0603020204020204" pitchFamily="34" charset="0"/>
                <a:ea typeface="+mn-ea"/>
                <a:cs typeface="+mn-cs"/>
              </a:rPr>
              <a:t>Transition: </a:t>
            </a:r>
            <a:r>
              <a:rPr lang="en-US" sz="1200" b="0" kern="1200" dirty="0">
                <a:solidFill>
                  <a:schemeClr val="tx1"/>
                </a:solidFill>
                <a:effectLst/>
                <a:latin typeface="Amazon Ember" panose="020B0603020204020204" pitchFamily="34" charset="0"/>
                <a:ea typeface="+mn-ea"/>
                <a:cs typeface="+mn-cs"/>
              </a:rPr>
              <a:t>finally, on top of these challenges, the</a:t>
            </a:r>
            <a:r>
              <a:rPr lang="en-US" sz="1200" b="0" kern="1200" baseline="0" dirty="0">
                <a:solidFill>
                  <a:schemeClr val="tx1"/>
                </a:solidFill>
                <a:effectLst/>
                <a:latin typeface="Amazon Ember" panose="020B0603020204020204" pitchFamily="34" charset="0"/>
                <a:ea typeface="+mn-ea"/>
                <a:cs typeface="+mn-cs"/>
              </a:rPr>
              <a:t> p</a:t>
            </a:r>
            <a:r>
              <a:rPr lang="en-US" sz="1200" b="0" kern="1200" dirty="0">
                <a:solidFill>
                  <a:schemeClr val="tx1"/>
                </a:solidFill>
                <a:effectLst/>
                <a:latin typeface="Amazon Ember" panose="020B0603020204020204" pitchFamily="34" charset="0"/>
                <a:ea typeface="+mn-ea"/>
                <a:cs typeface="+mn-cs"/>
              </a:rPr>
              <a:t>andemic</a:t>
            </a:r>
            <a:r>
              <a:rPr lang="en-US" sz="1200" b="0" kern="1200" baseline="0" dirty="0">
                <a:solidFill>
                  <a:schemeClr val="tx1"/>
                </a:solidFill>
                <a:effectLst/>
                <a:latin typeface="Amazon Ember" panose="020B0603020204020204" pitchFamily="34" charset="0"/>
                <a:ea typeface="+mn-ea"/>
                <a:cs typeface="+mn-cs"/>
              </a:rPr>
              <a:t> last year was unexpected, disruptive, and hard on many of our customers. </a:t>
            </a:r>
            <a:endParaRPr lang="en-US" sz="1200" b="1" kern="1200" dirty="0">
              <a:solidFill>
                <a:schemeClr val="tx1"/>
              </a:solidFill>
              <a:effectLst/>
              <a:latin typeface="Amazon Ember" panose="020B0603020204020204" pitchFamily="34" charset="0"/>
              <a:ea typeface="+mn-ea"/>
              <a:cs typeface="+mn-cs"/>
            </a:endParaRPr>
          </a:p>
          <a:p>
            <a:endParaRPr lang="en-US" sz="1200" baseline="0" dirty="0"/>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6</a:t>
            </a:fld>
            <a:endParaRPr lang="en-US"/>
          </a:p>
        </p:txBody>
      </p:sp>
    </p:spTree>
    <p:extLst>
      <p:ext uri="{BB962C8B-B14F-4D97-AF65-F5344CB8AC3E}">
        <p14:creationId xmlns:p14="http://schemas.microsoft.com/office/powerpoint/2010/main" val="2595805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existing approaches to data does</a:t>
            </a:r>
            <a:r>
              <a:rPr lang="en-US" baseline="0" dirty="0"/>
              <a:t> not work.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1/Traditionally, analytics was run through a relational data warehouse.  It</a:t>
            </a:r>
            <a:r>
              <a:rPr lang="en-US" baseline="0" dirty="0"/>
              <a:t> collects data from multiple source systems and produce operational reports. And these data ware houses could combine structured and semi structured data however, These systems were not built for e</a:t>
            </a:r>
            <a:r>
              <a:rPr lang="en-US" sz="1200" kern="1200" dirty="0">
                <a:solidFill>
                  <a:schemeClr val="tx1"/>
                </a:solidFill>
                <a:effectLst/>
                <a:latin typeface="+mn-lt"/>
                <a:ea typeface="+mn-ea"/>
                <a:cs typeface="+mn-cs"/>
              </a:rPr>
              <a:t>xponential growth data specially unstructured data and event data like log files, click stream data, and machine generated data from IoT devices.</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7</a:t>
            </a:fld>
            <a:endParaRPr lang="en-US"/>
          </a:p>
        </p:txBody>
      </p:sp>
    </p:spTree>
    <p:extLst>
      <p:ext uri="{BB962C8B-B14F-4D97-AF65-F5344CB8AC3E}">
        <p14:creationId xmlns:p14="http://schemas.microsoft.com/office/powerpoint/2010/main" val="2914610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1/Instead,</a:t>
            </a:r>
            <a:r>
              <a:rPr lang="en-US" sz="1200" kern="1200" baseline="0" dirty="0">
                <a:solidFill>
                  <a:schemeClr val="tx1"/>
                </a:solidFill>
                <a:effectLst/>
                <a:latin typeface="+mn-lt"/>
                <a:ea typeface="+mn-ea"/>
                <a:cs typeface="+mn-cs"/>
              </a:rPr>
              <a:t> customers are moving to a concept called data lakes . data lakes </a:t>
            </a:r>
            <a:r>
              <a:rPr lang="en-US" sz="1200" kern="1200" dirty="0">
                <a:solidFill>
                  <a:schemeClr val="tx1"/>
                </a:solidFill>
                <a:effectLst/>
                <a:latin typeface="+mn-lt"/>
                <a:ea typeface="+mn-ea"/>
                <a:cs typeface="+mn-cs"/>
              </a:rPr>
              <a:t>to store and analyze structured and unstructured data in a single place and allow you to perform ( performing )different types of analytics including ML</a:t>
            </a:r>
            <a:endParaRPr lang="en-US" baseline="0" dirty="0"/>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8</a:t>
            </a:fld>
            <a:endParaRPr lang="en-US"/>
          </a:p>
        </p:txBody>
      </p:sp>
    </p:spTree>
    <p:extLst>
      <p:ext uri="{BB962C8B-B14F-4D97-AF65-F5344CB8AC3E}">
        <p14:creationId xmlns:p14="http://schemas.microsoft.com/office/powerpoint/2010/main" val="3301462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200" kern="1200" dirty="0">
                <a:solidFill>
                  <a:schemeClr val="tx1"/>
                </a:solidFill>
                <a:effectLst/>
                <a:latin typeface="+mn-lt"/>
                <a:ea typeface="+mn-ea"/>
                <a:cs typeface="+mn-cs"/>
              </a:rPr>
              <a:t>Lets see how organizations can start with a modern data strategy . A modern data strategy is really a comprehensive plan or blueprint to help you manage, access, analyze, and act on data.</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We see there being three stages to building out a modern data strategy.</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These stages are not sequential, and you can start at any stage, depending on your data journey.</a:t>
            </a:r>
          </a:p>
          <a:p>
            <a:endParaRPr lang="en-US" sz="1200" kern="1200" dirty="0">
              <a:solidFill>
                <a:schemeClr val="tx1"/>
              </a:solidFill>
              <a:effectLst/>
              <a:latin typeface="Amazon Ember" panose="020B0603020204020204" pitchFamily="34" charset="0"/>
              <a:ea typeface="+mn-ea"/>
              <a:cs typeface="+mn-cs"/>
            </a:endParaRPr>
          </a:p>
          <a:p>
            <a:r>
              <a:rPr lang="en-US" sz="1200" b="1" kern="1200" dirty="0">
                <a:solidFill>
                  <a:schemeClr val="tx1"/>
                </a:solidFill>
                <a:effectLst/>
                <a:latin typeface="Amazon Ember" panose="020B0603020204020204" pitchFamily="34" charset="0"/>
                <a:ea typeface="+mn-ea"/>
                <a:cs typeface="+mn-cs"/>
              </a:rPr>
              <a:t>1/ Modernize: </a:t>
            </a:r>
            <a:r>
              <a:rPr lang="en-US" sz="1200" b="0" i="0" kern="1200" dirty="0">
                <a:solidFill>
                  <a:schemeClr val="tx1"/>
                </a:solidFill>
                <a:effectLst/>
                <a:latin typeface="+mn-lt"/>
                <a:ea typeface="+mn-ea"/>
                <a:cs typeface="+mn-cs"/>
              </a:rPr>
              <a:t>Modernize data infrastructure from a legacy solution to a scalable, trusted, and secure cloud provider</a:t>
            </a:r>
          </a:p>
          <a:p>
            <a:r>
              <a:rPr lang="en-US" sz="1200" b="1" kern="1200" dirty="0">
                <a:solidFill>
                  <a:schemeClr val="tx1"/>
                </a:solidFill>
                <a:effectLst/>
                <a:latin typeface="Amazon Ember" panose="020B0603020204020204" pitchFamily="34" charset="0"/>
                <a:ea typeface="+mn-ea"/>
                <a:cs typeface="+mn-cs"/>
              </a:rPr>
              <a:t>2/ </a:t>
            </a:r>
            <a:r>
              <a:rPr lang="en-US" sz="1200" b="1" kern="1200" dirty="0">
                <a:solidFill>
                  <a:schemeClr val="tx1"/>
                </a:solidFill>
                <a:effectLst/>
                <a:latin typeface="+mn-lt"/>
                <a:ea typeface="+mn-ea"/>
                <a:cs typeface="+mn-cs"/>
              </a:rPr>
              <a:t>Unify: </a:t>
            </a:r>
            <a:r>
              <a:rPr lang="en-US" sz="1200" b="0" i="0" kern="1200" dirty="0">
                <a:solidFill>
                  <a:schemeClr val="tx1"/>
                </a:solidFill>
                <a:effectLst/>
                <a:latin typeface="+mn-lt"/>
                <a:ea typeface="+mn-ea"/>
                <a:cs typeface="+mn-cs"/>
              </a:rPr>
              <a:t>Breaking down silos, so data can be put to work effectively across databases, data lakes, analytics and ML services.</a:t>
            </a:r>
          </a:p>
          <a:p>
            <a:r>
              <a:rPr lang="en-US" sz="1200" b="1" kern="1200" dirty="0">
                <a:solidFill>
                  <a:schemeClr val="tx1"/>
                </a:solidFill>
                <a:effectLst/>
                <a:latin typeface="Amazon Ember" panose="020B0603020204020204" pitchFamily="34" charset="0"/>
                <a:ea typeface="+mn-ea"/>
                <a:cs typeface="+mn-cs"/>
              </a:rPr>
              <a:t>3/ </a:t>
            </a:r>
            <a:r>
              <a:rPr lang="en-US" sz="1200" b="1" kern="1200" dirty="0">
                <a:solidFill>
                  <a:schemeClr val="tx1"/>
                </a:solidFill>
                <a:effectLst/>
                <a:latin typeface="+mn-lt"/>
                <a:ea typeface="+mn-ea"/>
                <a:cs typeface="+mn-cs"/>
              </a:rPr>
              <a:t>Innovate: </a:t>
            </a:r>
            <a:r>
              <a:rPr lang="en-US" sz="1200" b="0" i="0" kern="1200" dirty="0">
                <a:solidFill>
                  <a:schemeClr val="tx1"/>
                </a:solidFill>
                <a:effectLst/>
                <a:latin typeface="+mn-lt"/>
                <a:ea typeface="+mn-ea"/>
                <a:cs typeface="+mn-cs"/>
              </a:rPr>
              <a:t>Invent new experiences and reimagine processes with purpose-built databases, advanced analytics and visualization, and machine learning and AI</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these three pillars, you can move and store any amount of data at scale, access that data seamlessly, manage who has access to data with the proper security and data governance controls, and know you’re getting the best price (performance) without sacrificing performance.</a:t>
            </a:r>
          </a:p>
          <a:p>
            <a:endParaRPr lang="en-US" sz="1200" kern="1200" dirty="0">
              <a:solidFill>
                <a:schemeClr val="tx1"/>
              </a:solidFill>
              <a:effectLst/>
              <a:latin typeface="Amazon Ember" panose="020B0603020204020204" pitchFamily="34" charset="0"/>
              <a:ea typeface="+mn-ea"/>
              <a:cs typeface="+mn-cs"/>
            </a:endParaRPr>
          </a:p>
          <a:p>
            <a:r>
              <a:rPr lang="en-US" sz="1200" kern="1200" dirty="0">
                <a:solidFill>
                  <a:schemeClr val="tx1"/>
                </a:solidFill>
                <a:effectLst/>
                <a:latin typeface="Amazon Ember" panose="020B0603020204020204" pitchFamily="34" charset="0"/>
                <a:ea typeface="+mn-ea"/>
                <a:cs typeface="+mn-cs"/>
              </a:rPr>
              <a:t>Transition: Let’s look at each of these in a bit more detail.</a:t>
            </a:r>
          </a:p>
          <a:p>
            <a:endParaRPr lang="en-US" dirty="0"/>
          </a:p>
          <a:p>
            <a:r>
              <a:rPr lang="en-US" dirty="0"/>
              <a:t>---------</a:t>
            </a:r>
          </a:p>
          <a:p>
            <a:endParaRPr lang="en-US" dirty="0"/>
          </a:p>
          <a:p>
            <a:pPr lvl="4"/>
            <a:r>
              <a:rPr lang="en-US" sz="1200" b="1" kern="1200" dirty="0">
                <a:solidFill>
                  <a:schemeClr val="tx1"/>
                </a:solidFill>
                <a:effectLst/>
                <a:latin typeface="+mn-lt"/>
                <a:ea typeface="+mn-ea"/>
                <a:cs typeface="+mn-cs"/>
              </a:rPr>
              <a:t>Modernize: Modernize data infrastructure from a legacy solution to a scalable, trusted, and secure cloud provider</a:t>
            </a:r>
          </a:p>
          <a:p>
            <a:pPr lvl="4"/>
            <a:r>
              <a:rPr lang="en-US" sz="1200" b="1" kern="1200" dirty="0">
                <a:solidFill>
                  <a:schemeClr val="tx1"/>
                </a:solidFill>
                <a:effectLst/>
                <a:latin typeface="+mn-lt"/>
                <a:ea typeface="+mn-ea"/>
                <a:cs typeface="+mn-cs"/>
              </a:rPr>
              <a:t>Unify: Breaking down silos, so data can be put to work effectively across databases, data lakes, analytics and ML services. </a:t>
            </a:r>
          </a:p>
          <a:p>
            <a:pPr lvl="4"/>
            <a:r>
              <a:rPr lang="en-US" sz="1200" b="1" kern="1200" dirty="0">
                <a:solidFill>
                  <a:schemeClr val="tx1"/>
                </a:solidFill>
                <a:effectLst/>
                <a:latin typeface="+mn-lt"/>
                <a:ea typeface="+mn-ea"/>
                <a:cs typeface="+mn-cs"/>
              </a:rPr>
              <a:t>Innovate: </a:t>
            </a:r>
            <a:r>
              <a:rPr lang="en-US" sz="1200" kern="1200" dirty="0">
                <a:solidFill>
                  <a:schemeClr val="tx1"/>
                </a:solidFill>
                <a:effectLst/>
                <a:latin typeface="+mn-lt"/>
                <a:ea typeface="+mn-ea"/>
                <a:cs typeface="+mn-cs"/>
              </a:rPr>
              <a:t>Invent new experiences and reimagine processes with purpose-built databases, advanced analytics and visualization, and machine learning and AI</a:t>
            </a:r>
            <a:endParaRPr lang="en-US" dirty="0"/>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9</a:t>
            </a:fld>
            <a:endParaRPr lang="en-US"/>
          </a:p>
        </p:txBody>
      </p:sp>
    </p:spTree>
    <p:extLst>
      <p:ext uri="{BB962C8B-B14F-4D97-AF65-F5344CB8AC3E}">
        <p14:creationId xmlns:p14="http://schemas.microsoft.com/office/powerpoint/2010/main" val="2446333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emf"/><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A4E6B7-A926-B798-0C44-0E9F072E3F35}"/>
              </a:ext>
            </a:extLst>
          </p:cNvPr>
          <p:cNvSpPr>
            <a:spLocks noGrp="1"/>
          </p:cNvSpPr>
          <p:nvPr>
            <p:ph type="sldNum" sz="quarter" idx="10"/>
          </p:nvPr>
        </p:nvSpPr>
        <p:spPr/>
        <p:txBody>
          <a:bodyPr/>
          <a:lstStyle/>
          <a:p>
            <a:fld id="{9F3FA615-6054-4516-BDE3-D6918E9DA91B}" type="slidenum">
              <a:rPr lang="en-US" smtClean="0"/>
              <a:t>‹#›</a:t>
            </a:fld>
            <a:endParaRPr lang="en-US"/>
          </a:p>
        </p:txBody>
      </p:sp>
      <p:pic>
        <p:nvPicPr>
          <p:cNvPr id="4" name="Picture 3">
            <a:extLst>
              <a:ext uri="{FF2B5EF4-FFF2-40B4-BE49-F238E27FC236}">
                <a16:creationId xmlns:a16="http://schemas.microsoft.com/office/drawing/2014/main" id="{235F8D54-3DB7-4431-C602-29D1E66DAC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1E9EF539-C8F3-C899-508C-38985716D6C8}"/>
              </a:ext>
            </a:extLst>
          </p:cNvPr>
          <p:cNvSpPr>
            <a:spLocks noGrp="1"/>
          </p:cNvSpPr>
          <p:nvPr>
            <p:ph type="subTitle" idx="1" hasCustomPrompt="1"/>
          </p:nvPr>
        </p:nvSpPr>
        <p:spPr>
          <a:xfrm>
            <a:off x="800791" y="2584770"/>
            <a:ext cx="6467475" cy="643362"/>
          </a:xfrm>
        </p:spPr>
        <p:txBody>
          <a:bodyPr lIns="0">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6" name="Text Placeholder 17">
            <a:extLst>
              <a:ext uri="{FF2B5EF4-FFF2-40B4-BE49-F238E27FC236}">
                <a16:creationId xmlns:a16="http://schemas.microsoft.com/office/drawing/2014/main" id="{3A6D2BE7-4CA0-8A28-CFB6-6389EEFD2C3C}"/>
              </a:ext>
            </a:extLst>
          </p:cNvPr>
          <p:cNvSpPr>
            <a:spLocks noGrp="1"/>
          </p:cNvSpPr>
          <p:nvPr>
            <p:ph type="body" sz="quarter" idx="13" hasCustomPrompt="1"/>
          </p:nvPr>
        </p:nvSpPr>
        <p:spPr>
          <a:xfrm>
            <a:off x="800791" y="4256936"/>
            <a:ext cx="4800600" cy="409575"/>
          </a:xfrm>
        </p:spPr>
        <p:txBody>
          <a:bodyPr lIns="0"/>
          <a:lstStyle>
            <a:lvl1pPr marL="0" indent="0">
              <a:buNone/>
              <a:defRPr sz="2000" b="1">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7" name="Text Placeholder 17">
            <a:extLst>
              <a:ext uri="{FF2B5EF4-FFF2-40B4-BE49-F238E27FC236}">
                <a16:creationId xmlns:a16="http://schemas.microsoft.com/office/drawing/2014/main" id="{FF276700-AD65-AFD9-0D5F-1F80298A496E}"/>
              </a:ext>
            </a:extLst>
          </p:cNvPr>
          <p:cNvSpPr>
            <a:spLocks noGrp="1"/>
          </p:cNvSpPr>
          <p:nvPr>
            <p:ph type="body" sz="quarter" idx="14" hasCustomPrompt="1"/>
          </p:nvPr>
        </p:nvSpPr>
        <p:spPr>
          <a:xfrm>
            <a:off x="800791" y="4589316"/>
            <a:ext cx="4800600" cy="634450"/>
          </a:xfrm>
        </p:spPr>
        <p:txBody>
          <a:bodyPr lIns="0"/>
          <a:lstStyle>
            <a:lvl1pPr marL="0" indent="0">
              <a:spcAft>
                <a:spcPts val="300"/>
              </a:spcAft>
              <a:buNone/>
              <a:defRPr sz="16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br>
              <a:rPr lang="en-US" dirty="0"/>
            </a:br>
            <a:r>
              <a:rPr lang="en-US" dirty="0"/>
              <a:t>Company</a:t>
            </a:r>
          </a:p>
        </p:txBody>
      </p:sp>
      <p:sp>
        <p:nvSpPr>
          <p:cNvPr id="8" name="Rectangle 7">
            <a:extLst>
              <a:ext uri="{FF2B5EF4-FFF2-40B4-BE49-F238E27FC236}">
                <a16:creationId xmlns:a16="http://schemas.microsoft.com/office/drawing/2014/main" id="{DC945F17-A121-B028-494E-B60A682CBD3D}"/>
              </a:ext>
            </a:extLst>
          </p:cNvPr>
          <p:cNvSpPr/>
          <p:nvPr userDrawn="1"/>
        </p:nvSpPr>
        <p:spPr>
          <a:xfrm>
            <a:off x="0" y="5918662"/>
            <a:ext cx="12192000" cy="939339"/>
          </a:xfrm>
          <a:prstGeom prst="rect">
            <a:avLst/>
          </a:prstGeom>
          <a:solidFill>
            <a:srgbClr val="03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A97358-7E56-D975-7AE0-7A0C60CD39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768" y="5942379"/>
            <a:ext cx="1170504" cy="682795"/>
          </a:xfrm>
          <a:prstGeom prst="rect">
            <a:avLst/>
          </a:prstGeom>
        </p:spPr>
      </p:pic>
      <p:pic>
        <p:nvPicPr>
          <p:cNvPr id="11" name="Picture 10">
            <a:extLst>
              <a:ext uri="{FF2B5EF4-FFF2-40B4-BE49-F238E27FC236}">
                <a16:creationId xmlns:a16="http://schemas.microsoft.com/office/drawing/2014/main" id="{C362F280-F399-6ED0-D96F-3E387A386F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48010" y="6068152"/>
            <a:ext cx="1862415" cy="347444"/>
          </a:xfrm>
          <a:prstGeom prst="rect">
            <a:avLst/>
          </a:prstGeom>
        </p:spPr>
      </p:pic>
      <p:pic>
        <p:nvPicPr>
          <p:cNvPr id="12" name="Picture 11">
            <a:extLst>
              <a:ext uri="{FF2B5EF4-FFF2-40B4-BE49-F238E27FC236}">
                <a16:creationId xmlns:a16="http://schemas.microsoft.com/office/drawing/2014/main" id="{A7127EF9-F3CE-59AA-D9B1-436A5B7F16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6088" y="6087506"/>
            <a:ext cx="649422" cy="388543"/>
          </a:xfrm>
          <a:prstGeom prst="rect">
            <a:avLst/>
          </a:prstGeom>
        </p:spPr>
      </p:pic>
      <p:sp>
        <p:nvSpPr>
          <p:cNvPr id="13" name="Title 1">
            <a:extLst>
              <a:ext uri="{FF2B5EF4-FFF2-40B4-BE49-F238E27FC236}">
                <a16:creationId xmlns:a16="http://schemas.microsoft.com/office/drawing/2014/main" id="{C2E1CEFC-5D88-C5E1-3095-B5661EAD8BC0}"/>
              </a:ext>
            </a:extLst>
          </p:cNvPr>
          <p:cNvSpPr>
            <a:spLocks noGrp="1"/>
          </p:cNvSpPr>
          <p:nvPr>
            <p:ph type="ctrTitle" hasCustomPrompt="1"/>
          </p:nvPr>
        </p:nvSpPr>
        <p:spPr>
          <a:xfrm>
            <a:off x="688570" y="1779494"/>
            <a:ext cx="6309534" cy="723900"/>
          </a:xfrm>
        </p:spPr>
        <p:txBody>
          <a:bodyPr anchor="t">
            <a:noAutofit/>
          </a:bodyPr>
          <a:lstStyle>
            <a:lvl1pPr algn="l">
              <a:defRPr sz="5000" b="1">
                <a:solidFill>
                  <a:schemeClr val="bg1"/>
                </a:solidFill>
              </a:defRPr>
            </a:lvl1pPr>
          </a:lstStyle>
          <a:p>
            <a:r>
              <a:rPr lang="en-US" dirty="0"/>
              <a:t>Type title here</a:t>
            </a:r>
          </a:p>
        </p:txBody>
      </p:sp>
      <p:sp>
        <p:nvSpPr>
          <p:cNvPr id="14" name="Slide Number Placeholder 4">
            <a:extLst>
              <a:ext uri="{FF2B5EF4-FFF2-40B4-BE49-F238E27FC236}">
                <a16:creationId xmlns:a16="http://schemas.microsoft.com/office/drawing/2014/main" id="{C299A416-B89B-5536-2158-82D0F360E2F9}"/>
              </a:ext>
            </a:extLst>
          </p:cNvPr>
          <p:cNvSpPr txBox="1">
            <a:spLocks/>
          </p:cNvSpPr>
          <p:nvPr userDrawn="1"/>
        </p:nvSpPr>
        <p:spPr>
          <a:xfrm>
            <a:off x="9155548" y="61254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FA615-6054-4516-BDE3-D6918E9DA91B}" type="slidenum">
              <a:rPr lang="en-US" smtClean="0"/>
              <a:pPr/>
              <a:t>‹#›</a:t>
            </a:fld>
            <a:endParaRPr lang="en-US" dirty="0"/>
          </a:p>
        </p:txBody>
      </p:sp>
      <p:sp>
        <p:nvSpPr>
          <p:cNvPr id="2" name="TextBox 1">
            <a:extLst>
              <a:ext uri="{FF2B5EF4-FFF2-40B4-BE49-F238E27FC236}">
                <a16:creationId xmlns:a16="http://schemas.microsoft.com/office/drawing/2014/main" id="{76720930-AEE0-A3C7-A6DA-AC74A7E20525}"/>
              </a:ext>
            </a:extLst>
          </p:cNvPr>
          <p:cNvSpPr txBox="1"/>
          <p:nvPr userDrawn="1"/>
        </p:nvSpPr>
        <p:spPr>
          <a:xfrm>
            <a:off x="688570" y="6579123"/>
            <a:ext cx="8332304" cy="215444"/>
          </a:xfrm>
          <a:prstGeom prst="rect">
            <a:avLst/>
          </a:prstGeom>
          <a:noFill/>
        </p:spPr>
        <p:txBody>
          <a:bodyPr wrap="square" rtlCol="0">
            <a:spAutoFit/>
          </a:bodyPr>
          <a:lstStyle/>
          <a:p>
            <a:r>
              <a:rPr lang="en-US" sz="800" i="1" dirty="0">
                <a:solidFill>
                  <a:schemeClr val="bg1">
                    <a:lumMod val="75000"/>
                  </a:schemeClr>
                </a:solidFill>
              </a:rPr>
              <a:t>The content herein is proprietary property, trade protected, privileged and only for the intended recipient and may not be </a:t>
            </a:r>
            <a:r>
              <a:rPr lang="en-US" sz="800" i="1" dirty="0">
                <a:solidFill>
                  <a:schemeClr val="bg1">
                    <a:lumMod val="75000"/>
                  </a:schemeClr>
                </a:solidFill>
                <a:latin typeface="+mn-lt"/>
              </a:rPr>
              <a:t>used</a:t>
            </a:r>
            <a:r>
              <a:rPr lang="en-US" sz="800" i="1" dirty="0">
                <a:solidFill>
                  <a:schemeClr val="bg1">
                    <a:lumMod val="75000"/>
                  </a:schemeClr>
                </a:solidFill>
              </a:rPr>
              <a:t>, published, duplicated, or redistributed.</a:t>
            </a:r>
          </a:p>
        </p:txBody>
      </p:sp>
      <p:sp>
        <p:nvSpPr>
          <p:cNvPr id="15" name="TextBox 14">
            <a:extLst>
              <a:ext uri="{FF2B5EF4-FFF2-40B4-BE49-F238E27FC236}">
                <a16:creationId xmlns:a16="http://schemas.microsoft.com/office/drawing/2014/main" id="{AF25001E-24C6-E727-94BE-81079194F8CF}"/>
              </a:ext>
            </a:extLst>
          </p:cNvPr>
          <p:cNvSpPr txBox="1"/>
          <p:nvPr userDrawn="1"/>
        </p:nvSpPr>
        <p:spPr>
          <a:xfrm>
            <a:off x="717768" y="505444"/>
            <a:ext cx="6467474" cy="461665"/>
          </a:xfrm>
          <a:prstGeom prst="rect">
            <a:avLst/>
          </a:prstGeom>
          <a:noFill/>
        </p:spPr>
        <p:txBody>
          <a:bodyPr wrap="square" rtlCol="0">
            <a:spAutoFit/>
          </a:bodyPr>
          <a:lstStyle/>
          <a:p>
            <a:r>
              <a:rPr lang="en-US" sz="2400" b="1" dirty="0">
                <a:solidFill>
                  <a:schemeClr val="bg1"/>
                </a:solidFill>
                <a:latin typeface="+mj-lt"/>
              </a:rPr>
              <a:t>Hawaii Cloud Innovation Summit 2022</a:t>
            </a:r>
          </a:p>
        </p:txBody>
      </p:sp>
      <p:pic>
        <p:nvPicPr>
          <p:cNvPr id="17" name="Picture 16">
            <a:extLst>
              <a:ext uri="{FF2B5EF4-FFF2-40B4-BE49-F238E27FC236}">
                <a16:creationId xmlns:a16="http://schemas.microsoft.com/office/drawing/2014/main" id="{0C44B310-207B-90BB-FCF4-B308C12AFDC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1122" y="5639264"/>
            <a:ext cx="1251111" cy="1251111"/>
          </a:xfrm>
          <a:prstGeom prst="rect">
            <a:avLst/>
          </a:prstGeom>
        </p:spPr>
      </p:pic>
      <p:pic>
        <p:nvPicPr>
          <p:cNvPr id="19" name="Picture 18">
            <a:extLst>
              <a:ext uri="{FF2B5EF4-FFF2-40B4-BE49-F238E27FC236}">
                <a16:creationId xmlns:a16="http://schemas.microsoft.com/office/drawing/2014/main" id="{C5EA2F1A-AFBB-2ACE-EE68-299B3985D3A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68305" y="6022063"/>
            <a:ext cx="1543739" cy="493190"/>
          </a:xfrm>
          <a:prstGeom prst="rect">
            <a:avLst/>
          </a:prstGeom>
        </p:spPr>
      </p:pic>
    </p:spTree>
    <p:extLst>
      <p:ext uri="{BB962C8B-B14F-4D97-AF65-F5344CB8AC3E}">
        <p14:creationId xmlns:p14="http://schemas.microsoft.com/office/powerpoint/2010/main" val="252740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lumn_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24A56D-4510-34AD-C6A2-56AED009DA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1BE2B9E6-100A-3309-4E34-AF27C7F642EF}"/>
              </a:ext>
            </a:extLst>
          </p:cNvPr>
          <p:cNvSpPr>
            <a:spLocks noGrp="1"/>
          </p:cNvSpPr>
          <p:nvPr>
            <p:ph type="body" sz="quarter" idx="14" hasCustomPrompt="1"/>
          </p:nvPr>
        </p:nvSpPr>
        <p:spPr>
          <a:xfrm>
            <a:off x="609600" y="2039935"/>
            <a:ext cx="2377440" cy="3586165"/>
          </a:xfrm>
        </p:spPr>
        <p:txBody>
          <a:bodyPr lIns="0"/>
          <a:lstStyle>
            <a:lvl1pPr marL="0" indent="0">
              <a:spcAft>
                <a:spcPts val="1800"/>
              </a:spcAft>
              <a:buNone/>
              <a:defRPr sz="2000"/>
            </a:lvl1pPr>
          </a:lstStyle>
          <a:p>
            <a:pPr lvl="0"/>
            <a:r>
              <a:rPr lang="en-US" dirty="0"/>
              <a:t>Enter text</a:t>
            </a:r>
          </a:p>
        </p:txBody>
      </p:sp>
      <p:sp>
        <p:nvSpPr>
          <p:cNvPr id="13" name="Title 1">
            <a:extLst>
              <a:ext uri="{FF2B5EF4-FFF2-40B4-BE49-F238E27FC236}">
                <a16:creationId xmlns:a16="http://schemas.microsoft.com/office/drawing/2014/main" id="{56184892-F6BA-D68C-F31D-A187ED607E33}"/>
              </a:ext>
            </a:extLst>
          </p:cNvPr>
          <p:cNvSpPr>
            <a:spLocks noGrp="1"/>
          </p:cNvSpPr>
          <p:nvPr>
            <p:ph type="title" hasCustomPrompt="1"/>
          </p:nvPr>
        </p:nvSpPr>
        <p:spPr>
          <a:xfrm>
            <a:off x="609600" y="917577"/>
            <a:ext cx="10972800" cy="606424"/>
          </a:xfrm>
        </p:spPr>
        <p:txBody>
          <a:bodyPr/>
          <a:lstStyle>
            <a:lvl1pPr>
              <a:defRPr>
                <a:solidFill>
                  <a:srgbClr val="162A5B"/>
                </a:solidFill>
              </a:defRPr>
            </a:lvl1pPr>
          </a:lstStyle>
          <a:p>
            <a:r>
              <a:rPr lang="en-US" dirty="0"/>
              <a:t>Four-column layout with subtitles</a:t>
            </a:r>
          </a:p>
        </p:txBody>
      </p:sp>
      <p:sp>
        <p:nvSpPr>
          <p:cNvPr id="14" name="Text Placeholder 2">
            <a:extLst>
              <a:ext uri="{FF2B5EF4-FFF2-40B4-BE49-F238E27FC236}">
                <a16:creationId xmlns:a16="http://schemas.microsoft.com/office/drawing/2014/main" id="{9CAB7EA0-AFF3-0DD5-AEE4-B4EFF8E437F6}"/>
              </a:ext>
            </a:extLst>
          </p:cNvPr>
          <p:cNvSpPr>
            <a:spLocks noGrp="1"/>
          </p:cNvSpPr>
          <p:nvPr>
            <p:ph type="body" idx="1" hasCustomPrompt="1"/>
          </p:nvPr>
        </p:nvSpPr>
        <p:spPr>
          <a:xfrm>
            <a:off x="609600"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5" name="Text Placeholder 4">
            <a:extLst>
              <a:ext uri="{FF2B5EF4-FFF2-40B4-BE49-F238E27FC236}">
                <a16:creationId xmlns:a16="http://schemas.microsoft.com/office/drawing/2014/main" id="{32341945-89F6-CA6B-BABB-D32A791EC8EA}"/>
              </a:ext>
            </a:extLst>
          </p:cNvPr>
          <p:cNvSpPr>
            <a:spLocks noGrp="1"/>
          </p:cNvSpPr>
          <p:nvPr>
            <p:ph type="body" sz="quarter" idx="3" hasCustomPrompt="1"/>
          </p:nvPr>
        </p:nvSpPr>
        <p:spPr>
          <a:xfrm>
            <a:off x="3471333"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6" name="Text Placeholder 10">
            <a:extLst>
              <a:ext uri="{FF2B5EF4-FFF2-40B4-BE49-F238E27FC236}">
                <a16:creationId xmlns:a16="http://schemas.microsoft.com/office/drawing/2014/main" id="{69C5EB14-3D5C-539F-D4CC-003E19AFECA6}"/>
              </a:ext>
            </a:extLst>
          </p:cNvPr>
          <p:cNvSpPr>
            <a:spLocks noGrp="1"/>
          </p:cNvSpPr>
          <p:nvPr>
            <p:ph type="body" sz="quarter" idx="15" hasCustomPrompt="1"/>
          </p:nvPr>
        </p:nvSpPr>
        <p:spPr>
          <a:xfrm>
            <a:off x="3471333" y="2039935"/>
            <a:ext cx="2377440" cy="3586165"/>
          </a:xfrm>
        </p:spPr>
        <p:txBody>
          <a:bodyPr lIns="0"/>
          <a:lstStyle>
            <a:lvl1pPr marL="0" indent="0">
              <a:spcAft>
                <a:spcPts val="1800"/>
              </a:spcAft>
              <a:buNone/>
              <a:defRPr sz="2000"/>
            </a:lvl1pPr>
          </a:lstStyle>
          <a:p>
            <a:pPr lvl="0"/>
            <a:r>
              <a:rPr lang="en-US" dirty="0"/>
              <a:t>Enter text</a:t>
            </a:r>
          </a:p>
        </p:txBody>
      </p:sp>
      <p:sp>
        <p:nvSpPr>
          <p:cNvPr id="27" name="Text Placeholder 4">
            <a:extLst>
              <a:ext uri="{FF2B5EF4-FFF2-40B4-BE49-F238E27FC236}">
                <a16:creationId xmlns:a16="http://schemas.microsoft.com/office/drawing/2014/main" id="{BF75D9F5-1DDE-5111-8255-46091503F244}"/>
              </a:ext>
            </a:extLst>
          </p:cNvPr>
          <p:cNvSpPr>
            <a:spLocks noGrp="1"/>
          </p:cNvSpPr>
          <p:nvPr>
            <p:ph type="body" sz="quarter" idx="16" hasCustomPrompt="1"/>
          </p:nvPr>
        </p:nvSpPr>
        <p:spPr>
          <a:xfrm>
            <a:off x="6333066"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8" name="Text Placeholder 10">
            <a:extLst>
              <a:ext uri="{FF2B5EF4-FFF2-40B4-BE49-F238E27FC236}">
                <a16:creationId xmlns:a16="http://schemas.microsoft.com/office/drawing/2014/main" id="{571DC4EB-90C6-D201-2796-85CC1B66001D}"/>
              </a:ext>
            </a:extLst>
          </p:cNvPr>
          <p:cNvSpPr>
            <a:spLocks noGrp="1"/>
          </p:cNvSpPr>
          <p:nvPr>
            <p:ph type="body" sz="quarter" idx="17" hasCustomPrompt="1"/>
          </p:nvPr>
        </p:nvSpPr>
        <p:spPr>
          <a:xfrm>
            <a:off x="6333066" y="2039935"/>
            <a:ext cx="2377440" cy="3586165"/>
          </a:xfrm>
        </p:spPr>
        <p:txBody>
          <a:bodyPr lIns="0"/>
          <a:lstStyle>
            <a:lvl1pPr marL="0" indent="0">
              <a:spcAft>
                <a:spcPts val="1800"/>
              </a:spcAft>
              <a:buNone/>
              <a:defRPr sz="2000"/>
            </a:lvl1pPr>
          </a:lstStyle>
          <a:p>
            <a:pPr lvl="0"/>
            <a:r>
              <a:rPr lang="en-US" dirty="0"/>
              <a:t>Enter text</a:t>
            </a:r>
          </a:p>
        </p:txBody>
      </p:sp>
      <p:sp>
        <p:nvSpPr>
          <p:cNvPr id="29" name="Text Placeholder 4">
            <a:extLst>
              <a:ext uri="{FF2B5EF4-FFF2-40B4-BE49-F238E27FC236}">
                <a16:creationId xmlns:a16="http://schemas.microsoft.com/office/drawing/2014/main" id="{A2CF3B0A-8961-26CB-D713-62C79C8ED7D4}"/>
              </a:ext>
            </a:extLst>
          </p:cNvPr>
          <p:cNvSpPr>
            <a:spLocks noGrp="1"/>
          </p:cNvSpPr>
          <p:nvPr>
            <p:ph type="body" sz="quarter" idx="18" hasCustomPrompt="1"/>
          </p:nvPr>
        </p:nvSpPr>
        <p:spPr>
          <a:xfrm>
            <a:off x="9194799"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30" name="Text Placeholder 10">
            <a:extLst>
              <a:ext uri="{FF2B5EF4-FFF2-40B4-BE49-F238E27FC236}">
                <a16:creationId xmlns:a16="http://schemas.microsoft.com/office/drawing/2014/main" id="{2964AE94-1E78-7EB9-5FDC-862E5C7895AD}"/>
              </a:ext>
            </a:extLst>
          </p:cNvPr>
          <p:cNvSpPr>
            <a:spLocks noGrp="1"/>
          </p:cNvSpPr>
          <p:nvPr>
            <p:ph type="body" sz="quarter" idx="19" hasCustomPrompt="1"/>
          </p:nvPr>
        </p:nvSpPr>
        <p:spPr>
          <a:xfrm>
            <a:off x="9194799" y="2039935"/>
            <a:ext cx="2377440" cy="3586165"/>
          </a:xfrm>
        </p:spPr>
        <p:txBody>
          <a:bodyPr lIns="0"/>
          <a:lstStyle>
            <a:lvl1pPr marL="0" indent="0">
              <a:spcAft>
                <a:spcPts val="1800"/>
              </a:spcAft>
              <a:buNone/>
              <a:defRPr sz="2000"/>
            </a:lvl1pPr>
          </a:lstStyle>
          <a:p>
            <a:pPr lvl="0"/>
            <a:r>
              <a:rPr lang="en-US" dirty="0"/>
              <a:t>Enter text</a:t>
            </a:r>
          </a:p>
        </p:txBody>
      </p:sp>
      <p:sp>
        <p:nvSpPr>
          <p:cNvPr id="16" name="Slide Number Placeholder 2">
            <a:extLst>
              <a:ext uri="{FF2B5EF4-FFF2-40B4-BE49-F238E27FC236}">
                <a16:creationId xmlns:a16="http://schemas.microsoft.com/office/drawing/2014/main" id="{F3CEF369-167F-D751-53A9-BCCC0F34FB2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36" name="TextBox 35">
            <a:extLst>
              <a:ext uri="{FF2B5EF4-FFF2-40B4-BE49-F238E27FC236}">
                <a16:creationId xmlns:a16="http://schemas.microsoft.com/office/drawing/2014/main" id="{84AF3CD9-986C-D868-07B7-B7A3ED0C0E5E}"/>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23" name="TextBox 22">
            <a:extLst>
              <a:ext uri="{FF2B5EF4-FFF2-40B4-BE49-F238E27FC236}">
                <a16:creationId xmlns:a16="http://schemas.microsoft.com/office/drawing/2014/main" id="{440ABAB0-F50C-0DBB-03E3-F7E3FA952C25}"/>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24" name="Picture 23">
            <a:extLst>
              <a:ext uri="{FF2B5EF4-FFF2-40B4-BE49-F238E27FC236}">
                <a16:creationId xmlns:a16="http://schemas.microsoft.com/office/drawing/2014/main" id="{F57322F4-B667-8B5B-D6EA-E0C0EBE4D7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5" name="Picture 24">
            <a:extLst>
              <a:ext uri="{FF2B5EF4-FFF2-40B4-BE49-F238E27FC236}">
                <a16:creationId xmlns:a16="http://schemas.microsoft.com/office/drawing/2014/main" id="{D7AA1672-330D-C207-2090-5987FC382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31" name="Picture 30">
            <a:extLst>
              <a:ext uri="{FF2B5EF4-FFF2-40B4-BE49-F238E27FC236}">
                <a16:creationId xmlns:a16="http://schemas.microsoft.com/office/drawing/2014/main" id="{EE753076-A346-EE97-6911-6150ECAF01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32" name="Picture 31">
            <a:extLst>
              <a:ext uri="{FF2B5EF4-FFF2-40B4-BE49-F238E27FC236}">
                <a16:creationId xmlns:a16="http://schemas.microsoft.com/office/drawing/2014/main" id="{9C65F9A3-AFBE-2906-CD2E-7FE5E09A85D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33" name="Picture 32">
            <a:extLst>
              <a:ext uri="{FF2B5EF4-FFF2-40B4-BE49-F238E27FC236}">
                <a16:creationId xmlns:a16="http://schemas.microsoft.com/office/drawing/2014/main" id="{847BB392-C52E-F04E-2792-141DBAF79F9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273397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C0BF6-B359-0E45-0FF0-2CF697467E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3990AA30-44F3-FE08-F552-5F4722FDFC00}"/>
              </a:ext>
            </a:extLst>
          </p:cNvPr>
          <p:cNvSpPr>
            <a:spLocks noGrp="1"/>
          </p:cNvSpPr>
          <p:nvPr>
            <p:ph type="title" hasCustomPrompt="1"/>
          </p:nvPr>
        </p:nvSpPr>
        <p:spPr>
          <a:xfrm>
            <a:off x="620712" y="914400"/>
            <a:ext cx="10950576" cy="609600"/>
          </a:xfrm>
        </p:spPr>
        <p:txBody>
          <a:bodyPr anchor="t"/>
          <a:lstStyle>
            <a:lvl1pPr>
              <a:defRPr sz="3200">
                <a:solidFill>
                  <a:schemeClr val="bg1"/>
                </a:solidFill>
              </a:defRPr>
            </a:lvl1pPr>
          </a:lstStyle>
          <a:p>
            <a:r>
              <a:rPr lang="en-US" dirty="0"/>
              <a:t>Picture with caption layout</a:t>
            </a:r>
          </a:p>
        </p:txBody>
      </p:sp>
      <p:sp>
        <p:nvSpPr>
          <p:cNvPr id="16" name="Picture Placeholder 2">
            <a:extLst>
              <a:ext uri="{FF2B5EF4-FFF2-40B4-BE49-F238E27FC236}">
                <a16:creationId xmlns:a16="http://schemas.microsoft.com/office/drawing/2014/main" id="{055F6C70-6158-2725-D460-470A6386E2F2}"/>
              </a:ext>
            </a:extLst>
          </p:cNvPr>
          <p:cNvSpPr>
            <a:spLocks noGrp="1"/>
          </p:cNvSpPr>
          <p:nvPr>
            <p:ph type="pic" idx="1" hasCustomPrompt="1"/>
          </p:nvPr>
        </p:nvSpPr>
        <p:spPr>
          <a:xfrm>
            <a:off x="5803900" y="1737360"/>
            <a:ext cx="5767388" cy="4471416"/>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p>
        </p:txBody>
      </p:sp>
      <p:sp>
        <p:nvSpPr>
          <p:cNvPr id="17" name="Text Placeholder 3">
            <a:extLst>
              <a:ext uri="{FF2B5EF4-FFF2-40B4-BE49-F238E27FC236}">
                <a16:creationId xmlns:a16="http://schemas.microsoft.com/office/drawing/2014/main" id="{22FD6661-A2E6-0825-6A59-B83BD6E987C6}"/>
              </a:ext>
            </a:extLst>
          </p:cNvPr>
          <p:cNvSpPr>
            <a:spLocks noGrp="1"/>
          </p:cNvSpPr>
          <p:nvPr>
            <p:ph type="body" sz="half" idx="2" hasCustomPrompt="1"/>
          </p:nvPr>
        </p:nvSpPr>
        <p:spPr>
          <a:xfrm>
            <a:off x="609600" y="2039936"/>
            <a:ext cx="4787900" cy="4170363"/>
          </a:xfrm>
        </p:spPr>
        <p:txBody>
          <a:bodyPr lIns="0"/>
          <a:lstStyle>
            <a:lvl1pPr marL="0" indent="0">
              <a:spcAft>
                <a:spcPts val="1800"/>
              </a:spcAft>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text</a:t>
            </a:r>
          </a:p>
        </p:txBody>
      </p:sp>
      <p:sp>
        <p:nvSpPr>
          <p:cNvPr id="18" name="Text Placeholder 2">
            <a:extLst>
              <a:ext uri="{FF2B5EF4-FFF2-40B4-BE49-F238E27FC236}">
                <a16:creationId xmlns:a16="http://schemas.microsoft.com/office/drawing/2014/main" id="{3E217D10-F6C6-AEBD-A243-124A2A70AB91}"/>
              </a:ext>
            </a:extLst>
          </p:cNvPr>
          <p:cNvSpPr>
            <a:spLocks noGrp="1"/>
          </p:cNvSpPr>
          <p:nvPr>
            <p:ph type="body" idx="14" hasCustomPrompt="1"/>
          </p:nvPr>
        </p:nvSpPr>
        <p:spPr>
          <a:xfrm>
            <a:off x="609600" y="1704992"/>
            <a:ext cx="478790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9" name="Slide Number Placeholder 2">
            <a:extLst>
              <a:ext uri="{FF2B5EF4-FFF2-40B4-BE49-F238E27FC236}">
                <a16:creationId xmlns:a16="http://schemas.microsoft.com/office/drawing/2014/main" id="{6F24E7BB-EE7B-94F2-7C91-E70D54FD9FF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4" name="TextBox 33">
            <a:extLst>
              <a:ext uri="{FF2B5EF4-FFF2-40B4-BE49-F238E27FC236}">
                <a16:creationId xmlns:a16="http://schemas.microsoft.com/office/drawing/2014/main" id="{3BCAFBB3-4B98-AE5E-46DF-7A49DFCA4F8C}"/>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0" name="TextBox 19">
            <a:extLst>
              <a:ext uri="{FF2B5EF4-FFF2-40B4-BE49-F238E27FC236}">
                <a16:creationId xmlns:a16="http://schemas.microsoft.com/office/drawing/2014/main" id="{A06A6F55-63A4-2B5B-008D-132FDB1857AA}"/>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5" name="Picture 14">
            <a:extLst>
              <a:ext uri="{FF2B5EF4-FFF2-40B4-BE49-F238E27FC236}">
                <a16:creationId xmlns:a16="http://schemas.microsoft.com/office/drawing/2014/main" id="{9913CE67-59B6-F6B2-CE63-D55B0C849A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1" name="Picture 20">
            <a:extLst>
              <a:ext uri="{FF2B5EF4-FFF2-40B4-BE49-F238E27FC236}">
                <a16:creationId xmlns:a16="http://schemas.microsoft.com/office/drawing/2014/main" id="{0B8DDA3F-AB4D-8196-31AD-A42FDECEFF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2" name="Picture 21">
            <a:extLst>
              <a:ext uri="{FF2B5EF4-FFF2-40B4-BE49-F238E27FC236}">
                <a16:creationId xmlns:a16="http://schemas.microsoft.com/office/drawing/2014/main" id="{92D24E83-6EA2-B7E6-4AC1-D094EC07DD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4" name="Picture 23">
            <a:extLst>
              <a:ext uri="{FF2B5EF4-FFF2-40B4-BE49-F238E27FC236}">
                <a16:creationId xmlns:a16="http://schemas.microsoft.com/office/drawing/2014/main" id="{0FFAA86F-0F15-0FB9-9886-BE97947888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5" name="Picture 24">
            <a:extLst>
              <a:ext uri="{FF2B5EF4-FFF2-40B4-BE49-F238E27FC236}">
                <a16:creationId xmlns:a16="http://schemas.microsoft.com/office/drawing/2014/main" id="{7BACFE79-2F8F-33C2-69DA-A6F91473D4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3652271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005C4A-63B4-6F1A-2490-C69E345D83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3990AA30-44F3-FE08-F552-5F4722FDFC00}"/>
              </a:ext>
            </a:extLst>
          </p:cNvPr>
          <p:cNvSpPr>
            <a:spLocks noGrp="1"/>
          </p:cNvSpPr>
          <p:nvPr>
            <p:ph type="title" hasCustomPrompt="1"/>
          </p:nvPr>
        </p:nvSpPr>
        <p:spPr>
          <a:xfrm>
            <a:off x="620712" y="914400"/>
            <a:ext cx="10950576" cy="609600"/>
          </a:xfrm>
        </p:spPr>
        <p:txBody>
          <a:bodyPr anchor="t"/>
          <a:lstStyle>
            <a:lvl1pPr>
              <a:defRPr sz="3200">
                <a:solidFill>
                  <a:srgbClr val="162A5B"/>
                </a:solidFill>
              </a:defRPr>
            </a:lvl1pPr>
          </a:lstStyle>
          <a:p>
            <a:r>
              <a:rPr lang="en-US" dirty="0"/>
              <a:t>Picture with caption layout</a:t>
            </a:r>
          </a:p>
        </p:txBody>
      </p:sp>
      <p:sp>
        <p:nvSpPr>
          <p:cNvPr id="16" name="Picture Placeholder 2">
            <a:extLst>
              <a:ext uri="{FF2B5EF4-FFF2-40B4-BE49-F238E27FC236}">
                <a16:creationId xmlns:a16="http://schemas.microsoft.com/office/drawing/2014/main" id="{055F6C70-6158-2725-D460-470A6386E2F2}"/>
              </a:ext>
            </a:extLst>
          </p:cNvPr>
          <p:cNvSpPr>
            <a:spLocks noGrp="1"/>
          </p:cNvSpPr>
          <p:nvPr>
            <p:ph type="pic" idx="1" hasCustomPrompt="1"/>
          </p:nvPr>
        </p:nvSpPr>
        <p:spPr>
          <a:xfrm>
            <a:off x="5803900" y="1737360"/>
            <a:ext cx="5767388" cy="4471416"/>
          </a:xfrm>
        </p:spPr>
        <p:txBody>
          <a:bodyPr/>
          <a:lstStyle>
            <a:lvl1pPr marL="0" indent="0">
              <a:buNone/>
              <a:defRPr sz="3200">
                <a:solidFill>
                  <a:srgbClr val="162A5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p>
        </p:txBody>
      </p:sp>
      <p:sp>
        <p:nvSpPr>
          <p:cNvPr id="17" name="Text Placeholder 3">
            <a:extLst>
              <a:ext uri="{FF2B5EF4-FFF2-40B4-BE49-F238E27FC236}">
                <a16:creationId xmlns:a16="http://schemas.microsoft.com/office/drawing/2014/main" id="{22FD6661-A2E6-0825-6A59-B83BD6E987C6}"/>
              </a:ext>
            </a:extLst>
          </p:cNvPr>
          <p:cNvSpPr>
            <a:spLocks noGrp="1"/>
          </p:cNvSpPr>
          <p:nvPr>
            <p:ph type="body" sz="half" idx="2" hasCustomPrompt="1"/>
          </p:nvPr>
        </p:nvSpPr>
        <p:spPr>
          <a:xfrm>
            <a:off x="609600" y="2039936"/>
            <a:ext cx="4787900" cy="4170363"/>
          </a:xfrm>
        </p:spPr>
        <p:txBody>
          <a:bodyPr lIns="0"/>
          <a:lstStyle>
            <a:lvl1pPr marL="0" indent="0">
              <a:spcAft>
                <a:spcPts val="180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text</a:t>
            </a:r>
          </a:p>
        </p:txBody>
      </p:sp>
      <p:sp>
        <p:nvSpPr>
          <p:cNvPr id="18" name="Text Placeholder 2">
            <a:extLst>
              <a:ext uri="{FF2B5EF4-FFF2-40B4-BE49-F238E27FC236}">
                <a16:creationId xmlns:a16="http://schemas.microsoft.com/office/drawing/2014/main" id="{3E217D10-F6C6-AEBD-A243-124A2A70AB91}"/>
              </a:ext>
            </a:extLst>
          </p:cNvPr>
          <p:cNvSpPr>
            <a:spLocks noGrp="1"/>
          </p:cNvSpPr>
          <p:nvPr>
            <p:ph type="body" idx="14" hasCustomPrompt="1"/>
          </p:nvPr>
        </p:nvSpPr>
        <p:spPr>
          <a:xfrm>
            <a:off x="609600" y="1704992"/>
            <a:ext cx="478790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7" name="Slide Number Placeholder 2">
            <a:extLst>
              <a:ext uri="{FF2B5EF4-FFF2-40B4-BE49-F238E27FC236}">
                <a16:creationId xmlns:a16="http://schemas.microsoft.com/office/drawing/2014/main" id="{24E5B0B6-37C7-72DF-79D9-0310A60E58C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29" name="TextBox 28">
            <a:extLst>
              <a:ext uri="{FF2B5EF4-FFF2-40B4-BE49-F238E27FC236}">
                <a16:creationId xmlns:a16="http://schemas.microsoft.com/office/drawing/2014/main" id="{C2B2246A-8B27-93D8-22DA-8257C80B5ADA}"/>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19" name="TextBox 18">
            <a:extLst>
              <a:ext uri="{FF2B5EF4-FFF2-40B4-BE49-F238E27FC236}">
                <a16:creationId xmlns:a16="http://schemas.microsoft.com/office/drawing/2014/main" id="{2668EB31-01E3-C05C-C7F3-B0DFA6A05E42}"/>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15" name="Picture 14">
            <a:extLst>
              <a:ext uri="{FF2B5EF4-FFF2-40B4-BE49-F238E27FC236}">
                <a16:creationId xmlns:a16="http://schemas.microsoft.com/office/drawing/2014/main" id="{888AA5B9-A934-0015-7265-7F14695C0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0" name="Picture 19">
            <a:extLst>
              <a:ext uri="{FF2B5EF4-FFF2-40B4-BE49-F238E27FC236}">
                <a16:creationId xmlns:a16="http://schemas.microsoft.com/office/drawing/2014/main" id="{ADD06617-E749-AA07-07F9-187DD40CD2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1" name="Picture 20">
            <a:extLst>
              <a:ext uri="{FF2B5EF4-FFF2-40B4-BE49-F238E27FC236}">
                <a16:creationId xmlns:a16="http://schemas.microsoft.com/office/drawing/2014/main" id="{2C84DE29-F7AC-9966-8C7C-7CA35768EF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22" name="Picture 21">
            <a:extLst>
              <a:ext uri="{FF2B5EF4-FFF2-40B4-BE49-F238E27FC236}">
                <a16:creationId xmlns:a16="http://schemas.microsoft.com/office/drawing/2014/main" id="{0BF3D4E7-85B1-F778-AB3E-DCD94B0C34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23" name="Picture 22">
            <a:extLst>
              <a:ext uri="{FF2B5EF4-FFF2-40B4-BE49-F238E27FC236}">
                <a16:creationId xmlns:a16="http://schemas.microsoft.com/office/drawing/2014/main" id="{ABB261F3-1164-33E0-88CE-2D3FE67D385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715514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518495-C37A-344D-910F-AA52570F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90095D7-1D6C-7793-1F37-20C4E4C05106}"/>
              </a:ext>
            </a:extLst>
          </p:cNvPr>
          <p:cNvSpPr>
            <a:spLocks noGrp="1"/>
          </p:cNvSpPr>
          <p:nvPr>
            <p:ph type="title" hasCustomPrompt="1"/>
          </p:nvPr>
        </p:nvSpPr>
        <p:spPr>
          <a:xfrm>
            <a:off x="609600" y="914400"/>
            <a:ext cx="10972800" cy="609601"/>
          </a:xfrm>
        </p:spPr>
        <p:txBody>
          <a:bodyPr/>
          <a:lstStyle>
            <a:lvl1pPr>
              <a:defRPr>
                <a:solidFill>
                  <a:schemeClr val="bg1"/>
                </a:solidFill>
              </a:defRPr>
            </a:lvl1pPr>
          </a:lstStyle>
          <a:p>
            <a:r>
              <a:rPr lang="en-US" dirty="0"/>
              <a:t>Customer logo wall layout</a:t>
            </a:r>
          </a:p>
        </p:txBody>
      </p:sp>
      <p:sp>
        <p:nvSpPr>
          <p:cNvPr id="5" name="Content Placeholder 16">
            <a:extLst>
              <a:ext uri="{FF2B5EF4-FFF2-40B4-BE49-F238E27FC236}">
                <a16:creationId xmlns:a16="http://schemas.microsoft.com/office/drawing/2014/main" id="{523FF9D3-E23E-0873-63C3-15535BB37C2D}"/>
              </a:ext>
            </a:extLst>
          </p:cNvPr>
          <p:cNvSpPr>
            <a:spLocks noGrp="1"/>
          </p:cNvSpPr>
          <p:nvPr>
            <p:ph sz="quarter" idx="25" hasCustomPrompt="1"/>
          </p:nvPr>
        </p:nvSpPr>
        <p:spPr>
          <a:xfrm>
            <a:off x="790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6" name="Content Placeholder 16">
            <a:extLst>
              <a:ext uri="{FF2B5EF4-FFF2-40B4-BE49-F238E27FC236}">
                <a16:creationId xmlns:a16="http://schemas.microsoft.com/office/drawing/2014/main" id="{620D30DA-9CEA-1727-C6FF-F877A0429628}"/>
              </a:ext>
            </a:extLst>
          </p:cNvPr>
          <p:cNvSpPr>
            <a:spLocks noGrp="1"/>
          </p:cNvSpPr>
          <p:nvPr>
            <p:ph sz="quarter" idx="26" hasCustomPrompt="1"/>
          </p:nvPr>
        </p:nvSpPr>
        <p:spPr>
          <a:xfrm>
            <a:off x="3584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7" name="Content Placeholder 16">
            <a:extLst>
              <a:ext uri="{FF2B5EF4-FFF2-40B4-BE49-F238E27FC236}">
                <a16:creationId xmlns:a16="http://schemas.microsoft.com/office/drawing/2014/main" id="{677D4EB2-F4D5-2A59-4539-CD9F110B4A7D}"/>
              </a:ext>
            </a:extLst>
          </p:cNvPr>
          <p:cNvSpPr>
            <a:spLocks noGrp="1"/>
          </p:cNvSpPr>
          <p:nvPr>
            <p:ph sz="quarter" idx="27" hasCustomPrompt="1"/>
          </p:nvPr>
        </p:nvSpPr>
        <p:spPr>
          <a:xfrm>
            <a:off x="6378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8" name="Content Placeholder 16">
            <a:extLst>
              <a:ext uri="{FF2B5EF4-FFF2-40B4-BE49-F238E27FC236}">
                <a16:creationId xmlns:a16="http://schemas.microsoft.com/office/drawing/2014/main" id="{9FF81658-8D5D-EEC3-2E5A-86DD8478111C}"/>
              </a:ext>
            </a:extLst>
          </p:cNvPr>
          <p:cNvSpPr>
            <a:spLocks noGrp="1"/>
          </p:cNvSpPr>
          <p:nvPr>
            <p:ph sz="quarter" idx="28" hasCustomPrompt="1"/>
          </p:nvPr>
        </p:nvSpPr>
        <p:spPr>
          <a:xfrm>
            <a:off x="9172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9" name="Content Placeholder 16">
            <a:extLst>
              <a:ext uri="{FF2B5EF4-FFF2-40B4-BE49-F238E27FC236}">
                <a16:creationId xmlns:a16="http://schemas.microsoft.com/office/drawing/2014/main" id="{F91FE347-B9E4-8FA3-4BB4-F47FA28B9C63}"/>
              </a:ext>
            </a:extLst>
          </p:cNvPr>
          <p:cNvSpPr>
            <a:spLocks noGrp="1"/>
          </p:cNvSpPr>
          <p:nvPr>
            <p:ph sz="quarter" idx="29" hasCustomPrompt="1"/>
          </p:nvPr>
        </p:nvSpPr>
        <p:spPr>
          <a:xfrm>
            <a:off x="789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0" name="Content Placeholder 16">
            <a:extLst>
              <a:ext uri="{FF2B5EF4-FFF2-40B4-BE49-F238E27FC236}">
                <a16:creationId xmlns:a16="http://schemas.microsoft.com/office/drawing/2014/main" id="{7CAFBE0E-41EB-9AEF-39B4-FA0B5576260D}"/>
              </a:ext>
            </a:extLst>
          </p:cNvPr>
          <p:cNvSpPr>
            <a:spLocks noGrp="1"/>
          </p:cNvSpPr>
          <p:nvPr>
            <p:ph sz="quarter" idx="30" hasCustomPrompt="1"/>
          </p:nvPr>
        </p:nvSpPr>
        <p:spPr>
          <a:xfrm>
            <a:off x="3583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1" name="Content Placeholder 16">
            <a:extLst>
              <a:ext uri="{FF2B5EF4-FFF2-40B4-BE49-F238E27FC236}">
                <a16:creationId xmlns:a16="http://schemas.microsoft.com/office/drawing/2014/main" id="{24FB1FD6-EE86-5982-DC60-89C7B743FAFD}"/>
              </a:ext>
            </a:extLst>
          </p:cNvPr>
          <p:cNvSpPr>
            <a:spLocks noGrp="1"/>
          </p:cNvSpPr>
          <p:nvPr>
            <p:ph sz="quarter" idx="31" hasCustomPrompt="1"/>
          </p:nvPr>
        </p:nvSpPr>
        <p:spPr>
          <a:xfrm>
            <a:off x="6377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3" name="Content Placeholder 16">
            <a:extLst>
              <a:ext uri="{FF2B5EF4-FFF2-40B4-BE49-F238E27FC236}">
                <a16:creationId xmlns:a16="http://schemas.microsoft.com/office/drawing/2014/main" id="{6B9E3754-8724-6BD0-868F-B7CCB28117DB}"/>
              </a:ext>
            </a:extLst>
          </p:cNvPr>
          <p:cNvSpPr>
            <a:spLocks noGrp="1"/>
          </p:cNvSpPr>
          <p:nvPr>
            <p:ph sz="quarter" idx="32" hasCustomPrompt="1"/>
          </p:nvPr>
        </p:nvSpPr>
        <p:spPr>
          <a:xfrm>
            <a:off x="9171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21" name="Slide Number Placeholder 2">
            <a:extLst>
              <a:ext uri="{FF2B5EF4-FFF2-40B4-BE49-F238E27FC236}">
                <a16:creationId xmlns:a16="http://schemas.microsoft.com/office/drawing/2014/main" id="{D3818165-68D3-BDB7-AF9C-ACF9450D0D2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6" name="TextBox 35">
            <a:extLst>
              <a:ext uri="{FF2B5EF4-FFF2-40B4-BE49-F238E27FC236}">
                <a16:creationId xmlns:a16="http://schemas.microsoft.com/office/drawing/2014/main" id="{01025A95-5DBD-7BF2-6E79-042A9A7E9834}"/>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2" name="TextBox 21">
            <a:extLst>
              <a:ext uri="{FF2B5EF4-FFF2-40B4-BE49-F238E27FC236}">
                <a16:creationId xmlns:a16="http://schemas.microsoft.com/office/drawing/2014/main" id="{90EAB032-81D5-352F-E06C-7811DE2A19CF}"/>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6B084A12-6032-263D-B83F-FC742CFF3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3" name="Picture 22">
            <a:extLst>
              <a:ext uri="{FF2B5EF4-FFF2-40B4-BE49-F238E27FC236}">
                <a16:creationId xmlns:a16="http://schemas.microsoft.com/office/drawing/2014/main" id="{55B0C8A1-1A52-8177-7308-2AF3CA994B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4" name="Picture 23">
            <a:extLst>
              <a:ext uri="{FF2B5EF4-FFF2-40B4-BE49-F238E27FC236}">
                <a16:creationId xmlns:a16="http://schemas.microsoft.com/office/drawing/2014/main" id="{B32F7A05-3855-6BFD-F7F4-BC0D214DCE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6" name="Picture 25">
            <a:extLst>
              <a:ext uri="{FF2B5EF4-FFF2-40B4-BE49-F238E27FC236}">
                <a16:creationId xmlns:a16="http://schemas.microsoft.com/office/drawing/2014/main" id="{181AB3C5-709B-384C-F15C-54748B8EB1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7" name="Picture 26">
            <a:extLst>
              <a:ext uri="{FF2B5EF4-FFF2-40B4-BE49-F238E27FC236}">
                <a16:creationId xmlns:a16="http://schemas.microsoft.com/office/drawing/2014/main" id="{6930C7A6-BEC9-8322-229E-E3660D5E1DE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412217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er Logo Wall_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67626D8-A7D3-B196-EDA4-495D932CB0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90095D7-1D6C-7793-1F37-20C4E4C05106}"/>
              </a:ext>
            </a:extLst>
          </p:cNvPr>
          <p:cNvSpPr>
            <a:spLocks noGrp="1"/>
          </p:cNvSpPr>
          <p:nvPr>
            <p:ph type="title" hasCustomPrompt="1"/>
          </p:nvPr>
        </p:nvSpPr>
        <p:spPr>
          <a:xfrm>
            <a:off x="609600" y="914400"/>
            <a:ext cx="10972800" cy="609601"/>
          </a:xfrm>
        </p:spPr>
        <p:txBody>
          <a:bodyPr/>
          <a:lstStyle>
            <a:lvl1pPr>
              <a:defRPr>
                <a:solidFill>
                  <a:srgbClr val="162A5B"/>
                </a:solidFill>
              </a:defRPr>
            </a:lvl1pPr>
          </a:lstStyle>
          <a:p>
            <a:r>
              <a:rPr lang="en-US" dirty="0"/>
              <a:t>Customer logo wall layout</a:t>
            </a:r>
          </a:p>
        </p:txBody>
      </p:sp>
      <p:sp>
        <p:nvSpPr>
          <p:cNvPr id="5" name="Content Placeholder 16">
            <a:extLst>
              <a:ext uri="{FF2B5EF4-FFF2-40B4-BE49-F238E27FC236}">
                <a16:creationId xmlns:a16="http://schemas.microsoft.com/office/drawing/2014/main" id="{523FF9D3-E23E-0873-63C3-15535BB37C2D}"/>
              </a:ext>
            </a:extLst>
          </p:cNvPr>
          <p:cNvSpPr>
            <a:spLocks noGrp="1"/>
          </p:cNvSpPr>
          <p:nvPr>
            <p:ph sz="quarter" idx="25" hasCustomPrompt="1"/>
          </p:nvPr>
        </p:nvSpPr>
        <p:spPr>
          <a:xfrm>
            <a:off x="790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6" name="Content Placeholder 16">
            <a:extLst>
              <a:ext uri="{FF2B5EF4-FFF2-40B4-BE49-F238E27FC236}">
                <a16:creationId xmlns:a16="http://schemas.microsoft.com/office/drawing/2014/main" id="{620D30DA-9CEA-1727-C6FF-F877A0429628}"/>
              </a:ext>
            </a:extLst>
          </p:cNvPr>
          <p:cNvSpPr>
            <a:spLocks noGrp="1"/>
          </p:cNvSpPr>
          <p:nvPr>
            <p:ph sz="quarter" idx="26" hasCustomPrompt="1"/>
          </p:nvPr>
        </p:nvSpPr>
        <p:spPr>
          <a:xfrm>
            <a:off x="3584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7" name="Content Placeholder 16">
            <a:extLst>
              <a:ext uri="{FF2B5EF4-FFF2-40B4-BE49-F238E27FC236}">
                <a16:creationId xmlns:a16="http://schemas.microsoft.com/office/drawing/2014/main" id="{677D4EB2-F4D5-2A59-4539-CD9F110B4A7D}"/>
              </a:ext>
            </a:extLst>
          </p:cNvPr>
          <p:cNvSpPr>
            <a:spLocks noGrp="1"/>
          </p:cNvSpPr>
          <p:nvPr>
            <p:ph sz="quarter" idx="27" hasCustomPrompt="1"/>
          </p:nvPr>
        </p:nvSpPr>
        <p:spPr>
          <a:xfrm>
            <a:off x="6378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8" name="Content Placeholder 16">
            <a:extLst>
              <a:ext uri="{FF2B5EF4-FFF2-40B4-BE49-F238E27FC236}">
                <a16:creationId xmlns:a16="http://schemas.microsoft.com/office/drawing/2014/main" id="{9FF81658-8D5D-EEC3-2E5A-86DD8478111C}"/>
              </a:ext>
            </a:extLst>
          </p:cNvPr>
          <p:cNvSpPr>
            <a:spLocks noGrp="1"/>
          </p:cNvSpPr>
          <p:nvPr>
            <p:ph sz="quarter" idx="28" hasCustomPrompt="1"/>
          </p:nvPr>
        </p:nvSpPr>
        <p:spPr>
          <a:xfrm>
            <a:off x="9172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9" name="Content Placeholder 16">
            <a:extLst>
              <a:ext uri="{FF2B5EF4-FFF2-40B4-BE49-F238E27FC236}">
                <a16:creationId xmlns:a16="http://schemas.microsoft.com/office/drawing/2014/main" id="{F91FE347-B9E4-8FA3-4BB4-F47FA28B9C63}"/>
              </a:ext>
            </a:extLst>
          </p:cNvPr>
          <p:cNvSpPr>
            <a:spLocks noGrp="1"/>
          </p:cNvSpPr>
          <p:nvPr>
            <p:ph sz="quarter" idx="29" hasCustomPrompt="1"/>
          </p:nvPr>
        </p:nvSpPr>
        <p:spPr>
          <a:xfrm>
            <a:off x="789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0" name="Content Placeholder 16">
            <a:extLst>
              <a:ext uri="{FF2B5EF4-FFF2-40B4-BE49-F238E27FC236}">
                <a16:creationId xmlns:a16="http://schemas.microsoft.com/office/drawing/2014/main" id="{7CAFBE0E-41EB-9AEF-39B4-FA0B5576260D}"/>
              </a:ext>
            </a:extLst>
          </p:cNvPr>
          <p:cNvSpPr>
            <a:spLocks noGrp="1"/>
          </p:cNvSpPr>
          <p:nvPr>
            <p:ph sz="quarter" idx="30" hasCustomPrompt="1"/>
          </p:nvPr>
        </p:nvSpPr>
        <p:spPr>
          <a:xfrm>
            <a:off x="3583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1" name="Content Placeholder 16">
            <a:extLst>
              <a:ext uri="{FF2B5EF4-FFF2-40B4-BE49-F238E27FC236}">
                <a16:creationId xmlns:a16="http://schemas.microsoft.com/office/drawing/2014/main" id="{24FB1FD6-EE86-5982-DC60-89C7B743FAFD}"/>
              </a:ext>
            </a:extLst>
          </p:cNvPr>
          <p:cNvSpPr>
            <a:spLocks noGrp="1"/>
          </p:cNvSpPr>
          <p:nvPr>
            <p:ph sz="quarter" idx="31" hasCustomPrompt="1"/>
          </p:nvPr>
        </p:nvSpPr>
        <p:spPr>
          <a:xfrm>
            <a:off x="6377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3" name="Content Placeholder 16">
            <a:extLst>
              <a:ext uri="{FF2B5EF4-FFF2-40B4-BE49-F238E27FC236}">
                <a16:creationId xmlns:a16="http://schemas.microsoft.com/office/drawing/2014/main" id="{6B9E3754-8724-6BD0-868F-B7CCB28117DB}"/>
              </a:ext>
            </a:extLst>
          </p:cNvPr>
          <p:cNvSpPr>
            <a:spLocks noGrp="1"/>
          </p:cNvSpPr>
          <p:nvPr>
            <p:ph sz="quarter" idx="32" hasCustomPrompt="1"/>
          </p:nvPr>
        </p:nvSpPr>
        <p:spPr>
          <a:xfrm>
            <a:off x="9171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4" name="Slide Number Placeholder 2">
            <a:extLst>
              <a:ext uri="{FF2B5EF4-FFF2-40B4-BE49-F238E27FC236}">
                <a16:creationId xmlns:a16="http://schemas.microsoft.com/office/drawing/2014/main" id="{96375594-919F-75AD-64F0-A303C96A4942}"/>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32" name="TextBox 31">
            <a:extLst>
              <a:ext uri="{FF2B5EF4-FFF2-40B4-BE49-F238E27FC236}">
                <a16:creationId xmlns:a16="http://schemas.microsoft.com/office/drawing/2014/main" id="{99A515C6-CAE1-735C-56BE-A078873166DD}"/>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22" name="TextBox 21">
            <a:extLst>
              <a:ext uri="{FF2B5EF4-FFF2-40B4-BE49-F238E27FC236}">
                <a16:creationId xmlns:a16="http://schemas.microsoft.com/office/drawing/2014/main" id="{64CCD8FF-4D9D-B121-3F3F-81C1A8943CA7}"/>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20" name="Picture 19">
            <a:extLst>
              <a:ext uri="{FF2B5EF4-FFF2-40B4-BE49-F238E27FC236}">
                <a16:creationId xmlns:a16="http://schemas.microsoft.com/office/drawing/2014/main" id="{D9783668-BF39-08B9-A674-ECF73911EE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3" name="Picture 22">
            <a:extLst>
              <a:ext uri="{FF2B5EF4-FFF2-40B4-BE49-F238E27FC236}">
                <a16:creationId xmlns:a16="http://schemas.microsoft.com/office/drawing/2014/main" id="{B55AE45B-4795-26EB-AF4F-BE11DECED0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4" name="Picture 23">
            <a:extLst>
              <a:ext uri="{FF2B5EF4-FFF2-40B4-BE49-F238E27FC236}">
                <a16:creationId xmlns:a16="http://schemas.microsoft.com/office/drawing/2014/main" id="{C31FEC4C-3AD4-696D-5566-A57AA6C39A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25" name="Picture 24">
            <a:extLst>
              <a:ext uri="{FF2B5EF4-FFF2-40B4-BE49-F238E27FC236}">
                <a16:creationId xmlns:a16="http://schemas.microsoft.com/office/drawing/2014/main" id="{42898794-40DC-2E32-F839-B5906D07C3B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26" name="Picture 25">
            <a:extLst>
              <a:ext uri="{FF2B5EF4-FFF2-40B4-BE49-F238E27FC236}">
                <a16:creationId xmlns:a16="http://schemas.microsoft.com/office/drawing/2014/main" id="{DEE56D7B-9990-0589-B34F-D55331279F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3761674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4">
            <a:extLst>
              <a:ext uri="{FF2B5EF4-FFF2-40B4-BE49-F238E27FC236}">
                <a16:creationId xmlns:a16="http://schemas.microsoft.com/office/drawing/2014/main" id="{4050F6CB-7BF8-2E58-B04E-68292F437C0D}"/>
              </a:ext>
            </a:extLst>
          </p:cNvPr>
          <p:cNvSpPr>
            <a:spLocks noGrp="1"/>
          </p:cNvSpPr>
          <p:nvPr>
            <p:ph type="chart" sz="quarter" idx="14"/>
          </p:nvPr>
        </p:nvSpPr>
        <p:spPr>
          <a:xfrm>
            <a:off x="609600" y="1711804"/>
            <a:ext cx="10972800" cy="4191000"/>
          </a:xfrm>
        </p:spPr>
        <p:txBody>
          <a:bodyPr/>
          <a:lstStyle>
            <a:lvl1pPr marL="0" indent="0">
              <a:buNone/>
              <a:defRPr/>
            </a:lvl1pPr>
          </a:lstStyle>
          <a:p>
            <a:r>
              <a:rPr lang="en-US"/>
              <a:t>Click icon to add chart</a:t>
            </a:r>
            <a:endParaRPr lang="en-US" dirty="0"/>
          </a:p>
        </p:txBody>
      </p:sp>
      <p:sp>
        <p:nvSpPr>
          <p:cNvPr id="5" name="Title 1">
            <a:extLst>
              <a:ext uri="{FF2B5EF4-FFF2-40B4-BE49-F238E27FC236}">
                <a16:creationId xmlns:a16="http://schemas.microsoft.com/office/drawing/2014/main" id="{DB9D27EB-22BC-B8B8-1C8D-BECD725B5083}"/>
              </a:ext>
            </a:extLst>
          </p:cNvPr>
          <p:cNvSpPr>
            <a:spLocks noGrp="1"/>
          </p:cNvSpPr>
          <p:nvPr>
            <p:ph type="title" hasCustomPrompt="1"/>
          </p:nvPr>
        </p:nvSpPr>
        <p:spPr>
          <a:xfrm>
            <a:off x="609600" y="914400"/>
            <a:ext cx="10972800" cy="609601"/>
          </a:xfrm>
        </p:spPr>
        <p:txBody>
          <a:bodyPr/>
          <a:lstStyle>
            <a:lvl1pPr>
              <a:defRPr>
                <a:solidFill>
                  <a:srgbClr val="162A5B"/>
                </a:solidFill>
              </a:defRPr>
            </a:lvl1pPr>
          </a:lstStyle>
          <a:p>
            <a:r>
              <a:rPr lang="en-US" dirty="0"/>
              <a:t>Title and chart layout</a:t>
            </a:r>
          </a:p>
        </p:txBody>
      </p:sp>
      <p:sp>
        <p:nvSpPr>
          <p:cNvPr id="7" name="Slide Number Placeholder 2">
            <a:extLst>
              <a:ext uri="{FF2B5EF4-FFF2-40B4-BE49-F238E27FC236}">
                <a16:creationId xmlns:a16="http://schemas.microsoft.com/office/drawing/2014/main" id="{6AA35F6E-F1ED-A206-F1EB-16C0B5EC6A1C}"/>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23" name="TextBox 22">
            <a:extLst>
              <a:ext uri="{FF2B5EF4-FFF2-40B4-BE49-F238E27FC236}">
                <a16:creationId xmlns:a16="http://schemas.microsoft.com/office/drawing/2014/main" id="{80F04222-305B-9923-D989-395A4EBC3071}"/>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13" name="TextBox 12">
            <a:extLst>
              <a:ext uri="{FF2B5EF4-FFF2-40B4-BE49-F238E27FC236}">
                <a16:creationId xmlns:a16="http://schemas.microsoft.com/office/drawing/2014/main" id="{1A8945E3-79C4-63BC-36CB-606A8C0C6B50}"/>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14" name="Picture 13">
            <a:extLst>
              <a:ext uri="{FF2B5EF4-FFF2-40B4-BE49-F238E27FC236}">
                <a16:creationId xmlns:a16="http://schemas.microsoft.com/office/drawing/2014/main" id="{B0246E4E-DEB4-FD34-60A6-9E5BDB462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15" name="Picture 14">
            <a:extLst>
              <a:ext uri="{FF2B5EF4-FFF2-40B4-BE49-F238E27FC236}">
                <a16:creationId xmlns:a16="http://schemas.microsoft.com/office/drawing/2014/main" id="{43930D17-FBA5-20ED-39C2-B5FA82130C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16" name="Picture 15">
            <a:extLst>
              <a:ext uri="{FF2B5EF4-FFF2-40B4-BE49-F238E27FC236}">
                <a16:creationId xmlns:a16="http://schemas.microsoft.com/office/drawing/2014/main" id="{2C0EAAF4-6426-EBCB-393A-04EDAE1A0E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17" name="Picture 16">
            <a:extLst>
              <a:ext uri="{FF2B5EF4-FFF2-40B4-BE49-F238E27FC236}">
                <a16:creationId xmlns:a16="http://schemas.microsoft.com/office/drawing/2014/main" id="{0A4CBB1C-204E-33C7-FB41-39195624CD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18" name="Picture 17">
            <a:extLst>
              <a:ext uri="{FF2B5EF4-FFF2-40B4-BE49-F238E27FC236}">
                <a16:creationId xmlns:a16="http://schemas.microsoft.com/office/drawing/2014/main" id="{8A8EA766-C47F-F5C2-89AC-4092802851E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164096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3">
            <a:extLst>
              <a:ext uri="{FF2B5EF4-FFF2-40B4-BE49-F238E27FC236}">
                <a16:creationId xmlns:a16="http://schemas.microsoft.com/office/drawing/2014/main" id="{ABFD4E47-90D7-809B-7BF9-816BFE73C59D}"/>
              </a:ext>
            </a:extLst>
          </p:cNvPr>
          <p:cNvSpPr>
            <a:spLocks noGrp="1"/>
          </p:cNvSpPr>
          <p:nvPr>
            <p:ph type="tbl" sz="quarter" idx="15" hasCustomPrompt="1"/>
          </p:nvPr>
        </p:nvSpPr>
        <p:spPr>
          <a:xfrm>
            <a:off x="609600" y="1711804"/>
            <a:ext cx="10972800" cy="4191000"/>
          </a:xfrm>
        </p:spPr>
        <p:txBody>
          <a:bodyPr/>
          <a:lstStyle>
            <a:lvl1pPr marL="0" indent="0">
              <a:buNone/>
              <a:defRPr/>
            </a:lvl1pPr>
          </a:lstStyle>
          <a:p>
            <a:r>
              <a:rPr lang="en-US" dirty="0"/>
              <a:t>Click the icon to add a table</a:t>
            </a:r>
          </a:p>
        </p:txBody>
      </p:sp>
      <p:sp>
        <p:nvSpPr>
          <p:cNvPr id="7" name="Title 1">
            <a:extLst>
              <a:ext uri="{FF2B5EF4-FFF2-40B4-BE49-F238E27FC236}">
                <a16:creationId xmlns:a16="http://schemas.microsoft.com/office/drawing/2014/main" id="{03B7FCF0-1E46-8A28-CE2C-8AEC2B72E39D}"/>
              </a:ext>
            </a:extLst>
          </p:cNvPr>
          <p:cNvSpPr>
            <a:spLocks noGrp="1"/>
          </p:cNvSpPr>
          <p:nvPr>
            <p:ph type="title" hasCustomPrompt="1"/>
          </p:nvPr>
        </p:nvSpPr>
        <p:spPr>
          <a:xfrm>
            <a:off x="609600" y="914400"/>
            <a:ext cx="10972800" cy="609601"/>
          </a:xfrm>
        </p:spPr>
        <p:txBody>
          <a:bodyPr/>
          <a:lstStyle>
            <a:lvl1pPr>
              <a:defRPr>
                <a:solidFill>
                  <a:srgbClr val="162A5B"/>
                </a:solidFill>
              </a:defRPr>
            </a:lvl1pPr>
          </a:lstStyle>
          <a:p>
            <a:r>
              <a:rPr lang="en-US" dirty="0"/>
              <a:t>Title and table layout</a:t>
            </a:r>
          </a:p>
        </p:txBody>
      </p:sp>
      <p:sp>
        <p:nvSpPr>
          <p:cNvPr id="5" name="Slide Number Placeholder 2">
            <a:extLst>
              <a:ext uri="{FF2B5EF4-FFF2-40B4-BE49-F238E27FC236}">
                <a16:creationId xmlns:a16="http://schemas.microsoft.com/office/drawing/2014/main" id="{2EF9B796-0952-D3AC-F48B-1295A839F1E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23" name="TextBox 22">
            <a:extLst>
              <a:ext uri="{FF2B5EF4-FFF2-40B4-BE49-F238E27FC236}">
                <a16:creationId xmlns:a16="http://schemas.microsoft.com/office/drawing/2014/main" id="{6FE9126C-52BB-9439-4A42-4C5A89330E0E}"/>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14" name="TextBox 13">
            <a:extLst>
              <a:ext uri="{FF2B5EF4-FFF2-40B4-BE49-F238E27FC236}">
                <a16:creationId xmlns:a16="http://schemas.microsoft.com/office/drawing/2014/main" id="{E12E9A7E-DCD5-DBB3-D977-303626E9DA0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15" name="Picture 14">
            <a:extLst>
              <a:ext uri="{FF2B5EF4-FFF2-40B4-BE49-F238E27FC236}">
                <a16:creationId xmlns:a16="http://schemas.microsoft.com/office/drawing/2014/main" id="{2E59CCBD-5D03-B39E-2544-760FD27946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16" name="Picture 15">
            <a:extLst>
              <a:ext uri="{FF2B5EF4-FFF2-40B4-BE49-F238E27FC236}">
                <a16:creationId xmlns:a16="http://schemas.microsoft.com/office/drawing/2014/main" id="{475461F4-944C-C917-053F-9225C1AE5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17" name="Picture 16">
            <a:extLst>
              <a:ext uri="{FF2B5EF4-FFF2-40B4-BE49-F238E27FC236}">
                <a16:creationId xmlns:a16="http://schemas.microsoft.com/office/drawing/2014/main" id="{3CEE23F1-136C-5557-40D7-1E8F1DA46F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18" name="Picture 17">
            <a:extLst>
              <a:ext uri="{FF2B5EF4-FFF2-40B4-BE49-F238E27FC236}">
                <a16:creationId xmlns:a16="http://schemas.microsoft.com/office/drawing/2014/main" id="{A1C7A52E-9C01-48D8-6DA2-B8316C1DCF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19" name="Picture 18">
            <a:extLst>
              <a:ext uri="{FF2B5EF4-FFF2-40B4-BE49-F238E27FC236}">
                <a16:creationId xmlns:a16="http://schemas.microsoft.com/office/drawing/2014/main" id="{8427D1FC-0EF6-FC93-99F3-669D0D36BFC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1162314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5CE03CC1-9EE0-E5E6-5B1D-4CE69AE6D69B}"/>
              </a:ext>
            </a:extLst>
          </p:cNvPr>
          <p:cNvSpPr>
            <a:spLocks noGrp="1"/>
          </p:cNvSpPr>
          <p:nvPr>
            <p:ph type="pic" sz="quarter" idx="10" hasCustomPrompt="1"/>
          </p:nvPr>
        </p:nvSpPr>
        <p:spPr>
          <a:xfrm>
            <a:off x="0" y="0"/>
            <a:ext cx="12192000" cy="6858000"/>
          </a:xfrm>
        </p:spPr>
        <p:txBody>
          <a:bodyPr anchor="ctr"/>
          <a:lstStyle>
            <a:lvl1pPr marL="0" indent="0" algn="ctr">
              <a:buNone/>
              <a:defRPr/>
            </a:lvl1pPr>
          </a:lstStyle>
          <a:p>
            <a:br>
              <a:rPr lang="en-US" dirty="0"/>
            </a:br>
            <a:br>
              <a:rPr lang="en-US" dirty="0"/>
            </a:br>
            <a:br>
              <a:rPr lang="en-US" dirty="0"/>
            </a:br>
            <a:br>
              <a:rPr lang="en-US" dirty="0"/>
            </a:br>
            <a:r>
              <a:rPr lang="en-US" dirty="0"/>
              <a:t>Click the icon to add a full-bleed </a:t>
            </a:r>
            <a:br>
              <a:rPr lang="en-US" dirty="0"/>
            </a:br>
            <a:r>
              <a:rPr lang="en-US" dirty="0"/>
              <a:t>(all the way to the edges) photo</a:t>
            </a:r>
          </a:p>
        </p:txBody>
      </p:sp>
      <p:sp>
        <p:nvSpPr>
          <p:cNvPr id="5" name="Slide Number Placeholder 2">
            <a:extLst>
              <a:ext uri="{FF2B5EF4-FFF2-40B4-BE49-F238E27FC236}">
                <a16:creationId xmlns:a16="http://schemas.microsoft.com/office/drawing/2014/main" id="{5A7BA334-D65C-215E-C8D4-2B3DDF02F7A4}"/>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Tree>
    <p:extLst>
      <p:ext uri="{BB962C8B-B14F-4D97-AF65-F5344CB8AC3E}">
        <p14:creationId xmlns:p14="http://schemas.microsoft.com/office/powerpoint/2010/main" val="3573158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F4F0F-730A-E3BC-61A7-81537BF66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73073C1C-4B97-D297-FD72-513A35A7DE60}"/>
              </a:ext>
            </a:extLst>
          </p:cNvPr>
          <p:cNvSpPr>
            <a:spLocks noGrp="1"/>
          </p:cNvSpPr>
          <p:nvPr>
            <p:ph type="title" hasCustomPrompt="1"/>
          </p:nvPr>
        </p:nvSpPr>
        <p:spPr>
          <a:xfrm>
            <a:off x="609600" y="914400"/>
            <a:ext cx="10972800" cy="609601"/>
          </a:xfrm>
        </p:spPr>
        <p:txBody>
          <a:bodyPr/>
          <a:lstStyle>
            <a:lvl1pPr>
              <a:defRPr>
                <a:solidFill>
                  <a:schemeClr val="bg1"/>
                </a:solidFill>
              </a:defRPr>
            </a:lvl1pPr>
          </a:lstStyle>
          <a:p>
            <a:r>
              <a:rPr lang="en-US" dirty="0"/>
              <a:t>Title and content layout</a:t>
            </a:r>
          </a:p>
        </p:txBody>
      </p:sp>
      <p:sp>
        <p:nvSpPr>
          <p:cNvPr id="5" name="Content Placeholder 2">
            <a:extLst>
              <a:ext uri="{FF2B5EF4-FFF2-40B4-BE49-F238E27FC236}">
                <a16:creationId xmlns:a16="http://schemas.microsoft.com/office/drawing/2014/main" id="{8445E03A-83BB-037B-E83E-58D4694137BE}"/>
              </a:ext>
            </a:extLst>
          </p:cNvPr>
          <p:cNvSpPr>
            <a:spLocks noGrp="1"/>
          </p:cNvSpPr>
          <p:nvPr>
            <p:ph idx="1" hasCustomPrompt="1"/>
          </p:nvPr>
        </p:nvSpPr>
        <p:spPr>
          <a:xfrm>
            <a:off x="609600" y="1711804"/>
            <a:ext cx="10972800" cy="4191000"/>
          </a:xfrm>
        </p:spPr>
        <p:txBody>
          <a:bodyPr/>
          <a:lstStyle>
            <a:lvl1pPr marL="0" indent="0">
              <a:buNone/>
              <a:defRPr>
                <a:solidFill>
                  <a:schemeClr val="bg1"/>
                </a:solidFill>
              </a:defRPr>
            </a:lvl1pPr>
            <a:lvl2pPr marL="228600" indent="0">
              <a:buNone/>
              <a:defRPr>
                <a:solidFill>
                  <a:schemeClr val="bg1"/>
                </a:solidFill>
              </a:defRPr>
            </a:lvl2pPr>
            <a:lvl3pPr marL="502920" indent="0">
              <a:buNone/>
              <a:defRPr>
                <a:solidFill>
                  <a:schemeClr val="bg1"/>
                </a:solidFill>
              </a:defRPr>
            </a:lvl3pPr>
            <a:lvl4pPr marL="777240" indent="0">
              <a:buNone/>
              <a:defRPr>
                <a:solidFill>
                  <a:schemeClr val="bg1"/>
                </a:solidFill>
              </a:defRPr>
            </a:lvl4pPr>
            <a:lvl5pPr marL="1051560" indent="0">
              <a:buNone/>
              <a:defRPr>
                <a:solidFill>
                  <a:schemeClr val="bg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2">
            <a:extLst>
              <a:ext uri="{FF2B5EF4-FFF2-40B4-BE49-F238E27FC236}">
                <a16:creationId xmlns:a16="http://schemas.microsoft.com/office/drawing/2014/main" id="{01131FDE-6802-86F1-0765-B156D33D8B3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29" name="TextBox 28">
            <a:extLst>
              <a:ext uri="{FF2B5EF4-FFF2-40B4-BE49-F238E27FC236}">
                <a16:creationId xmlns:a16="http://schemas.microsoft.com/office/drawing/2014/main" id="{3B498CFC-7C68-E0E1-79CE-ABE6C898B00B}"/>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5" name="TextBox 14">
            <a:extLst>
              <a:ext uri="{FF2B5EF4-FFF2-40B4-BE49-F238E27FC236}">
                <a16:creationId xmlns:a16="http://schemas.microsoft.com/office/drawing/2014/main" id="{CDC07D95-7EC3-19D7-CCB5-495C2EF81AA4}"/>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3" name="Picture 12">
            <a:extLst>
              <a:ext uri="{FF2B5EF4-FFF2-40B4-BE49-F238E27FC236}">
                <a16:creationId xmlns:a16="http://schemas.microsoft.com/office/drawing/2014/main" id="{9E4CBAF8-78DD-64A1-F76D-559CED626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6" name="Picture 15">
            <a:extLst>
              <a:ext uri="{FF2B5EF4-FFF2-40B4-BE49-F238E27FC236}">
                <a16:creationId xmlns:a16="http://schemas.microsoft.com/office/drawing/2014/main" id="{18AF9F28-16DA-5BC8-1542-7C2AD99A55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17" name="Picture 16">
            <a:extLst>
              <a:ext uri="{FF2B5EF4-FFF2-40B4-BE49-F238E27FC236}">
                <a16:creationId xmlns:a16="http://schemas.microsoft.com/office/drawing/2014/main" id="{B3255F48-E479-76EC-2277-7D5D8029C0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19" name="Picture 18">
            <a:extLst>
              <a:ext uri="{FF2B5EF4-FFF2-40B4-BE49-F238E27FC236}">
                <a16:creationId xmlns:a16="http://schemas.microsoft.com/office/drawing/2014/main" id="{DB6089CC-45C7-5D69-8236-424BA1ECE0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0" name="Picture 19">
            <a:extLst>
              <a:ext uri="{FF2B5EF4-FFF2-40B4-BE49-F238E27FC236}">
                <a16:creationId xmlns:a16="http://schemas.microsoft.com/office/drawing/2014/main" id="{77A74F6E-940C-543B-B096-A22E69D1493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3863966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7D8C5-D160-8D08-4D50-C6F759A635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374A77-508C-4C35-8371-285411CEF3F5}"/>
              </a:ext>
            </a:extLst>
          </p:cNvPr>
          <p:cNvSpPr>
            <a:spLocks noGrp="1"/>
          </p:cNvSpPr>
          <p:nvPr>
            <p:ph type="title" hasCustomPrompt="1"/>
          </p:nvPr>
        </p:nvSpPr>
        <p:spPr>
          <a:xfrm>
            <a:off x="609599" y="1995221"/>
            <a:ext cx="8067261" cy="1628775"/>
          </a:xfrm>
        </p:spPr>
        <p:txBody>
          <a:bodyPr/>
          <a:lstStyle>
            <a:lvl1pPr>
              <a:defRPr sz="4400">
                <a:solidFill>
                  <a:schemeClr val="bg1"/>
                </a:solidFill>
              </a:defRPr>
            </a:lvl1pPr>
          </a:lstStyle>
          <a:p>
            <a:r>
              <a:rPr lang="en-US" dirty="0"/>
              <a:t>Enter quote here. Reposition quote mark graphics to frame the quote.</a:t>
            </a:r>
          </a:p>
        </p:txBody>
      </p:sp>
      <p:sp>
        <p:nvSpPr>
          <p:cNvPr id="7" name="Text Placeholder 9">
            <a:extLst>
              <a:ext uri="{FF2B5EF4-FFF2-40B4-BE49-F238E27FC236}">
                <a16:creationId xmlns:a16="http://schemas.microsoft.com/office/drawing/2014/main" id="{7CE2D110-54B0-5902-D901-AE6A31717577}"/>
              </a:ext>
            </a:extLst>
          </p:cNvPr>
          <p:cNvSpPr>
            <a:spLocks noGrp="1"/>
          </p:cNvSpPr>
          <p:nvPr>
            <p:ph type="body" sz="quarter" idx="14" hasCustomPrompt="1"/>
          </p:nvPr>
        </p:nvSpPr>
        <p:spPr>
          <a:xfrm>
            <a:off x="609600" y="4109770"/>
            <a:ext cx="6915150" cy="413677"/>
          </a:xfrm>
        </p:spPr>
        <p:txBody>
          <a:bodyPr/>
          <a:lstStyle>
            <a:lvl1pPr marL="0" indent="0">
              <a:buNone/>
              <a:defRPr sz="2000" b="1">
                <a:solidFill>
                  <a:schemeClr val="bg1"/>
                </a:solidFill>
              </a:defRPr>
            </a:lvl1pPr>
          </a:lstStyle>
          <a:p>
            <a:pPr lvl="0"/>
            <a:r>
              <a:rPr lang="en-US" dirty="0"/>
              <a:t>Enter quoted person’s name</a:t>
            </a:r>
          </a:p>
        </p:txBody>
      </p:sp>
      <p:sp>
        <p:nvSpPr>
          <p:cNvPr id="8" name="Text Placeholder 9">
            <a:extLst>
              <a:ext uri="{FF2B5EF4-FFF2-40B4-BE49-F238E27FC236}">
                <a16:creationId xmlns:a16="http://schemas.microsoft.com/office/drawing/2014/main" id="{08086E27-5E32-CCCF-4EC4-0547632B5C96}"/>
              </a:ext>
            </a:extLst>
          </p:cNvPr>
          <p:cNvSpPr>
            <a:spLocks noGrp="1"/>
          </p:cNvSpPr>
          <p:nvPr>
            <p:ph type="body" sz="quarter" idx="15" hasCustomPrompt="1"/>
          </p:nvPr>
        </p:nvSpPr>
        <p:spPr>
          <a:xfrm>
            <a:off x="609600" y="4434037"/>
            <a:ext cx="6915150" cy="342900"/>
          </a:xfrm>
        </p:spPr>
        <p:txBody>
          <a:bodyPr/>
          <a:lstStyle>
            <a:lvl1pPr marL="0" indent="0">
              <a:buNone/>
              <a:defRPr sz="1600" b="0">
                <a:solidFill>
                  <a:schemeClr val="bg1"/>
                </a:solidFill>
              </a:defRPr>
            </a:lvl1pPr>
          </a:lstStyle>
          <a:p>
            <a:pPr lvl="0"/>
            <a:r>
              <a:rPr lang="en-US" dirty="0"/>
              <a:t>Enter quoted person’s affiliation</a:t>
            </a:r>
          </a:p>
        </p:txBody>
      </p:sp>
      <p:sp>
        <p:nvSpPr>
          <p:cNvPr id="9" name="Text Placeholder 15">
            <a:extLst>
              <a:ext uri="{FF2B5EF4-FFF2-40B4-BE49-F238E27FC236}">
                <a16:creationId xmlns:a16="http://schemas.microsoft.com/office/drawing/2014/main" id="{28AACE96-72E1-426E-B8BD-04062FB8E2CA}"/>
              </a:ext>
            </a:extLst>
          </p:cNvPr>
          <p:cNvSpPr>
            <a:spLocks noGrp="1"/>
          </p:cNvSpPr>
          <p:nvPr>
            <p:ph type="body" sz="quarter" idx="12" hasCustomPrompt="1"/>
          </p:nvPr>
        </p:nvSpPr>
        <p:spPr>
          <a:xfrm>
            <a:off x="278606" y="1995221"/>
            <a:ext cx="309563" cy="309563"/>
          </a:xfrm>
          <a:blipFill>
            <a:blip r:embed="rId3"/>
            <a:stretch>
              <a:fillRect/>
            </a:stretch>
          </a:blipFill>
        </p:spPr>
        <p:txBody>
          <a:bodyPr/>
          <a:lstStyle>
            <a:lvl1pPr marL="0" indent="0">
              <a:buNone/>
              <a:defRPr sz="100">
                <a:solidFill>
                  <a:schemeClr val="bg1"/>
                </a:solidFill>
              </a:defRPr>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10" name="Text Placeholder 15">
            <a:extLst>
              <a:ext uri="{FF2B5EF4-FFF2-40B4-BE49-F238E27FC236}">
                <a16:creationId xmlns:a16="http://schemas.microsoft.com/office/drawing/2014/main" id="{62634BF2-C9E8-7EA5-7C53-C259195C2F90}"/>
              </a:ext>
            </a:extLst>
          </p:cNvPr>
          <p:cNvSpPr>
            <a:spLocks noGrp="1"/>
          </p:cNvSpPr>
          <p:nvPr>
            <p:ph type="body" sz="quarter" idx="16" hasCustomPrompt="1"/>
          </p:nvPr>
        </p:nvSpPr>
        <p:spPr>
          <a:xfrm>
            <a:off x="5171271" y="3254833"/>
            <a:ext cx="309563" cy="309563"/>
          </a:xfrm>
          <a:blipFill>
            <a:blip r:embed="rId4"/>
            <a:stretch>
              <a:fillRect/>
            </a:stretch>
          </a:blipFill>
        </p:spPr>
        <p:txBody>
          <a:bodyPr/>
          <a:lstStyle>
            <a:lvl1pPr marL="0" indent="0">
              <a:buNone/>
              <a:defRPr sz="100">
                <a:solidFill>
                  <a:schemeClr val="bg1"/>
                </a:solidFill>
              </a:defRPr>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18" name="Slide Number Placeholder 2">
            <a:extLst>
              <a:ext uri="{FF2B5EF4-FFF2-40B4-BE49-F238E27FC236}">
                <a16:creationId xmlns:a16="http://schemas.microsoft.com/office/drawing/2014/main" id="{C1E729E9-9F95-768A-0E86-6B54D091982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2" name="TextBox 31">
            <a:extLst>
              <a:ext uri="{FF2B5EF4-FFF2-40B4-BE49-F238E27FC236}">
                <a16:creationId xmlns:a16="http://schemas.microsoft.com/office/drawing/2014/main" id="{3EFFD8EE-86FC-D964-BE13-9DD796B0DC05}"/>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7" name="TextBox 16">
            <a:extLst>
              <a:ext uri="{FF2B5EF4-FFF2-40B4-BE49-F238E27FC236}">
                <a16:creationId xmlns:a16="http://schemas.microsoft.com/office/drawing/2014/main" id="{FDDDEE6D-F8D6-F336-E0E3-57DF780C8BF8}"/>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6" name="Picture 15">
            <a:extLst>
              <a:ext uri="{FF2B5EF4-FFF2-40B4-BE49-F238E27FC236}">
                <a16:creationId xmlns:a16="http://schemas.microsoft.com/office/drawing/2014/main" id="{C0AF5F21-A239-7A4C-18E8-600F98976F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9" name="Picture 18">
            <a:extLst>
              <a:ext uri="{FF2B5EF4-FFF2-40B4-BE49-F238E27FC236}">
                <a16:creationId xmlns:a16="http://schemas.microsoft.com/office/drawing/2014/main" id="{F1C14C9A-ABCC-0AF5-9004-79A776E0AF7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0" name="Picture 19">
            <a:extLst>
              <a:ext uri="{FF2B5EF4-FFF2-40B4-BE49-F238E27FC236}">
                <a16:creationId xmlns:a16="http://schemas.microsoft.com/office/drawing/2014/main" id="{2C332D70-292C-FB91-866E-94648ADA2E6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1" name="Picture 20">
            <a:extLst>
              <a:ext uri="{FF2B5EF4-FFF2-40B4-BE49-F238E27FC236}">
                <a16:creationId xmlns:a16="http://schemas.microsoft.com/office/drawing/2014/main" id="{DC1B7A3C-3F5F-3AD5-F9AE-6FC59725E58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3" name="Picture 22">
            <a:extLst>
              <a:ext uri="{FF2B5EF4-FFF2-40B4-BE49-F238E27FC236}">
                <a16:creationId xmlns:a16="http://schemas.microsoft.com/office/drawing/2014/main" id="{82F1420F-E0D7-AFB1-EF39-DD6A4E5817F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321290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518495-C37A-344D-910F-AA52570F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BE92FF0B-1DEB-0CB5-00E9-BA1EC4F7180F}"/>
              </a:ext>
            </a:extLst>
          </p:cNvPr>
          <p:cNvSpPr>
            <a:spLocks noGrp="1"/>
          </p:cNvSpPr>
          <p:nvPr>
            <p:ph type="title" hasCustomPrompt="1"/>
          </p:nvPr>
        </p:nvSpPr>
        <p:spPr>
          <a:xfrm>
            <a:off x="609600" y="2539280"/>
            <a:ext cx="8170258" cy="1625599"/>
          </a:xfrm>
        </p:spPr>
        <p:txBody>
          <a:bodyPr anchor="t"/>
          <a:lstStyle>
            <a:lvl1pPr>
              <a:defRPr sz="4800">
                <a:solidFill>
                  <a:schemeClr val="bg1"/>
                </a:solidFill>
              </a:defRPr>
            </a:lvl1pPr>
          </a:lstStyle>
          <a:p>
            <a:r>
              <a:rPr lang="en-US" dirty="0"/>
              <a:t>Section divider – </a:t>
            </a:r>
            <a:br>
              <a:rPr lang="en-US" dirty="0"/>
            </a:br>
            <a:r>
              <a:rPr lang="en-US" dirty="0"/>
              <a:t>Type section name here</a:t>
            </a:r>
          </a:p>
        </p:txBody>
      </p:sp>
      <p:sp>
        <p:nvSpPr>
          <p:cNvPr id="6" name="Slide Number Placeholder 2">
            <a:extLst>
              <a:ext uri="{FF2B5EF4-FFF2-40B4-BE49-F238E27FC236}">
                <a16:creationId xmlns:a16="http://schemas.microsoft.com/office/drawing/2014/main" id="{BFD94208-13D3-8171-4088-0A58F846E31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14" name="TextBox 13">
            <a:extLst>
              <a:ext uri="{FF2B5EF4-FFF2-40B4-BE49-F238E27FC236}">
                <a16:creationId xmlns:a16="http://schemas.microsoft.com/office/drawing/2014/main" id="{E1190F43-F205-7A9E-1C49-1E5434339546}"/>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1" name="TextBox 20">
            <a:extLst>
              <a:ext uri="{FF2B5EF4-FFF2-40B4-BE49-F238E27FC236}">
                <a16:creationId xmlns:a16="http://schemas.microsoft.com/office/drawing/2014/main" id="{4272094D-610C-E472-FA0E-04F67A2AB97C}"/>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2" name="Picture 21">
            <a:extLst>
              <a:ext uri="{FF2B5EF4-FFF2-40B4-BE49-F238E27FC236}">
                <a16:creationId xmlns:a16="http://schemas.microsoft.com/office/drawing/2014/main" id="{6EC9612F-2E54-1257-2281-DD38E2975A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3" name="Picture 22">
            <a:extLst>
              <a:ext uri="{FF2B5EF4-FFF2-40B4-BE49-F238E27FC236}">
                <a16:creationId xmlns:a16="http://schemas.microsoft.com/office/drawing/2014/main" id="{F7DE9138-12FD-D6BC-07E9-7AB85F39EB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4" name="Picture 23">
            <a:extLst>
              <a:ext uri="{FF2B5EF4-FFF2-40B4-BE49-F238E27FC236}">
                <a16:creationId xmlns:a16="http://schemas.microsoft.com/office/drawing/2014/main" id="{DA923703-53A0-F21C-1B62-66186D16E6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5" name="Picture 24">
            <a:extLst>
              <a:ext uri="{FF2B5EF4-FFF2-40B4-BE49-F238E27FC236}">
                <a16:creationId xmlns:a16="http://schemas.microsoft.com/office/drawing/2014/main" id="{CED5B3FE-D699-6E0A-3304-F35FD0B5092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13" name="Picture 12">
            <a:extLst>
              <a:ext uri="{FF2B5EF4-FFF2-40B4-BE49-F238E27FC236}">
                <a16:creationId xmlns:a16="http://schemas.microsoft.com/office/drawing/2014/main" id="{AEC69BFE-1769-0122-AFF9-C7BC255A99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296885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n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1EE36D-5ECF-7E64-FC33-61A0F16945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04ABEC61-4492-06B4-AC30-25F64AD9466F}"/>
              </a:ext>
            </a:extLst>
          </p:cNvPr>
          <p:cNvSpPr>
            <a:spLocks noGrp="1"/>
          </p:cNvSpPr>
          <p:nvPr>
            <p:ph type="body" idx="1" hasCustomPrompt="1"/>
          </p:nvPr>
        </p:nvSpPr>
        <p:spPr>
          <a:xfrm>
            <a:off x="520252" y="3226552"/>
            <a:ext cx="6823869" cy="750238"/>
          </a:xfrm>
        </p:spPr>
        <p:txBody>
          <a:bodyPr/>
          <a:lstStyle>
            <a:lvl1pPr marL="0" indent="0">
              <a:buNone/>
              <a:defRPr sz="2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subtitle</a:t>
            </a:r>
          </a:p>
        </p:txBody>
      </p:sp>
      <p:sp>
        <p:nvSpPr>
          <p:cNvPr id="12" name="TextBox 11">
            <a:extLst>
              <a:ext uri="{FF2B5EF4-FFF2-40B4-BE49-F238E27FC236}">
                <a16:creationId xmlns:a16="http://schemas.microsoft.com/office/drawing/2014/main" id="{BC6CD7CD-3091-F43E-1202-29640A4A1EF9}"/>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bg1"/>
                </a:solidFill>
                <a:latin typeface="+mj-lt"/>
              </a:rPr>
              <a:t>Q&amp;A</a:t>
            </a:r>
          </a:p>
        </p:txBody>
      </p:sp>
      <p:sp>
        <p:nvSpPr>
          <p:cNvPr id="16" name="Slide Number Placeholder 2">
            <a:extLst>
              <a:ext uri="{FF2B5EF4-FFF2-40B4-BE49-F238E27FC236}">
                <a16:creationId xmlns:a16="http://schemas.microsoft.com/office/drawing/2014/main" id="{9FB0B1E7-6253-FFA9-2484-9BE333F1D36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0" name="TextBox 29">
            <a:extLst>
              <a:ext uri="{FF2B5EF4-FFF2-40B4-BE49-F238E27FC236}">
                <a16:creationId xmlns:a16="http://schemas.microsoft.com/office/drawing/2014/main" id="{81C17EDA-0FA7-F61D-EC96-46C8C84A19DB}"/>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4" name="TextBox 13">
            <a:extLst>
              <a:ext uri="{FF2B5EF4-FFF2-40B4-BE49-F238E27FC236}">
                <a16:creationId xmlns:a16="http://schemas.microsoft.com/office/drawing/2014/main" id="{C6282987-3612-A0B2-824F-DEE08E4EC76E}"/>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5" name="Picture 14">
            <a:extLst>
              <a:ext uri="{FF2B5EF4-FFF2-40B4-BE49-F238E27FC236}">
                <a16:creationId xmlns:a16="http://schemas.microsoft.com/office/drawing/2014/main" id="{E39DD6A8-EA86-29A3-10C0-9498764E8B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7" name="Picture 16">
            <a:extLst>
              <a:ext uri="{FF2B5EF4-FFF2-40B4-BE49-F238E27FC236}">
                <a16:creationId xmlns:a16="http://schemas.microsoft.com/office/drawing/2014/main" id="{DB08122F-67A7-829F-EA44-918EA48F85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18" name="Picture 17">
            <a:extLst>
              <a:ext uri="{FF2B5EF4-FFF2-40B4-BE49-F238E27FC236}">
                <a16:creationId xmlns:a16="http://schemas.microsoft.com/office/drawing/2014/main" id="{0EFC57F7-0B1E-797C-E7AA-E7BCD53AE9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19" name="Picture 18">
            <a:extLst>
              <a:ext uri="{FF2B5EF4-FFF2-40B4-BE49-F238E27FC236}">
                <a16:creationId xmlns:a16="http://schemas.microsoft.com/office/drawing/2014/main" id="{FB208E27-C0E7-B9BA-BDD6-83BDEC3400B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1" name="Picture 20">
            <a:extLst>
              <a:ext uri="{FF2B5EF4-FFF2-40B4-BE49-F238E27FC236}">
                <a16:creationId xmlns:a16="http://schemas.microsoft.com/office/drawing/2014/main" id="{8FEC744E-0F50-51C2-6027-15FCAE7C790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579847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CE740-B1DA-3F2E-A427-3FED7D728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956E1AF7-4F69-09C8-8481-4A64E3AB0D06}"/>
              </a:ext>
            </a:extLst>
          </p:cNvPr>
          <p:cNvSpPr txBox="1"/>
          <p:nvPr userDrawn="1"/>
        </p:nvSpPr>
        <p:spPr>
          <a:xfrm>
            <a:off x="609599" y="2551390"/>
            <a:ext cx="6867525" cy="923330"/>
          </a:xfrm>
          <a:prstGeom prst="rect">
            <a:avLst/>
          </a:prstGeom>
          <a:noFill/>
        </p:spPr>
        <p:txBody>
          <a:bodyPr wrap="square" lIns="0" rtlCol="0">
            <a:noAutofit/>
          </a:bodyPr>
          <a:lstStyle/>
          <a:p>
            <a:r>
              <a:rPr lang="en-US" sz="6000" b="1" dirty="0">
                <a:solidFill>
                  <a:schemeClr val="bg1"/>
                </a:solidFill>
                <a:latin typeface="+mj-lt"/>
              </a:rPr>
              <a:t>Thank you!</a:t>
            </a:r>
          </a:p>
        </p:txBody>
      </p:sp>
      <p:sp>
        <p:nvSpPr>
          <p:cNvPr id="13" name="TextBox 12">
            <a:extLst>
              <a:ext uri="{FF2B5EF4-FFF2-40B4-BE49-F238E27FC236}">
                <a16:creationId xmlns:a16="http://schemas.microsoft.com/office/drawing/2014/main" id="{DF73A6B7-EAD4-3368-6B53-D5D7DE5AD523}"/>
              </a:ext>
            </a:extLst>
          </p:cNvPr>
          <p:cNvSpPr txBox="1"/>
          <p:nvPr userDrawn="1"/>
        </p:nvSpPr>
        <p:spPr>
          <a:xfrm>
            <a:off x="518263" y="689618"/>
            <a:ext cx="6467474" cy="461665"/>
          </a:xfrm>
          <a:prstGeom prst="rect">
            <a:avLst/>
          </a:prstGeom>
          <a:noFill/>
        </p:spPr>
        <p:txBody>
          <a:bodyPr wrap="square" rtlCol="0">
            <a:spAutoFit/>
          </a:bodyPr>
          <a:lstStyle/>
          <a:p>
            <a:r>
              <a:rPr lang="en-US" sz="2400" b="1" dirty="0">
                <a:solidFill>
                  <a:schemeClr val="bg1"/>
                </a:solidFill>
                <a:latin typeface="+mj-lt"/>
              </a:rPr>
              <a:t>Hawaii Cloud Innovation Summit 2022</a:t>
            </a:r>
          </a:p>
        </p:txBody>
      </p:sp>
      <p:sp>
        <p:nvSpPr>
          <p:cNvPr id="16" name="Rectangle 15">
            <a:extLst>
              <a:ext uri="{FF2B5EF4-FFF2-40B4-BE49-F238E27FC236}">
                <a16:creationId xmlns:a16="http://schemas.microsoft.com/office/drawing/2014/main" id="{A32842CD-64B8-4F3A-8E34-4A746858E88C}"/>
              </a:ext>
            </a:extLst>
          </p:cNvPr>
          <p:cNvSpPr/>
          <p:nvPr userDrawn="1"/>
        </p:nvSpPr>
        <p:spPr>
          <a:xfrm>
            <a:off x="0" y="5918662"/>
            <a:ext cx="12192000" cy="939339"/>
          </a:xfrm>
          <a:prstGeom prst="rect">
            <a:avLst/>
          </a:prstGeom>
          <a:solidFill>
            <a:srgbClr val="03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4">
            <a:extLst>
              <a:ext uri="{FF2B5EF4-FFF2-40B4-BE49-F238E27FC236}">
                <a16:creationId xmlns:a16="http://schemas.microsoft.com/office/drawing/2014/main" id="{8A34BBA8-EFE0-41D5-36A5-D09248B181FC}"/>
              </a:ext>
            </a:extLst>
          </p:cNvPr>
          <p:cNvSpPr txBox="1">
            <a:spLocks/>
          </p:cNvSpPr>
          <p:nvPr userDrawn="1"/>
        </p:nvSpPr>
        <p:spPr>
          <a:xfrm>
            <a:off x="9155548" y="61254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FA615-6054-4516-BDE3-D6918E9DA91B}" type="slidenum">
              <a:rPr lang="en-US" smtClean="0"/>
              <a:pPr/>
              <a:t>‹#›</a:t>
            </a:fld>
            <a:endParaRPr lang="en-US" dirty="0"/>
          </a:p>
        </p:txBody>
      </p:sp>
      <p:sp>
        <p:nvSpPr>
          <p:cNvPr id="27" name="TextBox 26">
            <a:extLst>
              <a:ext uri="{FF2B5EF4-FFF2-40B4-BE49-F238E27FC236}">
                <a16:creationId xmlns:a16="http://schemas.microsoft.com/office/drawing/2014/main" id="{061899B7-4280-40DA-8D0B-6E66F5D49314}"/>
              </a:ext>
            </a:extLst>
          </p:cNvPr>
          <p:cNvSpPr txBox="1"/>
          <p:nvPr userDrawn="1"/>
        </p:nvSpPr>
        <p:spPr>
          <a:xfrm>
            <a:off x="688570" y="6579123"/>
            <a:ext cx="8332304" cy="215444"/>
          </a:xfrm>
          <a:prstGeom prst="rect">
            <a:avLst/>
          </a:prstGeom>
          <a:noFill/>
        </p:spPr>
        <p:txBody>
          <a:bodyPr wrap="square" rtlCol="0">
            <a:spAutoFit/>
          </a:bodyPr>
          <a:lstStyle/>
          <a:p>
            <a:r>
              <a:rPr lang="en-US" sz="800" i="1" dirty="0">
                <a:solidFill>
                  <a:schemeClr val="bg1">
                    <a:lumMod val="75000"/>
                  </a:schemeClr>
                </a:solidFill>
              </a:rPr>
              <a:t>The content herein is proprietary property, trade protected, privileged and only for the intended recipient and may not be </a:t>
            </a:r>
            <a:r>
              <a:rPr lang="en-US" sz="800" i="1" dirty="0">
                <a:solidFill>
                  <a:schemeClr val="bg1">
                    <a:lumMod val="75000"/>
                  </a:schemeClr>
                </a:solidFill>
                <a:latin typeface="+mn-lt"/>
              </a:rPr>
              <a:t>used</a:t>
            </a:r>
            <a:r>
              <a:rPr lang="en-US" sz="800" i="1" dirty="0">
                <a:solidFill>
                  <a:schemeClr val="bg1">
                    <a:lumMod val="75000"/>
                  </a:schemeClr>
                </a:solidFill>
              </a:rPr>
              <a:t>, published, duplicated, or redistributed.</a:t>
            </a:r>
          </a:p>
        </p:txBody>
      </p:sp>
      <p:pic>
        <p:nvPicPr>
          <p:cNvPr id="14" name="Picture 13">
            <a:extLst>
              <a:ext uri="{FF2B5EF4-FFF2-40B4-BE49-F238E27FC236}">
                <a16:creationId xmlns:a16="http://schemas.microsoft.com/office/drawing/2014/main" id="{65AA9B9A-331C-4617-7376-D91519C3AE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768" y="5942379"/>
            <a:ext cx="1170504" cy="682795"/>
          </a:xfrm>
          <a:prstGeom prst="rect">
            <a:avLst/>
          </a:prstGeom>
        </p:spPr>
      </p:pic>
      <p:pic>
        <p:nvPicPr>
          <p:cNvPr id="15" name="Picture 14">
            <a:extLst>
              <a:ext uri="{FF2B5EF4-FFF2-40B4-BE49-F238E27FC236}">
                <a16:creationId xmlns:a16="http://schemas.microsoft.com/office/drawing/2014/main" id="{6F3DDC6E-0778-6A9A-4568-06EB1AD133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48010" y="6068152"/>
            <a:ext cx="1862415" cy="347444"/>
          </a:xfrm>
          <a:prstGeom prst="rect">
            <a:avLst/>
          </a:prstGeom>
        </p:spPr>
      </p:pic>
      <p:pic>
        <p:nvPicPr>
          <p:cNvPr id="19" name="Picture 18">
            <a:extLst>
              <a:ext uri="{FF2B5EF4-FFF2-40B4-BE49-F238E27FC236}">
                <a16:creationId xmlns:a16="http://schemas.microsoft.com/office/drawing/2014/main" id="{8A165058-7065-AFED-6F34-18C6FA0F69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6088" y="6087506"/>
            <a:ext cx="649422" cy="388543"/>
          </a:xfrm>
          <a:prstGeom prst="rect">
            <a:avLst/>
          </a:prstGeom>
        </p:spPr>
      </p:pic>
      <p:pic>
        <p:nvPicPr>
          <p:cNvPr id="20" name="Picture 19">
            <a:extLst>
              <a:ext uri="{FF2B5EF4-FFF2-40B4-BE49-F238E27FC236}">
                <a16:creationId xmlns:a16="http://schemas.microsoft.com/office/drawing/2014/main" id="{BEFF8A4A-5DD4-E8DC-6D4E-BD21D2628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1122" y="5639264"/>
            <a:ext cx="1251111" cy="1251111"/>
          </a:xfrm>
          <a:prstGeom prst="rect">
            <a:avLst/>
          </a:prstGeom>
        </p:spPr>
      </p:pic>
      <p:pic>
        <p:nvPicPr>
          <p:cNvPr id="21" name="Picture 20">
            <a:extLst>
              <a:ext uri="{FF2B5EF4-FFF2-40B4-BE49-F238E27FC236}">
                <a16:creationId xmlns:a16="http://schemas.microsoft.com/office/drawing/2014/main" id="{4D6A7BA4-AB30-CCB9-6D71-C0EAE2D0902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68305" y="6022063"/>
            <a:ext cx="1543739" cy="493190"/>
          </a:xfrm>
          <a:prstGeom prst="rect">
            <a:avLst/>
          </a:prstGeom>
        </p:spPr>
      </p:pic>
    </p:spTree>
    <p:extLst>
      <p:ext uri="{BB962C8B-B14F-4D97-AF65-F5344CB8AC3E}">
        <p14:creationId xmlns:p14="http://schemas.microsoft.com/office/powerpoint/2010/main" val="11870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022A2-C37B-507E-C008-8CB60EE60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273ABDE-DE53-7D4C-F477-94A6DA2C1E19}"/>
              </a:ext>
            </a:extLst>
          </p:cNvPr>
          <p:cNvSpPr>
            <a:spLocks noGrp="1"/>
          </p:cNvSpPr>
          <p:nvPr>
            <p:ph type="title" hasCustomPrompt="1"/>
          </p:nvPr>
        </p:nvSpPr>
        <p:spPr>
          <a:xfrm>
            <a:off x="609600" y="917577"/>
            <a:ext cx="10972800" cy="606424"/>
          </a:xfrm>
        </p:spPr>
        <p:txBody>
          <a:bodyPr/>
          <a:lstStyle>
            <a:lvl1pPr>
              <a:defRPr>
                <a:solidFill>
                  <a:schemeClr val="bg1"/>
                </a:solidFill>
              </a:defRPr>
            </a:lvl1pPr>
          </a:lstStyle>
          <a:p>
            <a:r>
              <a:rPr lang="en-US" dirty="0"/>
              <a:t>Two-column layout with subtitles</a:t>
            </a:r>
          </a:p>
        </p:txBody>
      </p:sp>
      <p:sp>
        <p:nvSpPr>
          <p:cNvPr id="5" name="Text Placeholder 2">
            <a:extLst>
              <a:ext uri="{FF2B5EF4-FFF2-40B4-BE49-F238E27FC236}">
                <a16:creationId xmlns:a16="http://schemas.microsoft.com/office/drawing/2014/main" id="{50683714-EDB4-B925-4AF8-A605BC7F33F0}"/>
              </a:ext>
            </a:extLst>
          </p:cNvPr>
          <p:cNvSpPr>
            <a:spLocks noGrp="1"/>
          </p:cNvSpPr>
          <p:nvPr>
            <p:ph type="body" idx="1" hasCustomPrompt="1"/>
          </p:nvPr>
        </p:nvSpPr>
        <p:spPr>
          <a:xfrm>
            <a:off x="609600" y="1704992"/>
            <a:ext cx="5157787"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6" name="Content Placeholder 3">
            <a:extLst>
              <a:ext uri="{FF2B5EF4-FFF2-40B4-BE49-F238E27FC236}">
                <a16:creationId xmlns:a16="http://schemas.microsoft.com/office/drawing/2014/main" id="{52871697-6EEF-3FDB-D326-D39EBAADB0D9}"/>
              </a:ext>
            </a:extLst>
          </p:cNvPr>
          <p:cNvSpPr>
            <a:spLocks noGrp="1"/>
          </p:cNvSpPr>
          <p:nvPr>
            <p:ph sz="half" idx="2" hasCustomPrompt="1"/>
          </p:nvPr>
        </p:nvSpPr>
        <p:spPr>
          <a:xfrm>
            <a:off x="609600" y="2039935"/>
            <a:ext cx="5157787" cy="4149727"/>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7" name="Text Placeholder 4">
            <a:extLst>
              <a:ext uri="{FF2B5EF4-FFF2-40B4-BE49-F238E27FC236}">
                <a16:creationId xmlns:a16="http://schemas.microsoft.com/office/drawing/2014/main" id="{5940C7B3-5797-AEEC-1150-A8704F0D7B7D}"/>
              </a:ext>
            </a:extLst>
          </p:cNvPr>
          <p:cNvSpPr>
            <a:spLocks noGrp="1"/>
          </p:cNvSpPr>
          <p:nvPr>
            <p:ph type="body" sz="quarter" idx="3" hasCustomPrompt="1"/>
          </p:nvPr>
        </p:nvSpPr>
        <p:spPr>
          <a:xfrm>
            <a:off x="6172200" y="1704992"/>
            <a:ext cx="541020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8" name="Content Placeholder 5">
            <a:extLst>
              <a:ext uri="{FF2B5EF4-FFF2-40B4-BE49-F238E27FC236}">
                <a16:creationId xmlns:a16="http://schemas.microsoft.com/office/drawing/2014/main" id="{6E5CEFD7-F610-6A85-0159-6EF309461381}"/>
              </a:ext>
            </a:extLst>
          </p:cNvPr>
          <p:cNvSpPr>
            <a:spLocks noGrp="1"/>
          </p:cNvSpPr>
          <p:nvPr>
            <p:ph sz="quarter" idx="4" hasCustomPrompt="1"/>
          </p:nvPr>
        </p:nvSpPr>
        <p:spPr>
          <a:xfrm>
            <a:off x="6172200" y="2039935"/>
            <a:ext cx="5410200" cy="4149726"/>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7" name="Slide Number Placeholder 2">
            <a:extLst>
              <a:ext uri="{FF2B5EF4-FFF2-40B4-BE49-F238E27FC236}">
                <a16:creationId xmlns:a16="http://schemas.microsoft.com/office/drawing/2014/main" id="{55C51595-B269-71F4-CF95-4A96795DD1C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2" name="TextBox 31">
            <a:extLst>
              <a:ext uri="{FF2B5EF4-FFF2-40B4-BE49-F238E27FC236}">
                <a16:creationId xmlns:a16="http://schemas.microsoft.com/office/drawing/2014/main" id="{97CDCB6E-69C9-603B-8401-9F9513F9FF26}"/>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8" name="TextBox 17">
            <a:extLst>
              <a:ext uri="{FF2B5EF4-FFF2-40B4-BE49-F238E27FC236}">
                <a16:creationId xmlns:a16="http://schemas.microsoft.com/office/drawing/2014/main" id="{217DC362-6822-A3DF-CE1C-722EC67B3BE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6" name="Picture 15">
            <a:extLst>
              <a:ext uri="{FF2B5EF4-FFF2-40B4-BE49-F238E27FC236}">
                <a16:creationId xmlns:a16="http://schemas.microsoft.com/office/drawing/2014/main" id="{618F1BC5-83A6-2E66-0BB1-B2CFC85D81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9" name="Picture 18">
            <a:extLst>
              <a:ext uri="{FF2B5EF4-FFF2-40B4-BE49-F238E27FC236}">
                <a16:creationId xmlns:a16="http://schemas.microsoft.com/office/drawing/2014/main" id="{6F5198C1-008B-856A-92E5-82709D9EB9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0" name="Picture 19">
            <a:extLst>
              <a:ext uri="{FF2B5EF4-FFF2-40B4-BE49-F238E27FC236}">
                <a16:creationId xmlns:a16="http://schemas.microsoft.com/office/drawing/2014/main" id="{6F035A61-ED82-1C61-4FB3-3EDDB608CD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2" name="Picture 21">
            <a:extLst>
              <a:ext uri="{FF2B5EF4-FFF2-40B4-BE49-F238E27FC236}">
                <a16:creationId xmlns:a16="http://schemas.microsoft.com/office/drawing/2014/main" id="{2674F21E-DBC1-25B8-9048-E2EB99EF1F4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3" name="Picture 22">
            <a:extLst>
              <a:ext uri="{FF2B5EF4-FFF2-40B4-BE49-F238E27FC236}">
                <a16:creationId xmlns:a16="http://schemas.microsoft.com/office/drawing/2014/main" id="{CC3F9794-8118-8D45-D176-01F5DB0020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88920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_Whit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FEBFC46-B7E3-8122-079A-4FB7FAE0A2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D06A0CA-76F2-5E2A-6F33-7E74C0D5C0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4" name="Picture 23">
            <a:extLst>
              <a:ext uri="{FF2B5EF4-FFF2-40B4-BE49-F238E27FC236}">
                <a16:creationId xmlns:a16="http://schemas.microsoft.com/office/drawing/2014/main" id="{55F6966B-C7C8-C0A2-847A-709B1F717F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6" name="Picture 25">
            <a:extLst>
              <a:ext uri="{FF2B5EF4-FFF2-40B4-BE49-F238E27FC236}">
                <a16:creationId xmlns:a16="http://schemas.microsoft.com/office/drawing/2014/main" id="{1B850F4B-80C6-0723-DDE7-12B2282D69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sp>
        <p:nvSpPr>
          <p:cNvPr id="4" name="Title 1">
            <a:extLst>
              <a:ext uri="{FF2B5EF4-FFF2-40B4-BE49-F238E27FC236}">
                <a16:creationId xmlns:a16="http://schemas.microsoft.com/office/drawing/2014/main" id="{A273ABDE-DE53-7D4C-F477-94A6DA2C1E19}"/>
              </a:ext>
            </a:extLst>
          </p:cNvPr>
          <p:cNvSpPr>
            <a:spLocks noGrp="1"/>
          </p:cNvSpPr>
          <p:nvPr>
            <p:ph type="title" hasCustomPrompt="1"/>
          </p:nvPr>
        </p:nvSpPr>
        <p:spPr>
          <a:xfrm>
            <a:off x="609600" y="917577"/>
            <a:ext cx="10972800" cy="606424"/>
          </a:xfrm>
        </p:spPr>
        <p:txBody>
          <a:bodyPr/>
          <a:lstStyle>
            <a:lvl1pPr>
              <a:defRPr>
                <a:solidFill>
                  <a:srgbClr val="162A5B"/>
                </a:solidFill>
              </a:defRPr>
            </a:lvl1pPr>
          </a:lstStyle>
          <a:p>
            <a:r>
              <a:rPr lang="en-US" dirty="0"/>
              <a:t>Two-column layout with subtitles</a:t>
            </a:r>
          </a:p>
        </p:txBody>
      </p:sp>
      <p:sp>
        <p:nvSpPr>
          <p:cNvPr id="5" name="Text Placeholder 2">
            <a:extLst>
              <a:ext uri="{FF2B5EF4-FFF2-40B4-BE49-F238E27FC236}">
                <a16:creationId xmlns:a16="http://schemas.microsoft.com/office/drawing/2014/main" id="{50683714-EDB4-B925-4AF8-A605BC7F33F0}"/>
              </a:ext>
            </a:extLst>
          </p:cNvPr>
          <p:cNvSpPr>
            <a:spLocks noGrp="1"/>
          </p:cNvSpPr>
          <p:nvPr>
            <p:ph type="body" idx="1" hasCustomPrompt="1"/>
          </p:nvPr>
        </p:nvSpPr>
        <p:spPr>
          <a:xfrm>
            <a:off x="609600" y="1704992"/>
            <a:ext cx="5157787"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6" name="Content Placeholder 3">
            <a:extLst>
              <a:ext uri="{FF2B5EF4-FFF2-40B4-BE49-F238E27FC236}">
                <a16:creationId xmlns:a16="http://schemas.microsoft.com/office/drawing/2014/main" id="{52871697-6EEF-3FDB-D326-D39EBAADB0D9}"/>
              </a:ext>
            </a:extLst>
          </p:cNvPr>
          <p:cNvSpPr>
            <a:spLocks noGrp="1"/>
          </p:cNvSpPr>
          <p:nvPr>
            <p:ph sz="half" idx="2" hasCustomPrompt="1"/>
          </p:nvPr>
        </p:nvSpPr>
        <p:spPr>
          <a:xfrm>
            <a:off x="609600" y="2039935"/>
            <a:ext cx="5157787" cy="4149727"/>
          </a:xfrm>
        </p:spPr>
        <p:txBody>
          <a:bodyPr lIns="0"/>
          <a:lstStyle>
            <a:lvl1pPr marL="0" indent="0">
              <a:spcAft>
                <a:spcPts val="1800"/>
              </a:spcAft>
              <a:buNone/>
              <a:defRPr sz="2000">
                <a:solidFill>
                  <a:schemeClr val="tx1"/>
                </a:solidFill>
              </a:defRPr>
            </a:lvl1pPr>
          </a:lstStyle>
          <a:p>
            <a:pPr lvl="0"/>
            <a:r>
              <a:rPr lang="en-US" dirty="0"/>
              <a:t>Enter text</a:t>
            </a:r>
          </a:p>
        </p:txBody>
      </p:sp>
      <p:sp>
        <p:nvSpPr>
          <p:cNvPr id="7" name="Text Placeholder 4">
            <a:extLst>
              <a:ext uri="{FF2B5EF4-FFF2-40B4-BE49-F238E27FC236}">
                <a16:creationId xmlns:a16="http://schemas.microsoft.com/office/drawing/2014/main" id="{5940C7B3-5797-AEEC-1150-A8704F0D7B7D}"/>
              </a:ext>
            </a:extLst>
          </p:cNvPr>
          <p:cNvSpPr>
            <a:spLocks noGrp="1"/>
          </p:cNvSpPr>
          <p:nvPr>
            <p:ph type="body" sz="quarter" idx="3" hasCustomPrompt="1"/>
          </p:nvPr>
        </p:nvSpPr>
        <p:spPr>
          <a:xfrm>
            <a:off x="6108385" y="1704992"/>
            <a:ext cx="541020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8" name="Content Placeholder 5">
            <a:extLst>
              <a:ext uri="{FF2B5EF4-FFF2-40B4-BE49-F238E27FC236}">
                <a16:creationId xmlns:a16="http://schemas.microsoft.com/office/drawing/2014/main" id="{6E5CEFD7-F610-6A85-0159-6EF309461381}"/>
              </a:ext>
            </a:extLst>
          </p:cNvPr>
          <p:cNvSpPr>
            <a:spLocks noGrp="1"/>
          </p:cNvSpPr>
          <p:nvPr>
            <p:ph sz="quarter" idx="4" hasCustomPrompt="1"/>
          </p:nvPr>
        </p:nvSpPr>
        <p:spPr>
          <a:xfrm>
            <a:off x="6108385" y="2039935"/>
            <a:ext cx="5410200" cy="4149726"/>
          </a:xfrm>
        </p:spPr>
        <p:txBody>
          <a:bodyPr lIns="0"/>
          <a:lstStyle>
            <a:lvl1pPr marL="0" indent="0">
              <a:spcAft>
                <a:spcPts val="1800"/>
              </a:spcAft>
              <a:buNone/>
              <a:defRPr sz="2000">
                <a:solidFill>
                  <a:schemeClr val="tx1"/>
                </a:solidFill>
              </a:defRPr>
            </a:lvl1pPr>
          </a:lstStyle>
          <a:p>
            <a:pPr lvl="0"/>
            <a:r>
              <a:rPr lang="en-US" dirty="0"/>
              <a:t>Enter text</a:t>
            </a:r>
          </a:p>
        </p:txBody>
      </p:sp>
      <p:sp>
        <p:nvSpPr>
          <p:cNvPr id="10" name="Slide Number Placeholder 2">
            <a:extLst>
              <a:ext uri="{FF2B5EF4-FFF2-40B4-BE49-F238E27FC236}">
                <a16:creationId xmlns:a16="http://schemas.microsoft.com/office/drawing/2014/main" id="{F75F9D56-C067-2209-714C-D936CB213FA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14" name="TextBox 13">
            <a:extLst>
              <a:ext uri="{FF2B5EF4-FFF2-40B4-BE49-F238E27FC236}">
                <a16:creationId xmlns:a16="http://schemas.microsoft.com/office/drawing/2014/main" id="{1702DCC5-71E7-16C8-365A-11F9DF405574}"/>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pic>
        <p:nvPicPr>
          <p:cNvPr id="9" name="Picture 8">
            <a:extLst>
              <a:ext uri="{FF2B5EF4-FFF2-40B4-BE49-F238E27FC236}">
                <a16:creationId xmlns:a16="http://schemas.microsoft.com/office/drawing/2014/main" id="{8A0127A8-FE49-AC51-D3B5-461515BDF79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11" name="Picture 10">
            <a:extLst>
              <a:ext uri="{FF2B5EF4-FFF2-40B4-BE49-F238E27FC236}">
                <a16:creationId xmlns:a16="http://schemas.microsoft.com/office/drawing/2014/main" id="{F6237A03-FD5E-F1BC-40F6-8194BEF04DE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
        <p:nvSpPr>
          <p:cNvPr id="17" name="TextBox 16">
            <a:extLst>
              <a:ext uri="{FF2B5EF4-FFF2-40B4-BE49-F238E27FC236}">
                <a16:creationId xmlns:a16="http://schemas.microsoft.com/office/drawing/2014/main" id="{27294699-0095-78C8-72D2-137BEE84B32A}"/>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spTree>
    <p:extLst>
      <p:ext uri="{BB962C8B-B14F-4D97-AF65-F5344CB8AC3E}">
        <p14:creationId xmlns:p14="http://schemas.microsoft.com/office/powerpoint/2010/main" val="3319234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62ED1-A00B-3465-66BE-599717D8C9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4B92D6B1-05A7-7238-D5E4-C3342881E813}"/>
              </a:ext>
            </a:extLst>
          </p:cNvPr>
          <p:cNvSpPr>
            <a:spLocks noGrp="1"/>
          </p:cNvSpPr>
          <p:nvPr>
            <p:ph type="body" sz="quarter" idx="14" hasCustomPrompt="1"/>
          </p:nvPr>
        </p:nvSpPr>
        <p:spPr>
          <a:xfrm>
            <a:off x="609601" y="2039935"/>
            <a:ext cx="3479799"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0" name="Title 1">
            <a:extLst>
              <a:ext uri="{FF2B5EF4-FFF2-40B4-BE49-F238E27FC236}">
                <a16:creationId xmlns:a16="http://schemas.microsoft.com/office/drawing/2014/main" id="{8D0D41C1-9F56-1743-0CB9-EB7A7F6E1227}"/>
              </a:ext>
            </a:extLst>
          </p:cNvPr>
          <p:cNvSpPr>
            <a:spLocks noGrp="1"/>
          </p:cNvSpPr>
          <p:nvPr>
            <p:ph type="title" hasCustomPrompt="1"/>
          </p:nvPr>
        </p:nvSpPr>
        <p:spPr>
          <a:xfrm>
            <a:off x="609600" y="917577"/>
            <a:ext cx="10972800" cy="606424"/>
          </a:xfrm>
        </p:spPr>
        <p:txBody>
          <a:bodyPr/>
          <a:lstStyle>
            <a:lvl1pPr>
              <a:defRPr>
                <a:solidFill>
                  <a:schemeClr val="bg1"/>
                </a:solidFill>
              </a:defRPr>
            </a:lvl1pPr>
          </a:lstStyle>
          <a:p>
            <a:r>
              <a:rPr lang="en-US" dirty="0"/>
              <a:t>Three-column layout with subtitles</a:t>
            </a:r>
          </a:p>
        </p:txBody>
      </p:sp>
      <p:sp>
        <p:nvSpPr>
          <p:cNvPr id="11" name="Text Placeholder 2">
            <a:extLst>
              <a:ext uri="{FF2B5EF4-FFF2-40B4-BE49-F238E27FC236}">
                <a16:creationId xmlns:a16="http://schemas.microsoft.com/office/drawing/2014/main" id="{A3CC71FD-EE4C-946F-F217-12158F2592EA}"/>
              </a:ext>
            </a:extLst>
          </p:cNvPr>
          <p:cNvSpPr>
            <a:spLocks noGrp="1"/>
          </p:cNvSpPr>
          <p:nvPr>
            <p:ph type="body" idx="1" hasCustomPrompt="1"/>
          </p:nvPr>
        </p:nvSpPr>
        <p:spPr>
          <a:xfrm>
            <a:off x="609601" y="1704992"/>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2" name="Text Placeholder 4">
            <a:extLst>
              <a:ext uri="{FF2B5EF4-FFF2-40B4-BE49-F238E27FC236}">
                <a16:creationId xmlns:a16="http://schemas.microsoft.com/office/drawing/2014/main" id="{A23D8114-4996-4039-029F-5D21BA69C6A6}"/>
              </a:ext>
            </a:extLst>
          </p:cNvPr>
          <p:cNvSpPr>
            <a:spLocks noGrp="1"/>
          </p:cNvSpPr>
          <p:nvPr>
            <p:ph type="body" sz="quarter" idx="3" hasCustomPrompt="1"/>
          </p:nvPr>
        </p:nvSpPr>
        <p:spPr>
          <a:xfrm>
            <a:off x="4356101" y="1704992"/>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BD70083E-0250-12F6-E2D1-ACBBACE61BDD}"/>
              </a:ext>
            </a:extLst>
          </p:cNvPr>
          <p:cNvSpPr>
            <a:spLocks noGrp="1"/>
          </p:cNvSpPr>
          <p:nvPr>
            <p:ph type="body" sz="quarter" idx="15" hasCustomPrompt="1"/>
          </p:nvPr>
        </p:nvSpPr>
        <p:spPr>
          <a:xfrm>
            <a:off x="4356101" y="2039935"/>
            <a:ext cx="3479799"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4" name="Text Placeholder 4">
            <a:extLst>
              <a:ext uri="{FF2B5EF4-FFF2-40B4-BE49-F238E27FC236}">
                <a16:creationId xmlns:a16="http://schemas.microsoft.com/office/drawing/2014/main" id="{C064F6FC-5361-1104-43B0-0426D2A6614D}"/>
              </a:ext>
            </a:extLst>
          </p:cNvPr>
          <p:cNvSpPr>
            <a:spLocks noGrp="1"/>
          </p:cNvSpPr>
          <p:nvPr>
            <p:ph type="body" sz="quarter" idx="16" hasCustomPrompt="1"/>
          </p:nvPr>
        </p:nvSpPr>
        <p:spPr>
          <a:xfrm>
            <a:off x="8102601" y="1704992"/>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5" name="Text Placeholder 10">
            <a:extLst>
              <a:ext uri="{FF2B5EF4-FFF2-40B4-BE49-F238E27FC236}">
                <a16:creationId xmlns:a16="http://schemas.microsoft.com/office/drawing/2014/main" id="{60710F3B-1A60-52E5-5EAA-951E6686A101}"/>
              </a:ext>
            </a:extLst>
          </p:cNvPr>
          <p:cNvSpPr>
            <a:spLocks noGrp="1"/>
          </p:cNvSpPr>
          <p:nvPr>
            <p:ph type="body" sz="quarter" idx="17" hasCustomPrompt="1"/>
          </p:nvPr>
        </p:nvSpPr>
        <p:spPr>
          <a:xfrm>
            <a:off x="8102601" y="2039935"/>
            <a:ext cx="3479799"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8" name="Slide Number Placeholder 2">
            <a:extLst>
              <a:ext uri="{FF2B5EF4-FFF2-40B4-BE49-F238E27FC236}">
                <a16:creationId xmlns:a16="http://schemas.microsoft.com/office/drawing/2014/main" id="{80842905-AAD9-6F8E-CD56-5BCD3233AAF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4" name="TextBox 33">
            <a:extLst>
              <a:ext uri="{FF2B5EF4-FFF2-40B4-BE49-F238E27FC236}">
                <a16:creationId xmlns:a16="http://schemas.microsoft.com/office/drawing/2014/main" id="{15AD71FA-DAF8-74E0-7726-C07B569E640E}"/>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9" name="TextBox 18">
            <a:extLst>
              <a:ext uri="{FF2B5EF4-FFF2-40B4-BE49-F238E27FC236}">
                <a16:creationId xmlns:a16="http://schemas.microsoft.com/office/drawing/2014/main" id="{C0737A60-2F0F-FC89-45F6-2CA208D42250}"/>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C26D2899-A1BB-74BB-F46F-0BCA823CEC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1" name="Picture 20">
            <a:extLst>
              <a:ext uri="{FF2B5EF4-FFF2-40B4-BE49-F238E27FC236}">
                <a16:creationId xmlns:a16="http://schemas.microsoft.com/office/drawing/2014/main" id="{E6A7545D-A86F-F2C5-C6C3-4D6238567A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2" name="Picture 21">
            <a:extLst>
              <a:ext uri="{FF2B5EF4-FFF2-40B4-BE49-F238E27FC236}">
                <a16:creationId xmlns:a16="http://schemas.microsoft.com/office/drawing/2014/main" id="{4836F4A4-3A3A-5CFE-C613-F2284B8F0F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3" name="Picture 22">
            <a:extLst>
              <a:ext uri="{FF2B5EF4-FFF2-40B4-BE49-F238E27FC236}">
                <a16:creationId xmlns:a16="http://schemas.microsoft.com/office/drawing/2014/main" id="{63CEA4C1-D4C8-6361-9CF3-3BFAB1CB77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4" name="Picture 23">
            <a:extLst>
              <a:ext uri="{FF2B5EF4-FFF2-40B4-BE49-F238E27FC236}">
                <a16:creationId xmlns:a16="http://schemas.microsoft.com/office/drawing/2014/main" id="{D8CCD8A6-7BE0-7E4B-5291-F615627697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121074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_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08149D-DAB8-F03C-97E6-924091FE2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4B92D6B1-05A7-7238-D5E4-C3342881E813}"/>
              </a:ext>
            </a:extLst>
          </p:cNvPr>
          <p:cNvSpPr>
            <a:spLocks noGrp="1"/>
          </p:cNvSpPr>
          <p:nvPr>
            <p:ph type="body" sz="quarter" idx="14" hasCustomPrompt="1"/>
          </p:nvPr>
        </p:nvSpPr>
        <p:spPr>
          <a:xfrm>
            <a:off x="609601" y="2039935"/>
            <a:ext cx="3479799" cy="3586165"/>
          </a:xfrm>
        </p:spPr>
        <p:txBody>
          <a:bodyPr lIns="0"/>
          <a:lstStyle>
            <a:lvl1pPr marL="0" indent="0">
              <a:spcAft>
                <a:spcPts val="1800"/>
              </a:spcAft>
              <a:buNone/>
              <a:defRPr sz="2000"/>
            </a:lvl1pPr>
          </a:lstStyle>
          <a:p>
            <a:pPr lvl="0"/>
            <a:r>
              <a:rPr lang="en-US" dirty="0"/>
              <a:t>Enter text</a:t>
            </a:r>
          </a:p>
        </p:txBody>
      </p:sp>
      <p:sp>
        <p:nvSpPr>
          <p:cNvPr id="10" name="Title 1">
            <a:extLst>
              <a:ext uri="{FF2B5EF4-FFF2-40B4-BE49-F238E27FC236}">
                <a16:creationId xmlns:a16="http://schemas.microsoft.com/office/drawing/2014/main" id="{8D0D41C1-9F56-1743-0CB9-EB7A7F6E1227}"/>
              </a:ext>
            </a:extLst>
          </p:cNvPr>
          <p:cNvSpPr>
            <a:spLocks noGrp="1"/>
          </p:cNvSpPr>
          <p:nvPr>
            <p:ph type="title" hasCustomPrompt="1"/>
          </p:nvPr>
        </p:nvSpPr>
        <p:spPr>
          <a:xfrm>
            <a:off x="609600" y="917577"/>
            <a:ext cx="10972800" cy="606424"/>
          </a:xfrm>
        </p:spPr>
        <p:txBody>
          <a:bodyPr/>
          <a:lstStyle>
            <a:lvl1pPr>
              <a:defRPr>
                <a:solidFill>
                  <a:srgbClr val="162A5B"/>
                </a:solidFill>
              </a:defRPr>
            </a:lvl1pPr>
          </a:lstStyle>
          <a:p>
            <a:r>
              <a:rPr lang="en-US" dirty="0"/>
              <a:t>Three-column layout with subtitles</a:t>
            </a:r>
          </a:p>
        </p:txBody>
      </p:sp>
      <p:sp>
        <p:nvSpPr>
          <p:cNvPr id="11" name="Text Placeholder 2">
            <a:extLst>
              <a:ext uri="{FF2B5EF4-FFF2-40B4-BE49-F238E27FC236}">
                <a16:creationId xmlns:a16="http://schemas.microsoft.com/office/drawing/2014/main" id="{A3CC71FD-EE4C-946F-F217-12158F2592EA}"/>
              </a:ext>
            </a:extLst>
          </p:cNvPr>
          <p:cNvSpPr>
            <a:spLocks noGrp="1"/>
          </p:cNvSpPr>
          <p:nvPr>
            <p:ph type="body" idx="1" hasCustomPrompt="1"/>
          </p:nvPr>
        </p:nvSpPr>
        <p:spPr>
          <a:xfrm>
            <a:off x="609601" y="1704992"/>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2" name="Text Placeholder 4">
            <a:extLst>
              <a:ext uri="{FF2B5EF4-FFF2-40B4-BE49-F238E27FC236}">
                <a16:creationId xmlns:a16="http://schemas.microsoft.com/office/drawing/2014/main" id="{A23D8114-4996-4039-029F-5D21BA69C6A6}"/>
              </a:ext>
            </a:extLst>
          </p:cNvPr>
          <p:cNvSpPr>
            <a:spLocks noGrp="1"/>
          </p:cNvSpPr>
          <p:nvPr>
            <p:ph type="body" sz="quarter" idx="3" hasCustomPrompt="1"/>
          </p:nvPr>
        </p:nvSpPr>
        <p:spPr>
          <a:xfrm>
            <a:off x="4356101" y="1704992"/>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BD70083E-0250-12F6-E2D1-ACBBACE61BDD}"/>
              </a:ext>
            </a:extLst>
          </p:cNvPr>
          <p:cNvSpPr>
            <a:spLocks noGrp="1"/>
          </p:cNvSpPr>
          <p:nvPr>
            <p:ph type="body" sz="quarter" idx="15" hasCustomPrompt="1"/>
          </p:nvPr>
        </p:nvSpPr>
        <p:spPr>
          <a:xfrm>
            <a:off x="4356101" y="2039935"/>
            <a:ext cx="3479799" cy="3586165"/>
          </a:xfrm>
        </p:spPr>
        <p:txBody>
          <a:bodyPr lIns="0"/>
          <a:lstStyle>
            <a:lvl1pPr marL="0" indent="0">
              <a:spcAft>
                <a:spcPts val="1800"/>
              </a:spcAft>
              <a:buNone/>
              <a:defRPr sz="2000"/>
            </a:lvl1pPr>
          </a:lstStyle>
          <a:p>
            <a:pPr lvl="0"/>
            <a:r>
              <a:rPr lang="en-US" dirty="0"/>
              <a:t>Enter text</a:t>
            </a:r>
          </a:p>
        </p:txBody>
      </p:sp>
      <p:sp>
        <p:nvSpPr>
          <p:cNvPr id="14" name="Text Placeholder 4">
            <a:extLst>
              <a:ext uri="{FF2B5EF4-FFF2-40B4-BE49-F238E27FC236}">
                <a16:creationId xmlns:a16="http://schemas.microsoft.com/office/drawing/2014/main" id="{C064F6FC-5361-1104-43B0-0426D2A6614D}"/>
              </a:ext>
            </a:extLst>
          </p:cNvPr>
          <p:cNvSpPr>
            <a:spLocks noGrp="1"/>
          </p:cNvSpPr>
          <p:nvPr>
            <p:ph type="body" sz="quarter" idx="16" hasCustomPrompt="1"/>
          </p:nvPr>
        </p:nvSpPr>
        <p:spPr>
          <a:xfrm>
            <a:off x="8102601" y="1704992"/>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5" name="Text Placeholder 10">
            <a:extLst>
              <a:ext uri="{FF2B5EF4-FFF2-40B4-BE49-F238E27FC236}">
                <a16:creationId xmlns:a16="http://schemas.microsoft.com/office/drawing/2014/main" id="{60710F3B-1A60-52E5-5EAA-951E6686A101}"/>
              </a:ext>
            </a:extLst>
          </p:cNvPr>
          <p:cNvSpPr>
            <a:spLocks noGrp="1"/>
          </p:cNvSpPr>
          <p:nvPr>
            <p:ph type="body" sz="quarter" idx="17" hasCustomPrompt="1"/>
          </p:nvPr>
        </p:nvSpPr>
        <p:spPr>
          <a:xfrm>
            <a:off x="8102601" y="2039935"/>
            <a:ext cx="3479799" cy="3586165"/>
          </a:xfrm>
        </p:spPr>
        <p:txBody>
          <a:bodyPr lIns="0"/>
          <a:lstStyle>
            <a:lvl1pPr marL="0" indent="0">
              <a:spcAft>
                <a:spcPts val="1800"/>
              </a:spcAft>
              <a:buNone/>
              <a:defRPr sz="2000"/>
            </a:lvl1pPr>
          </a:lstStyle>
          <a:p>
            <a:pPr lvl="0"/>
            <a:r>
              <a:rPr lang="en-US" dirty="0"/>
              <a:t>Enter text</a:t>
            </a:r>
          </a:p>
        </p:txBody>
      </p:sp>
      <p:sp>
        <p:nvSpPr>
          <p:cNvPr id="17" name="Slide Number Placeholder 2">
            <a:extLst>
              <a:ext uri="{FF2B5EF4-FFF2-40B4-BE49-F238E27FC236}">
                <a16:creationId xmlns:a16="http://schemas.microsoft.com/office/drawing/2014/main" id="{40A0F36C-7E4F-8C75-9601-8B170CCE686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22" name="TextBox 21">
            <a:extLst>
              <a:ext uri="{FF2B5EF4-FFF2-40B4-BE49-F238E27FC236}">
                <a16:creationId xmlns:a16="http://schemas.microsoft.com/office/drawing/2014/main" id="{492EB2E8-7C15-7EDD-FC4C-AA7A829B0690}"/>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23" name="TextBox 22">
            <a:extLst>
              <a:ext uri="{FF2B5EF4-FFF2-40B4-BE49-F238E27FC236}">
                <a16:creationId xmlns:a16="http://schemas.microsoft.com/office/drawing/2014/main" id="{60A41D49-1A50-C44E-6F24-D24A463E995E}"/>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21" name="Picture 20">
            <a:extLst>
              <a:ext uri="{FF2B5EF4-FFF2-40B4-BE49-F238E27FC236}">
                <a16:creationId xmlns:a16="http://schemas.microsoft.com/office/drawing/2014/main" id="{E99CCF31-1C38-3714-6A17-F4FA16EC7C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4" name="Picture 23">
            <a:extLst>
              <a:ext uri="{FF2B5EF4-FFF2-40B4-BE49-F238E27FC236}">
                <a16:creationId xmlns:a16="http://schemas.microsoft.com/office/drawing/2014/main" id="{84070E89-6E43-E927-8157-A068450C65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5" name="Picture 24">
            <a:extLst>
              <a:ext uri="{FF2B5EF4-FFF2-40B4-BE49-F238E27FC236}">
                <a16:creationId xmlns:a16="http://schemas.microsoft.com/office/drawing/2014/main" id="{52C702B7-E906-22C0-E3D1-2C7952056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26" name="Picture 25">
            <a:extLst>
              <a:ext uri="{FF2B5EF4-FFF2-40B4-BE49-F238E27FC236}">
                <a16:creationId xmlns:a16="http://schemas.microsoft.com/office/drawing/2014/main" id="{EDA34E38-D685-5C21-D952-E0DF350A2C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27" name="Picture 26">
            <a:extLst>
              <a:ext uri="{FF2B5EF4-FFF2-40B4-BE49-F238E27FC236}">
                <a16:creationId xmlns:a16="http://schemas.microsoft.com/office/drawing/2014/main" id="{8AD9FD1B-C74F-8286-D349-5AFCC76E6FD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3205906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w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203AD5-6052-832D-285A-CA31BE5308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7">
            <a:extLst>
              <a:ext uri="{FF2B5EF4-FFF2-40B4-BE49-F238E27FC236}">
                <a16:creationId xmlns:a16="http://schemas.microsoft.com/office/drawing/2014/main" id="{978F1FEC-420B-5A02-0180-EF429BB7AD28}"/>
              </a:ext>
            </a:extLst>
          </p:cNvPr>
          <p:cNvSpPr>
            <a:spLocks noGrp="1"/>
          </p:cNvSpPr>
          <p:nvPr>
            <p:ph type="body" sz="quarter" idx="14" hasCustomPrompt="1"/>
          </p:nvPr>
        </p:nvSpPr>
        <p:spPr>
          <a:xfrm>
            <a:off x="609601" y="3621024"/>
            <a:ext cx="3479799" cy="22907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7" name="Title 1">
            <a:extLst>
              <a:ext uri="{FF2B5EF4-FFF2-40B4-BE49-F238E27FC236}">
                <a16:creationId xmlns:a16="http://schemas.microsoft.com/office/drawing/2014/main" id="{4DF00BA0-6586-FE3C-F293-B7099169406A}"/>
              </a:ext>
            </a:extLst>
          </p:cNvPr>
          <p:cNvSpPr>
            <a:spLocks noGrp="1"/>
          </p:cNvSpPr>
          <p:nvPr>
            <p:ph type="title" hasCustomPrompt="1"/>
          </p:nvPr>
        </p:nvSpPr>
        <p:spPr>
          <a:xfrm>
            <a:off x="609600" y="642999"/>
            <a:ext cx="10972800" cy="606424"/>
          </a:xfrm>
        </p:spPr>
        <p:txBody>
          <a:bodyPr>
            <a:normAutofit/>
          </a:bodyPr>
          <a:lstStyle>
            <a:lvl1pPr>
              <a:defRPr sz="3200">
                <a:solidFill>
                  <a:schemeClr val="bg1"/>
                </a:solidFill>
              </a:defRPr>
            </a:lvl1pPr>
          </a:lstStyle>
          <a:p>
            <a:r>
              <a:rPr lang="en-US" dirty="0"/>
              <a:t>Three-column layout with subtitles and images</a:t>
            </a:r>
          </a:p>
        </p:txBody>
      </p:sp>
      <p:sp>
        <p:nvSpPr>
          <p:cNvPr id="18" name="Text Placeholder 2">
            <a:extLst>
              <a:ext uri="{FF2B5EF4-FFF2-40B4-BE49-F238E27FC236}">
                <a16:creationId xmlns:a16="http://schemas.microsoft.com/office/drawing/2014/main" id="{170FFBD9-B6D3-86F5-54C2-FC0EB355AA86}"/>
              </a:ext>
            </a:extLst>
          </p:cNvPr>
          <p:cNvSpPr>
            <a:spLocks noGrp="1"/>
          </p:cNvSpPr>
          <p:nvPr>
            <p:ph type="body" idx="1" hasCustomPrompt="1"/>
          </p:nvPr>
        </p:nvSpPr>
        <p:spPr>
          <a:xfrm>
            <a:off x="609601" y="3291840"/>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9" name="Text Placeholder 4">
            <a:extLst>
              <a:ext uri="{FF2B5EF4-FFF2-40B4-BE49-F238E27FC236}">
                <a16:creationId xmlns:a16="http://schemas.microsoft.com/office/drawing/2014/main" id="{26526600-89B1-4A09-4199-60861AFF390F}"/>
              </a:ext>
            </a:extLst>
          </p:cNvPr>
          <p:cNvSpPr>
            <a:spLocks noGrp="1"/>
          </p:cNvSpPr>
          <p:nvPr>
            <p:ph type="body" sz="quarter" idx="3" hasCustomPrompt="1"/>
          </p:nvPr>
        </p:nvSpPr>
        <p:spPr>
          <a:xfrm>
            <a:off x="4356101" y="3291840"/>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0" name="Text Placeholder 10">
            <a:extLst>
              <a:ext uri="{FF2B5EF4-FFF2-40B4-BE49-F238E27FC236}">
                <a16:creationId xmlns:a16="http://schemas.microsoft.com/office/drawing/2014/main" id="{BF2077DD-D849-99B3-F1E1-2390EE3F997A}"/>
              </a:ext>
            </a:extLst>
          </p:cNvPr>
          <p:cNvSpPr>
            <a:spLocks noGrp="1"/>
          </p:cNvSpPr>
          <p:nvPr>
            <p:ph type="body" sz="quarter" idx="15" hasCustomPrompt="1"/>
          </p:nvPr>
        </p:nvSpPr>
        <p:spPr>
          <a:xfrm>
            <a:off x="4356102" y="3621024"/>
            <a:ext cx="3479799" cy="22907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1" name="Text Placeholder 4">
            <a:extLst>
              <a:ext uri="{FF2B5EF4-FFF2-40B4-BE49-F238E27FC236}">
                <a16:creationId xmlns:a16="http://schemas.microsoft.com/office/drawing/2014/main" id="{4BCB8438-7C36-EE9B-9AFB-1696413DF4C6}"/>
              </a:ext>
            </a:extLst>
          </p:cNvPr>
          <p:cNvSpPr>
            <a:spLocks noGrp="1"/>
          </p:cNvSpPr>
          <p:nvPr>
            <p:ph type="body" sz="quarter" idx="16" hasCustomPrompt="1"/>
          </p:nvPr>
        </p:nvSpPr>
        <p:spPr>
          <a:xfrm>
            <a:off x="8102601" y="3291840"/>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2" name="Text Placeholder 10">
            <a:extLst>
              <a:ext uri="{FF2B5EF4-FFF2-40B4-BE49-F238E27FC236}">
                <a16:creationId xmlns:a16="http://schemas.microsoft.com/office/drawing/2014/main" id="{6B3B500E-3C9D-3D21-8850-00FEC62E783A}"/>
              </a:ext>
            </a:extLst>
          </p:cNvPr>
          <p:cNvSpPr>
            <a:spLocks noGrp="1"/>
          </p:cNvSpPr>
          <p:nvPr>
            <p:ph type="body" sz="quarter" idx="17" hasCustomPrompt="1"/>
          </p:nvPr>
        </p:nvSpPr>
        <p:spPr>
          <a:xfrm>
            <a:off x="8102601" y="3621024"/>
            <a:ext cx="3479799" cy="22907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3" name="Content Placeholder 15">
            <a:extLst>
              <a:ext uri="{FF2B5EF4-FFF2-40B4-BE49-F238E27FC236}">
                <a16:creationId xmlns:a16="http://schemas.microsoft.com/office/drawing/2014/main" id="{F848EDE9-214F-194E-1636-6027762FAAB7}"/>
              </a:ext>
            </a:extLst>
          </p:cNvPr>
          <p:cNvSpPr>
            <a:spLocks noGrp="1"/>
          </p:cNvSpPr>
          <p:nvPr>
            <p:ph sz="quarter" idx="24" hasCustomPrompt="1"/>
          </p:nvPr>
        </p:nvSpPr>
        <p:spPr>
          <a:xfrm>
            <a:off x="1380935" y="1533462"/>
            <a:ext cx="1718881" cy="1499298"/>
          </a:xfrm>
        </p:spPr>
        <p:txBody>
          <a:bodyPr/>
          <a:lstStyle>
            <a:lvl1pPr marL="0" indent="0">
              <a:buNone/>
              <a:defRPr sz="1800">
                <a:solidFill>
                  <a:schemeClr val="bg1"/>
                </a:solidFill>
              </a:defRPr>
            </a:lvl1pPr>
          </a:lstStyle>
          <a:p>
            <a:pPr lvl="0"/>
            <a:r>
              <a:rPr lang="en-US" dirty="0"/>
              <a:t>Click icon to add graphic</a:t>
            </a:r>
          </a:p>
        </p:txBody>
      </p:sp>
      <p:sp>
        <p:nvSpPr>
          <p:cNvPr id="24" name="Content Placeholder 15">
            <a:extLst>
              <a:ext uri="{FF2B5EF4-FFF2-40B4-BE49-F238E27FC236}">
                <a16:creationId xmlns:a16="http://schemas.microsoft.com/office/drawing/2014/main" id="{24982FDE-2DC9-50A5-6D92-63F0E265B79B}"/>
              </a:ext>
            </a:extLst>
          </p:cNvPr>
          <p:cNvSpPr>
            <a:spLocks noGrp="1"/>
          </p:cNvSpPr>
          <p:nvPr>
            <p:ph sz="quarter" idx="25" hasCustomPrompt="1"/>
          </p:nvPr>
        </p:nvSpPr>
        <p:spPr>
          <a:xfrm>
            <a:off x="5069015" y="1533462"/>
            <a:ext cx="1718881" cy="1499298"/>
          </a:xfrm>
        </p:spPr>
        <p:txBody>
          <a:bodyPr/>
          <a:lstStyle>
            <a:lvl1pPr marL="0" indent="0">
              <a:buNone/>
              <a:defRPr sz="1800">
                <a:solidFill>
                  <a:schemeClr val="bg1"/>
                </a:solidFill>
              </a:defRPr>
            </a:lvl1pPr>
          </a:lstStyle>
          <a:p>
            <a:pPr lvl="0"/>
            <a:r>
              <a:rPr lang="en-US" dirty="0"/>
              <a:t>Click icon to add graphic</a:t>
            </a:r>
          </a:p>
        </p:txBody>
      </p:sp>
      <p:sp>
        <p:nvSpPr>
          <p:cNvPr id="25" name="Content Placeholder 15">
            <a:extLst>
              <a:ext uri="{FF2B5EF4-FFF2-40B4-BE49-F238E27FC236}">
                <a16:creationId xmlns:a16="http://schemas.microsoft.com/office/drawing/2014/main" id="{30D000EE-B441-2F09-FCC7-2EB723D7F9DC}"/>
              </a:ext>
            </a:extLst>
          </p:cNvPr>
          <p:cNvSpPr>
            <a:spLocks noGrp="1"/>
          </p:cNvSpPr>
          <p:nvPr>
            <p:ph sz="quarter" idx="26" hasCustomPrompt="1"/>
          </p:nvPr>
        </p:nvSpPr>
        <p:spPr>
          <a:xfrm>
            <a:off x="8757095" y="1533462"/>
            <a:ext cx="1718881" cy="1499298"/>
          </a:xfrm>
        </p:spPr>
        <p:txBody>
          <a:bodyPr/>
          <a:lstStyle>
            <a:lvl1pPr marL="0" indent="0">
              <a:buNone/>
              <a:defRPr sz="1800">
                <a:solidFill>
                  <a:schemeClr val="bg1"/>
                </a:solidFill>
              </a:defRPr>
            </a:lvl1pPr>
          </a:lstStyle>
          <a:p>
            <a:pPr lvl="0"/>
            <a:r>
              <a:rPr lang="en-US" dirty="0"/>
              <a:t>Click icon to add graphic</a:t>
            </a:r>
          </a:p>
        </p:txBody>
      </p:sp>
      <p:sp>
        <p:nvSpPr>
          <p:cNvPr id="26" name="Slide Number Placeholder 2">
            <a:extLst>
              <a:ext uri="{FF2B5EF4-FFF2-40B4-BE49-F238E27FC236}">
                <a16:creationId xmlns:a16="http://schemas.microsoft.com/office/drawing/2014/main" id="{A33876C6-BDC9-AF71-9BCA-311D59B17127}"/>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42" name="TextBox 41">
            <a:extLst>
              <a:ext uri="{FF2B5EF4-FFF2-40B4-BE49-F238E27FC236}">
                <a16:creationId xmlns:a16="http://schemas.microsoft.com/office/drawing/2014/main" id="{645B4E39-48DD-02D7-0989-7D15840395F4}"/>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7" name="TextBox 26">
            <a:extLst>
              <a:ext uri="{FF2B5EF4-FFF2-40B4-BE49-F238E27FC236}">
                <a16:creationId xmlns:a16="http://schemas.microsoft.com/office/drawing/2014/main" id="{11E0229B-78FB-16A7-07E2-65631180092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8" name="Picture 27">
            <a:extLst>
              <a:ext uri="{FF2B5EF4-FFF2-40B4-BE49-F238E27FC236}">
                <a16:creationId xmlns:a16="http://schemas.microsoft.com/office/drawing/2014/main" id="{7AB1A2B6-46BC-4C9A-D4ED-66D2FF506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9" name="Picture 28">
            <a:extLst>
              <a:ext uri="{FF2B5EF4-FFF2-40B4-BE49-F238E27FC236}">
                <a16:creationId xmlns:a16="http://schemas.microsoft.com/office/drawing/2014/main" id="{112C872A-AA8D-36A8-718E-00AEDE0735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30" name="Picture 29">
            <a:extLst>
              <a:ext uri="{FF2B5EF4-FFF2-40B4-BE49-F238E27FC236}">
                <a16:creationId xmlns:a16="http://schemas.microsoft.com/office/drawing/2014/main" id="{3D4B948B-28B8-642F-2990-D1503A635B2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31" name="Picture 30">
            <a:extLst>
              <a:ext uri="{FF2B5EF4-FFF2-40B4-BE49-F238E27FC236}">
                <a16:creationId xmlns:a16="http://schemas.microsoft.com/office/drawing/2014/main" id="{D9263DBE-0C72-24C5-FDA6-A114FF41AF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32" name="Picture 31">
            <a:extLst>
              <a:ext uri="{FF2B5EF4-FFF2-40B4-BE49-F238E27FC236}">
                <a16:creationId xmlns:a16="http://schemas.microsoft.com/office/drawing/2014/main" id="{4A53D00D-F67C-7748-9DEE-CBC4105B8CB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182993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 (w Graphic)_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046C6-4CA1-7EF9-8DC8-002B5BCB79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7">
            <a:extLst>
              <a:ext uri="{FF2B5EF4-FFF2-40B4-BE49-F238E27FC236}">
                <a16:creationId xmlns:a16="http://schemas.microsoft.com/office/drawing/2014/main" id="{978F1FEC-420B-5A02-0180-EF429BB7AD28}"/>
              </a:ext>
            </a:extLst>
          </p:cNvPr>
          <p:cNvSpPr>
            <a:spLocks noGrp="1"/>
          </p:cNvSpPr>
          <p:nvPr>
            <p:ph type="body" sz="quarter" idx="14" hasCustomPrompt="1"/>
          </p:nvPr>
        </p:nvSpPr>
        <p:spPr>
          <a:xfrm>
            <a:off x="609601" y="3621024"/>
            <a:ext cx="3479799" cy="2290765"/>
          </a:xfrm>
        </p:spPr>
        <p:txBody>
          <a:bodyPr lIns="0"/>
          <a:lstStyle>
            <a:lvl1pPr marL="0" indent="0">
              <a:spcAft>
                <a:spcPts val="1800"/>
              </a:spcAft>
              <a:buNone/>
              <a:defRPr sz="2000"/>
            </a:lvl1pPr>
          </a:lstStyle>
          <a:p>
            <a:pPr lvl="0"/>
            <a:r>
              <a:rPr lang="en-US" dirty="0"/>
              <a:t>Enter text</a:t>
            </a:r>
          </a:p>
        </p:txBody>
      </p:sp>
      <p:sp>
        <p:nvSpPr>
          <p:cNvPr id="17" name="Title 1">
            <a:extLst>
              <a:ext uri="{FF2B5EF4-FFF2-40B4-BE49-F238E27FC236}">
                <a16:creationId xmlns:a16="http://schemas.microsoft.com/office/drawing/2014/main" id="{4DF00BA0-6586-FE3C-F293-B7099169406A}"/>
              </a:ext>
            </a:extLst>
          </p:cNvPr>
          <p:cNvSpPr>
            <a:spLocks noGrp="1"/>
          </p:cNvSpPr>
          <p:nvPr>
            <p:ph type="title" hasCustomPrompt="1"/>
          </p:nvPr>
        </p:nvSpPr>
        <p:spPr>
          <a:xfrm>
            <a:off x="609600" y="642999"/>
            <a:ext cx="10972800" cy="606424"/>
          </a:xfrm>
        </p:spPr>
        <p:txBody>
          <a:bodyPr>
            <a:normAutofit/>
          </a:bodyPr>
          <a:lstStyle>
            <a:lvl1pPr>
              <a:defRPr sz="3200">
                <a:solidFill>
                  <a:srgbClr val="162A5B"/>
                </a:solidFill>
              </a:defRPr>
            </a:lvl1pPr>
          </a:lstStyle>
          <a:p>
            <a:r>
              <a:rPr lang="en-US" dirty="0"/>
              <a:t>Three-column layout with subtitles and images</a:t>
            </a:r>
          </a:p>
        </p:txBody>
      </p:sp>
      <p:sp>
        <p:nvSpPr>
          <p:cNvPr id="18" name="Text Placeholder 2">
            <a:extLst>
              <a:ext uri="{FF2B5EF4-FFF2-40B4-BE49-F238E27FC236}">
                <a16:creationId xmlns:a16="http://schemas.microsoft.com/office/drawing/2014/main" id="{170FFBD9-B6D3-86F5-54C2-FC0EB355AA86}"/>
              </a:ext>
            </a:extLst>
          </p:cNvPr>
          <p:cNvSpPr>
            <a:spLocks noGrp="1"/>
          </p:cNvSpPr>
          <p:nvPr>
            <p:ph type="body" idx="1" hasCustomPrompt="1"/>
          </p:nvPr>
        </p:nvSpPr>
        <p:spPr>
          <a:xfrm>
            <a:off x="609601" y="3291840"/>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9" name="Text Placeholder 4">
            <a:extLst>
              <a:ext uri="{FF2B5EF4-FFF2-40B4-BE49-F238E27FC236}">
                <a16:creationId xmlns:a16="http://schemas.microsoft.com/office/drawing/2014/main" id="{26526600-89B1-4A09-4199-60861AFF390F}"/>
              </a:ext>
            </a:extLst>
          </p:cNvPr>
          <p:cNvSpPr>
            <a:spLocks noGrp="1"/>
          </p:cNvSpPr>
          <p:nvPr>
            <p:ph type="body" sz="quarter" idx="3" hasCustomPrompt="1"/>
          </p:nvPr>
        </p:nvSpPr>
        <p:spPr>
          <a:xfrm>
            <a:off x="4356101" y="3291840"/>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0" name="Text Placeholder 10">
            <a:extLst>
              <a:ext uri="{FF2B5EF4-FFF2-40B4-BE49-F238E27FC236}">
                <a16:creationId xmlns:a16="http://schemas.microsoft.com/office/drawing/2014/main" id="{BF2077DD-D849-99B3-F1E1-2390EE3F997A}"/>
              </a:ext>
            </a:extLst>
          </p:cNvPr>
          <p:cNvSpPr>
            <a:spLocks noGrp="1"/>
          </p:cNvSpPr>
          <p:nvPr>
            <p:ph type="body" sz="quarter" idx="15" hasCustomPrompt="1"/>
          </p:nvPr>
        </p:nvSpPr>
        <p:spPr>
          <a:xfrm>
            <a:off x="4356102" y="3621024"/>
            <a:ext cx="3479799" cy="2290765"/>
          </a:xfrm>
        </p:spPr>
        <p:txBody>
          <a:bodyPr lIns="0"/>
          <a:lstStyle>
            <a:lvl1pPr marL="0" indent="0">
              <a:spcAft>
                <a:spcPts val="1800"/>
              </a:spcAft>
              <a:buNone/>
              <a:defRPr sz="2000"/>
            </a:lvl1pPr>
          </a:lstStyle>
          <a:p>
            <a:pPr lvl="0"/>
            <a:r>
              <a:rPr lang="en-US" dirty="0"/>
              <a:t>Enter text</a:t>
            </a:r>
          </a:p>
        </p:txBody>
      </p:sp>
      <p:sp>
        <p:nvSpPr>
          <p:cNvPr id="21" name="Text Placeholder 4">
            <a:extLst>
              <a:ext uri="{FF2B5EF4-FFF2-40B4-BE49-F238E27FC236}">
                <a16:creationId xmlns:a16="http://schemas.microsoft.com/office/drawing/2014/main" id="{4BCB8438-7C36-EE9B-9AFB-1696413DF4C6}"/>
              </a:ext>
            </a:extLst>
          </p:cNvPr>
          <p:cNvSpPr>
            <a:spLocks noGrp="1"/>
          </p:cNvSpPr>
          <p:nvPr>
            <p:ph type="body" sz="quarter" idx="16" hasCustomPrompt="1"/>
          </p:nvPr>
        </p:nvSpPr>
        <p:spPr>
          <a:xfrm>
            <a:off x="8102601" y="3291840"/>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2" name="Text Placeholder 10">
            <a:extLst>
              <a:ext uri="{FF2B5EF4-FFF2-40B4-BE49-F238E27FC236}">
                <a16:creationId xmlns:a16="http://schemas.microsoft.com/office/drawing/2014/main" id="{6B3B500E-3C9D-3D21-8850-00FEC62E783A}"/>
              </a:ext>
            </a:extLst>
          </p:cNvPr>
          <p:cNvSpPr>
            <a:spLocks noGrp="1"/>
          </p:cNvSpPr>
          <p:nvPr>
            <p:ph type="body" sz="quarter" idx="17" hasCustomPrompt="1"/>
          </p:nvPr>
        </p:nvSpPr>
        <p:spPr>
          <a:xfrm>
            <a:off x="8102601" y="3621024"/>
            <a:ext cx="3479799" cy="2290765"/>
          </a:xfrm>
        </p:spPr>
        <p:txBody>
          <a:bodyPr lIns="0"/>
          <a:lstStyle>
            <a:lvl1pPr marL="0" indent="0">
              <a:spcAft>
                <a:spcPts val="1800"/>
              </a:spcAft>
              <a:buNone/>
              <a:defRPr sz="2000"/>
            </a:lvl1pPr>
          </a:lstStyle>
          <a:p>
            <a:pPr lvl="0"/>
            <a:r>
              <a:rPr lang="en-US" dirty="0"/>
              <a:t>Enter text</a:t>
            </a:r>
          </a:p>
        </p:txBody>
      </p:sp>
      <p:sp>
        <p:nvSpPr>
          <p:cNvPr id="23" name="Content Placeholder 15">
            <a:extLst>
              <a:ext uri="{FF2B5EF4-FFF2-40B4-BE49-F238E27FC236}">
                <a16:creationId xmlns:a16="http://schemas.microsoft.com/office/drawing/2014/main" id="{F848EDE9-214F-194E-1636-6027762FAAB7}"/>
              </a:ext>
            </a:extLst>
          </p:cNvPr>
          <p:cNvSpPr>
            <a:spLocks noGrp="1"/>
          </p:cNvSpPr>
          <p:nvPr>
            <p:ph sz="quarter" idx="24" hasCustomPrompt="1"/>
          </p:nvPr>
        </p:nvSpPr>
        <p:spPr>
          <a:xfrm>
            <a:off x="1380935" y="1533462"/>
            <a:ext cx="1718881" cy="1499298"/>
          </a:xfrm>
        </p:spPr>
        <p:txBody>
          <a:bodyPr/>
          <a:lstStyle>
            <a:lvl1pPr marL="0" indent="0">
              <a:buNone/>
              <a:defRPr sz="1800"/>
            </a:lvl1pPr>
          </a:lstStyle>
          <a:p>
            <a:pPr lvl="0"/>
            <a:r>
              <a:rPr lang="en-US" dirty="0"/>
              <a:t>Click icon to add graphic</a:t>
            </a:r>
          </a:p>
        </p:txBody>
      </p:sp>
      <p:sp>
        <p:nvSpPr>
          <p:cNvPr id="24" name="Content Placeholder 15">
            <a:extLst>
              <a:ext uri="{FF2B5EF4-FFF2-40B4-BE49-F238E27FC236}">
                <a16:creationId xmlns:a16="http://schemas.microsoft.com/office/drawing/2014/main" id="{24982FDE-2DC9-50A5-6D92-63F0E265B79B}"/>
              </a:ext>
            </a:extLst>
          </p:cNvPr>
          <p:cNvSpPr>
            <a:spLocks noGrp="1"/>
          </p:cNvSpPr>
          <p:nvPr>
            <p:ph sz="quarter" idx="25" hasCustomPrompt="1"/>
          </p:nvPr>
        </p:nvSpPr>
        <p:spPr>
          <a:xfrm>
            <a:off x="5069015" y="1533462"/>
            <a:ext cx="1718881" cy="1499298"/>
          </a:xfrm>
        </p:spPr>
        <p:txBody>
          <a:bodyPr/>
          <a:lstStyle>
            <a:lvl1pPr marL="0" indent="0">
              <a:buNone/>
              <a:defRPr sz="1800"/>
            </a:lvl1pPr>
          </a:lstStyle>
          <a:p>
            <a:pPr lvl="0"/>
            <a:r>
              <a:rPr lang="en-US" dirty="0"/>
              <a:t>Click icon to add graphic</a:t>
            </a:r>
          </a:p>
        </p:txBody>
      </p:sp>
      <p:sp>
        <p:nvSpPr>
          <p:cNvPr id="25" name="Content Placeholder 15">
            <a:extLst>
              <a:ext uri="{FF2B5EF4-FFF2-40B4-BE49-F238E27FC236}">
                <a16:creationId xmlns:a16="http://schemas.microsoft.com/office/drawing/2014/main" id="{30D000EE-B441-2F09-FCC7-2EB723D7F9DC}"/>
              </a:ext>
            </a:extLst>
          </p:cNvPr>
          <p:cNvSpPr>
            <a:spLocks noGrp="1"/>
          </p:cNvSpPr>
          <p:nvPr>
            <p:ph sz="quarter" idx="26" hasCustomPrompt="1"/>
          </p:nvPr>
        </p:nvSpPr>
        <p:spPr>
          <a:xfrm>
            <a:off x="8757095" y="1533462"/>
            <a:ext cx="1718881" cy="1499298"/>
          </a:xfrm>
        </p:spPr>
        <p:txBody>
          <a:bodyPr/>
          <a:lstStyle>
            <a:lvl1pPr marL="0" indent="0">
              <a:buNone/>
              <a:defRPr sz="1800"/>
            </a:lvl1pPr>
          </a:lstStyle>
          <a:p>
            <a:pPr lvl="0"/>
            <a:r>
              <a:rPr lang="en-US" dirty="0"/>
              <a:t>Click icon to add graphic</a:t>
            </a:r>
          </a:p>
        </p:txBody>
      </p:sp>
      <p:sp>
        <p:nvSpPr>
          <p:cNvPr id="13" name="Slide Number Placeholder 2">
            <a:extLst>
              <a:ext uri="{FF2B5EF4-FFF2-40B4-BE49-F238E27FC236}">
                <a16:creationId xmlns:a16="http://schemas.microsoft.com/office/drawing/2014/main" id="{3B683ED3-0FD1-87E1-4B13-21B32DF566F2}"/>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37" name="TextBox 36">
            <a:extLst>
              <a:ext uri="{FF2B5EF4-FFF2-40B4-BE49-F238E27FC236}">
                <a16:creationId xmlns:a16="http://schemas.microsoft.com/office/drawing/2014/main" id="{0720F705-DDAA-62A1-D921-C7BAEF4050EE}"/>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31" name="TextBox 30">
            <a:extLst>
              <a:ext uri="{FF2B5EF4-FFF2-40B4-BE49-F238E27FC236}">
                <a16:creationId xmlns:a16="http://schemas.microsoft.com/office/drawing/2014/main" id="{33412D9A-BFBE-562A-3A39-FE28C8CBE62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29" name="Picture 28">
            <a:extLst>
              <a:ext uri="{FF2B5EF4-FFF2-40B4-BE49-F238E27FC236}">
                <a16:creationId xmlns:a16="http://schemas.microsoft.com/office/drawing/2014/main" id="{210F80DF-8A99-8FEF-D98C-B977B62F83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30" name="Picture 29">
            <a:extLst>
              <a:ext uri="{FF2B5EF4-FFF2-40B4-BE49-F238E27FC236}">
                <a16:creationId xmlns:a16="http://schemas.microsoft.com/office/drawing/2014/main" id="{82465CAF-83CD-E60B-FCCD-600E9F0407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32" name="Picture 31">
            <a:extLst>
              <a:ext uri="{FF2B5EF4-FFF2-40B4-BE49-F238E27FC236}">
                <a16:creationId xmlns:a16="http://schemas.microsoft.com/office/drawing/2014/main" id="{D5C628D4-6BD5-057E-D652-C36DF0892AC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33" name="Picture 32">
            <a:extLst>
              <a:ext uri="{FF2B5EF4-FFF2-40B4-BE49-F238E27FC236}">
                <a16:creationId xmlns:a16="http://schemas.microsoft.com/office/drawing/2014/main" id="{51E99B97-90A9-9512-A954-CDE5A45530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34" name="Picture 33">
            <a:extLst>
              <a:ext uri="{FF2B5EF4-FFF2-40B4-BE49-F238E27FC236}">
                <a16:creationId xmlns:a16="http://schemas.microsoft.com/office/drawing/2014/main" id="{406704C6-8797-56CB-583A-6417F62E443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329917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206729-CE43-5A83-F010-60FC8A1845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1BE2B9E6-100A-3309-4E34-AF27C7F642EF}"/>
              </a:ext>
            </a:extLst>
          </p:cNvPr>
          <p:cNvSpPr>
            <a:spLocks noGrp="1"/>
          </p:cNvSpPr>
          <p:nvPr>
            <p:ph type="body" sz="quarter" idx="14" hasCustomPrompt="1"/>
          </p:nvPr>
        </p:nvSpPr>
        <p:spPr>
          <a:xfrm>
            <a:off x="609600" y="2039935"/>
            <a:ext cx="2377440"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3" name="Title 1">
            <a:extLst>
              <a:ext uri="{FF2B5EF4-FFF2-40B4-BE49-F238E27FC236}">
                <a16:creationId xmlns:a16="http://schemas.microsoft.com/office/drawing/2014/main" id="{56184892-F6BA-D68C-F31D-A187ED607E33}"/>
              </a:ext>
            </a:extLst>
          </p:cNvPr>
          <p:cNvSpPr>
            <a:spLocks noGrp="1"/>
          </p:cNvSpPr>
          <p:nvPr>
            <p:ph type="title" hasCustomPrompt="1"/>
          </p:nvPr>
        </p:nvSpPr>
        <p:spPr>
          <a:xfrm>
            <a:off x="609600" y="917577"/>
            <a:ext cx="10972800" cy="606424"/>
          </a:xfrm>
        </p:spPr>
        <p:txBody>
          <a:bodyPr/>
          <a:lstStyle>
            <a:lvl1pPr>
              <a:defRPr>
                <a:solidFill>
                  <a:schemeClr val="bg1"/>
                </a:solidFill>
              </a:defRPr>
            </a:lvl1pPr>
          </a:lstStyle>
          <a:p>
            <a:r>
              <a:rPr lang="en-US" dirty="0"/>
              <a:t>Four-column layout with subtitles</a:t>
            </a:r>
          </a:p>
        </p:txBody>
      </p:sp>
      <p:sp>
        <p:nvSpPr>
          <p:cNvPr id="14" name="Text Placeholder 2">
            <a:extLst>
              <a:ext uri="{FF2B5EF4-FFF2-40B4-BE49-F238E27FC236}">
                <a16:creationId xmlns:a16="http://schemas.microsoft.com/office/drawing/2014/main" id="{9CAB7EA0-AFF3-0DD5-AEE4-B4EFF8E437F6}"/>
              </a:ext>
            </a:extLst>
          </p:cNvPr>
          <p:cNvSpPr>
            <a:spLocks noGrp="1"/>
          </p:cNvSpPr>
          <p:nvPr>
            <p:ph type="body" idx="1" hasCustomPrompt="1"/>
          </p:nvPr>
        </p:nvSpPr>
        <p:spPr>
          <a:xfrm>
            <a:off x="609600"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5" name="Text Placeholder 4">
            <a:extLst>
              <a:ext uri="{FF2B5EF4-FFF2-40B4-BE49-F238E27FC236}">
                <a16:creationId xmlns:a16="http://schemas.microsoft.com/office/drawing/2014/main" id="{32341945-89F6-CA6B-BABB-D32A791EC8EA}"/>
              </a:ext>
            </a:extLst>
          </p:cNvPr>
          <p:cNvSpPr>
            <a:spLocks noGrp="1"/>
          </p:cNvSpPr>
          <p:nvPr>
            <p:ph type="body" sz="quarter" idx="3" hasCustomPrompt="1"/>
          </p:nvPr>
        </p:nvSpPr>
        <p:spPr>
          <a:xfrm>
            <a:off x="3471333"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6" name="Text Placeholder 10">
            <a:extLst>
              <a:ext uri="{FF2B5EF4-FFF2-40B4-BE49-F238E27FC236}">
                <a16:creationId xmlns:a16="http://schemas.microsoft.com/office/drawing/2014/main" id="{69C5EB14-3D5C-539F-D4CC-003E19AFECA6}"/>
              </a:ext>
            </a:extLst>
          </p:cNvPr>
          <p:cNvSpPr>
            <a:spLocks noGrp="1"/>
          </p:cNvSpPr>
          <p:nvPr>
            <p:ph type="body" sz="quarter" idx="15" hasCustomPrompt="1"/>
          </p:nvPr>
        </p:nvSpPr>
        <p:spPr>
          <a:xfrm>
            <a:off x="3471333" y="2039935"/>
            <a:ext cx="2377440"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7" name="Text Placeholder 4">
            <a:extLst>
              <a:ext uri="{FF2B5EF4-FFF2-40B4-BE49-F238E27FC236}">
                <a16:creationId xmlns:a16="http://schemas.microsoft.com/office/drawing/2014/main" id="{BF75D9F5-1DDE-5111-8255-46091503F244}"/>
              </a:ext>
            </a:extLst>
          </p:cNvPr>
          <p:cNvSpPr>
            <a:spLocks noGrp="1"/>
          </p:cNvSpPr>
          <p:nvPr>
            <p:ph type="body" sz="quarter" idx="16" hasCustomPrompt="1"/>
          </p:nvPr>
        </p:nvSpPr>
        <p:spPr>
          <a:xfrm>
            <a:off x="6333066"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8" name="Text Placeholder 10">
            <a:extLst>
              <a:ext uri="{FF2B5EF4-FFF2-40B4-BE49-F238E27FC236}">
                <a16:creationId xmlns:a16="http://schemas.microsoft.com/office/drawing/2014/main" id="{571DC4EB-90C6-D201-2796-85CC1B66001D}"/>
              </a:ext>
            </a:extLst>
          </p:cNvPr>
          <p:cNvSpPr>
            <a:spLocks noGrp="1"/>
          </p:cNvSpPr>
          <p:nvPr>
            <p:ph type="body" sz="quarter" idx="17" hasCustomPrompt="1"/>
          </p:nvPr>
        </p:nvSpPr>
        <p:spPr>
          <a:xfrm>
            <a:off x="6333066" y="2039935"/>
            <a:ext cx="2377440"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9" name="Text Placeholder 4">
            <a:extLst>
              <a:ext uri="{FF2B5EF4-FFF2-40B4-BE49-F238E27FC236}">
                <a16:creationId xmlns:a16="http://schemas.microsoft.com/office/drawing/2014/main" id="{A2CF3B0A-8961-26CB-D713-62C79C8ED7D4}"/>
              </a:ext>
            </a:extLst>
          </p:cNvPr>
          <p:cNvSpPr>
            <a:spLocks noGrp="1"/>
          </p:cNvSpPr>
          <p:nvPr>
            <p:ph type="body" sz="quarter" idx="18" hasCustomPrompt="1"/>
          </p:nvPr>
        </p:nvSpPr>
        <p:spPr>
          <a:xfrm>
            <a:off x="9194799"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30" name="Text Placeholder 10">
            <a:extLst>
              <a:ext uri="{FF2B5EF4-FFF2-40B4-BE49-F238E27FC236}">
                <a16:creationId xmlns:a16="http://schemas.microsoft.com/office/drawing/2014/main" id="{2964AE94-1E78-7EB9-5FDC-862E5C7895AD}"/>
              </a:ext>
            </a:extLst>
          </p:cNvPr>
          <p:cNvSpPr>
            <a:spLocks noGrp="1"/>
          </p:cNvSpPr>
          <p:nvPr>
            <p:ph type="body" sz="quarter" idx="19" hasCustomPrompt="1"/>
          </p:nvPr>
        </p:nvSpPr>
        <p:spPr>
          <a:xfrm>
            <a:off x="9194799" y="2039935"/>
            <a:ext cx="2377440"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3" name="Slide Number Placeholder 2">
            <a:extLst>
              <a:ext uri="{FF2B5EF4-FFF2-40B4-BE49-F238E27FC236}">
                <a16:creationId xmlns:a16="http://schemas.microsoft.com/office/drawing/2014/main" id="{C82E75B4-F58F-E3B5-C8AF-D38328C17CC4}"/>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41" name="TextBox 40">
            <a:extLst>
              <a:ext uri="{FF2B5EF4-FFF2-40B4-BE49-F238E27FC236}">
                <a16:creationId xmlns:a16="http://schemas.microsoft.com/office/drawing/2014/main" id="{5735CADA-A215-0C0C-8963-2CBC85C5C8FB}"/>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1" name="TextBox 20">
            <a:extLst>
              <a:ext uri="{FF2B5EF4-FFF2-40B4-BE49-F238E27FC236}">
                <a16:creationId xmlns:a16="http://schemas.microsoft.com/office/drawing/2014/main" id="{F49192B0-BF23-C2E3-8A39-DDF87F373A4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33DF4144-2A34-A1EF-16CD-23002E3F13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2" name="Picture 21">
            <a:extLst>
              <a:ext uri="{FF2B5EF4-FFF2-40B4-BE49-F238E27FC236}">
                <a16:creationId xmlns:a16="http://schemas.microsoft.com/office/drawing/2014/main" id="{2368C735-4056-E6C2-A876-078424C839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4" name="Picture 23">
            <a:extLst>
              <a:ext uri="{FF2B5EF4-FFF2-40B4-BE49-F238E27FC236}">
                <a16:creationId xmlns:a16="http://schemas.microsoft.com/office/drawing/2014/main" id="{48562783-8EE2-FF0C-7E52-60BB31FCBF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5" name="Picture 24">
            <a:extLst>
              <a:ext uri="{FF2B5EF4-FFF2-40B4-BE49-F238E27FC236}">
                <a16:creationId xmlns:a16="http://schemas.microsoft.com/office/drawing/2014/main" id="{ECC29223-7198-0E60-9254-F2CC80BD5A6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31" name="Picture 30">
            <a:extLst>
              <a:ext uri="{FF2B5EF4-FFF2-40B4-BE49-F238E27FC236}">
                <a16:creationId xmlns:a16="http://schemas.microsoft.com/office/drawing/2014/main" id="{9043F78B-8AF0-9E27-2B37-7F45B14BC19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1794644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E31B4E-1AF3-88DB-A3EF-4E9791D725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9B63658-0B81-72CF-59A1-BB95F0DEC3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D73F7260-A7A4-550F-9EDB-67EEC8E17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FA615-6054-4516-BDE3-D6918E9DA91B}" type="slidenum">
              <a:rPr lang="en-US" smtClean="0"/>
              <a:t>‹#›</a:t>
            </a:fld>
            <a:endParaRPr lang="en-US"/>
          </a:p>
        </p:txBody>
      </p:sp>
      <p:sp>
        <p:nvSpPr>
          <p:cNvPr id="4" name="Footer Placeholder 3">
            <a:extLst>
              <a:ext uri="{FF2B5EF4-FFF2-40B4-BE49-F238E27FC236}">
                <a16:creationId xmlns:a16="http://schemas.microsoft.com/office/drawing/2014/main" id="{27FB46E7-1AEB-6D6D-6E0E-0F245B391849}"/>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800">
                <a:solidFill>
                  <a:schemeClr val="tx1">
                    <a:tint val="75000"/>
                  </a:schemeClr>
                </a:solidFill>
                <a:latin typeface="+mn-lt"/>
              </a:defRPr>
            </a:lvl1pPr>
          </a:lstStyle>
          <a:p>
            <a:r>
              <a:rPr lang="en-US" dirty="0"/>
              <a:t>Hawaii Cloud Innovation Summit 2022</a:t>
            </a:r>
          </a:p>
        </p:txBody>
      </p:sp>
    </p:spTree>
    <p:extLst>
      <p:ext uri="{BB962C8B-B14F-4D97-AF65-F5344CB8AC3E}">
        <p14:creationId xmlns:p14="http://schemas.microsoft.com/office/powerpoint/2010/main" val="14825353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56" r:id="rId3"/>
    <p:sldLayoutId id="2147483655" r:id="rId4"/>
    <p:sldLayoutId id="2147483661" r:id="rId5"/>
    <p:sldLayoutId id="2147483662" r:id="rId6"/>
    <p:sldLayoutId id="2147483664" r:id="rId7"/>
    <p:sldLayoutId id="2147483663" r:id="rId8"/>
    <p:sldLayoutId id="2147483669" r:id="rId9"/>
    <p:sldLayoutId id="2147483665" r:id="rId10"/>
    <p:sldLayoutId id="2147483666" r:id="rId11"/>
    <p:sldLayoutId id="2147483672" r:id="rId12"/>
    <p:sldLayoutId id="2147483654" r:id="rId13"/>
    <p:sldLayoutId id="2147483657" r:id="rId14"/>
    <p:sldLayoutId id="2147483659" r:id="rId15"/>
    <p:sldLayoutId id="2147483660" r:id="rId16"/>
    <p:sldLayoutId id="2147483658" r:id="rId17"/>
    <p:sldLayoutId id="2147483671" r:id="rId18"/>
    <p:sldLayoutId id="2147483670" r:id="rId19"/>
    <p:sldLayoutId id="2147483652" r:id="rId20"/>
    <p:sldLayoutId id="214748365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23.png"/><Relationship Id="rId21" Type="http://schemas.openxmlformats.org/officeDocument/2006/relationships/image" Target="../media/image41.png"/><Relationship Id="rId34" Type="http://schemas.openxmlformats.org/officeDocument/2006/relationships/image" Target="../media/image54.emf"/><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2" Type="http://schemas.openxmlformats.org/officeDocument/2006/relationships/notesSlide" Target="../notesSlides/notesSlide12.xml"/><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8"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60.emf"/><Relationship Id="rId7" Type="http://schemas.openxmlformats.org/officeDocument/2006/relationships/image" Target="../media/image64.sv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3.png"/><Relationship Id="rId11" Type="http://schemas.openxmlformats.org/officeDocument/2006/relationships/image" Target="../media/image24.png"/><Relationship Id="rId5" Type="http://schemas.openxmlformats.org/officeDocument/2006/relationships/image" Target="../media/image62.svg"/><Relationship Id="rId10" Type="http://schemas.openxmlformats.org/officeDocument/2006/relationships/image" Target="../media/image27.png"/><Relationship Id="rId4" Type="http://schemas.openxmlformats.org/officeDocument/2006/relationships/image" Target="../media/image61.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forbes.com/sites/brentdykes/2019/03/28/the-four-key-pillars-to-fostering-a-data-driven-culture/?sh=31cebb8c7d90"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d1.awsstatic.com/analyst-reports/idc-bv-datalakes-analytics-ml-2020.pdf"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hyperlink" Target="https://eventbox.dev/survey/00VEMO3"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F61054-F787-E879-E4CF-E9C53FEABF67}"/>
              </a:ext>
            </a:extLst>
          </p:cNvPr>
          <p:cNvSpPr>
            <a:spLocks noGrp="1"/>
          </p:cNvSpPr>
          <p:nvPr>
            <p:ph type="body" sz="quarter" idx="13"/>
          </p:nvPr>
        </p:nvSpPr>
        <p:spPr>
          <a:xfrm>
            <a:off x="800791" y="3742582"/>
            <a:ext cx="4800600" cy="409575"/>
          </a:xfrm>
        </p:spPr>
        <p:txBody>
          <a:bodyPr/>
          <a:lstStyle/>
          <a:p>
            <a:r>
              <a:rPr lang="en-US" dirty="0"/>
              <a:t>Pranav Khadilkar</a:t>
            </a:r>
          </a:p>
        </p:txBody>
      </p:sp>
      <p:sp>
        <p:nvSpPr>
          <p:cNvPr id="4" name="Text Placeholder 3">
            <a:extLst>
              <a:ext uri="{FF2B5EF4-FFF2-40B4-BE49-F238E27FC236}">
                <a16:creationId xmlns:a16="http://schemas.microsoft.com/office/drawing/2014/main" id="{44424D1B-92C3-81F9-F472-550B26FB3EFC}"/>
              </a:ext>
            </a:extLst>
          </p:cNvPr>
          <p:cNvSpPr>
            <a:spLocks noGrp="1"/>
          </p:cNvSpPr>
          <p:nvPr>
            <p:ph type="body" sz="quarter" idx="14"/>
          </p:nvPr>
        </p:nvSpPr>
        <p:spPr>
          <a:xfrm>
            <a:off x="800791" y="4074962"/>
            <a:ext cx="4800600" cy="634450"/>
          </a:xfrm>
        </p:spPr>
        <p:txBody>
          <a:bodyPr>
            <a:normAutofit/>
          </a:bodyPr>
          <a:lstStyle/>
          <a:p>
            <a:r>
              <a:rPr lang="en-US" dirty="0"/>
              <a:t>Solutions Architect | Amazon Web Services</a:t>
            </a:r>
          </a:p>
        </p:txBody>
      </p:sp>
      <p:sp>
        <p:nvSpPr>
          <p:cNvPr id="5" name="Title 4">
            <a:extLst>
              <a:ext uri="{FF2B5EF4-FFF2-40B4-BE49-F238E27FC236}">
                <a16:creationId xmlns:a16="http://schemas.microsoft.com/office/drawing/2014/main" id="{5218D41B-DD74-B7B3-53CA-A3A7EC8D434D}"/>
              </a:ext>
            </a:extLst>
          </p:cNvPr>
          <p:cNvSpPr>
            <a:spLocks noGrp="1"/>
          </p:cNvSpPr>
          <p:nvPr>
            <p:ph type="ctrTitle"/>
          </p:nvPr>
        </p:nvSpPr>
        <p:spPr>
          <a:xfrm>
            <a:off x="688570" y="1779494"/>
            <a:ext cx="6721880" cy="723900"/>
          </a:xfrm>
        </p:spPr>
        <p:txBody>
          <a:bodyPr/>
          <a:lstStyle/>
          <a:p>
            <a:r>
              <a:rPr lang="en-US" dirty="0"/>
              <a:t>AWS Cloud Analytics and Data Lakes</a:t>
            </a:r>
          </a:p>
        </p:txBody>
      </p:sp>
      <p:sp>
        <p:nvSpPr>
          <p:cNvPr id="6" name="Text Placeholder 2">
            <a:extLst>
              <a:ext uri="{FF2B5EF4-FFF2-40B4-BE49-F238E27FC236}">
                <a16:creationId xmlns:a16="http://schemas.microsoft.com/office/drawing/2014/main" id="{09DBE53C-9FCA-3D43-8763-9AA4F60F840F}"/>
              </a:ext>
            </a:extLst>
          </p:cNvPr>
          <p:cNvSpPr txBox="1">
            <a:spLocks/>
          </p:cNvSpPr>
          <p:nvPr/>
        </p:nvSpPr>
        <p:spPr>
          <a:xfrm>
            <a:off x="853175" y="4552212"/>
            <a:ext cx="4800600" cy="409575"/>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228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50292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77724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05156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Jay </a:t>
            </a:r>
            <a:r>
              <a:rPr lang="en-US" dirty="0" err="1"/>
              <a:t>Furuya</a:t>
            </a:r>
            <a:endParaRPr lang="en-US" dirty="0"/>
          </a:p>
        </p:txBody>
      </p:sp>
      <p:sp>
        <p:nvSpPr>
          <p:cNvPr id="7" name="Text Placeholder 3">
            <a:extLst>
              <a:ext uri="{FF2B5EF4-FFF2-40B4-BE49-F238E27FC236}">
                <a16:creationId xmlns:a16="http://schemas.microsoft.com/office/drawing/2014/main" id="{0857A836-A917-1040-94B5-6A8B885CBE8A}"/>
              </a:ext>
            </a:extLst>
          </p:cNvPr>
          <p:cNvSpPr txBox="1">
            <a:spLocks/>
          </p:cNvSpPr>
          <p:nvPr/>
        </p:nvSpPr>
        <p:spPr>
          <a:xfrm>
            <a:off x="853175" y="4884592"/>
            <a:ext cx="4800600" cy="634450"/>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sz="1600" b="0" kern="1200">
                <a:solidFill>
                  <a:schemeClr val="bg1"/>
                </a:solidFill>
                <a:latin typeface="+mn-lt"/>
                <a:ea typeface="+mn-ea"/>
                <a:cs typeface="+mn-cs"/>
              </a:defRPr>
            </a:lvl1pPr>
            <a:lvl2pPr marL="228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50292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77724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05156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Director – IT Application Services | HMSA</a:t>
            </a:r>
          </a:p>
        </p:txBody>
      </p:sp>
    </p:spTree>
    <p:extLst>
      <p:ext uri="{BB962C8B-B14F-4D97-AF65-F5344CB8AC3E}">
        <p14:creationId xmlns:p14="http://schemas.microsoft.com/office/powerpoint/2010/main" val="167451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6B201A-E96F-134A-8E5E-662D06663955}"/>
              </a:ext>
            </a:extLst>
          </p:cNvPr>
          <p:cNvSpPr txBox="1">
            <a:spLocks/>
          </p:cNvSpPr>
          <p:nvPr/>
        </p:nvSpPr>
        <p:spPr>
          <a:xfrm>
            <a:off x="661118" y="1200185"/>
            <a:ext cx="8538866"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Modernize</a:t>
            </a:r>
            <a:br>
              <a:rPr lang="en-US" dirty="0"/>
            </a:br>
            <a:r>
              <a:rPr lang="en-US" sz="3200" kern="0" dirty="0">
                <a:solidFill>
                  <a:schemeClr val="accent6"/>
                </a:solidFill>
                <a:ea typeface="Amazon Ember Light" panose="020B0403020204020204" pitchFamily="34" charset="0"/>
                <a:cs typeface="Amazon Ember Light" panose="020B0403020204020204" pitchFamily="34" charset="0"/>
              </a:rPr>
              <a:t>your data infrastructure with the most scalable, trusted, and secure cloud provider.</a:t>
            </a:r>
            <a:endParaRPr lang="en-US" dirty="0">
              <a:solidFill>
                <a:schemeClr val="accent6"/>
              </a:solidFill>
            </a:endParaRPr>
          </a:p>
        </p:txBody>
      </p:sp>
      <p:grpSp>
        <p:nvGrpSpPr>
          <p:cNvPr id="4" name="Group 3">
            <a:extLst>
              <a:ext uri="{FF2B5EF4-FFF2-40B4-BE49-F238E27FC236}">
                <a16:creationId xmlns:a16="http://schemas.microsoft.com/office/drawing/2014/main" id="{2C5D6338-F218-8F43-8662-D7FDEC71CD96}"/>
              </a:ext>
            </a:extLst>
          </p:cNvPr>
          <p:cNvGrpSpPr/>
          <p:nvPr/>
        </p:nvGrpSpPr>
        <p:grpSpPr>
          <a:xfrm>
            <a:off x="647050" y="3973234"/>
            <a:ext cx="2293632" cy="1822383"/>
            <a:chOff x="647050" y="3973234"/>
            <a:chExt cx="2293632" cy="1822383"/>
          </a:xfrm>
        </p:grpSpPr>
        <p:grpSp>
          <p:nvGrpSpPr>
            <p:cNvPr id="5" name="Group 4">
              <a:extLst>
                <a:ext uri="{FF2B5EF4-FFF2-40B4-BE49-F238E27FC236}">
                  <a16:creationId xmlns:a16="http://schemas.microsoft.com/office/drawing/2014/main" id="{CA323A78-17D5-9149-8E4F-9530A5C3965B}"/>
                </a:ext>
              </a:extLst>
            </p:cNvPr>
            <p:cNvGrpSpPr/>
            <p:nvPr/>
          </p:nvGrpSpPr>
          <p:grpSpPr>
            <a:xfrm>
              <a:off x="647050" y="4922243"/>
              <a:ext cx="931025" cy="873374"/>
              <a:chOff x="6778185" y="3474719"/>
              <a:chExt cx="2403951" cy="2293035"/>
            </a:xfrm>
          </p:grpSpPr>
          <p:sp>
            <p:nvSpPr>
              <p:cNvPr id="14" name="Oval 13">
                <a:extLst>
                  <a:ext uri="{FF2B5EF4-FFF2-40B4-BE49-F238E27FC236}">
                    <a16:creationId xmlns:a16="http://schemas.microsoft.com/office/drawing/2014/main" id="{FEA03611-D6D3-0B4A-8536-D980E979D617}"/>
                  </a:ext>
                </a:extLst>
              </p:cNvPr>
              <p:cNvSpPr/>
              <p:nvPr/>
            </p:nvSpPr>
            <p:spPr>
              <a:xfrm>
                <a:off x="6834457" y="3474719"/>
                <a:ext cx="2267341" cy="2293035"/>
              </a:xfrm>
              <a:prstGeom prst="ellipse">
                <a:avLst/>
              </a:prstGeom>
              <a:solidFill>
                <a:srgbClr val="2C3A4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5" name="TextBox 14">
                <a:extLst>
                  <a:ext uri="{FF2B5EF4-FFF2-40B4-BE49-F238E27FC236}">
                    <a16:creationId xmlns:a16="http://schemas.microsoft.com/office/drawing/2014/main" id="{0F01AA81-1663-B448-BB4C-BAC1675AD784}"/>
                  </a:ext>
                </a:extLst>
              </p:cNvPr>
              <p:cNvSpPr txBox="1"/>
              <p:nvPr/>
            </p:nvSpPr>
            <p:spPr>
              <a:xfrm>
                <a:off x="6778185" y="3992177"/>
                <a:ext cx="2403951" cy="1292904"/>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1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Unify</a:t>
                </a:r>
                <a:endParaRPr kumimoji="0" lang="en-US" sz="6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endParaRPr>
              </a:p>
              <a:p>
                <a:pPr lvl="0" defTabSz="1181900" fontAlgn="base">
                  <a:spcBef>
                    <a:spcPts val="0"/>
                  </a:spcBef>
                  <a:spcAft>
                    <a:spcPts val="0"/>
                  </a:spcAft>
                  <a:defRPr/>
                </a:pPr>
                <a:r>
                  <a:rPr lang="en-US" sz="300" kern="0" dirty="0">
                    <a:solidFill>
                      <a:srgbClr val="16BF9F"/>
                    </a:solidFill>
                  </a:rPr>
                  <a:t>the best of both data lakes and purpose-built data stores</a:t>
                </a:r>
              </a:p>
            </p:txBody>
          </p:sp>
        </p:grpSp>
        <p:grpSp>
          <p:nvGrpSpPr>
            <p:cNvPr id="6" name="Group 5">
              <a:extLst>
                <a:ext uri="{FF2B5EF4-FFF2-40B4-BE49-F238E27FC236}">
                  <a16:creationId xmlns:a16="http://schemas.microsoft.com/office/drawing/2014/main" id="{B44F49C6-E53F-074C-991C-9DACB5D89404}"/>
                </a:ext>
              </a:extLst>
            </p:cNvPr>
            <p:cNvGrpSpPr/>
            <p:nvPr/>
          </p:nvGrpSpPr>
          <p:grpSpPr>
            <a:xfrm>
              <a:off x="1237959" y="3973234"/>
              <a:ext cx="1050462" cy="873374"/>
              <a:chOff x="4443879" y="1530265"/>
              <a:chExt cx="2712343" cy="2293035"/>
            </a:xfrm>
          </p:grpSpPr>
          <p:sp>
            <p:nvSpPr>
              <p:cNvPr id="12" name="Oval 11">
                <a:extLst>
                  <a:ext uri="{FF2B5EF4-FFF2-40B4-BE49-F238E27FC236}">
                    <a16:creationId xmlns:a16="http://schemas.microsoft.com/office/drawing/2014/main" id="{734D16F2-7AB3-0D4F-BF4F-5ACBF8ABB217}"/>
                  </a:ext>
                </a:extLst>
              </p:cNvPr>
              <p:cNvSpPr/>
              <p:nvPr/>
            </p:nvSpPr>
            <p:spPr>
              <a:xfrm>
                <a:off x="4663244" y="1530265"/>
                <a:ext cx="2267341" cy="2293035"/>
              </a:xfrm>
              <a:prstGeom prst="ellipse">
                <a:avLst/>
              </a:prstGeom>
              <a:solidFill>
                <a:schemeClr val="accent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3" name="TextBox 12">
                <a:extLst>
                  <a:ext uri="{FF2B5EF4-FFF2-40B4-BE49-F238E27FC236}">
                    <a16:creationId xmlns:a16="http://schemas.microsoft.com/office/drawing/2014/main" id="{A3F0AD7C-B056-CA42-B78E-88C634E02CAD}"/>
                  </a:ext>
                </a:extLst>
              </p:cNvPr>
              <p:cNvSpPr txBox="1"/>
              <p:nvPr/>
            </p:nvSpPr>
            <p:spPr>
              <a:xfrm>
                <a:off x="4443879" y="2047723"/>
                <a:ext cx="2712343" cy="1481451"/>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1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Modernize</a:t>
                </a:r>
                <a:endParaRPr kumimoji="0" lang="en-US" sz="6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endParaRPr>
              </a:p>
              <a:p>
                <a:pPr lvl="0" defTabSz="1181900" fontAlgn="base">
                  <a:spcAft>
                    <a:spcPts val="0"/>
                  </a:spcAft>
                  <a:defRPr/>
                </a:pPr>
                <a:r>
                  <a:rPr lang="en-US" sz="300" kern="0" dirty="0">
                    <a:solidFill>
                      <a:srgbClr val="16BF9F"/>
                    </a:solidFill>
                  </a:rPr>
                  <a:t>your data infrastructure with the most scalable, trusted, and secure cloud provider</a:t>
                </a:r>
              </a:p>
            </p:txBody>
          </p:sp>
        </p:grpSp>
        <p:grpSp>
          <p:nvGrpSpPr>
            <p:cNvPr id="7" name="Group 6">
              <a:extLst>
                <a:ext uri="{FF2B5EF4-FFF2-40B4-BE49-F238E27FC236}">
                  <a16:creationId xmlns:a16="http://schemas.microsoft.com/office/drawing/2014/main" id="{2CB83C44-12A7-8F4C-8BA8-8E9D5858559C}"/>
                </a:ext>
              </a:extLst>
            </p:cNvPr>
            <p:cNvGrpSpPr/>
            <p:nvPr/>
          </p:nvGrpSpPr>
          <p:grpSpPr>
            <a:xfrm>
              <a:off x="2009657" y="4922243"/>
              <a:ext cx="931025" cy="873374"/>
              <a:chOff x="9483249" y="3474719"/>
              <a:chExt cx="2403951" cy="2293035"/>
            </a:xfrm>
          </p:grpSpPr>
          <p:sp>
            <p:nvSpPr>
              <p:cNvPr id="10" name="Oval 9">
                <a:extLst>
                  <a:ext uri="{FF2B5EF4-FFF2-40B4-BE49-F238E27FC236}">
                    <a16:creationId xmlns:a16="http://schemas.microsoft.com/office/drawing/2014/main" id="{32646D66-FFFA-954C-AC5B-2FCFB068CC38}"/>
                  </a:ext>
                </a:extLst>
              </p:cNvPr>
              <p:cNvSpPr/>
              <p:nvPr/>
            </p:nvSpPr>
            <p:spPr>
              <a:xfrm>
                <a:off x="9539521" y="3474719"/>
                <a:ext cx="2267341" cy="2293035"/>
              </a:xfrm>
              <a:prstGeom prst="ellipse">
                <a:avLst/>
              </a:prstGeom>
              <a:solidFill>
                <a:srgbClr val="2C3A4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5224F071-BCB8-7341-9788-A08E9DF0B9EB}"/>
                  </a:ext>
                </a:extLst>
              </p:cNvPr>
              <p:cNvSpPr txBox="1"/>
              <p:nvPr/>
            </p:nvSpPr>
            <p:spPr>
              <a:xfrm>
                <a:off x="9483249" y="3992177"/>
                <a:ext cx="2403951" cy="1360243"/>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1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Innovate</a:t>
                </a:r>
                <a:endParaRPr kumimoji="0" lang="en-US" sz="6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endParaRPr>
              </a:p>
              <a:p>
                <a:pPr lvl="0">
                  <a:defRPr/>
                </a:pPr>
                <a:r>
                  <a:rPr lang="en-US" sz="300" kern="0" dirty="0">
                    <a:solidFill>
                      <a:srgbClr val="16BF9F"/>
                    </a:solidFill>
                  </a:rPr>
                  <a:t>Build new experiences and reimagine old processes with AI/ML</a:t>
                </a:r>
                <a:endParaRPr lang="en-US" sz="600" b="1" kern="0" dirty="0">
                  <a:solidFill>
                    <a:prstClr val="white"/>
                  </a:solidFill>
                </a:endParaRPr>
              </a:p>
            </p:txBody>
          </p:sp>
        </p:grpSp>
        <p:sp>
          <p:nvSpPr>
            <p:cNvPr id="8" name="Oval 7">
              <a:extLst>
                <a:ext uri="{FF2B5EF4-FFF2-40B4-BE49-F238E27FC236}">
                  <a16:creationId xmlns:a16="http://schemas.microsoft.com/office/drawing/2014/main" id="{1B238D03-DAAE-DE4F-AA38-ED28A8CF64C3}"/>
                </a:ext>
              </a:extLst>
            </p:cNvPr>
            <p:cNvSpPr/>
            <p:nvPr/>
          </p:nvSpPr>
          <p:spPr>
            <a:xfrm>
              <a:off x="1416627" y="4760825"/>
              <a:ext cx="751501" cy="71701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TextBox 8">
              <a:extLst>
                <a:ext uri="{FF2B5EF4-FFF2-40B4-BE49-F238E27FC236}">
                  <a16:creationId xmlns:a16="http://schemas.microsoft.com/office/drawing/2014/main" id="{241D6CA1-A8AB-4949-B674-F2266618FF59}"/>
                </a:ext>
              </a:extLst>
            </p:cNvPr>
            <p:cNvSpPr txBox="1"/>
            <p:nvPr/>
          </p:nvSpPr>
          <p:spPr>
            <a:xfrm>
              <a:off x="1456964" y="4815467"/>
              <a:ext cx="696861" cy="615553"/>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800" b="1" i="0" u="none" strike="noStrike" kern="0" cap="none" spc="0" normalizeH="0" baseline="0" noProof="0" dirty="0">
                  <a:ln>
                    <a:noFill/>
                  </a:ln>
                  <a:solidFill>
                    <a:schemeClr val="accent1"/>
                  </a:solidFill>
                  <a:effectLst/>
                  <a:uLnTx/>
                  <a:uFillTx/>
                </a:rPr>
                <a:t>Modern data strategy</a:t>
              </a:r>
              <a:endParaRPr lang="en-US" sz="500" kern="0" dirty="0">
                <a:solidFill>
                  <a:schemeClr val="accent1"/>
                </a:solidFill>
              </a:endParaRPr>
            </a:p>
          </p:txBody>
        </p:sp>
      </p:grpSp>
    </p:spTree>
    <p:extLst>
      <p:ext uri="{BB962C8B-B14F-4D97-AF65-F5344CB8AC3E}">
        <p14:creationId xmlns:p14="http://schemas.microsoft.com/office/powerpoint/2010/main" val="373640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2.5E-6 -1.48148E-6 L 0.03672 -1.48148E-6 " pathEditMode="relative" rAng="0" ptsTypes="AA">
                                      <p:cBhvr>
                                        <p:cTn id="9" dur="600" spd="-100000" fill="hold"/>
                                        <p:tgtEl>
                                          <p:spTgt spid="3"/>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219A5EB-8D55-8F44-8AE3-313DE29E1193}"/>
              </a:ext>
            </a:extLst>
          </p:cNvPr>
          <p:cNvGrpSpPr/>
          <p:nvPr/>
        </p:nvGrpSpPr>
        <p:grpSpPr>
          <a:xfrm>
            <a:off x="1482608" y="3621793"/>
            <a:ext cx="2164298" cy="1280160"/>
            <a:chOff x="608275" y="4155641"/>
            <a:chExt cx="2597158" cy="1536192"/>
          </a:xfrm>
        </p:grpSpPr>
        <p:sp>
          <p:nvSpPr>
            <p:cNvPr id="5" name="Rectangle: Rounded Corners 1">
              <a:extLst>
                <a:ext uri="{FF2B5EF4-FFF2-40B4-BE49-F238E27FC236}">
                  <a16:creationId xmlns:a16="http://schemas.microsoft.com/office/drawing/2014/main" id="{3B77E311-15C2-A64B-91E2-B913BBAEF09A}"/>
                </a:ext>
              </a:extLst>
            </p:cNvPr>
            <p:cNvSpPr/>
            <p:nvPr/>
          </p:nvSpPr>
          <p:spPr>
            <a:xfrm>
              <a:off x="635969" y="4155641"/>
              <a:ext cx="2569464" cy="1536192"/>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a:ln>
                  <a:noFill/>
                </a:ln>
                <a:solidFill>
                  <a:srgbClr val="FFFFFF"/>
                </a:solidFill>
                <a:effectLst/>
                <a:uLnTx/>
                <a:uFillTx/>
                <a:latin typeface="Amazon Ember"/>
                <a:ea typeface="+mn-ea"/>
                <a:cs typeface="+mn-cs"/>
              </a:endParaRPr>
            </a:p>
          </p:txBody>
        </p:sp>
        <p:sp>
          <p:nvSpPr>
            <p:cNvPr id="6" name="TextBox 5">
              <a:extLst>
                <a:ext uri="{FF2B5EF4-FFF2-40B4-BE49-F238E27FC236}">
                  <a16:creationId xmlns:a16="http://schemas.microsoft.com/office/drawing/2014/main" id="{D5B8B7D0-BD94-7548-A61D-56819D8EEC26}"/>
                </a:ext>
              </a:extLst>
            </p:cNvPr>
            <p:cNvSpPr txBox="1"/>
            <p:nvPr/>
          </p:nvSpPr>
          <p:spPr>
            <a:xfrm>
              <a:off x="608275" y="4250069"/>
              <a:ext cx="2569464" cy="886397"/>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543797" eaLnBrk="1" fontAlgn="auto" latinLnBrk="0" hangingPunct="1">
                <a:lnSpc>
                  <a:spcPct val="100000"/>
                </a:lnSpc>
                <a:spcBef>
                  <a:spcPts val="2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Breaking free from legacy databases </a:t>
              </a:r>
            </a:p>
          </p:txBody>
        </p:sp>
        <p:cxnSp>
          <p:nvCxnSpPr>
            <p:cNvPr id="7" name="Straight Connector 6">
              <a:extLst>
                <a:ext uri="{FF2B5EF4-FFF2-40B4-BE49-F238E27FC236}">
                  <a16:creationId xmlns:a16="http://schemas.microsoft.com/office/drawing/2014/main" id="{DB90D7D8-8253-3744-99AC-83C73B48804C}"/>
                </a:ext>
              </a:extLst>
            </p:cNvPr>
            <p:cNvCxnSpPr>
              <a:cxnSpLocks/>
            </p:cNvCxnSpPr>
            <p:nvPr/>
          </p:nvCxnSpPr>
          <p:spPr>
            <a:xfrm>
              <a:off x="635969" y="4158279"/>
              <a:ext cx="2569464"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8" name="Group 7">
            <a:extLst>
              <a:ext uri="{FF2B5EF4-FFF2-40B4-BE49-F238E27FC236}">
                <a16:creationId xmlns:a16="http://schemas.microsoft.com/office/drawing/2014/main" id="{3D78984B-54C3-0F4F-AF58-DCEA577866A7}"/>
              </a:ext>
            </a:extLst>
          </p:cNvPr>
          <p:cNvGrpSpPr/>
          <p:nvPr/>
        </p:nvGrpSpPr>
        <p:grpSpPr>
          <a:xfrm>
            <a:off x="3858722" y="3621793"/>
            <a:ext cx="2169625" cy="1280160"/>
            <a:chOff x="4231745" y="4155641"/>
            <a:chExt cx="2603550" cy="1536192"/>
          </a:xfrm>
        </p:grpSpPr>
        <p:sp>
          <p:nvSpPr>
            <p:cNvPr id="9" name="Rectangle: Rounded Corners 1">
              <a:extLst>
                <a:ext uri="{FF2B5EF4-FFF2-40B4-BE49-F238E27FC236}">
                  <a16:creationId xmlns:a16="http://schemas.microsoft.com/office/drawing/2014/main" id="{194B31D0-CEC4-B44A-83B6-79EB2BB6987F}"/>
                </a:ext>
              </a:extLst>
            </p:cNvPr>
            <p:cNvSpPr/>
            <p:nvPr/>
          </p:nvSpPr>
          <p:spPr>
            <a:xfrm>
              <a:off x="4231745" y="4155641"/>
              <a:ext cx="2569464" cy="1536192"/>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a:ln>
                  <a:noFill/>
                </a:ln>
                <a:solidFill>
                  <a:srgbClr val="FFFFFF"/>
                </a:solidFill>
                <a:effectLst/>
                <a:uLnTx/>
                <a:uFillTx/>
                <a:latin typeface="Amazon Ember"/>
                <a:ea typeface="+mn-ea"/>
                <a:cs typeface="+mn-cs"/>
              </a:endParaRPr>
            </a:p>
          </p:txBody>
        </p:sp>
        <p:sp>
          <p:nvSpPr>
            <p:cNvPr id="10" name="TextBox 9">
              <a:extLst>
                <a:ext uri="{FF2B5EF4-FFF2-40B4-BE49-F238E27FC236}">
                  <a16:creationId xmlns:a16="http://schemas.microsoft.com/office/drawing/2014/main" id="{CD6AF218-89B8-0C4E-9DD2-407571027B71}"/>
                </a:ext>
              </a:extLst>
            </p:cNvPr>
            <p:cNvSpPr txBox="1"/>
            <p:nvPr/>
          </p:nvSpPr>
          <p:spPr>
            <a:xfrm>
              <a:off x="4265831" y="4250069"/>
              <a:ext cx="2569464" cy="1181864"/>
            </a:xfrm>
            <a:prstGeom prst="rect">
              <a:avLst/>
            </a:prstGeom>
            <a:noFill/>
            <a:ln>
              <a:noFill/>
            </a:ln>
          </p:spPr>
          <p:txBody>
            <a:bodyPr wrap="square" lIns="45720" tIns="121920" rIns="4572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543797" eaLnBrk="1" fontAlgn="auto" latinLnBrk="0" hangingPunct="1">
                <a:lnSpc>
                  <a:spcPct val="100000"/>
                </a:lnSpc>
                <a:spcBef>
                  <a:spcPts val="2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Moving to fully managed database and analytics services</a:t>
              </a:r>
            </a:p>
          </p:txBody>
        </p:sp>
        <p:cxnSp>
          <p:nvCxnSpPr>
            <p:cNvPr id="11" name="Straight Connector 10">
              <a:extLst>
                <a:ext uri="{FF2B5EF4-FFF2-40B4-BE49-F238E27FC236}">
                  <a16:creationId xmlns:a16="http://schemas.microsoft.com/office/drawing/2014/main" id="{E7B78C08-0121-AD49-9EB6-D67DC9716F9A}"/>
                </a:ext>
              </a:extLst>
            </p:cNvPr>
            <p:cNvCxnSpPr>
              <a:cxnSpLocks/>
            </p:cNvCxnSpPr>
            <p:nvPr/>
          </p:nvCxnSpPr>
          <p:spPr>
            <a:xfrm>
              <a:off x="4231745" y="4158279"/>
              <a:ext cx="2569464"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12" name="Group 11">
            <a:extLst>
              <a:ext uri="{FF2B5EF4-FFF2-40B4-BE49-F238E27FC236}">
                <a16:creationId xmlns:a16="http://schemas.microsoft.com/office/drawing/2014/main" id="{92F931C9-A378-C84D-89EF-12001363E5FB}"/>
              </a:ext>
            </a:extLst>
          </p:cNvPr>
          <p:cNvGrpSpPr/>
          <p:nvPr/>
        </p:nvGrpSpPr>
        <p:grpSpPr>
          <a:xfrm>
            <a:off x="6211758" y="3621793"/>
            <a:ext cx="2141220" cy="1280160"/>
            <a:chOff x="7827521" y="4155641"/>
            <a:chExt cx="2569464" cy="1536192"/>
          </a:xfrm>
        </p:grpSpPr>
        <p:sp>
          <p:nvSpPr>
            <p:cNvPr id="13" name="Rectangle: Rounded Corners 1">
              <a:extLst>
                <a:ext uri="{FF2B5EF4-FFF2-40B4-BE49-F238E27FC236}">
                  <a16:creationId xmlns:a16="http://schemas.microsoft.com/office/drawing/2014/main" id="{C3B50E27-FC2F-8A40-99FC-FADC91201369}"/>
                </a:ext>
              </a:extLst>
            </p:cNvPr>
            <p:cNvSpPr/>
            <p:nvPr/>
          </p:nvSpPr>
          <p:spPr>
            <a:xfrm>
              <a:off x="7827521" y="4155641"/>
              <a:ext cx="2569464" cy="1536192"/>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a:ln>
                  <a:noFill/>
                </a:ln>
                <a:solidFill>
                  <a:srgbClr val="FFFFFF"/>
                </a:solidFill>
                <a:effectLst/>
                <a:uLnTx/>
                <a:uFillTx/>
                <a:latin typeface="Amazon Ember"/>
                <a:ea typeface="+mn-ea"/>
                <a:cs typeface="+mn-cs"/>
              </a:endParaRPr>
            </a:p>
          </p:txBody>
        </p:sp>
        <p:sp>
          <p:nvSpPr>
            <p:cNvPr id="14" name="TextBox 13">
              <a:extLst>
                <a:ext uri="{FF2B5EF4-FFF2-40B4-BE49-F238E27FC236}">
                  <a16:creationId xmlns:a16="http://schemas.microsoft.com/office/drawing/2014/main" id="{961E93C7-0E75-6F48-860F-5E062405C15F}"/>
                </a:ext>
              </a:extLst>
            </p:cNvPr>
            <p:cNvSpPr txBox="1"/>
            <p:nvPr/>
          </p:nvSpPr>
          <p:spPr>
            <a:xfrm>
              <a:off x="7888545" y="4287003"/>
              <a:ext cx="2430794" cy="849463"/>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652582" eaLnBrk="1" fontAlgn="auto" latinLnBrk="0" hangingPunct="1">
                <a:lnSpc>
                  <a:spcPct val="100000"/>
                </a:lnSpc>
                <a:spcBef>
                  <a:spcPts val="24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Modernizing your data warehouse</a:t>
              </a:r>
            </a:p>
          </p:txBody>
        </p:sp>
        <p:cxnSp>
          <p:nvCxnSpPr>
            <p:cNvPr id="15" name="Straight Connector 14">
              <a:extLst>
                <a:ext uri="{FF2B5EF4-FFF2-40B4-BE49-F238E27FC236}">
                  <a16:creationId xmlns:a16="http://schemas.microsoft.com/office/drawing/2014/main" id="{6B5A5A29-0B0A-B34C-9E4D-B29EFC94A8AB}"/>
                </a:ext>
              </a:extLst>
            </p:cNvPr>
            <p:cNvCxnSpPr>
              <a:cxnSpLocks/>
            </p:cNvCxnSpPr>
            <p:nvPr/>
          </p:nvCxnSpPr>
          <p:spPr>
            <a:xfrm>
              <a:off x="7827521" y="4158279"/>
              <a:ext cx="2569464"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16" name="Group 15">
            <a:extLst>
              <a:ext uri="{FF2B5EF4-FFF2-40B4-BE49-F238E27FC236}">
                <a16:creationId xmlns:a16="http://schemas.microsoft.com/office/drawing/2014/main" id="{D88520F7-84DF-D048-AF78-A1750BCFE886}"/>
              </a:ext>
            </a:extLst>
          </p:cNvPr>
          <p:cNvGrpSpPr/>
          <p:nvPr/>
        </p:nvGrpSpPr>
        <p:grpSpPr>
          <a:xfrm>
            <a:off x="8564794" y="3621792"/>
            <a:ext cx="2141220" cy="1287539"/>
            <a:chOff x="11423298" y="4155641"/>
            <a:chExt cx="2569464" cy="1545047"/>
          </a:xfrm>
        </p:grpSpPr>
        <p:sp>
          <p:nvSpPr>
            <p:cNvPr id="17" name="Rectangle: Rounded Corners 1">
              <a:extLst>
                <a:ext uri="{FF2B5EF4-FFF2-40B4-BE49-F238E27FC236}">
                  <a16:creationId xmlns:a16="http://schemas.microsoft.com/office/drawing/2014/main" id="{E6B46FBB-FE24-5949-8961-7B7F28A8CCDE}"/>
                </a:ext>
              </a:extLst>
            </p:cNvPr>
            <p:cNvSpPr/>
            <p:nvPr/>
          </p:nvSpPr>
          <p:spPr>
            <a:xfrm>
              <a:off x="11423298" y="4155641"/>
              <a:ext cx="2569464" cy="1536192"/>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45720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a:ln>
                  <a:noFill/>
                </a:ln>
                <a:solidFill>
                  <a:srgbClr val="FFFFFF"/>
                </a:solidFill>
                <a:effectLst/>
                <a:uLnTx/>
                <a:uFillTx/>
                <a:latin typeface="Amazon Ember"/>
                <a:ea typeface="+mn-ea"/>
                <a:cs typeface="+mn-cs"/>
              </a:endParaRPr>
            </a:p>
          </p:txBody>
        </p:sp>
        <p:sp>
          <p:nvSpPr>
            <p:cNvPr id="18" name="TextBox 17">
              <a:extLst>
                <a:ext uri="{FF2B5EF4-FFF2-40B4-BE49-F238E27FC236}">
                  <a16:creationId xmlns:a16="http://schemas.microsoft.com/office/drawing/2014/main" id="{C8B8D343-5E7B-5945-85C6-FDBC3DCF95F3}"/>
                </a:ext>
              </a:extLst>
            </p:cNvPr>
            <p:cNvSpPr txBox="1"/>
            <p:nvPr/>
          </p:nvSpPr>
          <p:spPr>
            <a:xfrm>
              <a:off x="11561968" y="4223361"/>
              <a:ext cx="2430794" cy="1477327"/>
            </a:xfrm>
            <a:prstGeom prst="rect">
              <a:avLst/>
            </a:prstGeom>
            <a:noFill/>
            <a:ln>
              <a:noFill/>
            </a:ln>
          </p:spPr>
          <p:txBody>
            <a:bodyPr wrap="square" lIns="45720" tIns="121920" rIns="4572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543797" eaLnBrk="1" fontAlgn="auto" latinLnBrk="0" hangingPunct="1">
                <a:lnSpc>
                  <a:spcPct val="100000"/>
                </a:lnSpc>
                <a:spcBef>
                  <a:spcPts val="2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Building modern applications with purpose-built databases </a:t>
              </a:r>
            </a:p>
          </p:txBody>
        </p:sp>
        <p:cxnSp>
          <p:nvCxnSpPr>
            <p:cNvPr id="19" name="Straight Connector 18">
              <a:extLst>
                <a:ext uri="{FF2B5EF4-FFF2-40B4-BE49-F238E27FC236}">
                  <a16:creationId xmlns:a16="http://schemas.microsoft.com/office/drawing/2014/main" id="{59C6E83F-C228-264F-BEB1-2F88BF7DA9E8}"/>
                </a:ext>
              </a:extLst>
            </p:cNvPr>
            <p:cNvCxnSpPr>
              <a:cxnSpLocks/>
            </p:cNvCxnSpPr>
            <p:nvPr/>
          </p:nvCxnSpPr>
          <p:spPr>
            <a:xfrm>
              <a:off x="11423298" y="4158279"/>
              <a:ext cx="2569464" cy="0"/>
            </a:xfrm>
            <a:prstGeom prst="line">
              <a:avLst/>
            </a:prstGeom>
            <a:noFill/>
            <a:ln w="19050" cap="flat" cmpd="sng" algn="ctr">
              <a:solidFill>
                <a:srgbClr val="16BF9F"/>
              </a:solidFill>
              <a:prstDash val="solid"/>
              <a:miter lim="800000"/>
              <a:headEnd type="none" w="lg" len="lg"/>
              <a:tailEnd type="none" w="lg" len="lg"/>
            </a:ln>
            <a:effectLst/>
          </p:spPr>
        </p:cxnSp>
      </p:grpSp>
      <p:sp>
        <p:nvSpPr>
          <p:cNvPr id="20" name="Title 1">
            <a:extLst>
              <a:ext uri="{FF2B5EF4-FFF2-40B4-BE49-F238E27FC236}">
                <a16:creationId xmlns:a16="http://schemas.microsoft.com/office/drawing/2014/main" id="{5787CFAD-A747-1C44-B7DE-85EF7E327881}"/>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solidFill>
                  <a:prstClr val="white"/>
                </a:solidFill>
                <a:latin typeface="Amazon Ember Heavy"/>
              </a:rPr>
              <a:t>To get more value from their data, customers are..</a:t>
            </a:r>
          </a:p>
        </p:txBody>
      </p:sp>
      <p:grpSp>
        <p:nvGrpSpPr>
          <p:cNvPr id="21" name="Group 20">
            <a:extLst>
              <a:ext uri="{FF2B5EF4-FFF2-40B4-BE49-F238E27FC236}">
                <a16:creationId xmlns:a16="http://schemas.microsoft.com/office/drawing/2014/main" id="{70705377-61D5-E84A-A358-4BD78489701D}"/>
              </a:ext>
            </a:extLst>
          </p:cNvPr>
          <p:cNvGrpSpPr/>
          <p:nvPr/>
        </p:nvGrpSpPr>
        <p:grpSpPr>
          <a:xfrm>
            <a:off x="4333716" y="2330606"/>
            <a:ext cx="1227804" cy="953325"/>
            <a:chOff x="6615910" y="5270179"/>
            <a:chExt cx="928566" cy="754836"/>
          </a:xfrm>
        </p:grpSpPr>
        <p:grpSp>
          <p:nvGrpSpPr>
            <p:cNvPr id="22" name="Group 21">
              <a:extLst>
                <a:ext uri="{FF2B5EF4-FFF2-40B4-BE49-F238E27FC236}">
                  <a16:creationId xmlns:a16="http://schemas.microsoft.com/office/drawing/2014/main" id="{D3A1E12D-52E5-8F4C-8BC2-41B84C3FF0AC}"/>
                </a:ext>
              </a:extLst>
            </p:cNvPr>
            <p:cNvGrpSpPr/>
            <p:nvPr/>
          </p:nvGrpSpPr>
          <p:grpSpPr>
            <a:xfrm>
              <a:off x="6615910" y="5270179"/>
              <a:ext cx="928566" cy="754836"/>
              <a:chOff x="3252792" y="443694"/>
              <a:chExt cx="436655" cy="354959"/>
            </a:xfrm>
          </p:grpSpPr>
          <p:sp>
            <p:nvSpPr>
              <p:cNvPr id="27" name="Rectangle 26">
                <a:extLst>
                  <a:ext uri="{FF2B5EF4-FFF2-40B4-BE49-F238E27FC236}">
                    <a16:creationId xmlns:a16="http://schemas.microsoft.com/office/drawing/2014/main" id="{7C08CF5F-1D84-4644-9539-00A6A4AB7174}"/>
                  </a:ext>
                </a:extLst>
              </p:cNvPr>
              <p:cNvSpPr/>
              <p:nvPr/>
            </p:nvSpPr>
            <p:spPr>
              <a:xfrm>
                <a:off x="3252792" y="443694"/>
                <a:ext cx="435237" cy="354959"/>
              </a:xfrm>
              <a:prstGeom prst="rect">
                <a:avLst/>
              </a:prstGeom>
              <a:noFill/>
              <a:ln w="19050" cap="rnd">
                <a:solidFill>
                  <a:sysClr val="window" lastClr="FFFFFF"/>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defTabSz="1462891" eaLnBrk="1" fontAlgn="auto" latinLnBrk="0" hangingPunct="1">
                  <a:lnSpc>
                    <a:spcPct val="100000"/>
                  </a:lnSpc>
                  <a:spcBef>
                    <a:spcPts val="0"/>
                  </a:spcBef>
                  <a:spcAft>
                    <a:spcPts val="0"/>
                  </a:spcAft>
                  <a:buClrTx/>
                  <a:buSzTx/>
                  <a:buFontTx/>
                  <a:buNone/>
                  <a:tabLst/>
                  <a:defRPr/>
                </a:pPr>
                <a:endParaRPr kumimoji="0" lang="en-US" sz="2824" b="0" i="0" u="none" strike="noStrike" kern="0" cap="none" spc="0" normalizeH="0" baseline="0" noProof="0" dirty="0">
                  <a:ln>
                    <a:noFill/>
                  </a:ln>
                  <a:solidFill>
                    <a:srgbClr val="FFFFFF"/>
                  </a:solidFill>
                  <a:effectLst/>
                  <a:uLnTx/>
                  <a:uFillTx/>
                  <a:latin typeface="Amazon Ember"/>
                </a:endParaRPr>
              </a:p>
            </p:txBody>
          </p:sp>
          <p:cxnSp>
            <p:nvCxnSpPr>
              <p:cNvPr id="28" name="Straight Connector 27">
                <a:extLst>
                  <a:ext uri="{FF2B5EF4-FFF2-40B4-BE49-F238E27FC236}">
                    <a16:creationId xmlns:a16="http://schemas.microsoft.com/office/drawing/2014/main" id="{5711BE7B-70ED-CA4C-AE66-3D09BCEE4BCF}"/>
                  </a:ext>
                </a:extLst>
              </p:cNvPr>
              <p:cNvCxnSpPr>
                <a:cxnSpLocks/>
              </p:cNvCxnSpPr>
              <p:nvPr/>
            </p:nvCxnSpPr>
            <p:spPr>
              <a:xfrm>
                <a:off x="3254315" y="493467"/>
                <a:ext cx="435132" cy="0"/>
              </a:xfrm>
              <a:prstGeom prst="line">
                <a:avLst/>
              </a:prstGeom>
              <a:noFill/>
              <a:ln w="19050" cap="rnd">
                <a:solidFill>
                  <a:sysClr val="window" lastClr="FFFFFF"/>
                </a:solidFill>
                <a:prstDash val="solid"/>
                <a:round/>
                <a:headEnd type="none" w="med" len="sm"/>
                <a:tailEnd/>
              </a:ln>
              <a:extLst>
                <a:ext uri="{909E8E84-426E-40DD-AFC4-6F175D3DCCD1}">
                  <a14:hiddenFill xmlns:a14="http://schemas.microsoft.com/office/drawing/2010/main">
                    <a:solidFill>
                      <a:srgbClr val="FFFFFF"/>
                    </a:solidFill>
                  </a14:hiddenFill>
                </a:ext>
              </a:extLst>
            </p:spPr>
          </p:cxnSp>
          <p:grpSp>
            <p:nvGrpSpPr>
              <p:cNvPr id="29" name="Group 28">
                <a:extLst>
                  <a:ext uri="{FF2B5EF4-FFF2-40B4-BE49-F238E27FC236}">
                    <a16:creationId xmlns:a16="http://schemas.microsoft.com/office/drawing/2014/main" id="{7689FE4B-FC6D-304F-A9BB-19FC0FDB61B3}"/>
                  </a:ext>
                </a:extLst>
              </p:cNvPr>
              <p:cNvGrpSpPr/>
              <p:nvPr/>
            </p:nvGrpSpPr>
            <p:grpSpPr>
              <a:xfrm>
                <a:off x="3598538" y="458714"/>
                <a:ext cx="65911" cy="18288"/>
                <a:chOff x="4071938" y="1608289"/>
                <a:chExt cx="65911" cy="18288"/>
              </a:xfrm>
              <a:solidFill>
                <a:sysClr val="window" lastClr="FFFFFF"/>
              </a:solidFill>
            </p:grpSpPr>
            <p:sp>
              <p:nvSpPr>
                <p:cNvPr id="30" name="Oval 29">
                  <a:extLst>
                    <a:ext uri="{FF2B5EF4-FFF2-40B4-BE49-F238E27FC236}">
                      <a16:creationId xmlns:a16="http://schemas.microsoft.com/office/drawing/2014/main" id="{7982ADE8-A9DE-4E44-91C3-F0AC13B02F48}"/>
                    </a:ext>
                  </a:extLst>
                </p:cNvPr>
                <p:cNvSpPr/>
                <p:nvPr/>
              </p:nvSpPr>
              <p:spPr>
                <a:xfrm>
                  <a:off x="4095750" y="1608289"/>
                  <a:ext cx="18288" cy="18288"/>
                </a:xfrm>
                <a:prstGeom prst="ellipse">
                  <a:avLst/>
                </a:prstGeom>
                <a:grpFill/>
                <a:ln w="19050" cap="rnd">
                  <a:solidFill>
                    <a:sysClr val="window" lastClr="FFFFFF"/>
                  </a:solidFill>
                  <a:prstDash val="solid"/>
                  <a:round/>
                  <a:headEnd type="arrow" w="med" len="sm"/>
                  <a:tailEnd/>
                </a:ln>
              </p:spPr>
              <p:txBody>
                <a:bodyPr vert="horz" wrap="square" lIns="121920" tIns="60960" rIns="121920" bIns="60960" numCol="1" anchor="t" anchorCtr="0" compatLnSpc="1">
                  <a:prstTxWarp prst="textNoShape">
                    <a:avLst/>
                  </a:prstTxWarp>
                </a:bodyPr>
                <a:lstStyle/>
                <a:p>
                  <a:pPr marL="0" marR="0" lvl="0" indent="0" defTabSz="1462891" eaLnBrk="1" fontAlgn="auto" latinLnBrk="0" hangingPunct="1">
                    <a:lnSpc>
                      <a:spcPct val="100000"/>
                    </a:lnSpc>
                    <a:spcBef>
                      <a:spcPts val="0"/>
                    </a:spcBef>
                    <a:spcAft>
                      <a:spcPts val="0"/>
                    </a:spcAft>
                    <a:buClrTx/>
                    <a:buSzTx/>
                    <a:buFontTx/>
                    <a:buNone/>
                    <a:tabLst/>
                    <a:defRPr/>
                  </a:pPr>
                  <a:endParaRPr kumimoji="0" lang="en-US" sz="2824" b="0" i="0" u="none" strike="noStrike" kern="0" cap="none" spc="0" normalizeH="0" baseline="0" noProof="0" dirty="0">
                    <a:ln>
                      <a:noFill/>
                    </a:ln>
                    <a:solidFill>
                      <a:srgbClr val="FFFFFF"/>
                    </a:solidFill>
                    <a:effectLst/>
                    <a:uLnTx/>
                    <a:uFillTx/>
                    <a:latin typeface="Amazon Ember"/>
                  </a:endParaRPr>
                </a:p>
              </p:txBody>
            </p:sp>
            <p:sp>
              <p:nvSpPr>
                <p:cNvPr id="31" name="Oval 30">
                  <a:extLst>
                    <a:ext uri="{FF2B5EF4-FFF2-40B4-BE49-F238E27FC236}">
                      <a16:creationId xmlns:a16="http://schemas.microsoft.com/office/drawing/2014/main" id="{597D61B6-01BD-5D44-BF0E-2E3025A4DF40}"/>
                    </a:ext>
                  </a:extLst>
                </p:cNvPr>
                <p:cNvSpPr/>
                <p:nvPr/>
              </p:nvSpPr>
              <p:spPr>
                <a:xfrm>
                  <a:off x="4071938" y="1608289"/>
                  <a:ext cx="18288" cy="18288"/>
                </a:xfrm>
                <a:prstGeom prst="ellipse">
                  <a:avLst/>
                </a:prstGeom>
                <a:grpFill/>
                <a:ln w="19050" cap="rnd">
                  <a:solidFill>
                    <a:sysClr val="window" lastClr="FFFFFF"/>
                  </a:solidFill>
                  <a:prstDash val="solid"/>
                  <a:round/>
                  <a:headEnd type="arrow" w="med" len="sm"/>
                  <a:tailEnd/>
                </a:ln>
              </p:spPr>
              <p:txBody>
                <a:bodyPr vert="horz" wrap="square" lIns="121920" tIns="60960" rIns="121920" bIns="60960" numCol="1" anchor="t" anchorCtr="0" compatLnSpc="1">
                  <a:prstTxWarp prst="textNoShape">
                    <a:avLst/>
                  </a:prstTxWarp>
                </a:bodyPr>
                <a:lstStyle/>
                <a:p>
                  <a:pPr marL="0" marR="0" lvl="0" indent="0" defTabSz="1462891" eaLnBrk="1" fontAlgn="auto" latinLnBrk="0" hangingPunct="1">
                    <a:lnSpc>
                      <a:spcPct val="100000"/>
                    </a:lnSpc>
                    <a:spcBef>
                      <a:spcPts val="0"/>
                    </a:spcBef>
                    <a:spcAft>
                      <a:spcPts val="0"/>
                    </a:spcAft>
                    <a:buClrTx/>
                    <a:buSzTx/>
                    <a:buFontTx/>
                    <a:buNone/>
                    <a:tabLst/>
                    <a:defRPr/>
                  </a:pPr>
                  <a:endParaRPr kumimoji="0" lang="en-US" sz="2824" b="0" i="0" u="none" strike="noStrike" kern="0" cap="none" spc="0" normalizeH="0" baseline="0" noProof="0" dirty="0">
                    <a:ln>
                      <a:noFill/>
                    </a:ln>
                    <a:solidFill>
                      <a:srgbClr val="FFFFFF"/>
                    </a:solidFill>
                    <a:effectLst/>
                    <a:uLnTx/>
                    <a:uFillTx/>
                    <a:latin typeface="Amazon Ember"/>
                  </a:endParaRPr>
                </a:p>
              </p:txBody>
            </p:sp>
            <p:sp>
              <p:nvSpPr>
                <p:cNvPr id="32" name="Oval 31">
                  <a:extLst>
                    <a:ext uri="{FF2B5EF4-FFF2-40B4-BE49-F238E27FC236}">
                      <a16:creationId xmlns:a16="http://schemas.microsoft.com/office/drawing/2014/main" id="{67FA946F-3416-0D4D-A600-ECFDFE590111}"/>
                    </a:ext>
                  </a:extLst>
                </p:cNvPr>
                <p:cNvSpPr/>
                <p:nvPr/>
              </p:nvSpPr>
              <p:spPr>
                <a:xfrm>
                  <a:off x="4119561" y="1608289"/>
                  <a:ext cx="18288" cy="18288"/>
                </a:xfrm>
                <a:prstGeom prst="ellipse">
                  <a:avLst/>
                </a:prstGeom>
                <a:grpFill/>
                <a:ln w="19050" cap="rnd">
                  <a:solidFill>
                    <a:sysClr val="window" lastClr="FFFFFF"/>
                  </a:solidFill>
                  <a:prstDash val="solid"/>
                  <a:round/>
                  <a:headEnd type="arrow" w="med" len="sm"/>
                  <a:tailEnd/>
                </a:ln>
              </p:spPr>
              <p:txBody>
                <a:bodyPr vert="horz" wrap="square" lIns="121920" tIns="60960" rIns="121920" bIns="60960" numCol="1" anchor="t" anchorCtr="0" compatLnSpc="1">
                  <a:prstTxWarp prst="textNoShape">
                    <a:avLst/>
                  </a:prstTxWarp>
                </a:bodyPr>
                <a:lstStyle/>
                <a:p>
                  <a:pPr marL="0" marR="0" lvl="0" indent="0" defTabSz="1462891" eaLnBrk="1" fontAlgn="auto" latinLnBrk="0" hangingPunct="1">
                    <a:lnSpc>
                      <a:spcPct val="100000"/>
                    </a:lnSpc>
                    <a:spcBef>
                      <a:spcPts val="0"/>
                    </a:spcBef>
                    <a:spcAft>
                      <a:spcPts val="0"/>
                    </a:spcAft>
                    <a:buClrTx/>
                    <a:buSzTx/>
                    <a:buFontTx/>
                    <a:buNone/>
                    <a:tabLst/>
                    <a:defRPr/>
                  </a:pPr>
                  <a:endParaRPr kumimoji="0" lang="en-US" sz="2824" b="0" i="0" u="none" strike="noStrike" kern="0" cap="none" spc="0" normalizeH="0" baseline="0" noProof="0" dirty="0">
                    <a:ln>
                      <a:noFill/>
                    </a:ln>
                    <a:solidFill>
                      <a:srgbClr val="FFFFFF"/>
                    </a:solidFill>
                    <a:effectLst/>
                    <a:uLnTx/>
                    <a:uFillTx/>
                    <a:latin typeface="Amazon Ember"/>
                  </a:endParaRPr>
                </a:p>
              </p:txBody>
            </p:sp>
          </p:grpSp>
        </p:grpSp>
        <p:grpSp>
          <p:nvGrpSpPr>
            <p:cNvPr id="23" name="Group 22">
              <a:extLst>
                <a:ext uri="{FF2B5EF4-FFF2-40B4-BE49-F238E27FC236}">
                  <a16:creationId xmlns:a16="http://schemas.microsoft.com/office/drawing/2014/main" id="{2B85B386-A9D6-174E-A6DF-0C441EC8D941}"/>
                </a:ext>
              </a:extLst>
            </p:cNvPr>
            <p:cNvGrpSpPr/>
            <p:nvPr/>
          </p:nvGrpSpPr>
          <p:grpSpPr>
            <a:xfrm>
              <a:off x="6848448" y="5473840"/>
              <a:ext cx="463487" cy="474513"/>
              <a:chOff x="4945380" y="5629105"/>
              <a:chExt cx="1173481" cy="1201396"/>
            </a:xfrm>
          </p:grpSpPr>
          <p:sp>
            <p:nvSpPr>
              <p:cNvPr id="24" name="Freeform 50">
                <a:extLst>
                  <a:ext uri="{FF2B5EF4-FFF2-40B4-BE49-F238E27FC236}">
                    <a16:creationId xmlns:a16="http://schemas.microsoft.com/office/drawing/2014/main" id="{495A5EA6-E1AF-404C-88A1-1E08FA27ED6E}"/>
                  </a:ext>
                </a:extLst>
              </p:cNvPr>
              <p:cNvSpPr>
                <a:spLocks/>
              </p:cNvSpPr>
              <p:nvPr/>
            </p:nvSpPr>
            <p:spPr bwMode="auto">
              <a:xfrm>
                <a:off x="5205618" y="5906068"/>
                <a:ext cx="653005" cy="653005"/>
              </a:xfrm>
              <a:custGeom>
                <a:avLst/>
                <a:gdLst>
                  <a:gd name="T0" fmla="*/ 21 w 200"/>
                  <a:gd name="T1" fmla="*/ 163 h 200"/>
                  <a:gd name="T2" fmla="*/ 37 w 200"/>
                  <a:gd name="T3" fmla="*/ 179 h 200"/>
                  <a:gd name="T4" fmla="*/ 65 w 200"/>
                  <a:gd name="T5" fmla="*/ 165 h 200"/>
                  <a:gd name="T6" fmla="*/ 65 w 200"/>
                  <a:gd name="T7" fmla="*/ 165 h 200"/>
                  <a:gd name="T8" fmla="*/ 79 w 200"/>
                  <a:gd name="T9" fmla="*/ 171 h 200"/>
                  <a:gd name="T10" fmla="*/ 88 w 200"/>
                  <a:gd name="T11" fmla="*/ 200 h 200"/>
                  <a:gd name="T12" fmla="*/ 111 w 200"/>
                  <a:gd name="T13" fmla="*/ 200 h 200"/>
                  <a:gd name="T14" fmla="*/ 121 w 200"/>
                  <a:gd name="T15" fmla="*/ 171 h 200"/>
                  <a:gd name="T16" fmla="*/ 135 w 200"/>
                  <a:gd name="T17" fmla="*/ 165 h 200"/>
                  <a:gd name="T18" fmla="*/ 162 w 200"/>
                  <a:gd name="T19" fmla="*/ 179 h 200"/>
                  <a:gd name="T20" fmla="*/ 178 w 200"/>
                  <a:gd name="T21" fmla="*/ 163 h 200"/>
                  <a:gd name="T22" fmla="*/ 164 w 200"/>
                  <a:gd name="T23" fmla="*/ 135 h 200"/>
                  <a:gd name="T24" fmla="*/ 164 w 200"/>
                  <a:gd name="T25" fmla="*/ 135 h 200"/>
                  <a:gd name="T26" fmla="*/ 170 w 200"/>
                  <a:gd name="T27" fmla="*/ 121 h 200"/>
                  <a:gd name="T28" fmla="*/ 200 w 200"/>
                  <a:gd name="T29" fmla="*/ 112 h 200"/>
                  <a:gd name="T30" fmla="*/ 200 w 200"/>
                  <a:gd name="T31" fmla="*/ 89 h 200"/>
                  <a:gd name="T32" fmla="*/ 170 w 200"/>
                  <a:gd name="T33" fmla="*/ 79 h 200"/>
                  <a:gd name="T34" fmla="*/ 164 w 200"/>
                  <a:gd name="T35" fmla="*/ 65 h 200"/>
                  <a:gd name="T36" fmla="*/ 164 w 200"/>
                  <a:gd name="T37" fmla="*/ 65 h 200"/>
                  <a:gd name="T38" fmla="*/ 178 w 200"/>
                  <a:gd name="T39" fmla="*/ 38 h 200"/>
                  <a:gd name="T40" fmla="*/ 162 w 200"/>
                  <a:gd name="T41" fmla="*/ 21 h 200"/>
                  <a:gd name="T42" fmla="*/ 135 w 200"/>
                  <a:gd name="T43" fmla="*/ 36 h 200"/>
                  <a:gd name="T44" fmla="*/ 121 w 200"/>
                  <a:gd name="T45" fmla="*/ 30 h 200"/>
                  <a:gd name="T46" fmla="*/ 111 w 200"/>
                  <a:gd name="T47" fmla="*/ 0 h 200"/>
                  <a:gd name="T48" fmla="*/ 88 w 200"/>
                  <a:gd name="T49" fmla="*/ 0 h 200"/>
                  <a:gd name="T50" fmla="*/ 79 w 200"/>
                  <a:gd name="T51" fmla="*/ 30 h 200"/>
                  <a:gd name="T52" fmla="*/ 65 w 200"/>
                  <a:gd name="T53" fmla="*/ 35 h 200"/>
                  <a:gd name="T54" fmla="*/ 65 w 200"/>
                  <a:gd name="T55" fmla="*/ 35 h 200"/>
                  <a:gd name="T56" fmla="*/ 37 w 200"/>
                  <a:gd name="T57" fmla="*/ 21 h 200"/>
                  <a:gd name="T58" fmla="*/ 21 w 200"/>
                  <a:gd name="T59" fmla="*/ 38 h 200"/>
                  <a:gd name="T60" fmla="*/ 35 w 200"/>
                  <a:gd name="T61" fmla="*/ 65 h 200"/>
                  <a:gd name="T62" fmla="*/ 29 w 200"/>
                  <a:gd name="T63" fmla="*/ 79 h 200"/>
                  <a:gd name="T64" fmla="*/ 0 w 200"/>
                  <a:gd name="T65" fmla="*/ 89 h 200"/>
                  <a:gd name="T66" fmla="*/ 0 w 200"/>
                  <a:gd name="T67" fmla="*/ 112 h 200"/>
                  <a:gd name="T68" fmla="*/ 29 w 200"/>
                  <a:gd name="T69" fmla="*/ 121 h 200"/>
                  <a:gd name="T70" fmla="*/ 35 w 200"/>
                  <a:gd name="T71" fmla="*/ 135 h 200"/>
                  <a:gd name="T72" fmla="*/ 21 w 200"/>
                  <a:gd name="T73" fmla="*/ 16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0" h="200">
                    <a:moveTo>
                      <a:pt x="21" y="163"/>
                    </a:moveTo>
                    <a:cubicBezTo>
                      <a:pt x="37" y="179"/>
                      <a:pt x="37" y="179"/>
                      <a:pt x="37" y="179"/>
                    </a:cubicBezTo>
                    <a:cubicBezTo>
                      <a:pt x="65" y="165"/>
                      <a:pt x="65" y="165"/>
                      <a:pt x="65" y="165"/>
                    </a:cubicBezTo>
                    <a:cubicBezTo>
                      <a:pt x="65" y="165"/>
                      <a:pt x="65" y="165"/>
                      <a:pt x="65" y="165"/>
                    </a:cubicBezTo>
                    <a:cubicBezTo>
                      <a:pt x="69" y="167"/>
                      <a:pt x="74" y="169"/>
                      <a:pt x="79" y="171"/>
                    </a:cubicBezTo>
                    <a:cubicBezTo>
                      <a:pt x="88" y="200"/>
                      <a:pt x="88" y="200"/>
                      <a:pt x="88" y="200"/>
                    </a:cubicBezTo>
                    <a:cubicBezTo>
                      <a:pt x="111" y="200"/>
                      <a:pt x="111" y="200"/>
                      <a:pt x="111" y="200"/>
                    </a:cubicBezTo>
                    <a:cubicBezTo>
                      <a:pt x="121" y="171"/>
                      <a:pt x="121" y="171"/>
                      <a:pt x="121" y="171"/>
                    </a:cubicBezTo>
                    <a:cubicBezTo>
                      <a:pt x="125" y="169"/>
                      <a:pt x="130" y="167"/>
                      <a:pt x="135" y="165"/>
                    </a:cubicBezTo>
                    <a:cubicBezTo>
                      <a:pt x="162" y="179"/>
                      <a:pt x="162" y="179"/>
                      <a:pt x="162" y="179"/>
                    </a:cubicBezTo>
                    <a:cubicBezTo>
                      <a:pt x="178" y="163"/>
                      <a:pt x="178" y="163"/>
                      <a:pt x="178" y="163"/>
                    </a:cubicBezTo>
                    <a:cubicBezTo>
                      <a:pt x="164" y="135"/>
                      <a:pt x="164" y="135"/>
                      <a:pt x="164" y="135"/>
                    </a:cubicBezTo>
                    <a:cubicBezTo>
                      <a:pt x="164" y="135"/>
                      <a:pt x="164" y="135"/>
                      <a:pt x="164" y="135"/>
                    </a:cubicBezTo>
                    <a:cubicBezTo>
                      <a:pt x="167" y="131"/>
                      <a:pt x="169" y="126"/>
                      <a:pt x="170" y="121"/>
                    </a:cubicBezTo>
                    <a:cubicBezTo>
                      <a:pt x="200" y="112"/>
                      <a:pt x="200" y="112"/>
                      <a:pt x="200" y="112"/>
                    </a:cubicBezTo>
                    <a:cubicBezTo>
                      <a:pt x="200" y="89"/>
                      <a:pt x="200" y="89"/>
                      <a:pt x="200" y="89"/>
                    </a:cubicBezTo>
                    <a:cubicBezTo>
                      <a:pt x="170" y="79"/>
                      <a:pt x="170" y="79"/>
                      <a:pt x="170" y="79"/>
                    </a:cubicBezTo>
                    <a:cubicBezTo>
                      <a:pt x="169" y="74"/>
                      <a:pt x="167" y="70"/>
                      <a:pt x="164" y="65"/>
                    </a:cubicBezTo>
                    <a:cubicBezTo>
                      <a:pt x="164" y="65"/>
                      <a:pt x="164" y="65"/>
                      <a:pt x="164" y="65"/>
                    </a:cubicBezTo>
                    <a:cubicBezTo>
                      <a:pt x="178" y="38"/>
                      <a:pt x="178" y="38"/>
                      <a:pt x="178" y="38"/>
                    </a:cubicBezTo>
                    <a:cubicBezTo>
                      <a:pt x="162" y="21"/>
                      <a:pt x="162" y="21"/>
                      <a:pt x="162" y="21"/>
                    </a:cubicBezTo>
                    <a:cubicBezTo>
                      <a:pt x="135" y="36"/>
                      <a:pt x="135" y="36"/>
                      <a:pt x="135" y="36"/>
                    </a:cubicBezTo>
                    <a:cubicBezTo>
                      <a:pt x="130" y="33"/>
                      <a:pt x="125" y="31"/>
                      <a:pt x="121" y="30"/>
                    </a:cubicBezTo>
                    <a:cubicBezTo>
                      <a:pt x="111" y="0"/>
                      <a:pt x="111" y="0"/>
                      <a:pt x="111" y="0"/>
                    </a:cubicBezTo>
                    <a:cubicBezTo>
                      <a:pt x="88" y="0"/>
                      <a:pt x="88" y="0"/>
                      <a:pt x="88" y="0"/>
                    </a:cubicBezTo>
                    <a:cubicBezTo>
                      <a:pt x="79" y="30"/>
                      <a:pt x="79" y="30"/>
                      <a:pt x="79" y="30"/>
                    </a:cubicBezTo>
                    <a:cubicBezTo>
                      <a:pt x="74" y="31"/>
                      <a:pt x="69" y="33"/>
                      <a:pt x="65" y="35"/>
                    </a:cubicBezTo>
                    <a:cubicBezTo>
                      <a:pt x="65" y="35"/>
                      <a:pt x="65" y="35"/>
                      <a:pt x="65" y="35"/>
                    </a:cubicBezTo>
                    <a:cubicBezTo>
                      <a:pt x="37" y="21"/>
                      <a:pt x="37" y="21"/>
                      <a:pt x="37" y="21"/>
                    </a:cubicBezTo>
                    <a:cubicBezTo>
                      <a:pt x="21" y="38"/>
                      <a:pt x="21" y="38"/>
                      <a:pt x="21" y="38"/>
                    </a:cubicBezTo>
                    <a:cubicBezTo>
                      <a:pt x="35" y="65"/>
                      <a:pt x="35" y="65"/>
                      <a:pt x="35" y="65"/>
                    </a:cubicBezTo>
                    <a:cubicBezTo>
                      <a:pt x="33" y="70"/>
                      <a:pt x="31" y="74"/>
                      <a:pt x="29" y="79"/>
                    </a:cubicBezTo>
                    <a:cubicBezTo>
                      <a:pt x="0" y="89"/>
                      <a:pt x="0" y="89"/>
                      <a:pt x="0" y="89"/>
                    </a:cubicBezTo>
                    <a:cubicBezTo>
                      <a:pt x="0" y="112"/>
                      <a:pt x="0" y="112"/>
                      <a:pt x="0" y="112"/>
                    </a:cubicBezTo>
                    <a:cubicBezTo>
                      <a:pt x="29" y="121"/>
                      <a:pt x="29" y="121"/>
                      <a:pt x="29" y="121"/>
                    </a:cubicBezTo>
                    <a:cubicBezTo>
                      <a:pt x="31" y="126"/>
                      <a:pt x="33" y="131"/>
                      <a:pt x="35" y="135"/>
                    </a:cubicBezTo>
                    <a:lnTo>
                      <a:pt x="21" y="163"/>
                    </a:lnTo>
                    <a:close/>
                  </a:path>
                </a:pathLst>
              </a:custGeom>
              <a:noFill/>
              <a:ln w="19050" cap="rnd">
                <a:solidFill>
                  <a:srgbClr val="16BF9F">
                    <a:lumMod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defTabSz="1462891" eaLnBrk="1" fontAlgn="auto" latinLnBrk="0" hangingPunct="1">
                  <a:lnSpc>
                    <a:spcPct val="100000"/>
                  </a:lnSpc>
                  <a:spcBef>
                    <a:spcPts val="0"/>
                  </a:spcBef>
                  <a:spcAft>
                    <a:spcPts val="0"/>
                  </a:spcAft>
                  <a:buClrTx/>
                  <a:buSzTx/>
                  <a:buFontTx/>
                  <a:buNone/>
                  <a:tabLst/>
                  <a:defRPr/>
                </a:pPr>
                <a:endParaRPr kumimoji="0" lang="en-US" sz="2824" b="0" i="0" u="none" strike="noStrike" kern="0" cap="none" spc="0" normalizeH="0" baseline="0" noProof="0" dirty="0">
                  <a:ln>
                    <a:noFill/>
                  </a:ln>
                  <a:solidFill>
                    <a:srgbClr val="FFFFFF"/>
                  </a:solidFill>
                  <a:effectLst/>
                  <a:uLnTx/>
                  <a:uFillTx/>
                  <a:latin typeface="Amazon Ember"/>
                </a:endParaRPr>
              </a:p>
            </p:txBody>
          </p:sp>
          <p:sp>
            <p:nvSpPr>
              <p:cNvPr id="25" name="Arc 24">
                <a:extLst>
                  <a:ext uri="{FF2B5EF4-FFF2-40B4-BE49-F238E27FC236}">
                    <a16:creationId xmlns:a16="http://schemas.microsoft.com/office/drawing/2014/main" id="{F7AD388D-71BC-4E4E-9FBB-BC47961960BA}"/>
                  </a:ext>
                </a:extLst>
              </p:cNvPr>
              <p:cNvSpPr/>
              <p:nvPr/>
            </p:nvSpPr>
            <p:spPr>
              <a:xfrm>
                <a:off x="4945380" y="5657022"/>
                <a:ext cx="1173479" cy="1173479"/>
              </a:xfrm>
              <a:prstGeom prst="arc">
                <a:avLst>
                  <a:gd name="adj1" fmla="val 10973476"/>
                  <a:gd name="adj2" fmla="val 20451112"/>
                </a:avLst>
              </a:prstGeom>
              <a:noFill/>
              <a:ln w="19050" cap="flat" cmpd="sng" algn="ctr">
                <a:solidFill>
                  <a:srgbClr val="16BF9F">
                    <a:lumMod val="75000"/>
                  </a:srgbClr>
                </a:solidFill>
                <a:prstDash val="solid"/>
                <a:miter lim="800000"/>
                <a:headEnd type="none"/>
                <a:tailEnd type="arrow" w="lg" len="sm"/>
              </a:ln>
              <a:effectLst/>
            </p:spPr>
            <p:txBody>
              <a:bodyPr rtlCol="0" anchor="ctr"/>
              <a:lstStyle/>
              <a:p>
                <a:pPr marL="0" marR="0" lvl="0" indent="0" algn="ctr" defTabSz="1462891" eaLnBrk="1" fontAlgn="auto" latinLnBrk="0" hangingPunct="1">
                  <a:lnSpc>
                    <a:spcPct val="100000"/>
                  </a:lnSpc>
                  <a:spcBef>
                    <a:spcPts val="0"/>
                  </a:spcBef>
                  <a:spcAft>
                    <a:spcPts val="0"/>
                  </a:spcAft>
                  <a:buClrTx/>
                  <a:buSzTx/>
                  <a:buFontTx/>
                  <a:buNone/>
                  <a:tabLst/>
                  <a:defRPr/>
                </a:pPr>
                <a:endParaRPr kumimoji="0" lang="en-US" sz="2824" b="0" i="0" u="none" strike="noStrike" kern="0" cap="none" spc="0" normalizeH="0" baseline="0" noProof="0" dirty="0">
                  <a:ln>
                    <a:noFill/>
                  </a:ln>
                  <a:solidFill>
                    <a:srgbClr val="FFFFFF"/>
                  </a:solidFill>
                  <a:effectLst/>
                  <a:uLnTx/>
                  <a:uFillTx/>
                  <a:latin typeface="Amazon Ember"/>
                  <a:ea typeface="+mn-ea"/>
                  <a:cs typeface="+mn-cs"/>
                </a:endParaRPr>
              </a:p>
            </p:txBody>
          </p:sp>
          <p:sp>
            <p:nvSpPr>
              <p:cNvPr id="26" name="Arc 25">
                <a:extLst>
                  <a:ext uri="{FF2B5EF4-FFF2-40B4-BE49-F238E27FC236}">
                    <a16:creationId xmlns:a16="http://schemas.microsoft.com/office/drawing/2014/main" id="{BDFD8909-8BC6-0C4E-BC0C-90389589E871}"/>
                  </a:ext>
                </a:extLst>
              </p:cNvPr>
              <p:cNvSpPr/>
              <p:nvPr/>
            </p:nvSpPr>
            <p:spPr>
              <a:xfrm rot="10800000">
                <a:off x="4945380" y="5629105"/>
                <a:ext cx="1173481" cy="1173480"/>
              </a:xfrm>
              <a:prstGeom prst="arc">
                <a:avLst>
                  <a:gd name="adj1" fmla="val 10973476"/>
                  <a:gd name="adj2" fmla="val 20451112"/>
                </a:avLst>
              </a:prstGeom>
              <a:noFill/>
              <a:ln w="19050" cap="flat" cmpd="sng" algn="ctr">
                <a:solidFill>
                  <a:srgbClr val="16BF9F">
                    <a:lumMod val="75000"/>
                  </a:srgbClr>
                </a:solidFill>
                <a:prstDash val="solid"/>
                <a:miter lim="800000"/>
                <a:headEnd type="none"/>
                <a:tailEnd type="arrow" w="lg" len="sm"/>
              </a:ln>
              <a:effectLst/>
            </p:spPr>
            <p:txBody>
              <a:bodyPr rtlCol="0" anchor="ctr"/>
              <a:lstStyle/>
              <a:p>
                <a:pPr marL="0" marR="0" lvl="0" indent="0" algn="ctr" defTabSz="1462891" eaLnBrk="1" fontAlgn="auto" latinLnBrk="0" hangingPunct="1">
                  <a:lnSpc>
                    <a:spcPct val="100000"/>
                  </a:lnSpc>
                  <a:spcBef>
                    <a:spcPts val="0"/>
                  </a:spcBef>
                  <a:spcAft>
                    <a:spcPts val="0"/>
                  </a:spcAft>
                  <a:buClrTx/>
                  <a:buSzTx/>
                  <a:buFontTx/>
                  <a:buNone/>
                  <a:tabLst/>
                  <a:defRPr/>
                </a:pPr>
                <a:endParaRPr kumimoji="0" lang="en-US" sz="2824" b="0" i="0" u="none" strike="noStrike" kern="0" cap="none" spc="0" normalizeH="0" baseline="0" noProof="0" dirty="0">
                  <a:ln>
                    <a:noFill/>
                  </a:ln>
                  <a:solidFill>
                    <a:srgbClr val="FFFFFF"/>
                  </a:solidFill>
                  <a:effectLst/>
                  <a:uLnTx/>
                  <a:uFillTx/>
                  <a:latin typeface="Amazon Ember"/>
                  <a:ea typeface="+mn-ea"/>
                  <a:cs typeface="+mn-cs"/>
                </a:endParaRPr>
              </a:p>
            </p:txBody>
          </p:sp>
        </p:grpSp>
      </p:grpSp>
      <p:grpSp>
        <p:nvGrpSpPr>
          <p:cNvPr id="33" name="Group 32">
            <a:extLst>
              <a:ext uri="{FF2B5EF4-FFF2-40B4-BE49-F238E27FC236}">
                <a16:creationId xmlns:a16="http://schemas.microsoft.com/office/drawing/2014/main" id="{739E734B-F4C1-4E4C-8DDA-111D9E4BF0B5}"/>
              </a:ext>
            </a:extLst>
          </p:cNvPr>
          <p:cNvGrpSpPr/>
          <p:nvPr/>
        </p:nvGrpSpPr>
        <p:grpSpPr>
          <a:xfrm>
            <a:off x="1918869" y="2298772"/>
            <a:ext cx="1365250" cy="1037748"/>
            <a:chOff x="964481" y="1680437"/>
            <a:chExt cx="2231577" cy="1630023"/>
          </a:xfrm>
        </p:grpSpPr>
        <p:grpSp>
          <p:nvGrpSpPr>
            <p:cNvPr id="34" name="Group 33">
              <a:extLst>
                <a:ext uri="{FF2B5EF4-FFF2-40B4-BE49-F238E27FC236}">
                  <a16:creationId xmlns:a16="http://schemas.microsoft.com/office/drawing/2014/main" id="{58E2514A-E878-854C-BB96-781E706E8880}"/>
                </a:ext>
              </a:extLst>
            </p:cNvPr>
            <p:cNvGrpSpPr/>
            <p:nvPr/>
          </p:nvGrpSpPr>
          <p:grpSpPr>
            <a:xfrm>
              <a:off x="1334255" y="2313897"/>
              <a:ext cx="1109022" cy="996563"/>
              <a:chOff x="3316593" y="2682497"/>
              <a:chExt cx="1337923" cy="1202252"/>
            </a:xfrm>
            <a:noFill/>
            <a:effectLst/>
          </p:grpSpPr>
          <p:grpSp>
            <p:nvGrpSpPr>
              <p:cNvPr id="37" name="Group 36">
                <a:extLst>
                  <a:ext uri="{FF2B5EF4-FFF2-40B4-BE49-F238E27FC236}">
                    <a16:creationId xmlns:a16="http://schemas.microsoft.com/office/drawing/2014/main" id="{CBA3769D-CEF6-4D40-B458-4628D8E1F13E}"/>
                  </a:ext>
                </a:extLst>
              </p:cNvPr>
              <p:cNvGrpSpPr/>
              <p:nvPr/>
            </p:nvGrpSpPr>
            <p:grpSpPr>
              <a:xfrm>
                <a:off x="3316593" y="2707618"/>
                <a:ext cx="1332899" cy="1177131"/>
                <a:chOff x="2120567" y="1972022"/>
                <a:chExt cx="2160561" cy="1908071"/>
              </a:xfrm>
              <a:grpFill/>
            </p:grpSpPr>
            <p:sp>
              <p:nvSpPr>
                <p:cNvPr id="87" name="Rectangle 9">
                  <a:extLst>
                    <a:ext uri="{FF2B5EF4-FFF2-40B4-BE49-F238E27FC236}">
                      <a16:creationId xmlns:a16="http://schemas.microsoft.com/office/drawing/2014/main" id="{16725A54-7970-FA41-B1B7-319EC87B5189}"/>
                    </a:ext>
                  </a:extLst>
                </p:cNvPr>
                <p:cNvSpPr/>
                <p:nvPr/>
              </p:nvSpPr>
              <p:spPr>
                <a:xfrm>
                  <a:off x="3325090" y="1972022"/>
                  <a:ext cx="956038" cy="1600541"/>
                </a:xfrm>
                <a:custGeom>
                  <a:avLst/>
                  <a:gdLst>
                    <a:gd name="connsiteX0" fmla="*/ 0 w 632859"/>
                    <a:gd name="connsiteY0" fmla="*/ 0 h 1352467"/>
                    <a:gd name="connsiteX1" fmla="*/ 632859 w 632859"/>
                    <a:gd name="connsiteY1" fmla="*/ 0 h 1352467"/>
                    <a:gd name="connsiteX2" fmla="*/ 632859 w 632859"/>
                    <a:gd name="connsiteY2" fmla="*/ 1352467 h 1352467"/>
                    <a:gd name="connsiteX3" fmla="*/ 0 w 632859"/>
                    <a:gd name="connsiteY3" fmla="*/ 1352467 h 1352467"/>
                    <a:gd name="connsiteX4" fmla="*/ 0 w 632859"/>
                    <a:gd name="connsiteY4" fmla="*/ 0 h 1352467"/>
                    <a:gd name="connsiteX0" fmla="*/ 632859 w 724299"/>
                    <a:gd name="connsiteY0" fmla="*/ 0 h 1352467"/>
                    <a:gd name="connsiteX1" fmla="*/ 632859 w 724299"/>
                    <a:gd name="connsiteY1" fmla="*/ 1352467 h 1352467"/>
                    <a:gd name="connsiteX2" fmla="*/ 0 w 724299"/>
                    <a:gd name="connsiteY2" fmla="*/ 1352467 h 1352467"/>
                    <a:gd name="connsiteX3" fmla="*/ 0 w 724299"/>
                    <a:gd name="connsiteY3" fmla="*/ 0 h 1352467"/>
                    <a:gd name="connsiteX4" fmla="*/ 724299 w 724299"/>
                    <a:gd name="connsiteY4" fmla="*/ 91440 h 1352467"/>
                    <a:gd name="connsiteX0" fmla="*/ 632859 w 777569"/>
                    <a:gd name="connsiteY0" fmla="*/ 0 h 1352467"/>
                    <a:gd name="connsiteX1" fmla="*/ 632859 w 777569"/>
                    <a:gd name="connsiteY1" fmla="*/ 1352467 h 1352467"/>
                    <a:gd name="connsiteX2" fmla="*/ 0 w 777569"/>
                    <a:gd name="connsiteY2" fmla="*/ 1352467 h 1352467"/>
                    <a:gd name="connsiteX3" fmla="*/ 0 w 777569"/>
                    <a:gd name="connsiteY3" fmla="*/ 0 h 1352467"/>
                    <a:gd name="connsiteX4" fmla="*/ 724299 w 777569"/>
                    <a:gd name="connsiteY4" fmla="*/ 91440 h 1352467"/>
                    <a:gd name="connsiteX5" fmla="*/ 722964 w 777569"/>
                    <a:gd name="connsiteY5" fmla="*/ 86768 h 1352467"/>
                    <a:gd name="connsiteX0" fmla="*/ 632859 w 724299"/>
                    <a:gd name="connsiteY0" fmla="*/ 0 h 1352467"/>
                    <a:gd name="connsiteX1" fmla="*/ 632859 w 724299"/>
                    <a:gd name="connsiteY1" fmla="*/ 1352467 h 1352467"/>
                    <a:gd name="connsiteX2" fmla="*/ 0 w 724299"/>
                    <a:gd name="connsiteY2" fmla="*/ 1352467 h 1352467"/>
                    <a:gd name="connsiteX3" fmla="*/ 0 w 724299"/>
                    <a:gd name="connsiteY3" fmla="*/ 0 h 1352467"/>
                    <a:gd name="connsiteX4" fmla="*/ 724299 w 724299"/>
                    <a:gd name="connsiteY4" fmla="*/ 91440 h 1352467"/>
                    <a:gd name="connsiteX0" fmla="*/ 632859 w 724299"/>
                    <a:gd name="connsiteY0" fmla="*/ 1352467 h 1352467"/>
                    <a:gd name="connsiteX1" fmla="*/ 0 w 724299"/>
                    <a:gd name="connsiteY1" fmla="*/ 1352467 h 1352467"/>
                    <a:gd name="connsiteX2" fmla="*/ 0 w 724299"/>
                    <a:gd name="connsiteY2" fmla="*/ 0 h 1352467"/>
                    <a:gd name="connsiteX3" fmla="*/ 724299 w 724299"/>
                    <a:gd name="connsiteY3" fmla="*/ 91440 h 1352467"/>
                    <a:gd name="connsiteX0" fmla="*/ 632859 w 632859"/>
                    <a:gd name="connsiteY0" fmla="*/ 1352467 h 1352467"/>
                    <a:gd name="connsiteX1" fmla="*/ 0 w 632859"/>
                    <a:gd name="connsiteY1" fmla="*/ 1352467 h 1352467"/>
                    <a:gd name="connsiteX2" fmla="*/ 0 w 632859"/>
                    <a:gd name="connsiteY2" fmla="*/ 0 h 1352467"/>
                  </a:gdLst>
                  <a:ahLst/>
                  <a:cxnLst>
                    <a:cxn ang="0">
                      <a:pos x="connsiteX0" y="connsiteY0"/>
                    </a:cxn>
                    <a:cxn ang="0">
                      <a:pos x="connsiteX1" y="connsiteY1"/>
                    </a:cxn>
                    <a:cxn ang="0">
                      <a:pos x="connsiteX2" y="connsiteY2"/>
                    </a:cxn>
                  </a:cxnLst>
                  <a:rect l="l" t="t" r="r" b="b"/>
                  <a:pathLst>
                    <a:path w="632859" h="1352467">
                      <a:moveTo>
                        <a:pt x="632859" y="1352467"/>
                      </a:moveTo>
                      <a:lnTo>
                        <a:pt x="0" y="1352467"/>
                      </a:lnTo>
                      <a:lnTo>
                        <a:pt x="0" y="0"/>
                      </a:lnTo>
                    </a:path>
                  </a:pathLst>
                </a:custGeom>
                <a:grpFill/>
                <a:ln w="19050" cap="rnd" cmpd="sng" algn="ctr">
                  <a:solidFill>
                    <a:sysClr val="window" lastClr="FFFFFF"/>
                  </a:solidFill>
                  <a:prstDash val="solid"/>
                </a:ln>
                <a:effectLst/>
              </p:spPr>
              <p:txBody>
                <a:bodyPr rtlCol="0" anchor="ct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cxnSp>
              <p:nvCxnSpPr>
                <p:cNvPr id="88" name="Straight Connector 87">
                  <a:extLst>
                    <a:ext uri="{FF2B5EF4-FFF2-40B4-BE49-F238E27FC236}">
                      <a16:creationId xmlns:a16="http://schemas.microsoft.com/office/drawing/2014/main" id="{2EEF87F8-96FD-B64A-AC72-2D6A87C89521}"/>
                    </a:ext>
                  </a:extLst>
                </p:cNvPr>
                <p:cNvCxnSpPr/>
                <p:nvPr/>
              </p:nvCxnSpPr>
              <p:spPr>
                <a:xfrm flipV="1">
                  <a:off x="2589688" y="2963457"/>
                  <a:ext cx="146842" cy="152019"/>
                </a:xfrm>
                <a:prstGeom prst="line">
                  <a:avLst/>
                </a:prstGeom>
                <a:grpFill/>
                <a:ln w="19050" cap="rnd" cmpd="sng" algn="ctr">
                  <a:solidFill>
                    <a:srgbClr val="16BF9F">
                      <a:lumMod val="75000"/>
                    </a:srgbClr>
                  </a:solidFill>
                  <a:prstDash val="solid"/>
                </a:ln>
                <a:effectLst/>
              </p:spPr>
            </p:cxnSp>
            <p:cxnSp>
              <p:nvCxnSpPr>
                <p:cNvPr id="89" name="Straight Connector 88">
                  <a:extLst>
                    <a:ext uri="{FF2B5EF4-FFF2-40B4-BE49-F238E27FC236}">
                      <a16:creationId xmlns:a16="http://schemas.microsoft.com/office/drawing/2014/main" id="{9C8FD6D4-3267-CB4E-A2B7-A4F6D9E0FF09}"/>
                    </a:ext>
                  </a:extLst>
                </p:cNvPr>
                <p:cNvCxnSpPr>
                  <a:cxnSpLocks/>
                </p:cNvCxnSpPr>
                <p:nvPr/>
              </p:nvCxnSpPr>
              <p:spPr>
                <a:xfrm>
                  <a:off x="2665615" y="3042326"/>
                  <a:ext cx="270932" cy="186845"/>
                </a:xfrm>
                <a:prstGeom prst="line">
                  <a:avLst/>
                </a:prstGeom>
                <a:grpFill/>
                <a:ln w="19050" cap="rnd" cmpd="sng" algn="ctr">
                  <a:solidFill>
                    <a:srgbClr val="16BF9F">
                      <a:lumMod val="75000"/>
                    </a:srgbClr>
                  </a:solidFill>
                  <a:prstDash val="solid"/>
                </a:ln>
                <a:effectLst/>
              </p:spPr>
            </p:cxnSp>
            <p:sp>
              <p:nvSpPr>
                <p:cNvPr id="90" name="Freeform: Shape 61">
                  <a:extLst>
                    <a:ext uri="{FF2B5EF4-FFF2-40B4-BE49-F238E27FC236}">
                      <a16:creationId xmlns:a16="http://schemas.microsoft.com/office/drawing/2014/main" id="{671BFBD8-3D9D-D642-AE98-AC9339082576}"/>
                    </a:ext>
                  </a:extLst>
                </p:cNvPr>
                <p:cNvSpPr/>
                <p:nvPr/>
              </p:nvSpPr>
              <p:spPr>
                <a:xfrm>
                  <a:off x="2120567" y="2512393"/>
                  <a:ext cx="1204524" cy="1206167"/>
                </a:xfrm>
                <a:custGeom>
                  <a:avLst/>
                  <a:gdLst>
                    <a:gd name="connsiteX0" fmla="*/ 78836 w 1204524"/>
                    <a:gd name="connsiteY0" fmla="*/ 0 h 1206167"/>
                    <a:gd name="connsiteX1" fmla="*/ 721046 w 1204524"/>
                    <a:gd name="connsiteY1" fmla="*/ 0 h 1206167"/>
                    <a:gd name="connsiteX2" fmla="*/ 921891 w 1204524"/>
                    <a:gd name="connsiteY2" fmla="*/ 685236 h 1206167"/>
                    <a:gd name="connsiteX3" fmla="*/ 1204524 w 1204524"/>
                    <a:gd name="connsiteY3" fmla="*/ 685236 h 1206167"/>
                    <a:gd name="connsiteX4" fmla="*/ 1204524 w 1204524"/>
                    <a:gd name="connsiteY4" fmla="*/ 1127331 h 1206167"/>
                    <a:gd name="connsiteX5" fmla="*/ 1125688 w 1204524"/>
                    <a:gd name="connsiteY5" fmla="*/ 1206167 h 1206167"/>
                    <a:gd name="connsiteX6" fmla="*/ 78836 w 1204524"/>
                    <a:gd name="connsiteY6" fmla="*/ 1206167 h 1206167"/>
                    <a:gd name="connsiteX7" fmla="*/ 0 w 1204524"/>
                    <a:gd name="connsiteY7" fmla="*/ 1127331 h 1206167"/>
                    <a:gd name="connsiteX8" fmla="*/ 0 w 1204524"/>
                    <a:gd name="connsiteY8" fmla="*/ 78836 h 1206167"/>
                    <a:gd name="connsiteX9" fmla="*/ 78836 w 1204524"/>
                    <a:gd name="connsiteY9" fmla="*/ 0 h 1206167"/>
                    <a:gd name="connsiteX10" fmla="*/ 162661 w 1204524"/>
                    <a:gd name="connsiteY10" fmla="*/ 158763 h 1206167"/>
                    <a:gd name="connsiteX11" fmla="*/ 162661 w 1204524"/>
                    <a:gd name="connsiteY11" fmla="*/ 713421 h 1206167"/>
                    <a:gd name="connsiteX12" fmla="*/ 819529 w 1204524"/>
                    <a:gd name="connsiteY12" fmla="*/ 713421 h 1206167"/>
                    <a:gd name="connsiteX13" fmla="*/ 622016 w 1204524"/>
                    <a:gd name="connsiteY13" fmla="*/ 158763 h 1206167"/>
                    <a:gd name="connsiteX14" fmla="*/ 162661 w 1204524"/>
                    <a:gd name="connsiteY14" fmla="*/ 158763 h 120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4524" h="1206167">
                      <a:moveTo>
                        <a:pt x="78836" y="0"/>
                      </a:moveTo>
                      <a:lnTo>
                        <a:pt x="721046" y="0"/>
                      </a:lnTo>
                      <a:lnTo>
                        <a:pt x="921891" y="685236"/>
                      </a:lnTo>
                      <a:lnTo>
                        <a:pt x="1204524" y="685236"/>
                      </a:lnTo>
                      <a:lnTo>
                        <a:pt x="1204524" y="1127331"/>
                      </a:lnTo>
                      <a:cubicBezTo>
                        <a:pt x="1204524" y="1170871"/>
                        <a:pt x="1169228" y="1206167"/>
                        <a:pt x="1125688" y="1206167"/>
                      </a:cubicBezTo>
                      <a:lnTo>
                        <a:pt x="78836" y="1206167"/>
                      </a:lnTo>
                      <a:cubicBezTo>
                        <a:pt x="35296" y="1206167"/>
                        <a:pt x="0" y="1170871"/>
                        <a:pt x="0" y="1127331"/>
                      </a:cubicBezTo>
                      <a:lnTo>
                        <a:pt x="0" y="78836"/>
                      </a:lnTo>
                      <a:cubicBezTo>
                        <a:pt x="0" y="35296"/>
                        <a:pt x="35296" y="0"/>
                        <a:pt x="78836" y="0"/>
                      </a:cubicBezTo>
                      <a:close/>
                      <a:moveTo>
                        <a:pt x="162661" y="158763"/>
                      </a:moveTo>
                      <a:lnTo>
                        <a:pt x="162661" y="713421"/>
                      </a:lnTo>
                      <a:lnTo>
                        <a:pt x="819529" y="713421"/>
                      </a:lnTo>
                      <a:lnTo>
                        <a:pt x="622016" y="158763"/>
                      </a:lnTo>
                      <a:lnTo>
                        <a:pt x="162661" y="158763"/>
                      </a:lnTo>
                      <a:close/>
                    </a:path>
                  </a:pathLst>
                </a:custGeom>
                <a:grpFill/>
                <a:ln w="19050" cap="rnd" cmpd="sng" algn="ctr">
                  <a:solidFill>
                    <a:srgbClr val="16BF9F">
                      <a:lumMod val="75000"/>
                    </a:srgbClr>
                  </a:solidFill>
                  <a:prstDash val="solid"/>
                </a:ln>
                <a:effectLst/>
              </p:spPr>
              <p:txBody>
                <a:bodyPr rtlCol="0" anchor="ct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91" name="Oval 90">
                  <a:extLst>
                    <a:ext uri="{FF2B5EF4-FFF2-40B4-BE49-F238E27FC236}">
                      <a16:creationId xmlns:a16="http://schemas.microsoft.com/office/drawing/2014/main" id="{A06975E0-F88C-6940-802F-08086A8C32B4}"/>
                    </a:ext>
                  </a:extLst>
                </p:cNvPr>
                <p:cNvSpPr/>
                <p:nvPr/>
              </p:nvSpPr>
              <p:spPr>
                <a:xfrm>
                  <a:off x="2227475" y="3455017"/>
                  <a:ext cx="425078" cy="425076"/>
                </a:xfrm>
                <a:prstGeom prst="ellipse">
                  <a:avLst/>
                </a:prstGeom>
                <a:solidFill>
                  <a:srgbClr val="222E3C"/>
                </a:solidFill>
                <a:ln w="19050" cap="rnd" cmpd="sng" algn="ctr">
                  <a:solidFill>
                    <a:sysClr val="window" lastClr="FFFFFF"/>
                  </a:solidFill>
                  <a:prstDash val="solid"/>
                </a:ln>
                <a:effectLst/>
              </p:spPr>
              <p:txBody>
                <a:bodyPr rtlCol="0" anchor="ct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92" name="Oval 91">
                  <a:extLst>
                    <a:ext uri="{FF2B5EF4-FFF2-40B4-BE49-F238E27FC236}">
                      <a16:creationId xmlns:a16="http://schemas.microsoft.com/office/drawing/2014/main" id="{144B9AF7-DEE0-6F45-972A-77BF1B523355}"/>
                    </a:ext>
                  </a:extLst>
                </p:cNvPr>
                <p:cNvSpPr/>
                <p:nvPr/>
              </p:nvSpPr>
              <p:spPr>
                <a:xfrm>
                  <a:off x="2736531" y="3455017"/>
                  <a:ext cx="425079" cy="425076"/>
                </a:xfrm>
                <a:prstGeom prst="ellipse">
                  <a:avLst/>
                </a:prstGeom>
                <a:solidFill>
                  <a:srgbClr val="222E3C"/>
                </a:solidFill>
                <a:ln w="19050" cap="rnd" cmpd="sng" algn="ctr">
                  <a:solidFill>
                    <a:sysClr val="window" lastClr="FFFFFF"/>
                  </a:solidFill>
                  <a:prstDash val="solid"/>
                </a:ln>
                <a:effectLst/>
              </p:spPr>
              <p:txBody>
                <a:bodyPr rtlCol="0" anchor="ct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grpSp>
          <p:grpSp>
            <p:nvGrpSpPr>
              <p:cNvPr id="38" name="Group 37">
                <a:extLst>
                  <a:ext uri="{FF2B5EF4-FFF2-40B4-BE49-F238E27FC236}">
                    <a16:creationId xmlns:a16="http://schemas.microsoft.com/office/drawing/2014/main" id="{E64ED4A9-93BD-DD46-9717-42F11ACA2083}"/>
                  </a:ext>
                </a:extLst>
              </p:cNvPr>
              <p:cNvGrpSpPr/>
              <p:nvPr/>
            </p:nvGrpSpPr>
            <p:grpSpPr>
              <a:xfrm>
                <a:off x="4130669" y="2682497"/>
                <a:ext cx="523847" cy="948973"/>
                <a:chOff x="4125645" y="2912487"/>
                <a:chExt cx="523847" cy="744104"/>
              </a:xfrm>
              <a:grpFill/>
            </p:grpSpPr>
            <p:grpSp>
              <p:nvGrpSpPr>
                <p:cNvPr id="39" name="Group 38">
                  <a:extLst>
                    <a:ext uri="{FF2B5EF4-FFF2-40B4-BE49-F238E27FC236}">
                      <a16:creationId xmlns:a16="http://schemas.microsoft.com/office/drawing/2014/main" id="{4515F91E-B4C1-4147-93CA-B59CA4F4571D}"/>
                    </a:ext>
                  </a:extLst>
                </p:cNvPr>
                <p:cNvGrpSpPr/>
                <p:nvPr/>
              </p:nvGrpSpPr>
              <p:grpSpPr>
                <a:xfrm>
                  <a:off x="4125645" y="3536306"/>
                  <a:ext cx="523847" cy="120285"/>
                  <a:chOff x="4420354" y="3275821"/>
                  <a:chExt cx="744771" cy="171013"/>
                </a:xfrm>
                <a:grpFill/>
              </p:grpSpPr>
              <p:sp>
                <p:nvSpPr>
                  <p:cNvPr id="80" name="Rectangle 79">
                    <a:extLst>
                      <a:ext uri="{FF2B5EF4-FFF2-40B4-BE49-F238E27FC236}">
                        <a16:creationId xmlns:a16="http://schemas.microsoft.com/office/drawing/2014/main" id="{899D759E-7649-F342-B383-825B34CF2936}"/>
                      </a:ext>
                    </a:extLst>
                  </p:cNvPr>
                  <p:cNvSpPr/>
                  <p:nvPr/>
                </p:nvSpPr>
                <p:spPr>
                  <a:xfrm>
                    <a:off x="4420354" y="3275821"/>
                    <a:ext cx="744771" cy="171013"/>
                  </a:xfrm>
                  <a:prstGeom prst="rect">
                    <a:avLst/>
                  </a:prstGeom>
                  <a:grp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grpSp>
                <p:nvGrpSpPr>
                  <p:cNvPr id="81" name="Group 80">
                    <a:extLst>
                      <a:ext uri="{FF2B5EF4-FFF2-40B4-BE49-F238E27FC236}">
                        <a16:creationId xmlns:a16="http://schemas.microsoft.com/office/drawing/2014/main" id="{7A7F7136-3889-6F40-ACCD-8CB21CAC35DF}"/>
                      </a:ext>
                    </a:extLst>
                  </p:cNvPr>
                  <p:cNvGrpSpPr/>
                  <p:nvPr/>
                </p:nvGrpSpPr>
                <p:grpSpPr>
                  <a:xfrm>
                    <a:off x="4477946" y="3347611"/>
                    <a:ext cx="629587" cy="19181"/>
                    <a:chOff x="4469567" y="3347611"/>
                    <a:chExt cx="629587" cy="19181"/>
                  </a:xfrm>
                  <a:grpFill/>
                </p:grpSpPr>
                <p:cxnSp>
                  <p:nvCxnSpPr>
                    <p:cNvPr id="82" name="Straight Connector 81">
                      <a:extLst>
                        <a:ext uri="{FF2B5EF4-FFF2-40B4-BE49-F238E27FC236}">
                          <a16:creationId xmlns:a16="http://schemas.microsoft.com/office/drawing/2014/main" id="{B0623727-FB64-E745-8D34-915D958A070D}"/>
                        </a:ext>
                      </a:extLst>
                    </p:cNvPr>
                    <p:cNvCxnSpPr>
                      <a:cxnSpLocks/>
                    </p:cNvCxnSpPr>
                    <p:nvPr/>
                  </p:nvCxnSpPr>
                  <p:spPr>
                    <a:xfrm>
                      <a:off x="4641954" y="3362793"/>
                      <a:ext cx="457200" cy="0"/>
                    </a:xfrm>
                    <a:prstGeom prst="line">
                      <a:avLst/>
                    </a:prstGeom>
                    <a:grpFill/>
                    <a:ln w="19050" cap="rnd" cmpd="sng" algn="ctr">
                      <a:solidFill>
                        <a:srgbClr val="16BF9F">
                          <a:lumMod val="75000"/>
                        </a:srgbClr>
                      </a:solidFill>
                      <a:prstDash val="solid"/>
                    </a:ln>
                    <a:effectLst/>
                  </p:spPr>
                </p:cxnSp>
                <p:grpSp>
                  <p:nvGrpSpPr>
                    <p:cNvPr id="83" name="Group 82">
                      <a:extLst>
                        <a:ext uri="{FF2B5EF4-FFF2-40B4-BE49-F238E27FC236}">
                          <a16:creationId xmlns:a16="http://schemas.microsoft.com/office/drawing/2014/main" id="{378EB767-5E69-5048-982B-9DC1F055B654}"/>
                        </a:ext>
                      </a:extLst>
                    </p:cNvPr>
                    <p:cNvGrpSpPr/>
                    <p:nvPr/>
                  </p:nvGrpSpPr>
                  <p:grpSpPr>
                    <a:xfrm>
                      <a:off x="4469567" y="3347611"/>
                      <a:ext cx="130678" cy="19181"/>
                      <a:chOff x="4469567" y="3339387"/>
                      <a:chExt cx="130678" cy="19181"/>
                    </a:xfrm>
                    <a:grpFill/>
                  </p:grpSpPr>
                  <p:sp>
                    <p:nvSpPr>
                      <p:cNvPr id="84" name="Oval 83">
                        <a:extLst>
                          <a:ext uri="{FF2B5EF4-FFF2-40B4-BE49-F238E27FC236}">
                            <a16:creationId xmlns:a16="http://schemas.microsoft.com/office/drawing/2014/main" id="{3DAEB066-D9C6-934C-A209-A6848491F5C1}"/>
                          </a:ext>
                        </a:extLst>
                      </p:cNvPr>
                      <p:cNvSpPr/>
                      <p:nvPr/>
                    </p:nvSpPr>
                    <p:spPr>
                      <a:xfrm>
                        <a:off x="4469567"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85" name="Oval 84">
                        <a:extLst>
                          <a:ext uri="{FF2B5EF4-FFF2-40B4-BE49-F238E27FC236}">
                            <a16:creationId xmlns:a16="http://schemas.microsoft.com/office/drawing/2014/main" id="{2372FB7C-4D69-7A4A-85DF-7B9D77275DC3}"/>
                          </a:ext>
                        </a:extLst>
                      </p:cNvPr>
                      <p:cNvSpPr/>
                      <p:nvPr/>
                    </p:nvSpPr>
                    <p:spPr>
                      <a:xfrm>
                        <a:off x="4521190"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86" name="Oval 85">
                        <a:extLst>
                          <a:ext uri="{FF2B5EF4-FFF2-40B4-BE49-F238E27FC236}">
                            <a16:creationId xmlns:a16="http://schemas.microsoft.com/office/drawing/2014/main" id="{48C64575-9D96-9142-BA8A-C7321378A0B4}"/>
                          </a:ext>
                        </a:extLst>
                      </p:cNvPr>
                      <p:cNvSpPr/>
                      <p:nvPr/>
                    </p:nvSpPr>
                    <p:spPr>
                      <a:xfrm>
                        <a:off x="4572814"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grpSp>
              </p:grpSp>
            </p:grpSp>
            <p:grpSp>
              <p:nvGrpSpPr>
                <p:cNvPr id="40" name="Group 39">
                  <a:extLst>
                    <a:ext uri="{FF2B5EF4-FFF2-40B4-BE49-F238E27FC236}">
                      <a16:creationId xmlns:a16="http://schemas.microsoft.com/office/drawing/2014/main" id="{59A5040A-A82D-3147-9A0D-E8D5E5B2B82E}"/>
                    </a:ext>
                  </a:extLst>
                </p:cNvPr>
                <p:cNvGrpSpPr/>
                <p:nvPr/>
              </p:nvGrpSpPr>
              <p:grpSpPr>
                <a:xfrm>
                  <a:off x="4125645" y="3411542"/>
                  <a:ext cx="523847" cy="120285"/>
                  <a:chOff x="4420354" y="3275821"/>
                  <a:chExt cx="744771" cy="171013"/>
                </a:xfrm>
                <a:grpFill/>
              </p:grpSpPr>
              <p:sp>
                <p:nvSpPr>
                  <p:cNvPr id="73" name="Rectangle 72">
                    <a:extLst>
                      <a:ext uri="{FF2B5EF4-FFF2-40B4-BE49-F238E27FC236}">
                        <a16:creationId xmlns:a16="http://schemas.microsoft.com/office/drawing/2014/main" id="{CFF48B26-0247-974B-A6DA-D313E3C4BB32}"/>
                      </a:ext>
                    </a:extLst>
                  </p:cNvPr>
                  <p:cNvSpPr/>
                  <p:nvPr/>
                </p:nvSpPr>
                <p:spPr>
                  <a:xfrm>
                    <a:off x="4420354" y="3275821"/>
                    <a:ext cx="744771" cy="171013"/>
                  </a:xfrm>
                  <a:prstGeom prst="rect">
                    <a:avLst/>
                  </a:prstGeom>
                  <a:grp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grpSp>
                <p:nvGrpSpPr>
                  <p:cNvPr id="74" name="Group 73">
                    <a:extLst>
                      <a:ext uri="{FF2B5EF4-FFF2-40B4-BE49-F238E27FC236}">
                        <a16:creationId xmlns:a16="http://schemas.microsoft.com/office/drawing/2014/main" id="{D55DB874-AD8B-F44F-BC80-11438B3C5B24}"/>
                      </a:ext>
                    </a:extLst>
                  </p:cNvPr>
                  <p:cNvGrpSpPr/>
                  <p:nvPr/>
                </p:nvGrpSpPr>
                <p:grpSpPr>
                  <a:xfrm>
                    <a:off x="4477946" y="3347611"/>
                    <a:ext cx="629587" cy="19181"/>
                    <a:chOff x="4469567" y="3347611"/>
                    <a:chExt cx="629587" cy="19181"/>
                  </a:xfrm>
                  <a:grpFill/>
                </p:grpSpPr>
                <p:cxnSp>
                  <p:nvCxnSpPr>
                    <p:cNvPr id="75" name="Straight Connector 74">
                      <a:extLst>
                        <a:ext uri="{FF2B5EF4-FFF2-40B4-BE49-F238E27FC236}">
                          <a16:creationId xmlns:a16="http://schemas.microsoft.com/office/drawing/2014/main" id="{A5310716-8E03-404A-91AD-436A030E5CAB}"/>
                        </a:ext>
                      </a:extLst>
                    </p:cNvPr>
                    <p:cNvCxnSpPr>
                      <a:cxnSpLocks/>
                    </p:cNvCxnSpPr>
                    <p:nvPr/>
                  </p:nvCxnSpPr>
                  <p:spPr>
                    <a:xfrm>
                      <a:off x="4641954" y="3362793"/>
                      <a:ext cx="457200" cy="0"/>
                    </a:xfrm>
                    <a:prstGeom prst="line">
                      <a:avLst/>
                    </a:prstGeom>
                    <a:grpFill/>
                    <a:ln w="19050" cap="rnd" cmpd="sng" algn="ctr">
                      <a:solidFill>
                        <a:srgbClr val="16BF9F">
                          <a:lumMod val="75000"/>
                        </a:srgbClr>
                      </a:solidFill>
                      <a:prstDash val="solid"/>
                    </a:ln>
                    <a:effectLst/>
                  </p:spPr>
                </p:cxnSp>
                <p:grpSp>
                  <p:nvGrpSpPr>
                    <p:cNvPr id="76" name="Group 75">
                      <a:extLst>
                        <a:ext uri="{FF2B5EF4-FFF2-40B4-BE49-F238E27FC236}">
                          <a16:creationId xmlns:a16="http://schemas.microsoft.com/office/drawing/2014/main" id="{E1FE1F34-CDF0-934D-97DD-BD89E99D3149}"/>
                        </a:ext>
                      </a:extLst>
                    </p:cNvPr>
                    <p:cNvGrpSpPr/>
                    <p:nvPr/>
                  </p:nvGrpSpPr>
                  <p:grpSpPr>
                    <a:xfrm>
                      <a:off x="4469567" y="3347611"/>
                      <a:ext cx="130678" cy="19181"/>
                      <a:chOff x="4469567" y="3339387"/>
                      <a:chExt cx="130678" cy="19181"/>
                    </a:xfrm>
                    <a:grpFill/>
                  </p:grpSpPr>
                  <p:sp>
                    <p:nvSpPr>
                      <p:cNvPr id="77" name="Oval 76">
                        <a:extLst>
                          <a:ext uri="{FF2B5EF4-FFF2-40B4-BE49-F238E27FC236}">
                            <a16:creationId xmlns:a16="http://schemas.microsoft.com/office/drawing/2014/main" id="{4DC75717-FF4F-0F4F-BE40-9E16C0DC7F88}"/>
                          </a:ext>
                        </a:extLst>
                      </p:cNvPr>
                      <p:cNvSpPr/>
                      <p:nvPr/>
                    </p:nvSpPr>
                    <p:spPr>
                      <a:xfrm>
                        <a:off x="4469567"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78" name="Oval 77">
                        <a:extLst>
                          <a:ext uri="{FF2B5EF4-FFF2-40B4-BE49-F238E27FC236}">
                            <a16:creationId xmlns:a16="http://schemas.microsoft.com/office/drawing/2014/main" id="{527AAA7D-E126-4F46-9C00-4A8BA20B7BE9}"/>
                          </a:ext>
                        </a:extLst>
                      </p:cNvPr>
                      <p:cNvSpPr/>
                      <p:nvPr/>
                    </p:nvSpPr>
                    <p:spPr>
                      <a:xfrm>
                        <a:off x="4521190"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79" name="Oval 78">
                        <a:extLst>
                          <a:ext uri="{FF2B5EF4-FFF2-40B4-BE49-F238E27FC236}">
                            <a16:creationId xmlns:a16="http://schemas.microsoft.com/office/drawing/2014/main" id="{55114D27-9AAF-5348-AEEC-9ABD980B4A10}"/>
                          </a:ext>
                        </a:extLst>
                      </p:cNvPr>
                      <p:cNvSpPr/>
                      <p:nvPr/>
                    </p:nvSpPr>
                    <p:spPr>
                      <a:xfrm>
                        <a:off x="4572814"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grpSp>
              </p:grpSp>
            </p:grpSp>
            <p:grpSp>
              <p:nvGrpSpPr>
                <p:cNvPr id="41" name="Group 40">
                  <a:extLst>
                    <a:ext uri="{FF2B5EF4-FFF2-40B4-BE49-F238E27FC236}">
                      <a16:creationId xmlns:a16="http://schemas.microsoft.com/office/drawing/2014/main" id="{A0ECDBE5-0170-E14D-AB9A-B3D93C814C23}"/>
                    </a:ext>
                  </a:extLst>
                </p:cNvPr>
                <p:cNvGrpSpPr/>
                <p:nvPr/>
              </p:nvGrpSpPr>
              <p:grpSpPr>
                <a:xfrm>
                  <a:off x="4125645" y="3286778"/>
                  <a:ext cx="523847" cy="120285"/>
                  <a:chOff x="4420354" y="3275821"/>
                  <a:chExt cx="744771" cy="171013"/>
                </a:xfrm>
                <a:grpFill/>
              </p:grpSpPr>
              <p:sp>
                <p:nvSpPr>
                  <p:cNvPr id="66" name="Rectangle 65">
                    <a:extLst>
                      <a:ext uri="{FF2B5EF4-FFF2-40B4-BE49-F238E27FC236}">
                        <a16:creationId xmlns:a16="http://schemas.microsoft.com/office/drawing/2014/main" id="{D7FDBA7B-F3BA-D540-BC31-86381EAA5ED1}"/>
                      </a:ext>
                    </a:extLst>
                  </p:cNvPr>
                  <p:cNvSpPr/>
                  <p:nvPr/>
                </p:nvSpPr>
                <p:spPr>
                  <a:xfrm>
                    <a:off x="4420354" y="3275821"/>
                    <a:ext cx="744771" cy="171013"/>
                  </a:xfrm>
                  <a:prstGeom prst="rect">
                    <a:avLst/>
                  </a:prstGeom>
                  <a:grp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grpSp>
                <p:nvGrpSpPr>
                  <p:cNvPr id="67" name="Group 66">
                    <a:extLst>
                      <a:ext uri="{FF2B5EF4-FFF2-40B4-BE49-F238E27FC236}">
                        <a16:creationId xmlns:a16="http://schemas.microsoft.com/office/drawing/2014/main" id="{91CC7260-BEBB-ED42-817D-6ED0C5CDDDB2}"/>
                      </a:ext>
                    </a:extLst>
                  </p:cNvPr>
                  <p:cNvGrpSpPr/>
                  <p:nvPr/>
                </p:nvGrpSpPr>
                <p:grpSpPr>
                  <a:xfrm>
                    <a:off x="4477946" y="3347611"/>
                    <a:ext cx="629587" cy="19181"/>
                    <a:chOff x="4469567" y="3347611"/>
                    <a:chExt cx="629587" cy="19181"/>
                  </a:xfrm>
                  <a:grpFill/>
                </p:grpSpPr>
                <p:cxnSp>
                  <p:nvCxnSpPr>
                    <p:cNvPr id="68" name="Straight Connector 67">
                      <a:extLst>
                        <a:ext uri="{FF2B5EF4-FFF2-40B4-BE49-F238E27FC236}">
                          <a16:creationId xmlns:a16="http://schemas.microsoft.com/office/drawing/2014/main" id="{62B39618-85B7-434B-92AA-589412383592}"/>
                        </a:ext>
                      </a:extLst>
                    </p:cNvPr>
                    <p:cNvCxnSpPr>
                      <a:cxnSpLocks/>
                    </p:cNvCxnSpPr>
                    <p:nvPr/>
                  </p:nvCxnSpPr>
                  <p:spPr>
                    <a:xfrm>
                      <a:off x="4641954" y="3362793"/>
                      <a:ext cx="457200" cy="0"/>
                    </a:xfrm>
                    <a:prstGeom prst="line">
                      <a:avLst/>
                    </a:prstGeom>
                    <a:grpFill/>
                    <a:ln w="19050" cap="rnd" cmpd="sng" algn="ctr">
                      <a:solidFill>
                        <a:srgbClr val="16BF9F">
                          <a:lumMod val="75000"/>
                        </a:srgbClr>
                      </a:solidFill>
                      <a:prstDash val="solid"/>
                    </a:ln>
                    <a:effectLst/>
                  </p:spPr>
                </p:cxnSp>
                <p:grpSp>
                  <p:nvGrpSpPr>
                    <p:cNvPr id="69" name="Group 68">
                      <a:extLst>
                        <a:ext uri="{FF2B5EF4-FFF2-40B4-BE49-F238E27FC236}">
                          <a16:creationId xmlns:a16="http://schemas.microsoft.com/office/drawing/2014/main" id="{B86961DA-0EC4-7F4E-8F1D-9EB0B0E00369}"/>
                        </a:ext>
                      </a:extLst>
                    </p:cNvPr>
                    <p:cNvGrpSpPr/>
                    <p:nvPr/>
                  </p:nvGrpSpPr>
                  <p:grpSpPr>
                    <a:xfrm>
                      <a:off x="4469567" y="3347611"/>
                      <a:ext cx="130678" cy="19181"/>
                      <a:chOff x="4469567" y="3339387"/>
                      <a:chExt cx="130678" cy="19181"/>
                    </a:xfrm>
                    <a:grpFill/>
                  </p:grpSpPr>
                  <p:sp>
                    <p:nvSpPr>
                      <p:cNvPr id="70" name="Oval 69">
                        <a:extLst>
                          <a:ext uri="{FF2B5EF4-FFF2-40B4-BE49-F238E27FC236}">
                            <a16:creationId xmlns:a16="http://schemas.microsoft.com/office/drawing/2014/main" id="{5BAE871D-F183-FD4A-AE87-F555734B2EB3}"/>
                          </a:ext>
                        </a:extLst>
                      </p:cNvPr>
                      <p:cNvSpPr/>
                      <p:nvPr/>
                    </p:nvSpPr>
                    <p:spPr>
                      <a:xfrm>
                        <a:off x="4469567"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71" name="Oval 70">
                        <a:extLst>
                          <a:ext uri="{FF2B5EF4-FFF2-40B4-BE49-F238E27FC236}">
                            <a16:creationId xmlns:a16="http://schemas.microsoft.com/office/drawing/2014/main" id="{81DE1554-FF12-CD41-A17B-3B315D62A4FA}"/>
                          </a:ext>
                        </a:extLst>
                      </p:cNvPr>
                      <p:cNvSpPr/>
                      <p:nvPr/>
                    </p:nvSpPr>
                    <p:spPr>
                      <a:xfrm>
                        <a:off x="4521190"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72" name="Oval 71">
                        <a:extLst>
                          <a:ext uri="{FF2B5EF4-FFF2-40B4-BE49-F238E27FC236}">
                            <a16:creationId xmlns:a16="http://schemas.microsoft.com/office/drawing/2014/main" id="{9E50DEB6-890F-8645-A46A-E1A35CCD4302}"/>
                          </a:ext>
                        </a:extLst>
                      </p:cNvPr>
                      <p:cNvSpPr/>
                      <p:nvPr/>
                    </p:nvSpPr>
                    <p:spPr>
                      <a:xfrm>
                        <a:off x="4572814"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grpSp>
              </p:grpSp>
            </p:grpSp>
            <p:grpSp>
              <p:nvGrpSpPr>
                <p:cNvPr id="42" name="Group 41">
                  <a:extLst>
                    <a:ext uri="{FF2B5EF4-FFF2-40B4-BE49-F238E27FC236}">
                      <a16:creationId xmlns:a16="http://schemas.microsoft.com/office/drawing/2014/main" id="{F8E54710-02C1-6948-B980-CA31369DCD28}"/>
                    </a:ext>
                  </a:extLst>
                </p:cNvPr>
                <p:cNvGrpSpPr/>
                <p:nvPr/>
              </p:nvGrpSpPr>
              <p:grpSpPr>
                <a:xfrm>
                  <a:off x="4125645" y="3162014"/>
                  <a:ext cx="523847" cy="120285"/>
                  <a:chOff x="4420354" y="3275821"/>
                  <a:chExt cx="744771" cy="171013"/>
                </a:xfrm>
                <a:grpFill/>
              </p:grpSpPr>
              <p:sp>
                <p:nvSpPr>
                  <p:cNvPr id="59" name="Rectangle 58">
                    <a:extLst>
                      <a:ext uri="{FF2B5EF4-FFF2-40B4-BE49-F238E27FC236}">
                        <a16:creationId xmlns:a16="http://schemas.microsoft.com/office/drawing/2014/main" id="{3FF63411-6D9E-1E4A-85D0-328647D56E17}"/>
                      </a:ext>
                    </a:extLst>
                  </p:cNvPr>
                  <p:cNvSpPr/>
                  <p:nvPr/>
                </p:nvSpPr>
                <p:spPr>
                  <a:xfrm>
                    <a:off x="4420354" y="3275821"/>
                    <a:ext cx="744771" cy="171013"/>
                  </a:xfrm>
                  <a:prstGeom prst="rect">
                    <a:avLst/>
                  </a:prstGeom>
                  <a:grp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grpSp>
                <p:nvGrpSpPr>
                  <p:cNvPr id="60" name="Group 59">
                    <a:extLst>
                      <a:ext uri="{FF2B5EF4-FFF2-40B4-BE49-F238E27FC236}">
                        <a16:creationId xmlns:a16="http://schemas.microsoft.com/office/drawing/2014/main" id="{54CD074D-09DB-F54D-9662-E5A611707B8F}"/>
                      </a:ext>
                    </a:extLst>
                  </p:cNvPr>
                  <p:cNvGrpSpPr/>
                  <p:nvPr/>
                </p:nvGrpSpPr>
                <p:grpSpPr>
                  <a:xfrm>
                    <a:off x="4477946" y="3347611"/>
                    <a:ext cx="629587" cy="19181"/>
                    <a:chOff x="4469567" y="3347611"/>
                    <a:chExt cx="629587" cy="19181"/>
                  </a:xfrm>
                  <a:grpFill/>
                </p:grpSpPr>
                <p:cxnSp>
                  <p:nvCxnSpPr>
                    <p:cNvPr id="61" name="Straight Connector 60">
                      <a:extLst>
                        <a:ext uri="{FF2B5EF4-FFF2-40B4-BE49-F238E27FC236}">
                          <a16:creationId xmlns:a16="http://schemas.microsoft.com/office/drawing/2014/main" id="{2CF2C999-3624-4841-B9B2-A397F91229D3}"/>
                        </a:ext>
                      </a:extLst>
                    </p:cNvPr>
                    <p:cNvCxnSpPr>
                      <a:cxnSpLocks/>
                    </p:cNvCxnSpPr>
                    <p:nvPr/>
                  </p:nvCxnSpPr>
                  <p:spPr>
                    <a:xfrm>
                      <a:off x="4641954" y="3362793"/>
                      <a:ext cx="457200" cy="0"/>
                    </a:xfrm>
                    <a:prstGeom prst="line">
                      <a:avLst/>
                    </a:prstGeom>
                    <a:grpFill/>
                    <a:ln w="19050" cap="rnd" cmpd="sng" algn="ctr">
                      <a:solidFill>
                        <a:srgbClr val="16BF9F">
                          <a:lumMod val="75000"/>
                        </a:srgbClr>
                      </a:solidFill>
                      <a:prstDash val="solid"/>
                    </a:ln>
                    <a:effectLst/>
                  </p:spPr>
                </p:cxnSp>
                <p:grpSp>
                  <p:nvGrpSpPr>
                    <p:cNvPr id="62" name="Group 61">
                      <a:extLst>
                        <a:ext uri="{FF2B5EF4-FFF2-40B4-BE49-F238E27FC236}">
                          <a16:creationId xmlns:a16="http://schemas.microsoft.com/office/drawing/2014/main" id="{704EE25B-4CBE-C349-875A-5CC7E2AB18E6}"/>
                        </a:ext>
                      </a:extLst>
                    </p:cNvPr>
                    <p:cNvGrpSpPr/>
                    <p:nvPr/>
                  </p:nvGrpSpPr>
                  <p:grpSpPr>
                    <a:xfrm>
                      <a:off x="4469567" y="3347611"/>
                      <a:ext cx="130678" cy="19181"/>
                      <a:chOff x="4469567" y="3339387"/>
                      <a:chExt cx="130678" cy="19181"/>
                    </a:xfrm>
                    <a:grpFill/>
                  </p:grpSpPr>
                  <p:sp>
                    <p:nvSpPr>
                      <p:cNvPr id="63" name="Oval 62">
                        <a:extLst>
                          <a:ext uri="{FF2B5EF4-FFF2-40B4-BE49-F238E27FC236}">
                            <a16:creationId xmlns:a16="http://schemas.microsoft.com/office/drawing/2014/main" id="{0C17562B-C52F-994C-91EA-141C69DE3F2B}"/>
                          </a:ext>
                        </a:extLst>
                      </p:cNvPr>
                      <p:cNvSpPr/>
                      <p:nvPr/>
                    </p:nvSpPr>
                    <p:spPr>
                      <a:xfrm>
                        <a:off x="4469567"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64" name="Oval 63">
                        <a:extLst>
                          <a:ext uri="{FF2B5EF4-FFF2-40B4-BE49-F238E27FC236}">
                            <a16:creationId xmlns:a16="http://schemas.microsoft.com/office/drawing/2014/main" id="{5BFA308F-4654-8640-A0A6-16C53C2A1C41}"/>
                          </a:ext>
                        </a:extLst>
                      </p:cNvPr>
                      <p:cNvSpPr/>
                      <p:nvPr/>
                    </p:nvSpPr>
                    <p:spPr>
                      <a:xfrm>
                        <a:off x="4521190"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65" name="Oval 64">
                        <a:extLst>
                          <a:ext uri="{FF2B5EF4-FFF2-40B4-BE49-F238E27FC236}">
                            <a16:creationId xmlns:a16="http://schemas.microsoft.com/office/drawing/2014/main" id="{E502A78A-2D22-EF4B-93D3-03CC59DE80CD}"/>
                          </a:ext>
                        </a:extLst>
                      </p:cNvPr>
                      <p:cNvSpPr/>
                      <p:nvPr/>
                    </p:nvSpPr>
                    <p:spPr>
                      <a:xfrm>
                        <a:off x="4572814"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grpSp>
              </p:grpSp>
            </p:grpSp>
            <p:grpSp>
              <p:nvGrpSpPr>
                <p:cNvPr id="43" name="Group 42">
                  <a:extLst>
                    <a:ext uri="{FF2B5EF4-FFF2-40B4-BE49-F238E27FC236}">
                      <a16:creationId xmlns:a16="http://schemas.microsoft.com/office/drawing/2014/main" id="{84620666-B45A-3643-B599-6788064302AB}"/>
                    </a:ext>
                  </a:extLst>
                </p:cNvPr>
                <p:cNvGrpSpPr/>
                <p:nvPr/>
              </p:nvGrpSpPr>
              <p:grpSpPr>
                <a:xfrm>
                  <a:off x="4125645" y="3037250"/>
                  <a:ext cx="523847" cy="120285"/>
                  <a:chOff x="4420354" y="3275821"/>
                  <a:chExt cx="744771" cy="171013"/>
                </a:xfrm>
                <a:grpFill/>
              </p:grpSpPr>
              <p:sp>
                <p:nvSpPr>
                  <p:cNvPr id="52" name="Rectangle 51">
                    <a:extLst>
                      <a:ext uri="{FF2B5EF4-FFF2-40B4-BE49-F238E27FC236}">
                        <a16:creationId xmlns:a16="http://schemas.microsoft.com/office/drawing/2014/main" id="{D9433351-4068-7743-8E71-2F9CD4E68A98}"/>
                      </a:ext>
                    </a:extLst>
                  </p:cNvPr>
                  <p:cNvSpPr/>
                  <p:nvPr/>
                </p:nvSpPr>
                <p:spPr>
                  <a:xfrm>
                    <a:off x="4420354" y="3275821"/>
                    <a:ext cx="744771" cy="171013"/>
                  </a:xfrm>
                  <a:prstGeom prst="rect">
                    <a:avLst/>
                  </a:prstGeom>
                  <a:grpFill/>
                  <a:ln w="19050" cap="rnd" cmpd="sng" algn="ctr">
                    <a:solidFill>
                      <a:srgbClr val="16BF9F">
                        <a:lumMod val="75000"/>
                      </a:srgbClr>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grpSp>
                <p:nvGrpSpPr>
                  <p:cNvPr id="53" name="Group 52">
                    <a:extLst>
                      <a:ext uri="{FF2B5EF4-FFF2-40B4-BE49-F238E27FC236}">
                        <a16:creationId xmlns:a16="http://schemas.microsoft.com/office/drawing/2014/main" id="{51F4B930-E4C5-6E4A-91DE-83E5CF01E78A}"/>
                      </a:ext>
                    </a:extLst>
                  </p:cNvPr>
                  <p:cNvGrpSpPr/>
                  <p:nvPr/>
                </p:nvGrpSpPr>
                <p:grpSpPr>
                  <a:xfrm>
                    <a:off x="4477946" y="3347611"/>
                    <a:ext cx="629587" cy="19181"/>
                    <a:chOff x="4469567" y="3347611"/>
                    <a:chExt cx="629587" cy="19181"/>
                  </a:xfrm>
                  <a:grpFill/>
                </p:grpSpPr>
                <p:cxnSp>
                  <p:nvCxnSpPr>
                    <p:cNvPr id="54" name="Straight Connector 53">
                      <a:extLst>
                        <a:ext uri="{FF2B5EF4-FFF2-40B4-BE49-F238E27FC236}">
                          <a16:creationId xmlns:a16="http://schemas.microsoft.com/office/drawing/2014/main" id="{73292032-6C27-BF4B-95F6-23C9F0EFE7C9}"/>
                        </a:ext>
                      </a:extLst>
                    </p:cNvPr>
                    <p:cNvCxnSpPr>
                      <a:cxnSpLocks/>
                    </p:cNvCxnSpPr>
                    <p:nvPr/>
                  </p:nvCxnSpPr>
                  <p:spPr>
                    <a:xfrm>
                      <a:off x="4641954" y="3362793"/>
                      <a:ext cx="457200" cy="0"/>
                    </a:xfrm>
                    <a:prstGeom prst="line">
                      <a:avLst/>
                    </a:prstGeom>
                    <a:grpFill/>
                    <a:ln w="19050" cap="rnd" cmpd="sng" algn="ctr">
                      <a:solidFill>
                        <a:srgbClr val="16BF9F">
                          <a:lumMod val="75000"/>
                        </a:srgbClr>
                      </a:solidFill>
                      <a:prstDash val="solid"/>
                    </a:ln>
                    <a:effectLst/>
                  </p:spPr>
                </p:cxnSp>
                <p:grpSp>
                  <p:nvGrpSpPr>
                    <p:cNvPr id="55" name="Group 54">
                      <a:extLst>
                        <a:ext uri="{FF2B5EF4-FFF2-40B4-BE49-F238E27FC236}">
                          <a16:creationId xmlns:a16="http://schemas.microsoft.com/office/drawing/2014/main" id="{8B8DA82B-3E15-3A48-BAF8-E6971586CFF8}"/>
                        </a:ext>
                      </a:extLst>
                    </p:cNvPr>
                    <p:cNvGrpSpPr/>
                    <p:nvPr/>
                  </p:nvGrpSpPr>
                  <p:grpSpPr>
                    <a:xfrm>
                      <a:off x="4469567" y="3347611"/>
                      <a:ext cx="130678" cy="19181"/>
                      <a:chOff x="4469567" y="3339387"/>
                      <a:chExt cx="130678" cy="19181"/>
                    </a:xfrm>
                    <a:grpFill/>
                  </p:grpSpPr>
                  <p:sp>
                    <p:nvSpPr>
                      <p:cNvPr id="56" name="Oval 55">
                        <a:extLst>
                          <a:ext uri="{FF2B5EF4-FFF2-40B4-BE49-F238E27FC236}">
                            <a16:creationId xmlns:a16="http://schemas.microsoft.com/office/drawing/2014/main" id="{6B27430C-49E7-4E4B-AF10-F1BCFF4A8C5E}"/>
                          </a:ext>
                        </a:extLst>
                      </p:cNvPr>
                      <p:cNvSpPr/>
                      <p:nvPr/>
                    </p:nvSpPr>
                    <p:spPr>
                      <a:xfrm>
                        <a:off x="4469567"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57" name="Oval 56">
                        <a:extLst>
                          <a:ext uri="{FF2B5EF4-FFF2-40B4-BE49-F238E27FC236}">
                            <a16:creationId xmlns:a16="http://schemas.microsoft.com/office/drawing/2014/main" id="{972D1A8A-9A5F-0F4C-AD78-C328F7461BEC}"/>
                          </a:ext>
                        </a:extLst>
                      </p:cNvPr>
                      <p:cNvSpPr/>
                      <p:nvPr/>
                    </p:nvSpPr>
                    <p:spPr>
                      <a:xfrm>
                        <a:off x="4521190"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58" name="Oval 57">
                        <a:extLst>
                          <a:ext uri="{FF2B5EF4-FFF2-40B4-BE49-F238E27FC236}">
                            <a16:creationId xmlns:a16="http://schemas.microsoft.com/office/drawing/2014/main" id="{82C38DFA-6FC2-B840-864C-07EEE0FEE406}"/>
                          </a:ext>
                        </a:extLst>
                      </p:cNvPr>
                      <p:cNvSpPr/>
                      <p:nvPr/>
                    </p:nvSpPr>
                    <p:spPr>
                      <a:xfrm>
                        <a:off x="4572814"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grpSp>
              </p:grpSp>
            </p:grpSp>
            <p:grpSp>
              <p:nvGrpSpPr>
                <p:cNvPr id="44" name="Group 43">
                  <a:extLst>
                    <a:ext uri="{FF2B5EF4-FFF2-40B4-BE49-F238E27FC236}">
                      <a16:creationId xmlns:a16="http://schemas.microsoft.com/office/drawing/2014/main" id="{6B5CE2F2-6D32-7744-BC88-D2AE1A6805AA}"/>
                    </a:ext>
                  </a:extLst>
                </p:cNvPr>
                <p:cNvGrpSpPr/>
                <p:nvPr/>
              </p:nvGrpSpPr>
              <p:grpSpPr>
                <a:xfrm>
                  <a:off x="4125645" y="2912487"/>
                  <a:ext cx="523847" cy="120285"/>
                  <a:chOff x="4420354" y="3275821"/>
                  <a:chExt cx="744771" cy="171013"/>
                </a:xfrm>
                <a:grpFill/>
              </p:grpSpPr>
              <p:sp>
                <p:nvSpPr>
                  <p:cNvPr id="45" name="Rectangle 44">
                    <a:extLst>
                      <a:ext uri="{FF2B5EF4-FFF2-40B4-BE49-F238E27FC236}">
                        <a16:creationId xmlns:a16="http://schemas.microsoft.com/office/drawing/2014/main" id="{E3BB33FA-27ED-8A4E-82F2-77D6ADB52F8F}"/>
                      </a:ext>
                    </a:extLst>
                  </p:cNvPr>
                  <p:cNvSpPr/>
                  <p:nvPr/>
                </p:nvSpPr>
                <p:spPr>
                  <a:xfrm>
                    <a:off x="4420354" y="3275821"/>
                    <a:ext cx="744771" cy="171013"/>
                  </a:xfrm>
                  <a:prstGeom prst="rect">
                    <a:avLst/>
                  </a:prstGeom>
                  <a:grp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grpSp>
                <p:nvGrpSpPr>
                  <p:cNvPr id="46" name="Group 45">
                    <a:extLst>
                      <a:ext uri="{FF2B5EF4-FFF2-40B4-BE49-F238E27FC236}">
                        <a16:creationId xmlns:a16="http://schemas.microsoft.com/office/drawing/2014/main" id="{C0034583-A149-D549-9EEA-31A12F58AA21}"/>
                      </a:ext>
                    </a:extLst>
                  </p:cNvPr>
                  <p:cNvGrpSpPr/>
                  <p:nvPr/>
                </p:nvGrpSpPr>
                <p:grpSpPr>
                  <a:xfrm>
                    <a:off x="4477946" y="3347611"/>
                    <a:ext cx="629587" cy="19181"/>
                    <a:chOff x="4469567" y="3347611"/>
                    <a:chExt cx="629587" cy="19181"/>
                  </a:xfrm>
                  <a:grpFill/>
                </p:grpSpPr>
                <p:cxnSp>
                  <p:nvCxnSpPr>
                    <p:cNvPr id="47" name="Straight Connector 46">
                      <a:extLst>
                        <a:ext uri="{FF2B5EF4-FFF2-40B4-BE49-F238E27FC236}">
                          <a16:creationId xmlns:a16="http://schemas.microsoft.com/office/drawing/2014/main" id="{E069AC05-C297-6846-9CEA-3121C481CA35}"/>
                        </a:ext>
                      </a:extLst>
                    </p:cNvPr>
                    <p:cNvCxnSpPr>
                      <a:cxnSpLocks/>
                    </p:cNvCxnSpPr>
                    <p:nvPr/>
                  </p:nvCxnSpPr>
                  <p:spPr>
                    <a:xfrm>
                      <a:off x="4641954" y="3362793"/>
                      <a:ext cx="457200" cy="0"/>
                    </a:xfrm>
                    <a:prstGeom prst="line">
                      <a:avLst/>
                    </a:prstGeom>
                    <a:grpFill/>
                    <a:ln w="19050" cap="rnd" cmpd="sng" algn="ctr">
                      <a:solidFill>
                        <a:srgbClr val="16BF9F">
                          <a:lumMod val="75000"/>
                        </a:srgbClr>
                      </a:solidFill>
                      <a:prstDash val="solid"/>
                    </a:ln>
                    <a:effectLst/>
                  </p:spPr>
                </p:cxnSp>
                <p:grpSp>
                  <p:nvGrpSpPr>
                    <p:cNvPr id="48" name="Group 47">
                      <a:extLst>
                        <a:ext uri="{FF2B5EF4-FFF2-40B4-BE49-F238E27FC236}">
                          <a16:creationId xmlns:a16="http://schemas.microsoft.com/office/drawing/2014/main" id="{696301F9-4EF7-904D-8659-852A81AA3093}"/>
                        </a:ext>
                      </a:extLst>
                    </p:cNvPr>
                    <p:cNvGrpSpPr/>
                    <p:nvPr/>
                  </p:nvGrpSpPr>
                  <p:grpSpPr>
                    <a:xfrm>
                      <a:off x="4469567" y="3347611"/>
                      <a:ext cx="130678" cy="19181"/>
                      <a:chOff x="4469567" y="3339387"/>
                      <a:chExt cx="130678" cy="19181"/>
                    </a:xfrm>
                    <a:grpFill/>
                  </p:grpSpPr>
                  <p:sp>
                    <p:nvSpPr>
                      <p:cNvPr id="49" name="Oval 48">
                        <a:extLst>
                          <a:ext uri="{FF2B5EF4-FFF2-40B4-BE49-F238E27FC236}">
                            <a16:creationId xmlns:a16="http://schemas.microsoft.com/office/drawing/2014/main" id="{6141D6A4-AB8E-9A43-BACC-A12B14661887}"/>
                          </a:ext>
                        </a:extLst>
                      </p:cNvPr>
                      <p:cNvSpPr/>
                      <p:nvPr/>
                    </p:nvSpPr>
                    <p:spPr>
                      <a:xfrm>
                        <a:off x="4469567"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50" name="Oval 49">
                        <a:extLst>
                          <a:ext uri="{FF2B5EF4-FFF2-40B4-BE49-F238E27FC236}">
                            <a16:creationId xmlns:a16="http://schemas.microsoft.com/office/drawing/2014/main" id="{9040A785-7659-F949-BF7F-FC31C00D6A33}"/>
                          </a:ext>
                        </a:extLst>
                      </p:cNvPr>
                      <p:cNvSpPr/>
                      <p:nvPr/>
                    </p:nvSpPr>
                    <p:spPr>
                      <a:xfrm>
                        <a:off x="4521190"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sp>
                    <p:nvSpPr>
                      <p:cNvPr id="51" name="Oval 50">
                        <a:extLst>
                          <a:ext uri="{FF2B5EF4-FFF2-40B4-BE49-F238E27FC236}">
                            <a16:creationId xmlns:a16="http://schemas.microsoft.com/office/drawing/2014/main" id="{0FDD756C-978D-1442-99C0-D7471C6C45A1}"/>
                          </a:ext>
                        </a:extLst>
                      </p:cNvPr>
                      <p:cNvSpPr/>
                      <p:nvPr/>
                    </p:nvSpPr>
                    <p:spPr>
                      <a:xfrm>
                        <a:off x="4572814" y="3339387"/>
                        <a:ext cx="27431" cy="19181"/>
                      </a:xfrm>
                      <a:prstGeom prst="ellipse">
                        <a:avLst/>
                      </a:prstGeom>
                      <a:solidFill>
                        <a:srgbClr val="FF6138"/>
                      </a:solidFill>
                      <a:ln w="19050" cap="rnd" cmpd="sng" algn="ctr">
                        <a:solidFill>
                          <a:sysClr val="window" lastClr="FFFFFF"/>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51"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rial"/>
                        </a:endParaRPr>
                      </a:p>
                    </p:txBody>
                  </p:sp>
                </p:grpSp>
              </p:grpSp>
            </p:grpSp>
          </p:grpSp>
        </p:grpSp>
        <p:sp>
          <p:nvSpPr>
            <p:cNvPr id="35" name="Freeform: Shape 122">
              <a:extLst>
                <a:ext uri="{FF2B5EF4-FFF2-40B4-BE49-F238E27FC236}">
                  <a16:creationId xmlns:a16="http://schemas.microsoft.com/office/drawing/2014/main" id="{00AFFCD9-2FB4-A243-8ECB-CFFFE00089B0}"/>
                </a:ext>
              </a:extLst>
            </p:cNvPr>
            <p:cNvSpPr/>
            <p:nvPr/>
          </p:nvSpPr>
          <p:spPr>
            <a:xfrm>
              <a:off x="1573396" y="1680437"/>
              <a:ext cx="1622662" cy="1207846"/>
            </a:xfrm>
            <a:custGeom>
              <a:avLst/>
              <a:gdLst>
                <a:gd name="connsiteX0" fmla="*/ 14288 w 1266825"/>
                <a:gd name="connsiteY0" fmla="*/ 229553 h 942975"/>
                <a:gd name="connsiteX1" fmla="*/ 49530 w 1266825"/>
                <a:gd name="connsiteY1" fmla="*/ 227647 h 942975"/>
                <a:gd name="connsiteX2" fmla="*/ 127635 w 1266825"/>
                <a:gd name="connsiteY2" fmla="*/ 238125 h 942975"/>
                <a:gd name="connsiteX3" fmla="*/ 421005 w 1266825"/>
                <a:gd name="connsiteY3" fmla="*/ 14288 h 942975"/>
                <a:gd name="connsiteX4" fmla="*/ 716280 w 1266825"/>
                <a:gd name="connsiteY4" fmla="*/ 249555 h 942975"/>
                <a:gd name="connsiteX5" fmla="*/ 828675 w 1266825"/>
                <a:gd name="connsiteY5" fmla="*/ 228600 h 942975"/>
                <a:gd name="connsiteX6" fmla="*/ 1132523 w 1266825"/>
                <a:gd name="connsiteY6" fmla="*/ 532448 h 942975"/>
                <a:gd name="connsiteX7" fmla="*/ 1130618 w 1266825"/>
                <a:gd name="connsiteY7" fmla="*/ 561975 h 942975"/>
                <a:gd name="connsiteX8" fmla="*/ 1256348 w 1266825"/>
                <a:gd name="connsiteY8" fmla="*/ 742950 h 942975"/>
                <a:gd name="connsiteX9" fmla="*/ 1063943 w 1266825"/>
                <a:gd name="connsiteY9" fmla="*/ 935355 h 942975"/>
                <a:gd name="connsiteX10" fmla="*/ 752475 w 1266825"/>
                <a:gd name="connsiteY10" fmla="*/ 93535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6825" h="942975">
                  <a:moveTo>
                    <a:pt x="14288" y="229553"/>
                  </a:moveTo>
                  <a:cubicBezTo>
                    <a:pt x="25718" y="228600"/>
                    <a:pt x="38100" y="227647"/>
                    <a:pt x="49530" y="227647"/>
                  </a:cubicBezTo>
                  <a:cubicBezTo>
                    <a:pt x="76200" y="227647"/>
                    <a:pt x="102870" y="231458"/>
                    <a:pt x="127635" y="238125"/>
                  </a:cubicBezTo>
                  <a:cubicBezTo>
                    <a:pt x="162877" y="109538"/>
                    <a:pt x="280035" y="14288"/>
                    <a:pt x="421005" y="14288"/>
                  </a:cubicBezTo>
                  <a:cubicBezTo>
                    <a:pt x="564833" y="14288"/>
                    <a:pt x="685800" y="114300"/>
                    <a:pt x="716280" y="249555"/>
                  </a:cubicBezTo>
                  <a:cubicBezTo>
                    <a:pt x="750570" y="236220"/>
                    <a:pt x="788670" y="228600"/>
                    <a:pt x="828675" y="228600"/>
                  </a:cubicBezTo>
                  <a:cubicBezTo>
                    <a:pt x="996315" y="228600"/>
                    <a:pt x="1132523" y="364808"/>
                    <a:pt x="1132523" y="532448"/>
                  </a:cubicBezTo>
                  <a:cubicBezTo>
                    <a:pt x="1132523" y="542925"/>
                    <a:pt x="1131570" y="552450"/>
                    <a:pt x="1130618" y="561975"/>
                  </a:cubicBezTo>
                  <a:cubicBezTo>
                    <a:pt x="1203960" y="589598"/>
                    <a:pt x="1256348" y="660083"/>
                    <a:pt x="1256348" y="742950"/>
                  </a:cubicBezTo>
                  <a:cubicBezTo>
                    <a:pt x="1256348" y="849630"/>
                    <a:pt x="1169670" y="935355"/>
                    <a:pt x="1063943" y="935355"/>
                  </a:cubicBezTo>
                  <a:lnTo>
                    <a:pt x="752475" y="935355"/>
                  </a:lnTo>
                </a:path>
              </a:pathLst>
            </a:custGeom>
            <a:noFill/>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36" name="Freeform: Shape 132">
              <a:extLst>
                <a:ext uri="{FF2B5EF4-FFF2-40B4-BE49-F238E27FC236}">
                  <a16:creationId xmlns:a16="http://schemas.microsoft.com/office/drawing/2014/main" id="{EF3DF181-6BEB-C74B-A9A0-8DF13ED04EFF}"/>
                </a:ext>
              </a:extLst>
            </p:cNvPr>
            <p:cNvSpPr/>
            <p:nvPr/>
          </p:nvSpPr>
          <p:spPr>
            <a:xfrm>
              <a:off x="964481" y="1973485"/>
              <a:ext cx="642554" cy="922840"/>
            </a:xfrm>
            <a:custGeom>
              <a:avLst/>
              <a:gdLst>
                <a:gd name="connsiteX0" fmla="*/ 642554 w 1098822"/>
                <a:gd name="connsiteY0" fmla="*/ 0 h 922840"/>
                <a:gd name="connsiteX1" fmla="*/ 1098822 w 1098822"/>
                <a:gd name="connsiteY1" fmla="*/ 456268 h 922840"/>
                <a:gd name="connsiteX2" fmla="*/ 642554 w 1098822"/>
                <a:gd name="connsiteY2" fmla="*/ 912536 h 922840"/>
                <a:gd name="connsiteX3" fmla="*/ 464954 w 1098822"/>
                <a:gd name="connsiteY3" fmla="*/ 876680 h 922840"/>
                <a:gd name="connsiteX4" fmla="*/ 432181 w 1098822"/>
                <a:gd name="connsiteY4" fmla="*/ 858892 h 922840"/>
                <a:gd name="connsiteX5" fmla="*/ 408972 w 1098822"/>
                <a:gd name="connsiteY5" fmla="*/ 878041 h 922840"/>
                <a:gd name="connsiteX6" fmla="*/ 262311 w 1098822"/>
                <a:gd name="connsiteY6" fmla="*/ 922840 h 922840"/>
                <a:gd name="connsiteX7" fmla="*/ 0 w 1098822"/>
                <a:gd name="connsiteY7" fmla="*/ 660529 h 922840"/>
                <a:gd name="connsiteX8" fmla="*/ 160208 w 1098822"/>
                <a:gd name="connsiteY8" fmla="*/ 418832 h 922840"/>
                <a:gd name="connsiteX9" fmla="*/ 191024 w 1098822"/>
                <a:gd name="connsiteY9" fmla="*/ 409266 h 922840"/>
                <a:gd name="connsiteX10" fmla="*/ 195556 w 1098822"/>
                <a:gd name="connsiteY10" fmla="*/ 364314 h 922840"/>
                <a:gd name="connsiteX11" fmla="*/ 642554 w 1098822"/>
                <a:gd name="connsiteY11" fmla="*/ 0 h 922840"/>
                <a:gd name="connsiteX0" fmla="*/ 1098822 w 1190262"/>
                <a:gd name="connsiteY0" fmla="*/ 456268 h 922840"/>
                <a:gd name="connsiteX1" fmla="*/ 642554 w 1190262"/>
                <a:gd name="connsiteY1" fmla="*/ 912536 h 922840"/>
                <a:gd name="connsiteX2" fmla="*/ 464954 w 1190262"/>
                <a:gd name="connsiteY2" fmla="*/ 876680 h 922840"/>
                <a:gd name="connsiteX3" fmla="*/ 432181 w 1190262"/>
                <a:gd name="connsiteY3" fmla="*/ 858892 h 922840"/>
                <a:gd name="connsiteX4" fmla="*/ 408972 w 1190262"/>
                <a:gd name="connsiteY4" fmla="*/ 878041 h 922840"/>
                <a:gd name="connsiteX5" fmla="*/ 262311 w 1190262"/>
                <a:gd name="connsiteY5" fmla="*/ 922840 h 922840"/>
                <a:gd name="connsiteX6" fmla="*/ 0 w 1190262"/>
                <a:gd name="connsiteY6" fmla="*/ 660529 h 922840"/>
                <a:gd name="connsiteX7" fmla="*/ 160208 w 1190262"/>
                <a:gd name="connsiteY7" fmla="*/ 418832 h 922840"/>
                <a:gd name="connsiteX8" fmla="*/ 191024 w 1190262"/>
                <a:gd name="connsiteY8" fmla="*/ 409266 h 922840"/>
                <a:gd name="connsiteX9" fmla="*/ 195556 w 1190262"/>
                <a:gd name="connsiteY9" fmla="*/ 364314 h 922840"/>
                <a:gd name="connsiteX10" fmla="*/ 642554 w 1190262"/>
                <a:gd name="connsiteY10" fmla="*/ 0 h 922840"/>
                <a:gd name="connsiteX11" fmla="*/ 1190262 w 1190262"/>
                <a:gd name="connsiteY11" fmla="*/ 547708 h 922840"/>
                <a:gd name="connsiteX0" fmla="*/ 1098822 w 1098822"/>
                <a:gd name="connsiteY0" fmla="*/ 456268 h 922840"/>
                <a:gd name="connsiteX1" fmla="*/ 642554 w 1098822"/>
                <a:gd name="connsiteY1" fmla="*/ 912536 h 922840"/>
                <a:gd name="connsiteX2" fmla="*/ 464954 w 1098822"/>
                <a:gd name="connsiteY2" fmla="*/ 876680 h 922840"/>
                <a:gd name="connsiteX3" fmla="*/ 432181 w 1098822"/>
                <a:gd name="connsiteY3" fmla="*/ 858892 h 922840"/>
                <a:gd name="connsiteX4" fmla="*/ 408972 w 1098822"/>
                <a:gd name="connsiteY4" fmla="*/ 878041 h 922840"/>
                <a:gd name="connsiteX5" fmla="*/ 262311 w 1098822"/>
                <a:gd name="connsiteY5" fmla="*/ 922840 h 922840"/>
                <a:gd name="connsiteX6" fmla="*/ 0 w 1098822"/>
                <a:gd name="connsiteY6" fmla="*/ 660529 h 922840"/>
                <a:gd name="connsiteX7" fmla="*/ 160208 w 1098822"/>
                <a:gd name="connsiteY7" fmla="*/ 418832 h 922840"/>
                <a:gd name="connsiteX8" fmla="*/ 191024 w 1098822"/>
                <a:gd name="connsiteY8" fmla="*/ 409266 h 922840"/>
                <a:gd name="connsiteX9" fmla="*/ 195556 w 1098822"/>
                <a:gd name="connsiteY9" fmla="*/ 364314 h 922840"/>
                <a:gd name="connsiteX10" fmla="*/ 642554 w 1098822"/>
                <a:gd name="connsiteY10" fmla="*/ 0 h 922840"/>
                <a:gd name="connsiteX0" fmla="*/ 642554 w 642554"/>
                <a:gd name="connsiteY0" fmla="*/ 912536 h 922840"/>
                <a:gd name="connsiteX1" fmla="*/ 464954 w 642554"/>
                <a:gd name="connsiteY1" fmla="*/ 876680 h 922840"/>
                <a:gd name="connsiteX2" fmla="*/ 432181 w 642554"/>
                <a:gd name="connsiteY2" fmla="*/ 858892 h 922840"/>
                <a:gd name="connsiteX3" fmla="*/ 408972 w 642554"/>
                <a:gd name="connsiteY3" fmla="*/ 878041 h 922840"/>
                <a:gd name="connsiteX4" fmla="*/ 262311 w 642554"/>
                <a:gd name="connsiteY4" fmla="*/ 922840 h 922840"/>
                <a:gd name="connsiteX5" fmla="*/ 0 w 642554"/>
                <a:gd name="connsiteY5" fmla="*/ 660529 h 922840"/>
                <a:gd name="connsiteX6" fmla="*/ 160208 w 642554"/>
                <a:gd name="connsiteY6" fmla="*/ 418832 h 922840"/>
                <a:gd name="connsiteX7" fmla="*/ 191024 w 642554"/>
                <a:gd name="connsiteY7" fmla="*/ 409266 h 922840"/>
                <a:gd name="connsiteX8" fmla="*/ 195556 w 642554"/>
                <a:gd name="connsiteY8" fmla="*/ 364314 h 922840"/>
                <a:gd name="connsiteX9" fmla="*/ 642554 w 642554"/>
                <a:gd name="connsiteY9" fmla="*/ 0 h 922840"/>
                <a:gd name="connsiteX0" fmla="*/ 464954 w 642554"/>
                <a:gd name="connsiteY0" fmla="*/ 876680 h 922840"/>
                <a:gd name="connsiteX1" fmla="*/ 432181 w 642554"/>
                <a:gd name="connsiteY1" fmla="*/ 858892 h 922840"/>
                <a:gd name="connsiteX2" fmla="*/ 408972 w 642554"/>
                <a:gd name="connsiteY2" fmla="*/ 878041 h 922840"/>
                <a:gd name="connsiteX3" fmla="*/ 262311 w 642554"/>
                <a:gd name="connsiteY3" fmla="*/ 922840 h 922840"/>
                <a:gd name="connsiteX4" fmla="*/ 0 w 642554"/>
                <a:gd name="connsiteY4" fmla="*/ 660529 h 922840"/>
                <a:gd name="connsiteX5" fmla="*/ 160208 w 642554"/>
                <a:gd name="connsiteY5" fmla="*/ 418832 h 922840"/>
                <a:gd name="connsiteX6" fmla="*/ 191024 w 642554"/>
                <a:gd name="connsiteY6" fmla="*/ 409266 h 922840"/>
                <a:gd name="connsiteX7" fmla="*/ 195556 w 642554"/>
                <a:gd name="connsiteY7" fmla="*/ 364314 h 922840"/>
                <a:gd name="connsiteX8" fmla="*/ 642554 w 642554"/>
                <a:gd name="connsiteY8" fmla="*/ 0 h 922840"/>
                <a:gd name="connsiteX0" fmla="*/ 464954 w 642554"/>
                <a:gd name="connsiteY0" fmla="*/ 876680 h 922840"/>
                <a:gd name="connsiteX1" fmla="*/ 467046 w 642554"/>
                <a:gd name="connsiteY1" fmla="*/ 871324 h 922840"/>
                <a:gd name="connsiteX2" fmla="*/ 432181 w 642554"/>
                <a:gd name="connsiteY2" fmla="*/ 858892 h 922840"/>
                <a:gd name="connsiteX3" fmla="*/ 408972 w 642554"/>
                <a:gd name="connsiteY3" fmla="*/ 878041 h 922840"/>
                <a:gd name="connsiteX4" fmla="*/ 262311 w 642554"/>
                <a:gd name="connsiteY4" fmla="*/ 922840 h 922840"/>
                <a:gd name="connsiteX5" fmla="*/ 0 w 642554"/>
                <a:gd name="connsiteY5" fmla="*/ 660529 h 922840"/>
                <a:gd name="connsiteX6" fmla="*/ 160208 w 642554"/>
                <a:gd name="connsiteY6" fmla="*/ 418832 h 922840"/>
                <a:gd name="connsiteX7" fmla="*/ 191024 w 642554"/>
                <a:gd name="connsiteY7" fmla="*/ 409266 h 922840"/>
                <a:gd name="connsiteX8" fmla="*/ 195556 w 642554"/>
                <a:gd name="connsiteY8" fmla="*/ 364314 h 922840"/>
                <a:gd name="connsiteX9" fmla="*/ 642554 w 642554"/>
                <a:gd name="connsiteY9" fmla="*/ 0 h 922840"/>
                <a:gd name="connsiteX0" fmla="*/ 464954 w 642554"/>
                <a:gd name="connsiteY0" fmla="*/ 876680 h 922840"/>
                <a:gd name="connsiteX1" fmla="*/ 432181 w 642554"/>
                <a:gd name="connsiteY1" fmla="*/ 858892 h 922840"/>
                <a:gd name="connsiteX2" fmla="*/ 408972 w 642554"/>
                <a:gd name="connsiteY2" fmla="*/ 878041 h 922840"/>
                <a:gd name="connsiteX3" fmla="*/ 262311 w 642554"/>
                <a:gd name="connsiteY3" fmla="*/ 922840 h 922840"/>
                <a:gd name="connsiteX4" fmla="*/ 0 w 642554"/>
                <a:gd name="connsiteY4" fmla="*/ 660529 h 922840"/>
                <a:gd name="connsiteX5" fmla="*/ 160208 w 642554"/>
                <a:gd name="connsiteY5" fmla="*/ 418832 h 922840"/>
                <a:gd name="connsiteX6" fmla="*/ 191024 w 642554"/>
                <a:gd name="connsiteY6" fmla="*/ 409266 h 922840"/>
                <a:gd name="connsiteX7" fmla="*/ 195556 w 642554"/>
                <a:gd name="connsiteY7" fmla="*/ 364314 h 922840"/>
                <a:gd name="connsiteX8" fmla="*/ 642554 w 642554"/>
                <a:gd name="connsiteY8" fmla="*/ 0 h 922840"/>
                <a:gd name="connsiteX0" fmla="*/ 432181 w 642554"/>
                <a:gd name="connsiteY0" fmla="*/ 858892 h 922840"/>
                <a:gd name="connsiteX1" fmla="*/ 408972 w 642554"/>
                <a:gd name="connsiteY1" fmla="*/ 878041 h 922840"/>
                <a:gd name="connsiteX2" fmla="*/ 262311 w 642554"/>
                <a:gd name="connsiteY2" fmla="*/ 922840 h 922840"/>
                <a:gd name="connsiteX3" fmla="*/ 0 w 642554"/>
                <a:gd name="connsiteY3" fmla="*/ 660529 h 922840"/>
                <a:gd name="connsiteX4" fmla="*/ 160208 w 642554"/>
                <a:gd name="connsiteY4" fmla="*/ 418832 h 922840"/>
                <a:gd name="connsiteX5" fmla="*/ 191024 w 642554"/>
                <a:gd name="connsiteY5" fmla="*/ 409266 h 922840"/>
                <a:gd name="connsiteX6" fmla="*/ 195556 w 642554"/>
                <a:gd name="connsiteY6" fmla="*/ 364314 h 922840"/>
                <a:gd name="connsiteX7" fmla="*/ 642554 w 642554"/>
                <a:gd name="connsiteY7" fmla="*/ 0 h 922840"/>
                <a:gd name="connsiteX0" fmla="*/ 408972 w 642554"/>
                <a:gd name="connsiteY0" fmla="*/ 878041 h 922840"/>
                <a:gd name="connsiteX1" fmla="*/ 262311 w 642554"/>
                <a:gd name="connsiteY1" fmla="*/ 922840 h 922840"/>
                <a:gd name="connsiteX2" fmla="*/ 0 w 642554"/>
                <a:gd name="connsiteY2" fmla="*/ 660529 h 922840"/>
                <a:gd name="connsiteX3" fmla="*/ 160208 w 642554"/>
                <a:gd name="connsiteY3" fmla="*/ 418832 h 922840"/>
                <a:gd name="connsiteX4" fmla="*/ 191024 w 642554"/>
                <a:gd name="connsiteY4" fmla="*/ 409266 h 922840"/>
                <a:gd name="connsiteX5" fmla="*/ 195556 w 642554"/>
                <a:gd name="connsiteY5" fmla="*/ 364314 h 922840"/>
                <a:gd name="connsiteX6" fmla="*/ 642554 w 642554"/>
                <a:gd name="connsiteY6" fmla="*/ 0 h 922840"/>
                <a:gd name="connsiteX0" fmla="*/ 262311 w 642554"/>
                <a:gd name="connsiteY0" fmla="*/ 922840 h 922840"/>
                <a:gd name="connsiteX1" fmla="*/ 0 w 642554"/>
                <a:gd name="connsiteY1" fmla="*/ 660529 h 922840"/>
                <a:gd name="connsiteX2" fmla="*/ 160208 w 642554"/>
                <a:gd name="connsiteY2" fmla="*/ 418832 h 922840"/>
                <a:gd name="connsiteX3" fmla="*/ 191024 w 642554"/>
                <a:gd name="connsiteY3" fmla="*/ 409266 h 922840"/>
                <a:gd name="connsiteX4" fmla="*/ 195556 w 642554"/>
                <a:gd name="connsiteY4" fmla="*/ 364314 h 922840"/>
                <a:gd name="connsiteX5" fmla="*/ 642554 w 642554"/>
                <a:gd name="connsiteY5" fmla="*/ 0 h 92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554" h="922840">
                  <a:moveTo>
                    <a:pt x="262311" y="922840"/>
                  </a:moveTo>
                  <a:cubicBezTo>
                    <a:pt x="117441" y="922840"/>
                    <a:pt x="0" y="805399"/>
                    <a:pt x="0" y="660529"/>
                  </a:cubicBezTo>
                  <a:cubicBezTo>
                    <a:pt x="0" y="551877"/>
                    <a:pt x="66061" y="458653"/>
                    <a:pt x="160208" y="418832"/>
                  </a:cubicBezTo>
                  <a:lnTo>
                    <a:pt x="191024" y="409266"/>
                  </a:lnTo>
                  <a:lnTo>
                    <a:pt x="195556" y="364314"/>
                  </a:lnTo>
                  <a:cubicBezTo>
                    <a:pt x="238101" y="156400"/>
                    <a:pt x="422063" y="0"/>
                    <a:pt x="642554" y="0"/>
                  </a:cubicBezTo>
                </a:path>
              </a:pathLst>
            </a:custGeom>
            <a:noFill/>
            <a:ln w="19050" cap="flat">
              <a:solidFill>
                <a:sysClr val="window" lastClr="FFFFFF"/>
              </a:solidFill>
              <a:prstDash val="dash"/>
              <a:rou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Amazon Ember"/>
              </a:endParaRPr>
            </a:p>
          </p:txBody>
        </p:sp>
      </p:grpSp>
      <p:grpSp>
        <p:nvGrpSpPr>
          <p:cNvPr id="93" name="Group 92">
            <a:extLst>
              <a:ext uri="{FF2B5EF4-FFF2-40B4-BE49-F238E27FC236}">
                <a16:creationId xmlns:a16="http://schemas.microsoft.com/office/drawing/2014/main" id="{16B81C42-60D3-4A44-82C9-DD85FE936ED9}"/>
              </a:ext>
            </a:extLst>
          </p:cNvPr>
          <p:cNvGrpSpPr/>
          <p:nvPr/>
        </p:nvGrpSpPr>
        <p:grpSpPr>
          <a:xfrm>
            <a:off x="8995112" y="2288394"/>
            <a:ext cx="1280583" cy="1037748"/>
            <a:chOff x="5350096" y="1762124"/>
            <a:chExt cx="2170464" cy="1571406"/>
          </a:xfrm>
        </p:grpSpPr>
        <p:grpSp>
          <p:nvGrpSpPr>
            <p:cNvPr id="94" name="Graphic 4">
              <a:extLst>
                <a:ext uri="{FF2B5EF4-FFF2-40B4-BE49-F238E27FC236}">
                  <a16:creationId xmlns:a16="http://schemas.microsoft.com/office/drawing/2014/main" id="{BFA71562-B024-1E4E-A7D5-756505806B1F}"/>
                </a:ext>
              </a:extLst>
            </p:cNvPr>
            <p:cNvGrpSpPr/>
            <p:nvPr/>
          </p:nvGrpSpPr>
          <p:grpSpPr>
            <a:xfrm>
              <a:off x="5350096" y="1762124"/>
              <a:ext cx="2170464" cy="1207846"/>
              <a:chOff x="3439477" y="2069782"/>
              <a:chExt cx="1694498" cy="942975"/>
            </a:xfrm>
          </p:grpSpPr>
          <p:sp>
            <p:nvSpPr>
              <p:cNvPr id="128" name="Freeform: Shape 227">
                <a:extLst>
                  <a:ext uri="{FF2B5EF4-FFF2-40B4-BE49-F238E27FC236}">
                    <a16:creationId xmlns:a16="http://schemas.microsoft.com/office/drawing/2014/main" id="{F1B6935C-220A-8F4D-B9BB-C664725F5B65}"/>
                  </a:ext>
                </a:extLst>
              </p:cNvPr>
              <p:cNvSpPr/>
              <p:nvPr/>
            </p:nvSpPr>
            <p:spPr>
              <a:xfrm>
                <a:off x="3616659" y="2223075"/>
                <a:ext cx="190500" cy="190500"/>
              </a:xfrm>
              <a:custGeom>
                <a:avLst/>
                <a:gdLst>
                  <a:gd name="connsiteX0" fmla="*/ 14288 w 190500"/>
                  <a:gd name="connsiteY0" fmla="*/ 14288 h 190500"/>
                  <a:gd name="connsiteX1" fmla="*/ 184785 w 190500"/>
                  <a:gd name="connsiteY1" fmla="*/ 14288 h 190500"/>
                  <a:gd name="connsiteX2" fmla="*/ 184785 w 190500"/>
                  <a:gd name="connsiteY2" fmla="*/ 184785 h 190500"/>
                  <a:gd name="connsiteX3" fmla="*/ 14288 w 190500"/>
                  <a:gd name="connsiteY3" fmla="*/ 184785 h 190500"/>
                </a:gdLst>
                <a:ahLst/>
                <a:cxnLst>
                  <a:cxn ang="0">
                    <a:pos x="connsiteX0" y="connsiteY0"/>
                  </a:cxn>
                  <a:cxn ang="0">
                    <a:pos x="connsiteX1" y="connsiteY1"/>
                  </a:cxn>
                  <a:cxn ang="0">
                    <a:pos x="connsiteX2" y="connsiteY2"/>
                  </a:cxn>
                  <a:cxn ang="0">
                    <a:pos x="connsiteX3" y="connsiteY3"/>
                  </a:cxn>
                </a:cxnLst>
                <a:rect l="l" t="t" r="r" b="b"/>
                <a:pathLst>
                  <a:path w="190500" h="190500">
                    <a:moveTo>
                      <a:pt x="14288" y="14288"/>
                    </a:moveTo>
                    <a:lnTo>
                      <a:pt x="184785" y="14288"/>
                    </a:lnTo>
                    <a:lnTo>
                      <a:pt x="184785" y="184785"/>
                    </a:lnTo>
                    <a:lnTo>
                      <a:pt x="14288" y="184785"/>
                    </a:lnTo>
                    <a:close/>
                  </a:path>
                </a:pathLst>
              </a:custGeom>
              <a:noFill/>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29" name="Freeform: Shape 234">
                <a:extLst>
                  <a:ext uri="{FF2B5EF4-FFF2-40B4-BE49-F238E27FC236}">
                    <a16:creationId xmlns:a16="http://schemas.microsoft.com/office/drawing/2014/main" id="{D726F7ED-4451-8747-9AE3-B5A7E250A86D}"/>
                  </a:ext>
                </a:extLst>
              </p:cNvPr>
              <p:cNvSpPr/>
              <p:nvPr/>
            </p:nvSpPr>
            <p:spPr>
              <a:xfrm>
                <a:off x="3867150" y="2069782"/>
                <a:ext cx="1266825" cy="942975"/>
              </a:xfrm>
              <a:custGeom>
                <a:avLst/>
                <a:gdLst>
                  <a:gd name="connsiteX0" fmla="*/ 14288 w 1266825"/>
                  <a:gd name="connsiteY0" fmla="*/ 229553 h 942975"/>
                  <a:gd name="connsiteX1" fmla="*/ 49530 w 1266825"/>
                  <a:gd name="connsiteY1" fmla="*/ 227647 h 942975"/>
                  <a:gd name="connsiteX2" fmla="*/ 127635 w 1266825"/>
                  <a:gd name="connsiteY2" fmla="*/ 238125 h 942975"/>
                  <a:gd name="connsiteX3" fmla="*/ 421005 w 1266825"/>
                  <a:gd name="connsiteY3" fmla="*/ 14288 h 942975"/>
                  <a:gd name="connsiteX4" fmla="*/ 716280 w 1266825"/>
                  <a:gd name="connsiteY4" fmla="*/ 249555 h 942975"/>
                  <a:gd name="connsiteX5" fmla="*/ 828675 w 1266825"/>
                  <a:gd name="connsiteY5" fmla="*/ 228600 h 942975"/>
                  <a:gd name="connsiteX6" fmla="*/ 1132523 w 1266825"/>
                  <a:gd name="connsiteY6" fmla="*/ 532448 h 942975"/>
                  <a:gd name="connsiteX7" fmla="*/ 1130618 w 1266825"/>
                  <a:gd name="connsiteY7" fmla="*/ 561975 h 942975"/>
                  <a:gd name="connsiteX8" fmla="*/ 1256348 w 1266825"/>
                  <a:gd name="connsiteY8" fmla="*/ 742950 h 942975"/>
                  <a:gd name="connsiteX9" fmla="*/ 1063943 w 1266825"/>
                  <a:gd name="connsiteY9" fmla="*/ 935355 h 942975"/>
                  <a:gd name="connsiteX10" fmla="*/ 752475 w 1266825"/>
                  <a:gd name="connsiteY10" fmla="*/ 93535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6825" h="942975">
                    <a:moveTo>
                      <a:pt x="14288" y="229553"/>
                    </a:moveTo>
                    <a:cubicBezTo>
                      <a:pt x="25718" y="228600"/>
                      <a:pt x="38100" y="227647"/>
                      <a:pt x="49530" y="227647"/>
                    </a:cubicBezTo>
                    <a:cubicBezTo>
                      <a:pt x="76200" y="227647"/>
                      <a:pt x="102870" y="231458"/>
                      <a:pt x="127635" y="238125"/>
                    </a:cubicBezTo>
                    <a:cubicBezTo>
                      <a:pt x="162877" y="109538"/>
                      <a:pt x="280035" y="14288"/>
                      <a:pt x="421005" y="14288"/>
                    </a:cubicBezTo>
                    <a:cubicBezTo>
                      <a:pt x="564833" y="14288"/>
                      <a:pt x="685800" y="114300"/>
                      <a:pt x="716280" y="249555"/>
                    </a:cubicBezTo>
                    <a:cubicBezTo>
                      <a:pt x="750570" y="236220"/>
                      <a:pt x="788670" y="228600"/>
                      <a:pt x="828675" y="228600"/>
                    </a:cubicBezTo>
                    <a:cubicBezTo>
                      <a:pt x="996315" y="228600"/>
                      <a:pt x="1132523" y="364808"/>
                      <a:pt x="1132523" y="532448"/>
                    </a:cubicBezTo>
                    <a:cubicBezTo>
                      <a:pt x="1132523" y="542925"/>
                      <a:pt x="1131570" y="552450"/>
                      <a:pt x="1130618" y="561975"/>
                    </a:cubicBezTo>
                    <a:cubicBezTo>
                      <a:pt x="1203960" y="589598"/>
                      <a:pt x="1256348" y="660083"/>
                      <a:pt x="1256348" y="742950"/>
                    </a:cubicBezTo>
                    <a:cubicBezTo>
                      <a:pt x="1256348" y="849630"/>
                      <a:pt x="1169670" y="935355"/>
                      <a:pt x="1063943" y="935355"/>
                    </a:cubicBezTo>
                    <a:lnTo>
                      <a:pt x="752475" y="935355"/>
                    </a:lnTo>
                  </a:path>
                </a:pathLst>
              </a:custGeom>
              <a:noFill/>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30" name="Freeform: Shape 235">
                <a:extLst>
                  <a:ext uri="{FF2B5EF4-FFF2-40B4-BE49-F238E27FC236}">
                    <a16:creationId xmlns:a16="http://schemas.microsoft.com/office/drawing/2014/main" id="{4614AA10-9E9D-D04B-931F-5ECFC101B3A1}"/>
                  </a:ext>
                </a:extLst>
              </p:cNvPr>
              <p:cNvSpPr/>
              <p:nvPr/>
            </p:nvSpPr>
            <p:spPr>
              <a:xfrm>
                <a:off x="3439477" y="2428875"/>
                <a:ext cx="504825" cy="581025"/>
              </a:xfrm>
              <a:custGeom>
                <a:avLst/>
                <a:gdLst>
                  <a:gd name="connsiteX0" fmla="*/ 218123 w 504825"/>
                  <a:gd name="connsiteY0" fmla="*/ 14288 h 581025"/>
                  <a:gd name="connsiteX1" fmla="*/ 174308 w 504825"/>
                  <a:gd name="connsiteY1" fmla="*/ 172402 h 581025"/>
                  <a:gd name="connsiteX2" fmla="*/ 175260 w 504825"/>
                  <a:gd name="connsiteY2" fmla="*/ 192405 h 581025"/>
                  <a:gd name="connsiteX3" fmla="*/ 14288 w 504825"/>
                  <a:gd name="connsiteY3" fmla="*/ 382905 h 581025"/>
                  <a:gd name="connsiteX4" fmla="*/ 206693 w 504825"/>
                  <a:gd name="connsiteY4" fmla="*/ 575310 h 581025"/>
                  <a:gd name="connsiteX5" fmla="*/ 491490 w 504825"/>
                  <a:gd name="connsiteY5" fmla="*/ 57531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825" h="581025">
                    <a:moveTo>
                      <a:pt x="218123" y="14288"/>
                    </a:moveTo>
                    <a:cubicBezTo>
                      <a:pt x="190500" y="60008"/>
                      <a:pt x="174308" y="114300"/>
                      <a:pt x="174308" y="172402"/>
                    </a:cubicBezTo>
                    <a:cubicBezTo>
                      <a:pt x="174308" y="179070"/>
                      <a:pt x="174308" y="185738"/>
                      <a:pt x="175260" y="192405"/>
                    </a:cubicBezTo>
                    <a:cubicBezTo>
                      <a:pt x="83820" y="207645"/>
                      <a:pt x="14288" y="286703"/>
                      <a:pt x="14288" y="382905"/>
                    </a:cubicBezTo>
                    <a:cubicBezTo>
                      <a:pt x="14288" y="489585"/>
                      <a:pt x="100965" y="575310"/>
                      <a:pt x="206693" y="575310"/>
                    </a:cubicBezTo>
                    <a:lnTo>
                      <a:pt x="491490" y="575310"/>
                    </a:lnTo>
                  </a:path>
                </a:pathLst>
              </a:custGeom>
              <a:noFill/>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solidFill>
                      <a:prstClr val="white"/>
                    </a:solidFill>
                  </a:ln>
                  <a:solidFill>
                    <a:prstClr val="white"/>
                  </a:solidFill>
                  <a:effectLst/>
                  <a:uLnTx/>
                  <a:uFillTx/>
                  <a:latin typeface="Amazon Ember"/>
                </a:endParaRPr>
              </a:p>
            </p:txBody>
          </p:sp>
        </p:grpSp>
        <p:grpSp>
          <p:nvGrpSpPr>
            <p:cNvPr id="95" name="Graphic 3">
              <a:extLst>
                <a:ext uri="{FF2B5EF4-FFF2-40B4-BE49-F238E27FC236}">
                  <a16:creationId xmlns:a16="http://schemas.microsoft.com/office/drawing/2014/main" id="{1C5851D9-7DFE-8145-B1D2-A7793BD38F11}"/>
                </a:ext>
              </a:extLst>
            </p:cNvPr>
            <p:cNvGrpSpPr/>
            <p:nvPr/>
          </p:nvGrpSpPr>
          <p:grpSpPr>
            <a:xfrm>
              <a:off x="5483652" y="2224742"/>
              <a:ext cx="1408487" cy="1108788"/>
              <a:chOff x="5549489" y="2451513"/>
              <a:chExt cx="1408487" cy="1108788"/>
            </a:xfrm>
          </p:grpSpPr>
          <p:sp>
            <p:nvSpPr>
              <p:cNvPr id="97" name="Freeform: Shape 239">
                <a:extLst>
                  <a:ext uri="{FF2B5EF4-FFF2-40B4-BE49-F238E27FC236}">
                    <a16:creationId xmlns:a16="http://schemas.microsoft.com/office/drawing/2014/main" id="{EAF0BB3C-6A0A-F243-882B-3D15F1BEE94F}"/>
                  </a:ext>
                </a:extLst>
              </p:cNvPr>
              <p:cNvSpPr/>
              <p:nvPr/>
            </p:nvSpPr>
            <p:spPr>
              <a:xfrm>
                <a:off x="6459039" y="2883701"/>
                <a:ext cx="498937" cy="232613"/>
              </a:xfrm>
              <a:custGeom>
                <a:avLst/>
                <a:gdLst>
                  <a:gd name="connsiteX0" fmla="*/ 5057 w 498937"/>
                  <a:gd name="connsiteY0" fmla="*/ 5057 h 232612"/>
                  <a:gd name="connsiteX1" fmla="*/ 494555 w 498937"/>
                  <a:gd name="connsiteY1" fmla="*/ 5057 h 232612"/>
                  <a:gd name="connsiteX2" fmla="*/ 494555 w 498937"/>
                  <a:gd name="connsiteY2" fmla="*/ 229916 h 232612"/>
                  <a:gd name="connsiteX3" fmla="*/ 271719 w 498937"/>
                  <a:gd name="connsiteY3" fmla="*/ 229916 h 232612"/>
                </a:gdLst>
                <a:ahLst/>
                <a:cxnLst>
                  <a:cxn ang="0">
                    <a:pos x="connsiteX0" y="connsiteY0"/>
                  </a:cxn>
                  <a:cxn ang="0">
                    <a:pos x="connsiteX1" y="connsiteY1"/>
                  </a:cxn>
                  <a:cxn ang="0">
                    <a:pos x="connsiteX2" y="connsiteY2"/>
                  </a:cxn>
                  <a:cxn ang="0">
                    <a:pos x="connsiteX3" y="connsiteY3"/>
                  </a:cxn>
                </a:cxnLst>
                <a:rect l="l" t="t" r="r" b="b"/>
                <a:pathLst>
                  <a:path w="498937" h="232612">
                    <a:moveTo>
                      <a:pt x="5057" y="5057"/>
                    </a:moveTo>
                    <a:lnTo>
                      <a:pt x="494555" y="5057"/>
                    </a:lnTo>
                    <a:lnTo>
                      <a:pt x="494555" y="229916"/>
                    </a:lnTo>
                    <a:lnTo>
                      <a:pt x="271719" y="229916"/>
                    </a:lnTo>
                  </a:path>
                </a:pathLst>
              </a:custGeom>
              <a:noFill/>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98" name="Freeform: Shape 240">
                <a:extLst>
                  <a:ext uri="{FF2B5EF4-FFF2-40B4-BE49-F238E27FC236}">
                    <a16:creationId xmlns:a16="http://schemas.microsoft.com/office/drawing/2014/main" id="{78304C3B-87DF-0B47-A702-1609AEBA86DF}"/>
                  </a:ext>
                </a:extLst>
              </p:cNvPr>
              <p:cNvSpPr/>
              <p:nvPr/>
            </p:nvSpPr>
            <p:spPr>
              <a:xfrm>
                <a:off x="6324865" y="3108560"/>
                <a:ext cx="202272" cy="10114"/>
              </a:xfrm>
              <a:custGeom>
                <a:avLst/>
                <a:gdLst>
                  <a:gd name="connsiteX0" fmla="*/ 5057 w 202271"/>
                  <a:gd name="connsiteY0" fmla="*/ 5057 h 10113"/>
                  <a:gd name="connsiteX1" fmla="*/ 199238 w 202271"/>
                  <a:gd name="connsiteY1" fmla="*/ 5057 h 10113"/>
                </a:gdLst>
                <a:ahLst/>
                <a:cxnLst>
                  <a:cxn ang="0">
                    <a:pos x="connsiteX0" y="connsiteY0"/>
                  </a:cxn>
                  <a:cxn ang="0">
                    <a:pos x="connsiteX1" y="connsiteY1"/>
                  </a:cxn>
                </a:cxnLst>
                <a:rect l="l" t="t" r="r" b="b"/>
                <a:pathLst>
                  <a:path w="202271" h="10113">
                    <a:moveTo>
                      <a:pt x="5057" y="5057"/>
                    </a:moveTo>
                    <a:lnTo>
                      <a:pt x="199238" y="5057"/>
                    </a:lnTo>
                  </a:path>
                </a:pathLst>
              </a:custGeom>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99" name="Freeform: Shape 241">
                <a:extLst>
                  <a:ext uri="{FF2B5EF4-FFF2-40B4-BE49-F238E27FC236}">
                    <a16:creationId xmlns:a16="http://schemas.microsoft.com/office/drawing/2014/main" id="{827B94B7-ADAE-A34F-8C8C-3C2394C8F2F2}"/>
                  </a:ext>
                </a:extLst>
              </p:cNvPr>
              <p:cNvSpPr/>
              <p:nvPr/>
            </p:nvSpPr>
            <p:spPr>
              <a:xfrm>
                <a:off x="5941897" y="2883701"/>
                <a:ext cx="525907" cy="232613"/>
              </a:xfrm>
              <a:custGeom>
                <a:avLst/>
                <a:gdLst>
                  <a:gd name="connsiteX0" fmla="*/ 386002 w 525906"/>
                  <a:gd name="connsiteY0" fmla="*/ 229916 h 232612"/>
                  <a:gd name="connsiteX1" fmla="*/ 5057 w 525906"/>
                  <a:gd name="connsiteY1" fmla="*/ 229916 h 232612"/>
                  <a:gd name="connsiteX2" fmla="*/ 5057 w 525906"/>
                  <a:gd name="connsiteY2" fmla="*/ 5057 h 232612"/>
                  <a:gd name="connsiteX3" fmla="*/ 522199 w 525906"/>
                  <a:gd name="connsiteY3" fmla="*/ 5057 h 232612"/>
                </a:gdLst>
                <a:ahLst/>
                <a:cxnLst>
                  <a:cxn ang="0">
                    <a:pos x="connsiteX0" y="connsiteY0"/>
                  </a:cxn>
                  <a:cxn ang="0">
                    <a:pos x="connsiteX1" y="connsiteY1"/>
                  </a:cxn>
                  <a:cxn ang="0">
                    <a:pos x="connsiteX2" y="connsiteY2"/>
                  </a:cxn>
                  <a:cxn ang="0">
                    <a:pos x="connsiteX3" y="connsiteY3"/>
                  </a:cxn>
                </a:cxnLst>
                <a:rect l="l" t="t" r="r" b="b"/>
                <a:pathLst>
                  <a:path w="525906" h="232612">
                    <a:moveTo>
                      <a:pt x="386002" y="229916"/>
                    </a:moveTo>
                    <a:lnTo>
                      <a:pt x="5057" y="229916"/>
                    </a:lnTo>
                    <a:lnTo>
                      <a:pt x="5057" y="5057"/>
                    </a:lnTo>
                    <a:lnTo>
                      <a:pt x="522199" y="5057"/>
                    </a:lnTo>
                  </a:path>
                </a:pathLst>
              </a:custGeom>
              <a:noFill/>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00" name="Freeform: Shape 242">
                <a:extLst>
                  <a:ext uri="{FF2B5EF4-FFF2-40B4-BE49-F238E27FC236}">
                    <a16:creationId xmlns:a16="http://schemas.microsoft.com/office/drawing/2014/main" id="{61EFFDEC-00DE-574F-9E1E-49416D78D9C9}"/>
                  </a:ext>
                </a:extLst>
              </p:cNvPr>
              <p:cNvSpPr/>
              <p:nvPr/>
            </p:nvSpPr>
            <p:spPr>
              <a:xfrm>
                <a:off x="6151248" y="2466009"/>
                <a:ext cx="188787" cy="215757"/>
              </a:xfrm>
              <a:custGeom>
                <a:avLst/>
                <a:gdLst>
                  <a:gd name="connsiteX0" fmla="*/ 72481 w 188787"/>
                  <a:gd name="connsiteY0" fmla="*/ 5057 h 215756"/>
                  <a:gd name="connsiteX1" fmla="*/ 5057 w 188787"/>
                  <a:gd name="connsiteY1" fmla="*/ 52591 h 215756"/>
                  <a:gd name="connsiteX2" fmla="*/ 82932 w 188787"/>
                  <a:gd name="connsiteY2" fmla="*/ 185079 h 215756"/>
                  <a:gd name="connsiteX3" fmla="*/ 161143 w 188787"/>
                  <a:gd name="connsiteY3" fmla="*/ 201935 h 215756"/>
                  <a:gd name="connsiteX4" fmla="*/ 161143 w 188787"/>
                  <a:gd name="connsiteY4" fmla="*/ 201935 h 215756"/>
                  <a:gd name="connsiteX5" fmla="*/ 171257 w 188787"/>
                  <a:gd name="connsiteY5" fmla="*/ 122374 h 215756"/>
                  <a:gd name="connsiteX6" fmla="*/ 72481 w 188787"/>
                  <a:gd name="connsiteY6" fmla="*/ 5057 h 21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87" h="215756">
                    <a:moveTo>
                      <a:pt x="72481" y="5057"/>
                    </a:moveTo>
                    <a:lnTo>
                      <a:pt x="5057" y="52591"/>
                    </a:lnTo>
                    <a:lnTo>
                      <a:pt x="82932" y="185079"/>
                    </a:lnTo>
                    <a:cubicBezTo>
                      <a:pt x="99113" y="212386"/>
                      <a:pt x="135185" y="220476"/>
                      <a:pt x="161143" y="201935"/>
                    </a:cubicBezTo>
                    <a:lnTo>
                      <a:pt x="161143" y="201935"/>
                    </a:lnTo>
                    <a:cubicBezTo>
                      <a:pt x="187102" y="183393"/>
                      <a:pt x="191821" y="146984"/>
                      <a:pt x="171257" y="122374"/>
                    </a:cubicBezTo>
                    <a:lnTo>
                      <a:pt x="72481" y="5057"/>
                    </a:lnTo>
                    <a:close/>
                  </a:path>
                </a:pathLst>
              </a:custGeom>
              <a:noFill/>
              <a:ln w="19050" cap="flat">
                <a:solidFill>
                  <a:srgbClr val="16BF9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01" name="Freeform: Shape 243">
                <a:extLst>
                  <a:ext uri="{FF2B5EF4-FFF2-40B4-BE49-F238E27FC236}">
                    <a16:creationId xmlns:a16="http://schemas.microsoft.com/office/drawing/2014/main" id="{83B91481-541D-7742-B190-705FD4395942}"/>
                  </a:ext>
                </a:extLst>
              </p:cNvPr>
              <p:cNvSpPr/>
              <p:nvPr/>
            </p:nvSpPr>
            <p:spPr>
              <a:xfrm>
                <a:off x="6518035" y="2960564"/>
                <a:ext cx="10114" cy="10114"/>
              </a:xfrm>
              <a:custGeom>
                <a:avLst/>
                <a:gdLst>
                  <a:gd name="connsiteX0" fmla="*/ 5057 w 10113"/>
                  <a:gd name="connsiteY0" fmla="*/ 5057 h 10113"/>
                  <a:gd name="connsiteX1" fmla="*/ 5057 w 10113"/>
                  <a:gd name="connsiteY1" fmla="*/ 5057 h 10113"/>
                </a:gdLst>
                <a:ahLst/>
                <a:cxnLst>
                  <a:cxn ang="0">
                    <a:pos x="connsiteX0" y="connsiteY0"/>
                  </a:cxn>
                  <a:cxn ang="0">
                    <a:pos x="connsiteX1" y="connsiteY1"/>
                  </a:cxn>
                </a:cxnLst>
                <a:rect l="l" t="t" r="r" b="b"/>
                <a:pathLst>
                  <a:path w="10113" h="10113">
                    <a:moveTo>
                      <a:pt x="5057" y="5057"/>
                    </a:moveTo>
                    <a:lnTo>
                      <a:pt x="5057" y="5057"/>
                    </a:lnTo>
                  </a:path>
                </a:pathLst>
              </a:custGeom>
              <a:ln w="19050" cap="flat">
                <a:solidFill>
                  <a:srgbClr val="232F3E"/>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02" name="Freeform: Shape 244">
                <a:extLst>
                  <a:ext uri="{FF2B5EF4-FFF2-40B4-BE49-F238E27FC236}">
                    <a16:creationId xmlns:a16="http://schemas.microsoft.com/office/drawing/2014/main" id="{087F4010-B601-F04B-9A09-B6E1E866F779}"/>
                  </a:ext>
                </a:extLst>
              </p:cNvPr>
              <p:cNvSpPr/>
              <p:nvPr/>
            </p:nvSpPr>
            <p:spPr>
              <a:xfrm>
                <a:off x="6473535" y="2898197"/>
                <a:ext cx="53939" cy="70795"/>
              </a:xfrm>
              <a:custGeom>
                <a:avLst/>
                <a:gdLst>
                  <a:gd name="connsiteX0" fmla="*/ 5057 w 53939"/>
                  <a:gd name="connsiteY0" fmla="*/ 5057 h 70795"/>
                  <a:gd name="connsiteX1" fmla="*/ 49557 w 53939"/>
                  <a:gd name="connsiteY1" fmla="*/ 67424 h 70795"/>
                </a:gdLst>
                <a:ahLst/>
                <a:cxnLst>
                  <a:cxn ang="0">
                    <a:pos x="connsiteX0" y="connsiteY0"/>
                  </a:cxn>
                  <a:cxn ang="0">
                    <a:pos x="connsiteX1" y="connsiteY1"/>
                  </a:cxn>
                </a:cxnLst>
                <a:rect l="l" t="t" r="r" b="b"/>
                <a:pathLst>
                  <a:path w="53939" h="70795">
                    <a:moveTo>
                      <a:pt x="5057" y="5057"/>
                    </a:moveTo>
                    <a:lnTo>
                      <a:pt x="49557" y="67424"/>
                    </a:lnTo>
                  </a:path>
                </a:pathLst>
              </a:custGeom>
              <a:ln w="19050"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03" name="Freeform: Shape 245">
                <a:extLst>
                  <a:ext uri="{FF2B5EF4-FFF2-40B4-BE49-F238E27FC236}">
                    <a16:creationId xmlns:a16="http://schemas.microsoft.com/office/drawing/2014/main" id="{35BF24AE-5951-3349-95B1-4C27527F667C}"/>
                  </a:ext>
                </a:extLst>
              </p:cNvPr>
              <p:cNvSpPr/>
              <p:nvPr/>
            </p:nvSpPr>
            <p:spPr>
              <a:xfrm>
                <a:off x="6463421" y="2883701"/>
                <a:ext cx="20227" cy="23598"/>
              </a:xfrm>
              <a:custGeom>
                <a:avLst/>
                <a:gdLst>
                  <a:gd name="connsiteX0" fmla="*/ 15170 w 20227"/>
                  <a:gd name="connsiteY0" fmla="*/ 19553 h 23598"/>
                  <a:gd name="connsiteX1" fmla="*/ 5057 w 20227"/>
                  <a:gd name="connsiteY1" fmla="*/ 5057 h 23598"/>
                </a:gdLst>
                <a:ahLst/>
                <a:cxnLst>
                  <a:cxn ang="0">
                    <a:pos x="connsiteX0" y="connsiteY0"/>
                  </a:cxn>
                  <a:cxn ang="0">
                    <a:pos x="connsiteX1" y="connsiteY1"/>
                  </a:cxn>
                </a:cxnLst>
                <a:rect l="l" t="t" r="r" b="b"/>
                <a:pathLst>
                  <a:path w="20227" h="23598">
                    <a:moveTo>
                      <a:pt x="15170" y="19553"/>
                    </a:moveTo>
                    <a:lnTo>
                      <a:pt x="5057" y="5057"/>
                    </a:lnTo>
                  </a:path>
                </a:pathLst>
              </a:custGeom>
              <a:ln w="19050" cap="flat">
                <a:solidFill>
                  <a:srgbClr val="232F3E"/>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04" name="Freeform: Shape 246">
                <a:extLst>
                  <a:ext uri="{FF2B5EF4-FFF2-40B4-BE49-F238E27FC236}">
                    <a16:creationId xmlns:a16="http://schemas.microsoft.com/office/drawing/2014/main" id="{829EB3CC-378F-9949-979D-A759F25136CD}"/>
                  </a:ext>
                </a:extLst>
              </p:cNvPr>
              <p:cNvSpPr/>
              <p:nvPr/>
            </p:nvSpPr>
            <p:spPr>
              <a:xfrm>
                <a:off x="6307335" y="2662550"/>
                <a:ext cx="114621" cy="158446"/>
              </a:xfrm>
              <a:custGeom>
                <a:avLst/>
                <a:gdLst>
                  <a:gd name="connsiteX0" fmla="*/ 110575 w 114620"/>
                  <a:gd name="connsiteY0" fmla="*/ 154401 h 158446"/>
                  <a:gd name="connsiteX1" fmla="*/ 5057 w 114620"/>
                  <a:gd name="connsiteY1" fmla="*/ 5057 h 158446"/>
                </a:gdLst>
                <a:ahLst/>
                <a:cxnLst>
                  <a:cxn ang="0">
                    <a:pos x="connsiteX0" y="connsiteY0"/>
                  </a:cxn>
                  <a:cxn ang="0">
                    <a:pos x="connsiteX1" y="connsiteY1"/>
                  </a:cxn>
                </a:cxnLst>
                <a:rect l="l" t="t" r="r" b="b"/>
                <a:pathLst>
                  <a:path w="114620" h="158446">
                    <a:moveTo>
                      <a:pt x="110575" y="154401"/>
                    </a:moveTo>
                    <a:lnTo>
                      <a:pt x="5057" y="5057"/>
                    </a:lnTo>
                  </a:path>
                </a:pathLst>
              </a:custGeom>
              <a:ln w="19050"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05" name="Freeform: Shape 247">
                <a:extLst>
                  <a:ext uri="{FF2B5EF4-FFF2-40B4-BE49-F238E27FC236}">
                    <a16:creationId xmlns:a16="http://schemas.microsoft.com/office/drawing/2014/main" id="{86EB640F-A491-C74C-B8A4-35FFBB312C30}"/>
                  </a:ext>
                </a:extLst>
              </p:cNvPr>
              <p:cNvSpPr/>
              <p:nvPr/>
            </p:nvSpPr>
            <p:spPr>
              <a:xfrm>
                <a:off x="6412853" y="2811894"/>
                <a:ext cx="60682" cy="80909"/>
              </a:xfrm>
              <a:custGeom>
                <a:avLst/>
                <a:gdLst>
                  <a:gd name="connsiteX0" fmla="*/ 55625 w 60681"/>
                  <a:gd name="connsiteY0" fmla="*/ 76863 h 80908"/>
                  <a:gd name="connsiteX1" fmla="*/ 5057 w 60681"/>
                  <a:gd name="connsiteY1" fmla="*/ 5057 h 80908"/>
                </a:gdLst>
                <a:ahLst/>
                <a:cxnLst>
                  <a:cxn ang="0">
                    <a:pos x="connsiteX0" y="connsiteY0"/>
                  </a:cxn>
                  <a:cxn ang="0">
                    <a:pos x="connsiteX1" y="connsiteY1"/>
                  </a:cxn>
                </a:cxnLst>
                <a:rect l="l" t="t" r="r" b="b"/>
                <a:pathLst>
                  <a:path w="60681" h="80908">
                    <a:moveTo>
                      <a:pt x="55625" y="76863"/>
                    </a:moveTo>
                    <a:lnTo>
                      <a:pt x="5057" y="5057"/>
                    </a:lnTo>
                  </a:path>
                </a:pathLst>
              </a:custGeom>
              <a:ln w="19050"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06" name="Freeform: Shape 248">
                <a:extLst>
                  <a:ext uri="{FF2B5EF4-FFF2-40B4-BE49-F238E27FC236}">
                    <a16:creationId xmlns:a16="http://schemas.microsoft.com/office/drawing/2014/main" id="{4A4BE3CB-E034-7543-AE10-9E308C52EF5B}"/>
                  </a:ext>
                </a:extLst>
              </p:cNvPr>
              <p:cNvSpPr/>
              <p:nvPr/>
            </p:nvSpPr>
            <p:spPr>
              <a:xfrm>
                <a:off x="6473535" y="2883701"/>
                <a:ext cx="20227" cy="23598"/>
              </a:xfrm>
              <a:custGeom>
                <a:avLst/>
                <a:gdLst>
                  <a:gd name="connsiteX0" fmla="*/ 5057 w 20227"/>
                  <a:gd name="connsiteY0" fmla="*/ 19553 h 23598"/>
                  <a:gd name="connsiteX1" fmla="*/ 15508 w 20227"/>
                  <a:gd name="connsiteY1" fmla="*/ 5057 h 23598"/>
                </a:gdLst>
                <a:ahLst/>
                <a:cxnLst>
                  <a:cxn ang="0">
                    <a:pos x="connsiteX0" y="connsiteY0"/>
                  </a:cxn>
                  <a:cxn ang="0">
                    <a:pos x="connsiteX1" y="connsiteY1"/>
                  </a:cxn>
                </a:cxnLst>
                <a:rect l="l" t="t" r="r" b="b"/>
                <a:pathLst>
                  <a:path w="20227" h="23598">
                    <a:moveTo>
                      <a:pt x="5057" y="19553"/>
                    </a:moveTo>
                    <a:lnTo>
                      <a:pt x="15508" y="5057"/>
                    </a:lnTo>
                  </a:path>
                </a:pathLst>
              </a:custGeom>
              <a:ln w="19050" cap="flat">
                <a:solidFill>
                  <a:srgbClr val="232F3E"/>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07" name="Freeform: Shape 249">
                <a:extLst>
                  <a:ext uri="{FF2B5EF4-FFF2-40B4-BE49-F238E27FC236}">
                    <a16:creationId xmlns:a16="http://schemas.microsoft.com/office/drawing/2014/main" id="{0D0AFDFB-C25C-4D47-8C28-CC87B9347272}"/>
                  </a:ext>
                </a:extLst>
              </p:cNvPr>
              <p:cNvSpPr/>
              <p:nvPr/>
            </p:nvSpPr>
            <p:spPr>
              <a:xfrm>
                <a:off x="5918428" y="3108560"/>
                <a:ext cx="414657" cy="451741"/>
              </a:xfrm>
              <a:custGeom>
                <a:avLst/>
                <a:gdLst>
                  <a:gd name="connsiteX0" fmla="*/ 272937 w 414657"/>
                  <a:gd name="connsiteY0" fmla="*/ 45174 h 451740"/>
                  <a:gd name="connsiteX1" fmla="*/ 179892 w 414657"/>
                  <a:gd name="connsiteY1" fmla="*/ 182382 h 451740"/>
                  <a:gd name="connsiteX2" fmla="*/ 16389 w 414657"/>
                  <a:gd name="connsiteY2" fmla="*/ 258908 h 451740"/>
                  <a:gd name="connsiteX3" fmla="*/ 42684 w 414657"/>
                  <a:gd name="connsiteY3" fmla="*/ 406904 h 451740"/>
                  <a:gd name="connsiteX4" fmla="*/ 253384 w 414657"/>
                  <a:gd name="connsiteY4" fmla="*/ 390722 h 451740"/>
                  <a:gd name="connsiteX5" fmla="*/ 251024 w 414657"/>
                  <a:gd name="connsiteY5" fmla="*/ 231939 h 451740"/>
                  <a:gd name="connsiteX6" fmla="*/ 411493 w 414657"/>
                  <a:gd name="connsiteY6" fmla="*/ 5057 h 45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657" h="451740">
                    <a:moveTo>
                      <a:pt x="272937" y="45174"/>
                    </a:moveTo>
                    <a:lnTo>
                      <a:pt x="179892" y="182382"/>
                    </a:lnTo>
                    <a:cubicBezTo>
                      <a:pt x="117188" y="163840"/>
                      <a:pt x="45718" y="192158"/>
                      <a:pt x="16389" y="258908"/>
                    </a:cubicBezTo>
                    <a:cubicBezTo>
                      <a:pt x="-5524" y="308465"/>
                      <a:pt x="4927" y="368135"/>
                      <a:pt x="42684" y="406904"/>
                    </a:cubicBezTo>
                    <a:cubicBezTo>
                      <a:pt x="104714" y="470619"/>
                      <a:pt x="205176" y="459831"/>
                      <a:pt x="253384" y="390722"/>
                    </a:cubicBezTo>
                    <a:cubicBezTo>
                      <a:pt x="287770" y="341502"/>
                      <a:pt x="284736" y="277787"/>
                      <a:pt x="251024" y="231939"/>
                    </a:cubicBezTo>
                    <a:lnTo>
                      <a:pt x="411493" y="5057"/>
                    </a:lnTo>
                  </a:path>
                </a:pathLst>
              </a:custGeom>
              <a:noFill/>
              <a:ln w="19050"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08" name="Freeform: Shape 250">
                <a:extLst>
                  <a:ext uri="{FF2B5EF4-FFF2-40B4-BE49-F238E27FC236}">
                    <a16:creationId xmlns:a16="http://schemas.microsoft.com/office/drawing/2014/main" id="{A790D135-1F3F-C943-A734-7B87D273F0A6}"/>
                  </a:ext>
                </a:extLst>
              </p:cNvPr>
              <p:cNvSpPr/>
              <p:nvPr/>
            </p:nvSpPr>
            <p:spPr>
              <a:xfrm>
                <a:off x="5997810" y="3358654"/>
                <a:ext cx="124734" cy="124734"/>
              </a:xfrm>
              <a:custGeom>
                <a:avLst/>
                <a:gdLst>
                  <a:gd name="connsiteX0" fmla="*/ 96802 w 124734"/>
                  <a:gd name="connsiteY0" fmla="*/ 15556 h 124734"/>
                  <a:gd name="connsiteX1" fmla="*/ 15556 w 124734"/>
                  <a:gd name="connsiteY1" fmla="*/ 30053 h 124734"/>
                  <a:gd name="connsiteX2" fmla="*/ 30053 w 124734"/>
                  <a:gd name="connsiteY2" fmla="*/ 111298 h 124734"/>
                  <a:gd name="connsiteX3" fmla="*/ 111298 w 124734"/>
                  <a:gd name="connsiteY3" fmla="*/ 96802 h 124734"/>
                  <a:gd name="connsiteX4" fmla="*/ 96802 w 124734"/>
                  <a:gd name="connsiteY4" fmla="*/ 15556 h 12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34" h="124734">
                    <a:moveTo>
                      <a:pt x="96802" y="15556"/>
                    </a:moveTo>
                    <a:cubicBezTo>
                      <a:pt x="70507" y="-2985"/>
                      <a:pt x="34098" y="3757"/>
                      <a:pt x="15556" y="30053"/>
                    </a:cubicBezTo>
                    <a:cubicBezTo>
                      <a:pt x="-2985" y="56685"/>
                      <a:pt x="3757" y="92757"/>
                      <a:pt x="30053" y="111298"/>
                    </a:cubicBezTo>
                    <a:cubicBezTo>
                      <a:pt x="56685" y="129840"/>
                      <a:pt x="92757" y="123098"/>
                      <a:pt x="111298" y="96802"/>
                    </a:cubicBezTo>
                    <a:cubicBezTo>
                      <a:pt x="129840" y="70507"/>
                      <a:pt x="123098" y="34098"/>
                      <a:pt x="96802" y="15556"/>
                    </a:cubicBezTo>
                    <a:close/>
                  </a:path>
                </a:pathLst>
              </a:custGeom>
              <a:noFill/>
              <a:ln w="19050"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09" name="Freeform: Shape 251">
                <a:extLst>
                  <a:ext uri="{FF2B5EF4-FFF2-40B4-BE49-F238E27FC236}">
                    <a16:creationId xmlns:a16="http://schemas.microsoft.com/office/drawing/2014/main" id="{6B75048C-232F-4E4D-97DF-FA05E63EFB31}"/>
                  </a:ext>
                </a:extLst>
              </p:cNvPr>
              <p:cNvSpPr/>
              <p:nvPr/>
            </p:nvSpPr>
            <p:spPr>
              <a:xfrm>
                <a:off x="6378804" y="2456907"/>
                <a:ext cx="407915" cy="434885"/>
              </a:xfrm>
              <a:custGeom>
                <a:avLst/>
                <a:gdLst>
                  <a:gd name="connsiteX0" fmla="*/ 110238 w 407915"/>
                  <a:gd name="connsiteY0" fmla="*/ 431850 h 434884"/>
                  <a:gd name="connsiteX1" fmla="*/ 171931 w 407915"/>
                  <a:gd name="connsiteY1" fmla="*/ 344536 h 434884"/>
                  <a:gd name="connsiteX2" fmla="*/ 203620 w 407915"/>
                  <a:gd name="connsiteY2" fmla="*/ 330040 h 434884"/>
                  <a:gd name="connsiteX3" fmla="*/ 326332 w 407915"/>
                  <a:gd name="connsiteY3" fmla="*/ 272056 h 434884"/>
                  <a:gd name="connsiteX4" fmla="*/ 404207 w 407915"/>
                  <a:gd name="connsiteY4" fmla="*/ 160132 h 434884"/>
                  <a:gd name="connsiteX5" fmla="*/ 374540 w 407915"/>
                  <a:gd name="connsiteY5" fmla="*/ 146647 h 434884"/>
                  <a:gd name="connsiteX6" fmla="*/ 307790 w 407915"/>
                  <a:gd name="connsiteY6" fmla="*/ 164852 h 434884"/>
                  <a:gd name="connsiteX7" fmla="*/ 277450 w 407915"/>
                  <a:gd name="connsiteY7" fmla="*/ 208340 h 434884"/>
                  <a:gd name="connsiteX8" fmla="*/ 193507 w 407915"/>
                  <a:gd name="connsiteY8" fmla="*/ 224522 h 434884"/>
                  <a:gd name="connsiteX9" fmla="*/ 193507 w 407915"/>
                  <a:gd name="connsiteY9" fmla="*/ 224522 h 434884"/>
                  <a:gd name="connsiteX10" fmla="*/ 179685 w 407915"/>
                  <a:gd name="connsiteY10" fmla="*/ 140242 h 434884"/>
                  <a:gd name="connsiteX11" fmla="*/ 207329 w 407915"/>
                  <a:gd name="connsiteY11" fmla="*/ 100799 h 434884"/>
                  <a:gd name="connsiteX12" fmla="*/ 200586 w 407915"/>
                  <a:gd name="connsiteY12" fmla="*/ 24610 h 434884"/>
                  <a:gd name="connsiteX13" fmla="*/ 180359 w 407915"/>
                  <a:gd name="connsiteY13" fmla="*/ 5057 h 434884"/>
                  <a:gd name="connsiteX14" fmla="*/ 102484 w 407915"/>
                  <a:gd name="connsiteY14" fmla="*/ 116981 h 434884"/>
                  <a:gd name="connsiteX15" fmla="*/ 91022 w 407915"/>
                  <a:gd name="connsiteY15" fmla="*/ 252166 h 434884"/>
                  <a:gd name="connsiteX16" fmla="*/ 88662 w 407915"/>
                  <a:gd name="connsiteY16" fmla="*/ 286552 h 434884"/>
                  <a:gd name="connsiteX17" fmla="*/ 5057 w 407915"/>
                  <a:gd name="connsiteY17" fmla="*/ 399824 h 4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7915" h="434884">
                    <a:moveTo>
                      <a:pt x="110238" y="431850"/>
                    </a:moveTo>
                    <a:lnTo>
                      <a:pt x="171931" y="344536"/>
                    </a:lnTo>
                    <a:cubicBezTo>
                      <a:pt x="179011" y="334423"/>
                      <a:pt x="191147" y="329029"/>
                      <a:pt x="203620" y="330040"/>
                    </a:cubicBezTo>
                    <a:cubicBezTo>
                      <a:pt x="250143" y="333749"/>
                      <a:pt x="297677" y="313184"/>
                      <a:pt x="326332" y="272056"/>
                    </a:cubicBezTo>
                    <a:lnTo>
                      <a:pt x="404207" y="160132"/>
                    </a:lnTo>
                    <a:lnTo>
                      <a:pt x="374540" y="146647"/>
                    </a:lnTo>
                    <a:cubicBezTo>
                      <a:pt x="350942" y="135859"/>
                      <a:pt x="322624" y="143613"/>
                      <a:pt x="307790" y="164852"/>
                    </a:cubicBezTo>
                    <a:lnTo>
                      <a:pt x="277450" y="208340"/>
                    </a:lnTo>
                    <a:cubicBezTo>
                      <a:pt x="258571" y="235310"/>
                      <a:pt x="226882" y="247783"/>
                      <a:pt x="193507" y="224522"/>
                    </a:cubicBezTo>
                    <a:lnTo>
                      <a:pt x="193507" y="224522"/>
                    </a:lnTo>
                    <a:cubicBezTo>
                      <a:pt x="160132" y="201261"/>
                      <a:pt x="160806" y="167211"/>
                      <a:pt x="179685" y="140242"/>
                    </a:cubicBezTo>
                    <a:lnTo>
                      <a:pt x="207329" y="100799"/>
                    </a:lnTo>
                    <a:cubicBezTo>
                      <a:pt x="223848" y="77200"/>
                      <a:pt x="221151" y="45174"/>
                      <a:pt x="200586" y="24610"/>
                    </a:cubicBezTo>
                    <a:lnTo>
                      <a:pt x="180359" y="5057"/>
                    </a:lnTo>
                    <a:lnTo>
                      <a:pt x="102484" y="116981"/>
                    </a:lnTo>
                    <a:cubicBezTo>
                      <a:pt x="73829" y="158109"/>
                      <a:pt x="71132" y="209689"/>
                      <a:pt x="91022" y="252166"/>
                    </a:cubicBezTo>
                    <a:cubicBezTo>
                      <a:pt x="96079" y="263291"/>
                      <a:pt x="95405" y="276438"/>
                      <a:pt x="88662" y="286552"/>
                    </a:cubicBezTo>
                    <a:lnTo>
                      <a:pt x="5057" y="399824"/>
                    </a:lnTo>
                  </a:path>
                </a:pathLst>
              </a:custGeom>
              <a:noFill/>
              <a:ln w="19050"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10" name="Freeform: Shape 252">
                <a:extLst>
                  <a:ext uri="{FF2B5EF4-FFF2-40B4-BE49-F238E27FC236}">
                    <a16:creationId xmlns:a16="http://schemas.microsoft.com/office/drawing/2014/main" id="{8EAF7710-12A5-884B-A4C0-ED4E692306D8}"/>
                  </a:ext>
                </a:extLst>
              </p:cNvPr>
              <p:cNvSpPr/>
              <p:nvPr/>
            </p:nvSpPr>
            <p:spPr>
              <a:xfrm>
                <a:off x="5549489" y="2451513"/>
                <a:ext cx="10114" cy="10114"/>
              </a:xfrm>
              <a:custGeom>
                <a:avLst/>
                <a:gdLst/>
                <a:ahLst/>
                <a:cxnLst/>
                <a:rect l="l" t="t" r="r" b="b"/>
                <a:pathLst>
                  <a:path w="10113" h="10113"/>
                </a:pathLst>
              </a:custGeom>
              <a:noFill/>
              <a:ln w="19050" cap="flat">
                <a:solidFill>
                  <a:srgbClr val="232F3E"/>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11" name="Freeform: Shape 253">
                <a:extLst>
                  <a:ext uri="{FF2B5EF4-FFF2-40B4-BE49-F238E27FC236}">
                    <a16:creationId xmlns:a16="http://schemas.microsoft.com/office/drawing/2014/main" id="{D081CAFA-F6E5-3E48-B241-B831A78F58E3}"/>
                  </a:ext>
                </a:extLst>
              </p:cNvPr>
              <p:cNvSpPr/>
              <p:nvPr/>
            </p:nvSpPr>
            <p:spPr>
              <a:xfrm>
                <a:off x="5549489" y="2451513"/>
                <a:ext cx="10114" cy="10114"/>
              </a:xfrm>
              <a:custGeom>
                <a:avLst/>
                <a:gdLst/>
                <a:ahLst/>
                <a:cxnLst/>
                <a:rect l="l" t="t" r="r" b="b"/>
                <a:pathLst>
                  <a:path w="10113" h="10113"/>
                </a:pathLst>
              </a:custGeom>
              <a:noFill/>
              <a:ln w="19050" cap="flat">
                <a:solidFill>
                  <a:srgbClr val="232F3E"/>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12" name="Freeform: Shape 254">
                <a:extLst>
                  <a:ext uri="{FF2B5EF4-FFF2-40B4-BE49-F238E27FC236}">
                    <a16:creationId xmlns:a16="http://schemas.microsoft.com/office/drawing/2014/main" id="{00710BCD-CDB3-FC4D-809D-44E1D720529E}"/>
                  </a:ext>
                </a:extLst>
              </p:cNvPr>
              <p:cNvSpPr/>
              <p:nvPr/>
            </p:nvSpPr>
            <p:spPr>
              <a:xfrm>
                <a:off x="6060226" y="3012143"/>
                <a:ext cx="10114" cy="97765"/>
              </a:xfrm>
              <a:custGeom>
                <a:avLst/>
                <a:gdLst>
                  <a:gd name="connsiteX0" fmla="*/ 5057 w 10113"/>
                  <a:gd name="connsiteY0" fmla="*/ 5057 h 97764"/>
                  <a:gd name="connsiteX1" fmla="*/ 5057 w 10113"/>
                  <a:gd name="connsiteY1" fmla="*/ 94394 h 97764"/>
                </a:gdLst>
                <a:ahLst/>
                <a:cxnLst>
                  <a:cxn ang="0">
                    <a:pos x="connsiteX0" y="connsiteY0"/>
                  </a:cxn>
                  <a:cxn ang="0">
                    <a:pos x="connsiteX1" y="connsiteY1"/>
                  </a:cxn>
                </a:cxnLst>
                <a:rect l="l" t="t" r="r" b="b"/>
                <a:pathLst>
                  <a:path w="10113" h="97764">
                    <a:moveTo>
                      <a:pt x="5057" y="5057"/>
                    </a:moveTo>
                    <a:lnTo>
                      <a:pt x="5057" y="94394"/>
                    </a:lnTo>
                  </a:path>
                </a:pathLst>
              </a:custGeom>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13" name="Freeform: Shape 64">
                <a:extLst>
                  <a:ext uri="{FF2B5EF4-FFF2-40B4-BE49-F238E27FC236}">
                    <a16:creationId xmlns:a16="http://schemas.microsoft.com/office/drawing/2014/main" id="{CF8F872C-20B8-8046-8536-C3DBEF469901}"/>
                  </a:ext>
                </a:extLst>
              </p:cNvPr>
              <p:cNvSpPr/>
              <p:nvPr/>
            </p:nvSpPr>
            <p:spPr>
              <a:xfrm>
                <a:off x="6189006" y="3012143"/>
                <a:ext cx="10114" cy="97765"/>
              </a:xfrm>
              <a:custGeom>
                <a:avLst/>
                <a:gdLst>
                  <a:gd name="connsiteX0" fmla="*/ 5057 w 10113"/>
                  <a:gd name="connsiteY0" fmla="*/ 5057 h 97764"/>
                  <a:gd name="connsiteX1" fmla="*/ 5057 w 10113"/>
                  <a:gd name="connsiteY1" fmla="*/ 94394 h 97764"/>
                </a:gdLst>
                <a:ahLst/>
                <a:cxnLst>
                  <a:cxn ang="0">
                    <a:pos x="connsiteX0" y="connsiteY0"/>
                  </a:cxn>
                  <a:cxn ang="0">
                    <a:pos x="connsiteX1" y="connsiteY1"/>
                  </a:cxn>
                </a:cxnLst>
                <a:rect l="l" t="t" r="r" b="b"/>
                <a:pathLst>
                  <a:path w="10113" h="97764">
                    <a:moveTo>
                      <a:pt x="5057" y="5057"/>
                    </a:moveTo>
                    <a:lnTo>
                      <a:pt x="5057" y="94394"/>
                    </a:lnTo>
                  </a:path>
                </a:pathLst>
              </a:custGeom>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14" name="Freeform: Shape 65">
                <a:extLst>
                  <a:ext uri="{FF2B5EF4-FFF2-40B4-BE49-F238E27FC236}">
                    <a16:creationId xmlns:a16="http://schemas.microsoft.com/office/drawing/2014/main" id="{D71EC5BA-1747-194F-9049-D19380F6827C}"/>
                  </a:ext>
                </a:extLst>
              </p:cNvPr>
              <p:cNvSpPr/>
              <p:nvPr/>
            </p:nvSpPr>
            <p:spPr>
              <a:xfrm>
                <a:off x="6124616" y="3041810"/>
                <a:ext cx="10114" cy="67424"/>
              </a:xfrm>
              <a:custGeom>
                <a:avLst/>
                <a:gdLst>
                  <a:gd name="connsiteX0" fmla="*/ 5057 w 10113"/>
                  <a:gd name="connsiteY0" fmla="*/ 5057 h 67423"/>
                  <a:gd name="connsiteX1" fmla="*/ 5057 w 10113"/>
                  <a:gd name="connsiteY1" fmla="*/ 64727 h 67423"/>
                </a:gdLst>
                <a:ahLst/>
                <a:cxnLst>
                  <a:cxn ang="0">
                    <a:pos x="connsiteX0" y="connsiteY0"/>
                  </a:cxn>
                  <a:cxn ang="0">
                    <a:pos x="connsiteX1" y="connsiteY1"/>
                  </a:cxn>
                </a:cxnLst>
                <a:rect l="l" t="t" r="r" b="b"/>
                <a:pathLst>
                  <a:path w="10113" h="67423">
                    <a:moveTo>
                      <a:pt x="5057" y="5057"/>
                    </a:moveTo>
                    <a:lnTo>
                      <a:pt x="5057" y="64727"/>
                    </a:lnTo>
                  </a:path>
                </a:pathLst>
              </a:custGeom>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15" name="Freeform: Shape 66">
                <a:extLst>
                  <a:ext uri="{FF2B5EF4-FFF2-40B4-BE49-F238E27FC236}">
                    <a16:creationId xmlns:a16="http://schemas.microsoft.com/office/drawing/2014/main" id="{59BCAAFC-7AE5-7146-9D47-78B31D8008E1}"/>
                  </a:ext>
                </a:extLst>
              </p:cNvPr>
              <p:cNvSpPr/>
              <p:nvPr/>
            </p:nvSpPr>
            <p:spPr>
              <a:xfrm>
                <a:off x="5995836" y="3041810"/>
                <a:ext cx="10114" cy="67424"/>
              </a:xfrm>
              <a:custGeom>
                <a:avLst/>
                <a:gdLst>
                  <a:gd name="connsiteX0" fmla="*/ 5057 w 10113"/>
                  <a:gd name="connsiteY0" fmla="*/ 5057 h 67423"/>
                  <a:gd name="connsiteX1" fmla="*/ 5057 w 10113"/>
                  <a:gd name="connsiteY1" fmla="*/ 64727 h 67423"/>
                </a:gdLst>
                <a:ahLst/>
                <a:cxnLst>
                  <a:cxn ang="0">
                    <a:pos x="connsiteX0" y="connsiteY0"/>
                  </a:cxn>
                  <a:cxn ang="0">
                    <a:pos x="connsiteX1" y="connsiteY1"/>
                  </a:cxn>
                </a:cxnLst>
                <a:rect l="l" t="t" r="r" b="b"/>
                <a:pathLst>
                  <a:path w="10113" h="67423">
                    <a:moveTo>
                      <a:pt x="5057" y="5057"/>
                    </a:moveTo>
                    <a:lnTo>
                      <a:pt x="5057" y="64727"/>
                    </a:lnTo>
                  </a:path>
                </a:pathLst>
              </a:custGeom>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16" name="Freeform: Shape 67">
                <a:extLst>
                  <a:ext uri="{FF2B5EF4-FFF2-40B4-BE49-F238E27FC236}">
                    <a16:creationId xmlns:a16="http://schemas.microsoft.com/office/drawing/2014/main" id="{B3CB4463-245B-4E45-963A-924F405CB1FF}"/>
                  </a:ext>
                </a:extLst>
              </p:cNvPr>
              <p:cNvSpPr/>
              <p:nvPr/>
            </p:nvSpPr>
            <p:spPr>
              <a:xfrm>
                <a:off x="6427012" y="3012143"/>
                <a:ext cx="10114" cy="97765"/>
              </a:xfrm>
              <a:custGeom>
                <a:avLst/>
                <a:gdLst>
                  <a:gd name="connsiteX0" fmla="*/ 5057 w 10113"/>
                  <a:gd name="connsiteY0" fmla="*/ 5057 h 97764"/>
                  <a:gd name="connsiteX1" fmla="*/ 5057 w 10113"/>
                  <a:gd name="connsiteY1" fmla="*/ 94394 h 97764"/>
                </a:gdLst>
                <a:ahLst/>
                <a:cxnLst>
                  <a:cxn ang="0">
                    <a:pos x="connsiteX0" y="connsiteY0"/>
                  </a:cxn>
                  <a:cxn ang="0">
                    <a:pos x="connsiteX1" y="connsiteY1"/>
                  </a:cxn>
                </a:cxnLst>
                <a:rect l="l" t="t" r="r" b="b"/>
                <a:pathLst>
                  <a:path w="10113" h="97764">
                    <a:moveTo>
                      <a:pt x="5057" y="5057"/>
                    </a:moveTo>
                    <a:lnTo>
                      <a:pt x="5057" y="94394"/>
                    </a:lnTo>
                  </a:path>
                </a:pathLst>
              </a:custGeom>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17" name="Freeform: Shape 68">
                <a:extLst>
                  <a:ext uri="{FF2B5EF4-FFF2-40B4-BE49-F238E27FC236}">
                    <a16:creationId xmlns:a16="http://schemas.microsoft.com/office/drawing/2014/main" id="{B56BD7FB-0D41-B64C-BA37-F23CE7CA321E}"/>
                  </a:ext>
                </a:extLst>
              </p:cNvPr>
              <p:cNvSpPr/>
              <p:nvPr/>
            </p:nvSpPr>
            <p:spPr>
              <a:xfrm>
                <a:off x="6362622" y="3052261"/>
                <a:ext cx="10114" cy="57310"/>
              </a:xfrm>
              <a:custGeom>
                <a:avLst/>
                <a:gdLst>
                  <a:gd name="connsiteX0" fmla="*/ 5057 w 10113"/>
                  <a:gd name="connsiteY0" fmla="*/ 5057 h 57310"/>
                  <a:gd name="connsiteX1" fmla="*/ 5057 w 10113"/>
                  <a:gd name="connsiteY1" fmla="*/ 54276 h 57310"/>
                </a:gdLst>
                <a:ahLst/>
                <a:cxnLst>
                  <a:cxn ang="0">
                    <a:pos x="connsiteX0" y="connsiteY0"/>
                  </a:cxn>
                  <a:cxn ang="0">
                    <a:pos x="connsiteX1" y="connsiteY1"/>
                  </a:cxn>
                </a:cxnLst>
                <a:rect l="l" t="t" r="r" b="b"/>
                <a:pathLst>
                  <a:path w="10113" h="57310">
                    <a:moveTo>
                      <a:pt x="5057" y="5057"/>
                    </a:moveTo>
                    <a:lnTo>
                      <a:pt x="5057" y="54276"/>
                    </a:lnTo>
                  </a:path>
                </a:pathLst>
              </a:custGeom>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18" name="Freeform: Shape 69">
                <a:extLst>
                  <a:ext uri="{FF2B5EF4-FFF2-40B4-BE49-F238E27FC236}">
                    <a16:creationId xmlns:a16="http://schemas.microsoft.com/office/drawing/2014/main" id="{C731424D-5CB0-7543-BC77-7509E14C1230}"/>
                  </a:ext>
                </a:extLst>
              </p:cNvPr>
              <p:cNvSpPr/>
              <p:nvPr/>
            </p:nvSpPr>
            <p:spPr>
              <a:xfrm>
                <a:off x="6298232" y="3012143"/>
                <a:ext cx="10114" cy="97765"/>
              </a:xfrm>
              <a:custGeom>
                <a:avLst/>
                <a:gdLst>
                  <a:gd name="connsiteX0" fmla="*/ 5057 w 10113"/>
                  <a:gd name="connsiteY0" fmla="*/ 5057 h 97764"/>
                  <a:gd name="connsiteX1" fmla="*/ 5057 w 10113"/>
                  <a:gd name="connsiteY1" fmla="*/ 94394 h 97764"/>
                </a:gdLst>
                <a:ahLst/>
                <a:cxnLst>
                  <a:cxn ang="0">
                    <a:pos x="connsiteX0" y="connsiteY0"/>
                  </a:cxn>
                  <a:cxn ang="0">
                    <a:pos x="connsiteX1" y="connsiteY1"/>
                  </a:cxn>
                </a:cxnLst>
                <a:rect l="l" t="t" r="r" b="b"/>
                <a:pathLst>
                  <a:path w="10113" h="97764">
                    <a:moveTo>
                      <a:pt x="5057" y="5057"/>
                    </a:moveTo>
                    <a:lnTo>
                      <a:pt x="5057" y="94394"/>
                    </a:lnTo>
                  </a:path>
                </a:pathLst>
              </a:custGeom>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19" name="Freeform: Shape 70">
                <a:extLst>
                  <a:ext uri="{FF2B5EF4-FFF2-40B4-BE49-F238E27FC236}">
                    <a16:creationId xmlns:a16="http://schemas.microsoft.com/office/drawing/2014/main" id="{E55A7541-155C-0240-B22A-34C94F13BC59}"/>
                  </a:ext>
                </a:extLst>
              </p:cNvPr>
              <p:cNvSpPr/>
              <p:nvPr/>
            </p:nvSpPr>
            <p:spPr>
              <a:xfrm>
                <a:off x="6233842" y="3041810"/>
                <a:ext cx="10114" cy="67424"/>
              </a:xfrm>
              <a:custGeom>
                <a:avLst/>
                <a:gdLst>
                  <a:gd name="connsiteX0" fmla="*/ 5057 w 10113"/>
                  <a:gd name="connsiteY0" fmla="*/ 5057 h 67423"/>
                  <a:gd name="connsiteX1" fmla="*/ 5057 w 10113"/>
                  <a:gd name="connsiteY1" fmla="*/ 64727 h 67423"/>
                </a:gdLst>
                <a:ahLst/>
                <a:cxnLst>
                  <a:cxn ang="0">
                    <a:pos x="connsiteX0" y="connsiteY0"/>
                  </a:cxn>
                  <a:cxn ang="0">
                    <a:pos x="connsiteX1" y="connsiteY1"/>
                  </a:cxn>
                </a:cxnLst>
                <a:rect l="l" t="t" r="r" b="b"/>
                <a:pathLst>
                  <a:path w="10113" h="67423">
                    <a:moveTo>
                      <a:pt x="5057" y="5057"/>
                    </a:moveTo>
                    <a:lnTo>
                      <a:pt x="5057" y="64727"/>
                    </a:lnTo>
                  </a:path>
                </a:pathLst>
              </a:custGeom>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20" name="Freeform: Shape 71">
                <a:extLst>
                  <a:ext uri="{FF2B5EF4-FFF2-40B4-BE49-F238E27FC236}">
                    <a16:creationId xmlns:a16="http://schemas.microsoft.com/office/drawing/2014/main" id="{5DF90140-AF75-0249-B35E-5247FD630513}"/>
                  </a:ext>
                </a:extLst>
              </p:cNvPr>
              <p:cNvSpPr/>
              <p:nvPr/>
            </p:nvSpPr>
            <p:spPr>
              <a:xfrm>
                <a:off x="6701765" y="3012143"/>
                <a:ext cx="10114" cy="74166"/>
              </a:xfrm>
              <a:custGeom>
                <a:avLst/>
                <a:gdLst>
                  <a:gd name="connsiteX0" fmla="*/ 5057 w 10113"/>
                  <a:gd name="connsiteY0" fmla="*/ 5057 h 74166"/>
                  <a:gd name="connsiteX1" fmla="*/ 5057 w 10113"/>
                  <a:gd name="connsiteY1" fmla="*/ 69110 h 74166"/>
                </a:gdLst>
                <a:ahLst/>
                <a:cxnLst>
                  <a:cxn ang="0">
                    <a:pos x="connsiteX0" y="connsiteY0"/>
                  </a:cxn>
                  <a:cxn ang="0">
                    <a:pos x="connsiteX1" y="connsiteY1"/>
                  </a:cxn>
                </a:cxnLst>
                <a:rect l="l" t="t" r="r" b="b"/>
                <a:pathLst>
                  <a:path w="10113" h="74166">
                    <a:moveTo>
                      <a:pt x="5057" y="5057"/>
                    </a:moveTo>
                    <a:lnTo>
                      <a:pt x="5057" y="69110"/>
                    </a:lnTo>
                  </a:path>
                </a:pathLst>
              </a:custGeom>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21" name="Freeform: Shape 72">
                <a:extLst>
                  <a:ext uri="{FF2B5EF4-FFF2-40B4-BE49-F238E27FC236}">
                    <a16:creationId xmlns:a16="http://schemas.microsoft.com/office/drawing/2014/main" id="{CA231416-3A61-4B45-B806-A6A0934695E2}"/>
                  </a:ext>
                </a:extLst>
              </p:cNvPr>
              <p:cNvSpPr/>
              <p:nvPr/>
            </p:nvSpPr>
            <p:spPr>
              <a:xfrm>
                <a:off x="6825825" y="3012143"/>
                <a:ext cx="10114" cy="97765"/>
              </a:xfrm>
              <a:custGeom>
                <a:avLst/>
                <a:gdLst>
                  <a:gd name="connsiteX0" fmla="*/ 5057 w 10113"/>
                  <a:gd name="connsiteY0" fmla="*/ 5057 h 97764"/>
                  <a:gd name="connsiteX1" fmla="*/ 5057 w 10113"/>
                  <a:gd name="connsiteY1" fmla="*/ 94394 h 97764"/>
                </a:gdLst>
                <a:ahLst/>
                <a:cxnLst>
                  <a:cxn ang="0">
                    <a:pos x="connsiteX0" y="connsiteY0"/>
                  </a:cxn>
                  <a:cxn ang="0">
                    <a:pos x="connsiteX1" y="connsiteY1"/>
                  </a:cxn>
                </a:cxnLst>
                <a:rect l="l" t="t" r="r" b="b"/>
                <a:pathLst>
                  <a:path w="10113" h="97764">
                    <a:moveTo>
                      <a:pt x="5057" y="5057"/>
                    </a:moveTo>
                    <a:lnTo>
                      <a:pt x="5057" y="94394"/>
                    </a:lnTo>
                  </a:path>
                </a:pathLst>
              </a:custGeom>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22" name="Freeform: Shape 73">
                <a:extLst>
                  <a:ext uri="{FF2B5EF4-FFF2-40B4-BE49-F238E27FC236}">
                    <a16:creationId xmlns:a16="http://schemas.microsoft.com/office/drawing/2014/main" id="{92192E3D-9E05-CB43-91C5-7CE5E9590EDD}"/>
                  </a:ext>
                </a:extLst>
              </p:cNvPr>
              <p:cNvSpPr/>
              <p:nvPr/>
            </p:nvSpPr>
            <p:spPr>
              <a:xfrm>
                <a:off x="6890215" y="3041810"/>
                <a:ext cx="10114" cy="67424"/>
              </a:xfrm>
              <a:custGeom>
                <a:avLst/>
                <a:gdLst>
                  <a:gd name="connsiteX0" fmla="*/ 5057 w 10113"/>
                  <a:gd name="connsiteY0" fmla="*/ 5057 h 67423"/>
                  <a:gd name="connsiteX1" fmla="*/ 5057 w 10113"/>
                  <a:gd name="connsiteY1" fmla="*/ 64727 h 67423"/>
                </a:gdLst>
                <a:ahLst/>
                <a:cxnLst>
                  <a:cxn ang="0">
                    <a:pos x="connsiteX0" y="connsiteY0"/>
                  </a:cxn>
                  <a:cxn ang="0">
                    <a:pos x="connsiteX1" y="connsiteY1"/>
                  </a:cxn>
                </a:cxnLst>
                <a:rect l="l" t="t" r="r" b="b"/>
                <a:pathLst>
                  <a:path w="10113" h="67423">
                    <a:moveTo>
                      <a:pt x="5057" y="5057"/>
                    </a:moveTo>
                    <a:lnTo>
                      <a:pt x="5057" y="64727"/>
                    </a:lnTo>
                  </a:path>
                </a:pathLst>
              </a:custGeom>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23" name="Freeform: Shape 74">
                <a:extLst>
                  <a:ext uri="{FF2B5EF4-FFF2-40B4-BE49-F238E27FC236}">
                    <a16:creationId xmlns:a16="http://schemas.microsoft.com/office/drawing/2014/main" id="{DC4A2B1B-D3BF-2D4B-8829-5874A063C8FA}"/>
                  </a:ext>
                </a:extLst>
              </p:cNvPr>
              <p:cNvSpPr/>
              <p:nvPr/>
            </p:nvSpPr>
            <p:spPr>
              <a:xfrm>
                <a:off x="6761435" y="3041810"/>
                <a:ext cx="10114" cy="67424"/>
              </a:xfrm>
              <a:custGeom>
                <a:avLst/>
                <a:gdLst>
                  <a:gd name="connsiteX0" fmla="*/ 5057 w 10113"/>
                  <a:gd name="connsiteY0" fmla="*/ 5057 h 67423"/>
                  <a:gd name="connsiteX1" fmla="*/ 5057 w 10113"/>
                  <a:gd name="connsiteY1" fmla="*/ 64727 h 67423"/>
                </a:gdLst>
                <a:ahLst/>
                <a:cxnLst>
                  <a:cxn ang="0">
                    <a:pos x="connsiteX0" y="connsiteY0"/>
                  </a:cxn>
                  <a:cxn ang="0">
                    <a:pos x="connsiteX1" y="connsiteY1"/>
                  </a:cxn>
                </a:cxnLst>
                <a:rect l="l" t="t" r="r" b="b"/>
                <a:pathLst>
                  <a:path w="10113" h="67423">
                    <a:moveTo>
                      <a:pt x="5057" y="5057"/>
                    </a:moveTo>
                    <a:lnTo>
                      <a:pt x="5057" y="64727"/>
                    </a:lnTo>
                  </a:path>
                </a:pathLst>
              </a:custGeom>
              <a:ln w="19050" cap="flat">
                <a:solidFill>
                  <a:srgbClr val="16BF9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24" name="Freeform: Shape 75">
                <a:extLst>
                  <a:ext uri="{FF2B5EF4-FFF2-40B4-BE49-F238E27FC236}">
                    <a16:creationId xmlns:a16="http://schemas.microsoft.com/office/drawing/2014/main" id="{EB253128-ACAF-664C-B01E-932C6866BCA4}"/>
                  </a:ext>
                </a:extLst>
              </p:cNvPr>
              <p:cNvSpPr/>
              <p:nvPr/>
            </p:nvSpPr>
            <p:spPr>
              <a:xfrm>
                <a:off x="6519046" y="3108223"/>
                <a:ext cx="418029" cy="407915"/>
              </a:xfrm>
              <a:custGeom>
                <a:avLst/>
                <a:gdLst>
                  <a:gd name="connsiteX0" fmla="*/ 5057 w 418028"/>
                  <a:gd name="connsiteY0" fmla="*/ 5394 h 407914"/>
                  <a:gd name="connsiteX1" fmla="*/ 262279 w 418028"/>
                  <a:gd name="connsiteY1" fmla="*/ 369146 h 407914"/>
                  <a:gd name="connsiteX2" fmla="*/ 379934 w 418028"/>
                  <a:gd name="connsiteY2" fmla="*/ 389373 h 407914"/>
                  <a:gd name="connsiteX3" fmla="*/ 379934 w 418028"/>
                  <a:gd name="connsiteY3" fmla="*/ 389373 h 407914"/>
                  <a:gd name="connsiteX4" fmla="*/ 400161 w 418028"/>
                  <a:gd name="connsiteY4" fmla="*/ 271719 h 407914"/>
                  <a:gd name="connsiteX5" fmla="*/ 211711 w 418028"/>
                  <a:gd name="connsiteY5" fmla="*/ 5057 h 40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028" h="407914">
                    <a:moveTo>
                      <a:pt x="5057" y="5394"/>
                    </a:moveTo>
                    <a:lnTo>
                      <a:pt x="262279" y="369146"/>
                    </a:lnTo>
                    <a:cubicBezTo>
                      <a:pt x="289249" y="407241"/>
                      <a:pt x="341840" y="416343"/>
                      <a:pt x="379934" y="389373"/>
                    </a:cubicBezTo>
                    <a:lnTo>
                      <a:pt x="379934" y="389373"/>
                    </a:lnTo>
                    <a:cubicBezTo>
                      <a:pt x="418029" y="362404"/>
                      <a:pt x="427131" y="309813"/>
                      <a:pt x="400161" y="271719"/>
                    </a:cubicBezTo>
                    <a:lnTo>
                      <a:pt x="211711" y="5057"/>
                    </a:lnTo>
                  </a:path>
                </a:pathLst>
              </a:custGeom>
              <a:noFill/>
              <a:ln w="19050"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25" name="Freeform: Shape 76">
                <a:extLst>
                  <a:ext uri="{FF2B5EF4-FFF2-40B4-BE49-F238E27FC236}">
                    <a16:creationId xmlns:a16="http://schemas.microsoft.com/office/drawing/2014/main" id="{B7BB6E62-0741-394C-8A15-44801D4C879E}"/>
                  </a:ext>
                </a:extLst>
              </p:cNvPr>
              <p:cNvSpPr/>
              <p:nvPr/>
            </p:nvSpPr>
            <p:spPr>
              <a:xfrm>
                <a:off x="6448925" y="2960564"/>
                <a:ext cx="77538" cy="155075"/>
              </a:xfrm>
              <a:custGeom>
                <a:avLst/>
                <a:gdLst>
                  <a:gd name="connsiteX0" fmla="*/ 74166 w 77537"/>
                  <a:gd name="connsiteY0" fmla="*/ 5057 h 155075"/>
                  <a:gd name="connsiteX1" fmla="*/ 5057 w 77537"/>
                  <a:gd name="connsiteY1" fmla="*/ 53939 h 155075"/>
                  <a:gd name="connsiteX2" fmla="*/ 75178 w 77537"/>
                  <a:gd name="connsiteY2" fmla="*/ 153052 h 155075"/>
                </a:gdLst>
                <a:ahLst/>
                <a:cxnLst>
                  <a:cxn ang="0">
                    <a:pos x="connsiteX0" y="connsiteY0"/>
                  </a:cxn>
                  <a:cxn ang="0">
                    <a:pos x="connsiteX1" y="connsiteY1"/>
                  </a:cxn>
                  <a:cxn ang="0">
                    <a:pos x="connsiteX2" y="connsiteY2"/>
                  </a:cxn>
                </a:cxnLst>
                <a:rect l="l" t="t" r="r" b="b"/>
                <a:pathLst>
                  <a:path w="77537" h="155075">
                    <a:moveTo>
                      <a:pt x="74166" y="5057"/>
                    </a:moveTo>
                    <a:lnTo>
                      <a:pt x="5057" y="53939"/>
                    </a:lnTo>
                    <a:lnTo>
                      <a:pt x="75178" y="153052"/>
                    </a:lnTo>
                  </a:path>
                </a:pathLst>
              </a:custGeom>
              <a:noFill/>
              <a:ln w="19050"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26" name="Freeform: Shape 77">
                <a:extLst>
                  <a:ext uri="{FF2B5EF4-FFF2-40B4-BE49-F238E27FC236}">
                    <a16:creationId xmlns:a16="http://schemas.microsoft.com/office/drawing/2014/main" id="{A8D0BE3B-E619-6A4F-868B-5D4673E9802C}"/>
                  </a:ext>
                </a:extLst>
              </p:cNvPr>
              <p:cNvSpPr/>
              <p:nvPr/>
            </p:nvSpPr>
            <p:spPr>
              <a:xfrm>
                <a:off x="6518034" y="2912019"/>
                <a:ext cx="215757" cy="205643"/>
              </a:xfrm>
              <a:custGeom>
                <a:avLst/>
                <a:gdLst>
                  <a:gd name="connsiteX0" fmla="*/ 5057 w 215756"/>
                  <a:gd name="connsiteY0" fmla="*/ 53602 h 205643"/>
                  <a:gd name="connsiteX1" fmla="*/ 73829 w 215756"/>
                  <a:gd name="connsiteY1" fmla="*/ 5057 h 205643"/>
                  <a:gd name="connsiteX2" fmla="*/ 212723 w 215756"/>
                  <a:gd name="connsiteY2" fmla="*/ 201598 h 205643"/>
                </a:gdLst>
                <a:ahLst/>
                <a:cxnLst>
                  <a:cxn ang="0">
                    <a:pos x="connsiteX0" y="connsiteY0"/>
                  </a:cxn>
                  <a:cxn ang="0">
                    <a:pos x="connsiteX1" y="connsiteY1"/>
                  </a:cxn>
                  <a:cxn ang="0">
                    <a:pos x="connsiteX2" y="connsiteY2"/>
                  </a:cxn>
                </a:cxnLst>
                <a:rect l="l" t="t" r="r" b="b"/>
                <a:pathLst>
                  <a:path w="215756" h="205643">
                    <a:moveTo>
                      <a:pt x="5057" y="53602"/>
                    </a:moveTo>
                    <a:lnTo>
                      <a:pt x="73829" y="5057"/>
                    </a:lnTo>
                    <a:lnTo>
                      <a:pt x="212723" y="201598"/>
                    </a:lnTo>
                  </a:path>
                </a:pathLst>
              </a:custGeom>
              <a:noFill/>
              <a:ln w="19050"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sp>
            <p:nvSpPr>
              <p:cNvPr id="127" name="Freeform: Shape 78">
                <a:extLst>
                  <a:ext uri="{FF2B5EF4-FFF2-40B4-BE49-F238E27FC236}">
                    <a16:creationId xmlns:a16="http://schemas.microsoft.com/office/drawing/2014/main" id="{563ACE4D-C6C8-B74D-AA75-86A9B8850D04}"/>
                  </a:ext>
                </a:extLst>
              </p:cNvPr>
              <p:cNvSpPr/>
              <p:nvPr/>
            </p:nvSpPr>
            <p:spPr>
              <a:xfrm>
                <a:off x="6324865" y="2898197"/>
                <a:ext cx="158446" cy="219128"/>
              </a:xfrm>
              <a:custGeom>
                <a:avLst/>
                <a:gdLst>
                  <a:gd name="connsiteX0" fmla="*/ 153727 w 158446"/>
                  <a:gd name="connsiteY0" fmla="*/ 5057 h 219127"/>
                  <a:gd name="connsiteX1" fmla="*/ 5057 w 158446"/>
                  <a:gd name="connsiteY1" fmla="*/ 215420 h 219127"/>
                </a:gdLst>
                <a:ahLst/>
                <a:cxnLst>
                  <a:cxn ang="0">
                    <a:pos x="connsiteX0" y="connsiteY0"/>
                  </a:cxn>
                  <a:cxn ang="0">
                    <a:pos x="connsiteX1" y="connsiteY1"/>
                  </a:cxn>
                </a:cxnLst>
                <a:rect l="l" t="t" r="r" b="b"/>
                <a:pathLst>
                  <a:path w="158446" h="219127">
                    <a:moveTo>
                      <a:pt x="153727" y="5057"/>
                    </a:moveTo>
                    <a:lnTo>
                      <a:pt x="5057" y="215420"/>
                    </a:lnTo>
                  </a:path>
                </a:pathLst>
              </a:custGeom>
              <a:ln w="19050"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grpSp>
        <p:sp>
          <p:nvSpPr>
            <p:cNvPr id="96" name="Freeform: Shape 119">
              <a:extLst>
                <a:ext uri="{FF2B5EF4-FFF2-40B4-BE49-F238E27FC236}">
                  <a16:creationId xmlns:a16="http://schemas.microsoft.com/office/drawing/2014/main" id="{A5F6CEA7-532B-C444-8892-235A8E671CF1}"/>
                </a:ext>
              </a:extLst>
            </p:cNvPr>
            <p:cNvSpPr/>
            <p:nvPr/>
          </p:nvSpPr>
          <p:spPr>
            <a:xfrm>
              <a:off x="5707501" y="2096245"/>
              <a:ext cx="244009" cy="244009"/>
            </a:xfrm>
            <a:custGeom>
              <a:avLst/>
              <a:gdLst>
                <a:gd name="connsiteX0" fmla="*/ 14288 w 190500"/>
                <a:gd name="connsiteY0" fmla="*/ 14288 h 190500"/>
                <a:gd name="connsiteX1" fmla="*/ 184785 w 190500"/>
                <a:gd name="connsiteY1" fmla="*/ 14288 h 190500"/>
                <a:gd name="connsiteX2" fmla="*/ 184785 w 190500"/>
                <a:gd name="connsiteY2" fmla="*/ 184785 h 190500"/>
                <a:gd name="connsiteX3" fmla="*/ 14288 w 190500"/>
                <a:gd name="connsiteY3" fmla="*/ 184785 h 190500"/>
              </a:gdLst>
              <a:ahLst/>
              <a:cxnLst>
                <a:cxn ang="0">
                  <a:pos x="connsiteX0" y="connsiteY0"/>
                </a:cxn>
                <a:cxn ang="0">
                  <a:pos x="connsiteX1" y="connsiteY1"/>
                </a:cxn>
                <a:cxn ang="0">
                  <a:pos x="connsiteX2" y="connsiteY2"/>
                </a:cxn>
                <a:cxn ang="0">
                  <a:pos x="connsiteX3" y="connsiteY3"/>
                </a:cxn>
              </a:cxnLst>
              <a:rect l="l" t="t" r="r" b="b"/>
              <a:pathLst>
                <a:path w="190500" h="190500">
                  <a:moveTo>
                    <a:pt x="14288" y="14288"/>
                  </a:moveTo>
                  <a:lnTo>
                    <a:pt x="184785" y="14288"/>
                  </a:lnTo>
                  <a:lnTo>
                    <a:pt x="184785" y="184785"/>
                  </a:lnTo>
                  <a:lnTo>
                    <a:pt x="14288" y="184785"/>
                  </a:lnTo>
                  <a:close/>
                </a:path>
              </a:pathLst>
            </a:custGeom>
            <a:noFill/>
            <a:ln w="19050" cap="flat">
              <a:solidFill>
                <a:srgbClr val="16BF9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Amazon Ember"/>
              </a:endParaRPr>
            </a:p>
          </p:txBody>
        </p:sp>
      </p:grpSp>
      <p:grpSp>
        <p:nvGrpSpPr>
          <p:cNvPr id="131" name="Graphic 82">
            <a:extLst>
              <a:ext uri="{FF2B5EF4-FFF2-40B4-BE49-F238E27FC236}">
                <a16:creationId xmlns:a16="http://schemas.microsoft.com/office/drawing/2014/main" id="{352FB5D1-2860-6446-A408-BF69B06F80B8}"/>
              </a:ext>
            </a:extLst>
          </p:cNvPr>
          <p:cNvGrpSpPr>
            <a:grpSpLocks noChangeAspect="1"/>
          </p:cNvGrpSpPr>
          <p:nvPr/>
        </p:nvGrpSpPr>
        <p:grpSpPr>
          <a:xfrm>
            <a:off x="6925828" y="2433683"/>
            <a:ext cx="807221" cy="772661"/>
            <a:chOff x="7762234" y="2134892"/>
            <a:chExt cx="906087" cy="867293"/>
          </a:xfrm>
          <a:noFill/>
        </p:grpSpPr>
        <p:sp>
          <p:nvSpPr>
            <p:cNvPr id="132" name="Freeform: Shape 65">
              <a:extLst>
                <a:ext uri="{FF2B5EF4-FFF2-40B4-BE49-F238E27FC236}">
                  <a16:creationId xmlns:a16="http://schemas.microsoft.com/office/drawing/2014/main" id="{B11991CC-6E8B-0947-850B-D1CACED74050}"/>
                </a:ext>
              </a:extLst>
            </p:cNvPr>
            <p:cNvSpPr/>
            <p:nvPr/>
          </p:nvSpPr>
          <p:spPr>
            <a:xfrm>
              <a:off x="8111369" y="2408079"/>
              <a:ext cx="556952" cy="99246"/>
            </a:xfrm>
            <a:custGeom>
              <a:avLst/>
              <a:gdLst>
                <a:gd name="connsiteX0" fmla="*/ 0 w 556952"/>
                <a:gd name="connsiteY0" fmla="*/ 1132 h 99246"/>
                <a:gd name="connsiteX1" fmla="*/ 16625 w 556952"/>
                <a:gd name="connsiteY1" fmla="*/ 6674 h 99246"/>
                <a:gd name="connsiteX2" fmla="*/ 27709 w 556952"/>
                <a:gd name="connsiteY2" fmla="*/ 26071 h 99246"/>
                <a:gd name="connsiteX3" fmla="*/ 44335 w 556952"/>
                <a:gd name="connsiteY3" fmla="*/ 73176 h 99246"/>
                <a:gd name="connsiteX4" fmla="*/ 55418 w 556952"/>
                <a:gd name="connsiteY4" fmla="*/ 92572 h 99246"/>
                <a:gd name="connsiteX5" fmla="*/ 96982 w 556952"/>
                <a:gd name="connsiteY5" fmla="*/ 73176 h 99246"/>
                <a:gd name="connsiteX6" fmla="*/ 113607 w 556952"/>
                <a:gd name="connsiteY6" fmla="*/ 26071 h 99246"/>
                <a:gd name="connsiteX7" fmla="*/ 155171 w 556952"/>
                <a:gd name="connsiteY7" fmla="*/ 6674 h 99246"/>
                <a:gd name="connsiteX8" fmla="*/ 166255 w 556952"/>
                <a:gd name="connsiteY8" fmla="*/ 26071 h 99246"/>
                <a:gd name="connsiteX9" fmla="*/ 182880 w 556952"/>
                <a:gd name="connsiteY9" fmla="*/ 73176 h 99246"/>
                <a:gd name="connsiteX10" fmla="*/ 193964 w 556952"/>
                <a:gd name="connsiteY10" fmla="*/ 92572 h 99246"/>
                <a:gd name="connsiteX11" fmla="*/ 235527 w 556952"/>
                <a:gd name="connsiteY11" fmla="*/ 73176 h 99246"/>
                <a:gd name="connsiteX12" fmla="*/ 252153 w 556952"/>
                <a:gd name="connsiteY12" fmla="*/ 26071 h 99246"/>
                <a:gd name="connsiteX13" fmla="*/ 293716 w 556952"/>
                <a:gd name="connsiteY13" fmla="*/ 6674 h 99246"/>
                <a:gd name="connsiteX14" fmla="*/ 304800 w 556952"/>
                <a:gd name="connsiteY14" fmla="*/ 26071 h 99246"/>
                <a:gd name="connsiteX15" fmla="*/ 321425 w 556952"/>
                <a:gd name="connsiteY15" fmla="*/ 73176 h 99246"/>
                <a:gd name="connsiteX16" fmla="*/ 332509 w 556952"/>
                <a:gd name="connsiteY16" fmla="*/ 92572 h 99246"/>
                <a:gd name="connsiteX17" fmla="*/ 374073 w 556952"/>
                <a:gd name="connsiteY17" fmla="*/ 73176 h 99246"/>
                <a:gd name="connsiteX18" fmla="*/ 390698 w 556952"/>
                <a:gd name="connsiteY18" fmla="*/ 26071 h 99246"/>
                <a:gd name="connsiteX19" fmla="*/ 432262 w 556952"/>
                <a:gd name="connsiteY19" fmla="*/ 6674 h 99246"/>
                <a:gd name="connsiteX20" fmla="*/ 443345 w 556952"/>
                <a:gd name="connsiteY20" fmla="*/ 26071 h 99246"/>
                <a:gd name="connsiteX21" fmla="*/ 459971 w 556952"/>
                <a:gd name="connsiteY21" fmla="*/ 73176 h 99246"/>
                <a:gd name="connsiteX22" fmla="*/ 471055 w 556952"/>
                <a:gd name="connsiteY22" fmla="*/ 92572 h 99246"/>
                <a:gd name="connsiteX23" fmla="*/ 512618 w 556952"/>
                <a:gd name="connsiteY23" fmla="*/ 73176 h 99246"/>
                <a:gd name="connsiteX24" fmla="*/ 529244 w 556952"/>
                <a:gd name="connsiteY24" fmla="*/ 26071 h 99246"/>
                <a:gd name="connsiteX25" fmla="*/ 556953 w 556952"/>
                <a:gd name="connsiteY25" fmla="*/ 1132 h 9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952" h="99246">
                  <a:moveTo>
                    <a:pt x="0" y="1132"/>
                  </a:moveTo>
                  <a:cubicBezTo>
                    <a:pt x="5542" y="1132"/>
                    <a:pt x="11084" y="3903"/>
                    <a:pt x="16625" y="6674"/>
                  </a:cubicBezTo>
                  <a:cubicBezTo>
                    <a:pt x="22167" y="12216"/>
                    <a:pt x="24938" y="17758"/>
                    <a:pt x="27709" y="26071"/>
                  </a:cubicBezTo>
                  <a:lnTo>
                    <a:pt x="44335" y="73176"/>
                  </a:lnTo>
                  <a:cubicBezTo>
                    <a:pt x="47105" y="81489"/>
                    <a:pt x="49876" y="87030"/>
                    <a:pt x="55418" y="92572"/>
                  </a:cubicBezTo>
                  <a:cubicBezTo>
                    <a:pt x="69273" y="106427"/>
                    <a:pt x="88669" y="98114"/>
                    <a:pt x="96982" y="73176"/>
                  </a:cubicBezTo>
                  <a:lnTo>
                    <a:pt x="113607" y="26071"/>
                  </a:lnTo>
                  <a:cubicBezTo>
                    <a:pt x="121920" y="1132"/>
                    <a:pt x="141316" y="-7180"/>
                    <a:pt x="155171" y="6674"/>
                  </a:cubicBezTo>
                  <a:cubicBezTo>
                    <a:pt x="160713" y="12216"/>
                    <a:pt x="163484" y="17758"/>
                    <a:pt x="166255" y="26071"/>
                  </a:cubicBezTo>
                  <a:lnTo>
                    <a:pt x="182880" y="73176"/>
                  </a:lnTo>
                  <a:cubicBezTo>
                    <a:pt x="185651" y="81489"/>
                    <a:pt x="188422" y="87030"/>
                    <a:pt x="193964" y="92572"/>
                  </a:cubicBezTo>
                  <a:cubicBezTo>
                    <a:pt x="207818" y="106427"/>
                    <a:pt x="227215" y="98114"/>
                    <a:pt x="235527" y="73176"/>
                  </a:cubicBezTo>
                  <a:lnTo>
                    <a:pt x="252153" y="26071"/>
                  </a:lnTo>
                  <a:cubicBezTo>
                    <a:pt x="260465" y="1132"/>
                    <a:pt x="279862" y="-7180"/>
                    <a:pt x="293716" y="6674"/>
                  </a:cubicBezTo>
                  <a:cubicBezTo>
                    <a:pt x="299258" y="12216"/>
                    <a:pt x="302029" y="17758"/>
                    <a:pt x="304800" y="26071"/>
                  </a:cubicBezTo>
                  <a:lnTo>
                    <a:pt x="321425" y="73176"/>
                  </a:lnTo>
                  <a:cubicBezTo>
                    <a:pt x="324196" y="81489"/>
                    <a:pt x="326967" y="87030"/>
                    <a:pt x="332509" y="92572"/>
                  </a:cubicBezTo>
                  <a:cubicBezTo>
                    <a:pt x="346364" y="106427"/>
                    <a:pt x="365760" y="98114"/>
                    <a:pt x="374073" y="73176"/>
                  </a:cubicBezTo>
                  <a:lnTo>
                    <a:pt x="390698" y="26071"/>
                  </a:lnTo>
                  <a:cubicBezTo>
                    <a:pt x="399011" y="1132"/>
                    <a:pt x="418407" y="-7180"/>
                    <a:pt x="432262" y="6674"/>
                  </a:cubicBezTo>
                  <a:cubicBezTo>
                    <a:pt x="437804" y="12216"/>
                    <a:pt x="440575" y="17758"/>
                    <a:pt x="443345" y="26071"/>
                  </a:cubicBezTo>
                  <a:lnTo>
                    <a:pt x="459971" y="73176"/>
                  </a:lnTo>
                  <a:cubicBezTo>
                    <a:pt x="462742" y="81489"/>
                    <a:pt x="465513" y="87030"/>
                    <a:pt x="471055" y="92572"/>
                  </a:cubicBezTo>
                  <a:cubicBezTo>
                    <a:pt x="484909" y="106427"/>
                    <a:pt x="504305" y="98114"/>
                    <a:pt x="512618" y="73176"/>
                  </a:cubicBezTo>
                  <a:lnTo>
                    <a:pt x="529244" y="26071"/>
                  </a:lnTo>
                  <a:cubicBezTo>
                    <a:pt x="534785" y="9445"/>
                    <a:pt x="545869" y="1132"/>
                    <a:pt x="556953" y="1132"/>
                  </a:cubicBezTo>
                </a:path>
              </a:pathLst>
            </a:custGeom>
            <a:ln w="19050" cap="flat">
              <a:solidFill>
                <a:srgbClr val="128370"/>
              </a:solidFill>
              <a:prstDash val="solid"/>
              <a:round/>
            </a:ln>
          </p:spPr>
          <p:txBody>
            <a:bodyPr rtlCol="0" anchor="ct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1097148" rtl="0" eaLnBrk="0" fontAlgn="base" latinLnBrk="0" hangingPunct="0">
                <a:lnSpc>
                  <a:spcPct val="99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3" name="Freeform: Shape 66">
              <a:extLst>
                <a:ext uri="{FF2B5EF4-FFF2-40B4-BE49-F238E27FC236}">
                  <a16:creationId xmlns:a16="http://schemas.microsoft.com/office/drawing/2014/main" id="{07144B0B-7176-A74D-A17B-F05E5EC2561B}"/>
                </a:ext>
              </a:extLst>
            </p:cNvPr>
            <p:cNvSpPr/>
            <p:nvPr/>
          </p:nvSpPr>
          <p:spPr>
            <a:xfrm>
              <a:off x="8111369" y="2566021"/>
              <a:ext cx="556952" cy="99246"/>
            </a:xfrm>
            <a:custGeom>
              <a:avLst/>
              <a:gdLst>
                <a:gd name="connsiteX0" fmla="*/ 0 w 556952"/>
                <a:gd name="connsiteY0" fmla="*/ 1132 h 99246"/>
                <a:gd name="connsiteX1" fmla="*/ 16625 w 556952"/>
                <a:gd name="connsiteY1" fmla="*/ 6674 h 99246"/>
                <a:gd name="connsiteX2" fmla="*/ 27709 w 556952"/>
                <a:gd name="connsiteY2" fmla="*/ 26071 h 99246"/>
                <a:gd name="connsiteX3" fmla="*/ 44335 w 556952"/>
                <a:gd name="connsiteY3" fmla="*/ 73176 h 99246"/>
                <a:gd name="connsiteX4" fmla="*/ 55418 w 556952"/>
                <a:gd name="connsiteY4" fmla="*/ 92572 h 99246"/>
                <a:gd name="connsiteX5" fmla="*/ 96982 w 556952"/>
                <a:gd name="connsiteY5" fmla="*/ 73176 h 99246"/>
                <a:gd name="connsiteX6" fmla="*/ 113607 w 556952"/>
                <a:gd name="connsiteY6" fmla="*/ 26071 h 99246"/>
                <a:gd name="connsiteX7" fmla="*/ 155171 w 556952"/>
                <a:gd name="connsiteY7" fmla="*/ 6674 h 99246"/>
                <a:gd name="connsiteX8" fmla="*/ 166255 w 556952"/>
                <a:gd name="connsiteY8" fmla="*/ 26071 h 99246"/>
                <a:gd name="connsiteX9" fmla="*/ 182880 w 556952"/>
                <a:gd name="connsiteY9" fmla="*/ 73176 h 99246"/>
                <a:gd name="connsiteX10" fmla="*/ 193964 w 556952"/>
                <a:gd name="connsiteY10" fmla="*/ 92572 h 99246"/>
                <a:gd name="connsiteX11" fmla="*/ 235527 w 556952"/>
                <a:gd name="connsiteY11" fmla="*/ 73176 h 99246"/>
                <a:gd name="connsiteX12" fmla="*/ 252153 w 556952"/>
                <a:gd name="connsiteY12" fmla="*/ 26071 h 99246"/>
                <a:gd name="connsiteX13" fmla="*/ 293716 w 556952"/>
                <a:gd name="connsiteY13" fmla="*/ 6674 h 99246"/>
                <a:gd name="connsiteX14" fmla="*/ 304800 w 556952"/>
                <a:gd name="connsiteY14" fmla="*/ 26071 h 99246"/>
                <a:gd name="connsiteX15" fmla="*/ 321425 w 556952"/>
                <a:gd name="connsiteY15" fmla="*/ 73176 h 99246"/>
                <a:gd name="connsiteX16" fmla="*/ 332509 w 556952"/>
                <a:gd name="connsiteY16" fmla="*/ 92572 h 99246"/>
                <a:gd name="connsiteX17" fmla="*/ 374073 w 556952"/>
                <a:gd name="connsiteY17" fmla="*/ 73176 h 99246"/>
                <a:gd name="connsiteX18" fmla="*/ 390698 w 556952"/>
                <a:gd name="connsiteY18" fmla="*/ 26071 h 99246"/>
                <a:gd name="connsiteX19" fmla="*/ 432262 w 556952"/>
                <a:gd name="connsiteY19" fmla="*/ 6674 h 99246"/>
                <a:gd name="connsiteX20" fmla="*/ 443345 w 556952"/>
                <a:gd name="connsiteY20" fmla="*/ 26071 h 99246"/>
                <a:gd name="connsiteX21" fmla="*/ 459971 w 556952"/>
                <a:gd name="connsiteY21" fmla="*/ 73176 h 99246"/>
                <a:gd name="connsiteX22" fmla="*/ 471055 w 556952"/>
                <a:gd name="connsiteY22" fmla="*/ 92572 h 99246"/>
                <a:gd name="connsiteX23" fmla="*/ 512618 w 556952"/>
                <a:gd name="connsiteY23" fmla="*/ 73176 h 99246"/>
                <a:gd name="connsiteX24" fmla="*/ 529244 w 556952"/>
                <a:gd name="connsiteY24" fmla="*/ 26071 h 99246"/>
                <a:gd name="connsiteX25" fmla="*/ 556953 w 556952"/>
                <a:gd name="connsiteY25" fmla="*/ 1132 h 9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952" h="99246">
                  <a:moveTo>
                    <a:pt x="0" y="1132"/>
                  </a:moveTo>
                  <a:cubicBezTo>
                    <a:pt x="5542" y="1132"/>
                    <a:pt x="11084" y="3903"/>
                    <a:pt x="16625" y="6674"/>
                  </a:cubicBezTo>
                  <a:cubicBezTo>
                    <a:pt x="22167" y="12216"/>
                    <a:pt x="24938" y="17758"/>
                    <a:pt x="27709" y="26071"/>
                  </a:cubicBezTo>
                  <a:lnTo>
                    <a:pt x="44335" y="73176"/>
                  </a:lnTo>
                  <a:cubicBezTo>
                    <a:pt x="47105" y="81489"/>
                    <a:pt x="49876" y="87031"/>
                    <a:pt x="55418" y="92572"/>
                  </a:cubicBezTo>
                  <a:cubicBezTo>
                    <a:pt x="69273" y="106427"/>
                    <a:pt x="88669" y="98114"/>
                    <a:pt x="96982" y="73176"/>
                  </a:cubicBezTo>
                  <a:lnTo>
                    <a:pt x="113607" y="26071"/>
                  </a:lnTo>
                  <a:cubicBezTo>
                    <a:pt x="121920" y="1132"/>
                    <a:pt x="141316" y="-7180"/>
                    <a:pt x="155171" y="6674"/>
                  </a:cubicBezTo>
                  <a:cubicBezTo>
                    <a:pt x="160713" y="12216"/>
                    <a:pt x="163484" y="17758"/>
                    <a:pt x="166255" y="26071"/>
                  </a:cubicBezTo>
                  <a:lnTo>
                    <a:pt x="182880" y="73176"/>
                  </a:lnTo>
                  <a:cubicBezTo>
                    <a:pt x="185651" y="81489"/>
                    <a:pt x="188422" y="87031"/>
                    <a:pt x="193964" y="92572"/>
                  </a:cubicBezTo>
                  <a:cubicBezTo>
                    <a:pt x="207818" y="106427"/>
                    <a:pt x="227215" y="98114"/>
                    <a:pt x="235527" y="73176"/>
                  </a:cubicBezTo>
                  <a:lnTo>
                    <a:pt x="252153" y="26071"/>
                  </a:lnTo>
                  <a:cubicBezTo>
                    <a:pt x="260465" y="1132"/>
                    <a:pt x="279862" y="-7180"/>
                    <a:pt x="293716" y="6674"/>
                  </a:cubicBezTo>
                  <a:cubicBezTo>
                    <a:pt x="299258" y="12216"/>
                    <a:pt x="302029" y="17758"/>
                    <a:pt x="304800" y="26071"/>
                  </a:cubicBezTo>
                  <a:lnTo>
                    <a:pt x="321425" y="73176"/>
                  </a:lnTo>
                  <a:cubicBezTo>
                    <a:pt x="324196" y="81489"/>
                    <a:pt x="326967" y="87031"/>
                    <a:pt x="332509" y="92572"/>
                  </a:cubicBezTo>
                  <a:cubicBezTo>
                    <a:pt x="346364" y="106427"/>
                    <a:pt x="365760" y="98114"/>
                    <a:pt x="374073" y="73176"/>
                  </a:cubicBezTo>
                  <a:lnTo>
                    <a:pt x="390698" y="26071"/>
                  </a:lnTo>
                  <a:cubicBezTo>
                    <a:pt x="399011" y="1132"/>
                    <a:pt x="418407" y="-7180"/>
                    <a:pt x="432262" y="6674"/>
                  </a:cubicBezTo>
                  <a:cubicBezTo>
                    <a:pt x="437804" y="12216"/>
                    <a:pt x="440575" y="17758"/>
                    <a:pt x="443345" y="26071"/>
                  </a:cubicBezTo>
                  <a:lnTo>
                    <a:pt x="459971" y="73176"/>
                  </a:lnTo>
                  <a:cubicBezTo>
                    <a:pt x="462742" y="81489"/>
                    <a:pt x="465513" y="87031"/>
                    <a:pt x="471055" y="92572"/>
                  </a:cubicBezTo>
                  <a:cubicBezTo>
                    <a:pt x="484909" y="106427"/>
                    <a:pt x="504305" y="98114"/>
                    <a:pt x="512618" y="73176"/>
                  </a:cubicBezTo>
                  <a:lnTo>
                    <a:pt x="529244" y="26071"/>
                  </a:lnTo>
                  <a:cubicBezTo>
                    <a:pt x="534785" y="9445"/>
                    <a:pt x="545869" y="1132"/>
                    <a:pt x="556953" y="1132"/>
                  </a:cubicBezTo>
                </a:path>
              </a:pathLst>
            </a:custGeom>
            <a:ln w="19050" cap="flat">
              <a:solidFill>
                <a:srgbClr val="128370"/>
              </a:solidFill>
              <a:prstDash val="solid"/>
              <a:round/>
            </a:ln>
          </p:spPr>
          <p:txBody>
            <a:bodyPr rtlCol="0" anchor="ct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1097148" rtl="0" eaLnBrk="0" fontAlgn="base" latinLnBrk="0" hangingPunct="0">
                <a:lnSpc>
                  <a:spcPct val="99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4" name="Freeform: Shape 67">
              <a:extLst>
                <a:ext uri="{FF2B5EF4-FFF2-40B4-BE49-F238E27FC236}">
                  <a16:creationId xmlns:a16="http://schemas.microsoft.com/office/drawing/2014/main" id="{BC5518D3-D475-8345-B5D4-9595E3952592}"/>
                </a:ext>
              </a:extLst>
            </p:cNvPr>
            <p:cNvSpPr/>
            <p:nvPr/>
          </p:nvSpPr>
          <p:spPr>
            <a:xfrm>
              <a:off x="8111369" y="2723962"/>
              <a:ext cx="556952" cy="99246"/>
            </a:xfrm>
            <a:custGeom>
              <a:avLst/>
              <a:gdLst>
                <a:gd name="connsiteX0" fmla="*/ 0 w 556952"/>
                <a:gd name="connsiteY0" fmla="*/ 1132 h 99246"/>
                <a:gd name="connsiteX1" fmla="*/ 16625 w 556952"/>
                <a:gd name="connsiteY1" fmla="*/ 6674 h 99246"/>
                <a:gd name="connsiteX2" fmla="*/ 27709 w 556952"/>
                <a:gd name="connsiteY2" fmla="*/ 26071 h 99246"/>
                <a:gd name="connsiteX3" fmla="*/ 44335 w 556952"/>
                <a:gd name="connsiteY3" fmla="*/ 73176 h 99246"/>
                <a:gd name="connsiteX4" fmla="*/ 55418 w 556952"/>
                <a:gd name="connsiteY4" fmla="*/ 92572 h 99246"/>
                <a:gd name="connsiteX5" fmla="*/ 96982 w 556952"/>
                <a:gd name="connsiteY5" fmla="*/ 73176 h 99246"/>
                <a:gd name="connsiteX6" fmla="*/ 113607 w 556952"/>
                <a:gd name="connsiteY6" fmla="*/ 26071 h 99246"/>
                <a:gd name="connsiteX7" fmla="*/ 155171 w 556952"/>
                <a:gd name="connsiteY7" fmla="*/ 6674 h 99246"/>
                <a:gd name="connsiteX8" fmla="*/ 166255 w 556952"/>
                <a:gd name="connsiteY8" fmla="*/ 26071 h 99246"/>
                <a:gd name="connsiteX9" fmla="*/ 182880 w 556952"/>
                <a:gd name="connsiteY9" fmla="*/ 73176 h 99246"/>
                <a:gd name="connsiteX10" fmla="*/ 193964 w 556952"/>
                <a:gd name="connsiteY10" fmla="*/ 92572 h 99246"/>
                <a:gd name="connsiteX11" fmla="*/ 235527 w 556952"/>
                <a:gd name="connsiteY11" fmla="*/ 73176 h 99246"/>
                <a:gd name="connsiteX12" fmla="*/ 252153 w 556952"/>
                <a:gd name="connsiteY12" fmla="*/ 26071 h 99246"/>
                <a:gd name="connsiteX13" fmla="*/ 293716 w 556952"/>
                <a:gd name="connsiteY13" fmla="*/ 6674 h 99246"/>
                <a:gd name="connsiteX14" fmla="*/ 304800 w 556952"/>
                <a:gd name="connsiteY14" fmla="*/ 26071 h 99246"/>
                <a:gd name="connsiteX15" fmla="*/ 321425 w 556952"/>
                <a:gd name="connsiteY15" fmla="*/ 73176 h 99246"/>
                <a:gd name="connsiteX16" fmla="*/ 332509 w 556952"/>
                <a:gd name="connsiteY16" fmla="*/ 92572 h 99246"/>
                <a:gd name="connsiteX17" fmla="*/ 374073 w 556952"/>
                <a:gd name="connsiteY17" fmla="*/ 73176 h 99246"/>
                <a:gd name="connsiteX18" fmla="*/ 390698 w 556952"/>
                <a:gd name="connsiteY18" fmla="*/ 26071 h 99246"/>
                <a:gd name="connsiteX19" fmla="*/ 432262 w 556952"/>
                <a:gd name="connsiteY19" fmla="*/ 6674 h 99246"/>
                <a:gd name="connsiteX20" fmla="*/ 443345 w 556952"/>
                <a:gd name="connsiteY20" fmla="*/ 26071 h 99246"/>
                <a:gd name="connsiteX21" fmla="*/ 459971 w 556952"/>
                <a:gd name="connsiteY21" fmla="*/ 73176 h 99246"/>
                <a:gd name="connsiteX22" fmla="*/ 471055 w 556952"/>
                <a:gd name="connsiteY22" fmla="*/ 92572 h 99246"/>
                <a:gd name="connsiteX23" fmla="*/ 512618 w 556952"/>
                <a:gd name="connsiteY23" fmla="*/ 73176 h 99246"/>
                <a:gd name="connsiteX24" fmla="*/ 529244 w 556952"/>
                <a:gd name="connsiteY24" fmla="*/ 26071 h 99246"/>
                <a:gd name="connsiteX25" fmla="*/ 556953 w 556952"/>
                <a:gd name="connsiteY25" fmla="*/ 1132 h 9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952" h="99246">
                  <a:moveTo>
                    <a:pt x="0" y="1132"/>
                  </a:moveTo>
                  <a:cubicBezTo>
                    <a:pt x="5542" y="1132"/>
                    <a:pt x="11084" y="3903"/>
                    <a:pt x="16625" y="6674"/>
                  </a:cubicBezTo>
                  <a:cubicBezTo>
                    <a:pt x="22167" y="12216"/>
                    <a:pt x="24938" y="17758"/>
                    <a:pt x="27709" y="26071"/>
                  </a:cubicBezTo>
                  <a:lnTo>
                    <a:pt x="44335" y="73176"/>
                  </a:lnTo>
                  <a:cubicBezTo>
                    <a:pt x="47105" y="81489"/>
                    <a:pt x="49876" y="87030"/>
                    <a:pt x="55418" y="92572"/>
                  </a:cubicBezTo>
                  <a:cubicBezTo>
                    <a:pt x="69273" y="106427"/>
                    <a:pt x="88669" y="98114"/>
                    <a:pt x="96982" y="73176"/>
                  </a:cubicBezTo>
                  <a:lnTo>
                    <a:pt x="113607" y="26071"/>
                  </a:lnTo>
                  <a:cubicBezTo>
                    <a:pt x="121920" y="1132"/>
                    <a:pt x="141316" y="-7180"/>
                    <a:pt x="155171" y="6674"/>
                  </a:cubicBezTo>
                  <a:cubicBezTo>
                    <a:pt x="160713" y="12216"/>
                    <a:pt x="163484" y="17758"/>
                    <a:pt x="166255" y="26071"/>
                  </a:cubicBezTo>
                  <a:lnTo>
                    <a:pt x="182880" y="73176"/>
                  </a:lnTo>
                  <a:cubicBezTo>
                    <a:pt x="185651" y="81489"/>
                    <a:pt x="188422" y="87030"/>
                    <a:pt x="193964" y="92572"/>
                  </a:cubicBezTo>
                  <a:cubicBezTo>
                    <a:pt x="207818" y="106427"/>
                    <a:pt x="227215" y="98114"/>
                    <a:pt x="235527" y="73176"/>
                  </a:cubicBezTo>
                  <a:lnTo>
                    <a:pt x="252153" y="26071"/>
                  </a:lnTo>
                  <a:cubicBezTo>
                    <a:pt x="260465" y="1132"/>
                    <a:pt x="279862" y="-7180"/>
                    <a:pt x="293716" y="6674"/>
                  </a:cubicBezTo>
                  <a:cubicBezTo>
                    <a:pt x="299258" y="12216"/>
                    <a:pt x="302029" y="17758"/>
                    <a:pt x="304800" y="26071"/>
                  </a:cubicBezTo>
                  <a:lnTo>
                    <a:pt x="321425" y="73176"/>
                  </a:lnTo>
                  <a:cubicBezTo>
                    <a:pt x="324196" y="81489"/>
                    <a:pt x="326967" y="87030"/>
                    <a:pt x="332509" y="92572"/>
                  </a:cubicBezTo>
                  <a:cubicBezTo>
                    <a:pt x="346364" y="106427"/>
                    <a:pt x="365760" y="98114"/>
                    <a:pt x="374073" y="73176"/>
                  </a:cubicBezTo>
                  <a:lnTo>
                    <a:pt x="390698" y="26071"/>
                  </a:lnTo>
                  <a:cubicBezTo>
                    <a:pt x="399011" y="1132"/>
                    <a:pt x="418407" y="-7180"/>
                    <a:pt x="432262" y="6674"/>
                  </a:cubicBezTo>
                  <a:cubicBezTo>
                    <a:pt x="437804" y="12216"/>
                    <a:pt x="440575" y="17758"/>
                    <a:pt x="443345" y="26071"/>
                  </a:cubicBezTo>
                  <a:lnTo>
                    <a:pt x="459971" y="73176"/>
                  </a:lnTo>
                  <a:cubicBezTo>
                    <a:pt x="462742" y="81489"/>
                    <a:pt x="465513" y="87030"/>
                    <a:pt x="471055" y="92572"/>
                  </a:cubicBezTo>
                  <a:cubicBezTo>
                    <a:pt x="484909" y="106427"/>
                    <a:pt x="504305" y="98114"/>
                    <a:pt x="512618" y="73176"/>
                  </a:cubicBezTo>
                  <a:lnTo>
                    <a:pt x="529244" y="26071"/>
                  </a:lnTo>
                  <a:cubicBezTo>
                    <a:pt x="534785" y="9445"/>
                    <a:pt x="545869" y="1132"/>
                    <a:pt x="556953" y="1132"/>
                  </a:cubicBezTo>
                </a:path>
              </a:pathLst>
            </a:custGeom>
            <a:ln w="19050" cap="flat">
              <a:solidFill>
                <a:srgbClr val="128370"/>
              </a:solidFill>
              <a:prstDash val="solid"/>
              <a:round/>
            </a:ln>
          </p:spPr>
          <p:txBody>
            <a:bodyPr rtlCol="0" anchor="ct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1097148" rtl="0" eaLnBrk="0" fontAlgn="base" latinLnBrk="0" hangingPunct="0">
                <a:lnSpc>
                  <a:spcPct val="99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5" name="Freeform: Shape 68">
              <a:extLst>
                <a:ext uri="{FF2B5EF4-FFF2-40B4-BE49-F238E27FC236}">
                  <a16:creationId xmlns:a16="http://schemas.microsoft.com/office/drawing/2014/main" id="{7A10338C-7948-A548-B39C-68C0AF1AA33E}"/>
                </a:ext>
              </a:extLst>
            </p:cNvPr>
            <p:cNvSpPr/>
            <p:nvPr/>
          </p:nvSpPr>
          <p:spPr>
            <a:xfrm>
              <a:off x="7762234" y="2677989"/>
              <a:ext cx="282632" cy="108065"/>
            </a:xfrm>
            <a:custGeom>
              <a:avLst/>
              <a:gdLst>
                <a:gd name="connsiteX0" fmla="*/ 282633 w 282632"/>
                <a:gd name="connsiteY0" fmla="*/ 108065 h 108065"/>
                <a:gd name="connsiteX1" fmla="*/ 0 w 282632"/>
                <a:gd name="connsiteY1" fmla="*/ 0 h 108065"/>
              </a:gdLst>
              <a:ahLst/>
              <a:cxnLst>
                <a:cxn ang="0">
                  <a:pos x="connsiteX0" y="connsiteY0"/>
                </a:cxn>
                <a:cxn ang="0">
                  <a:pos x="connsiteX1" y="connsiteY1"/>
                </a:cxn>
              </a:cxnLst>
              <a:rect l="l" t="t" r="r" b="b"/>
              <a:pathLst>
                <a:path w="282632" h="108065">
                  <a:moveTo>
                    <a:pt x="282633" y="108065"/>
                  </a:moveTo>
                  <a:cubicBezTo>
                    <a:pt x="127462" y="108065"/>
                    <a:pt x="0" y="58189"/>
                    <a:pt x="0" y="0"/>
                  </a:cubicBezTo>
                </a:path>
              </a:pathLst>
            </a:custGeom>
            <a:noFill/>
            <a:ln w="19050" cap="flat">
              <a:solidFill>
                <a:sysClr val="window" lastClr="FFFFFF"/>
              </a:solidFill>
              <a:prstDash val="solid"/>
              <a:miter/>
            </a:ln>
          </p:spPr>
          <p:txBody>
            <a:bodyPr rtlCol="0" anchor="ct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1097148" rtl="0" eaLnBrk="0" fontAlgn="base" latinLnBrk="0" hangingPunct="0">
                <a:lnSpc>
                  <a:spcPct val="99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6" name="Freeform: Shape 69">
              <a:extLst>
                <a:ext uri="{FF2B5EF4-FFF2-40B4-BE49-F238E27FC236}">
                  <a16:creationId xmlns:a16="http://schemas.microsoft.com/office/drawing/2014/main" id="{9973DC71-2377-AB44-9E8A-CA44852D78DA}"/>
                </a:ext>
              </a:extLst>
            </p:cNvPr>
            <p:cNvSpPr/>
            <p:nvPr/>
          </p:nvSpPr>
          <p:spPr>
            <a:xfrm>
              <a:off x="7762234" y="2461858"/>
              <a:ext cx="282632" cy="108065"/>
            </a:xfrm>
            <a:custGeom>
              <a:avLst/>
              <a:gdLst>
                <a:gd name="connsiteX0" fmla="*/ 282633 w 282632"/>
                <a:gd name="connsiteY0" fmla="*/ 108065 h 108065"/>
                <a:gd name="connsiteX1" fmla="*/ 0 w 282632"/>
                <a:gd name="connsiteY1" fmla="*/ 0 h 108065"/>
              </a:gdLst>
              <a:ahLst/>
              <a:cxnLst>
                <a:cxn ang="0">
                  <a:pos x="connsiteX0" y="connsiteY0"/>
                </a:cxn>
                <a:cxn ang="0">
                  <a:pos x="connsiteX1" y="connsiteY1"/>
                </a:cxn>
              </a:cxnLst>
              <a:rect l="l" t="t" r="r" b="b"/>
              <a:pathLst>
                <a:path w="282632" h="108065">
                  <a:moveTo>
                    <a:pt x="282633" y="108065"/>
                  </a:moveTo>
                  <a:cubicBezTo>
                    <a:pt x="127462" y="108065"/>
                    <a:pt x="0" y="58189"/>
                    <a:pt x="0" y="0"/>
                  </a:cubicBezTo>
                </a:path>
              </a:pathLst>
            </a:custGeom>
            <a:noFill/>
            <a:ln w="19050" cap="flat">
              <a:solidFill>
                <a:sysClr val="window" lastClr="FFFFFF"/>
              </a:solidFill>
              <a:prstDash val="solid"/>
              <a:miter/>
            </a:ln>
          </p:spPr>
          <p:txBody>
            <a:bodyPr rtlCol="0" anchor="ct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1097148" rtl="0" eaLnBrk="0" fontAlgn="base" latinLnBrk="0" hangingPunct="0">
                <a:lnSpc>
                  <a:spcPct val="99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7" name="Freeform: Shape 70">
              <a:extLst>
                <a:ext uri="{FF2B5EF4-FFF2-40B4-BE49-F238E27FC236}">
                  <a16:creationId xmlns:a16="http://schemas.microsoft.com/office/drawing/2014/main" id="{6FEF2275-9D07-6D46-AC2F-3B9738A52D53}"/>
                </a:ext>
              </a:extLst>
            </p:cNvPr>
            <p:cNvSpPr/>
            <p:nvPr/>
          </p:nvSpPr>
          <p:spPr>
            <a:xfrm>
              <a:off x="7762234" y="2242957"/>
              <a:ext cx="565265" cy="108065"/>
            </a:xfrm>
            <a:custGeom>
              <a:avLst/>
              <a:gdLst>
                <a:gd name="connsiteX0" fmla="*/ 565265 w 565265"/>
                <a:gd name="connsiteY0" fmla="*/ 0 h 108065"/>
                <a:gd name="connsiteX1" fmla="*/ 282633 w 565265"/>
                <a:gd name="connsiteY1" fmla="*/ 108065 h 108065"/>
                <a:gd name="connsiteX2" fmla="*/ 0 w 565265"/>
                <a:gd name="connsiteY2" fmla="*/ 0 h 108065"/>
              </a:gdLst>
              <a:ahLst/>
              <a:cxnLst>
                <a:cxn ang="0">
                  <a:pos x="connsiteX0" y="connsiteY0"/>
                </a:cxn>
                <a:cxn ang="0">
                  <a:pos x="connsiteX1" y="connsiteY1"/>
                </a:cxn>
                <a:cxn ang="0">
                  <a:pos x="connsiteX2" y="connsiteY2"/>
                </a:cxn>
              </a:cxnLst>
              <a:rect l="l" t="t" r="r" b="b"/>
              <a:pathLst>
                <a:path w="565265" h="108065">
                  <a:moveTo>
                    <a:pt x="565265" y="0"/>
                  </a:moveTo>
                  <a:cubicBezTo>
                    <a:pt x="565265" y="58189"/>
                    <a:pt x="437804" y="108065"/>
                    <a:pt x="282633" y="108065"/>
                  </a:cubicBezTo>
                  <a:cubicBezTo>
                    <a:pt x="127462" y="108065"/>
                    <a:pt x="0" y="60960"/>
                    <a:pt x="0" y="0"/>
                  </a:cubicBezTo>
                </a:path>
              </a:pathLst>
            </a:custGeom>
            <a:noFill/>
            <a:ln w="19050" cap="flat">
              <a:solidFill>
                <a:sysClr val="window" lastClr="FFFFFF"/>
              </a:solidFill>
              <a:prstDash val="solid"/>
              <a:miter/>
            </a:ln>
          </p:spPr>
          <p:txBody>
            <a:bodyPr rtlCol="0" anchor="ct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1097148" rtl="0" eaLnBrk="0" fontAlgn="base" latinLnBrk="0" hangingPunct="0">
                <a:lnSpc>
                  <a:spcPct val="99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8" name="Freeform: Shape 71">
              <a:extLst>
                <a:ext uri="{FF2B5EF4-FFF2-40B4-BE49-F238E27FC236}">
                  <a16:creationId xmlns:a16="http://schemas.microsoft.com/office/drawing/2014/main" id="{1408CDA1-A0E3-E649-816B-7A2B77384045}"/>
                </a:ext>
              </a:extLst>
            </p:cNvPr>
            <p:cNvSpPr/>
            <p:nvPr/>
          </p:nvSpPr>
          <p:spPr>
            <a:xfrm>
              <a:off x="7762234" y="2134892"/>
              <a:ext cx="565265" cy="867293"/>
            </a:xfrm>
            <a:custGeom>
              <a:avLst/>
              <a:gdLst>
                <a:gd name="connsiteX0" fmla="*/ 562495 w 565265"/>
                <a:gd name="connsiteY0" fmla="*/ 706581 h 867293"/>
                <a:gd name="connsiteX1" fmla="*/ 565265 w 565265"/>
                <a:gd name="connsiteY1" fmla="*/ 759228 h 867293"/>
                <a:gd name="connsiteX2" fmla="*/ 282633 w 565265"/>
                <a:gd name="connsiteY2" fmla="*/ 867294 h 867293"/>
                <a:gd name="connsiteX3" fmla="*/ 0 w 565265"/>
                <a:gd name="connsiteY3" fmla="*/ 759228 h 867293"/>
                <a:gd name="connsiteX4" fmla="*/ 0 w 565265"/>
                <a:gd name="connsiteY4" fmla="*/ 108065 h 867293"/>
                <a:gd name="connsiteX5" fmla="*/ 282633 w 565265"/>
                <a:gd name="connsiteY5" fmla="*/ 0 h 867293"/>
                <a:gd name="connsiteX6" fmla="*/ 565265 w 565265"/>
                <a:gd name="connsiteY6" fmla="*/ 108065 h 867293"/>
                <a:gd name="connsiteX7" fmla="*/ 562495 w 565265"/>
                <a:gd name="connsiteY7" fmla="*/ 324196 h 86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265" h="867293">
                  <a:moveTo>
                    <a:pt x="562495" y="706581"/>
                  </a:moveTo>
                  <a:cubicBezTo>
                    <a:pt x="562495" y="737061"/>
                    <a:pt x="562495" y="756457"/>
                    <a:pt x="565265" y="759228"/>
                  </a:cubicBezTo>
                  <a:cubicBezTo>
                    <a:pt x="565265" y="817417"/>
                    <a:pt x="437804" y="867294"/>
                    <a:pt x="282633" y="867294"/>
                  </a:cubicBezTo>
                  <a:cubicBezTo>
                    <a:pt x="127462" y="867294"/>
                    <a:pt x="0" y="817417"/>
                    <a:pt x="0" y="759228"/>
                  </a:cubicBezTo>
                  <a:cubicBezTo>
                    <a:pt x="0" y="739832"/>
                    <a:pt x="0" y="127462"/>
                    <a:pt x="0" y="108065"/>
                  </a:cubicBezTo>
                  <a:cubicBezTo>
                    <a:pt x="0" y="49876"/>
                    <a:pt x="127462" y="0"/>
                    <a:pt x="282633" y="0"/>
                  </a:cubicBezTo>
                  <a:cubicBezTo>
                    <a:pt x="437804" y="0"/>
                    <a:pt x="565265" y="49876"/>
                    <a:pt x="565265" y="108065"/>
                  </a:cubicBezTo>
                  <a:cubicBezTo>
                    <a:pt x="565265" y="116378"/>
                    <a:pt x="562495" y="210589"/>
                    <a:pt x="562495" y="324196"/>
                  </a:cubicBezTo>
                </a:path>
              </a:pathLst>
            </a:custGeom>
            <a:noFill/>
            <a:ln w="19050" cap="flat">
              <a:solidFill>
                <a:sysClr val="window" lastClr="FFFFFF"/>
              </a:solidFill>
              <a:prstDash val="solid"/>
              <a:miter/>
            </a:ln>
          </p:spPr>
          <p:txBody>
            <a:bodyPr rtlCol="0" anchor="ct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1097148" rtl="0" eaLnBrk="0" fontAlgn="base" latinLnBrk="0" hangingPunct="0">
                <a:lnSpc>
                  <a:spcPct val="99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grpSp>
    </p:spTree>
    <p:extLst>
      <p:ext uri="{BB962C8B-B14F-4D97-AF65-F5344CB8AC3E}">
        <p14:creationId xmlns:p14="http://schemas.microsoft.com/office/powerpoint/2010/main" val="353047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B9AD877-3099-334B-B686-B35F550FD314}"/>
              </a:ext>
            </a:extLst>
          </p:cNvPr>
          <p:cNvSpPr/>
          <p:nvPr/>
        </p:nvSpPr>
        <p:spPr bwMode="auto">
          <a:xfrm>
            <a:off x="547687" y="1459675"/>
            <a:ext cx="12475704" cy="2457482"/>
          </a:xfrm>
          <a:custGeom>
            <a:avLst/>
            <a:gdLst>
              <a:gd name="connsiteX0" fmla="*/ 0 w 14970844"/>
              <a:gd name="connsiteY0" fmla="*/ 2877540 h 2948978"/>
              <a:gd name="connsiteX1" fmla="*/ 4743450 w 14970844"/>
              <a:gd name="connsiteY1" fmla="*/ 62903 h 2948978"/>
              <a:gd name="connsiteX2" fmla="*/ 9544050 w 14970844"/>
              <a:gd name="connsiteY2" fmla="*/ 863003 h 2948978"/>
              <a:gd name="connsiteX3" fmla="*/ 12401550 w 14970844"/>
              <a:gd name="connsiteY3" fmla="*/ 177203 h 2948978"/>
              <a:gd name="connsiteX4" fmla="*/ 13301663 w 14970844"/>
              <a:gd name="connsiteY4" fmla="*/ 2863253 h 2948978"/>
              <a:gd name="connsiteX5" fmla="*/ 14930438 w 14970844"/>
              <a:gd name="connsiteY5" fmla="*/ 1720253 h 2948978"/>
              <a:gd name="connsiteX6" fmla="*/ 14316075 w 14970844"/>
              <a:gd name="connsiteY6" fmla="*/ 2948978 h 294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0844" h="2948978">
                <a:moveTo>
                  <a:pt x="0" y="2877540"/>
                </a:moveTo>
                <a:cubicBezTo>
                  <a:pt x="1576387" y="1638099"/>
                  <a:pt x="3152775" y="398659"/>
                  <a:pt x="4743450" y="62903"/>
                </a:cubicBezTo>
                <a:cubicBezTo>
                  <a:pt x="6334125" y="-272853"/>
                  <a:pt x="8267700" y="843953"/>
                  <a:pt x="9544050" y="863003"/>
                </a:cubicBezTo>
                <a:cubicBezTo>
                  <a:pt x="10820400" y="882053"/>
                  <a:pt x="11775281" y="-156172"/>
                  <a:pt x="12401550" y="177203"/>
                </a:cubicBezTo>
                <a:cubicBezTo>
                  <a:pt x="13027819" y="510578"/>
                  <a:pt x="12880182" y="2606078"/>
                  <a:pt x="13301663" y="2863253"/>
                </a:cubicBezTo>
                <a:cubicBezTo>
                  <a:pt x="13723144" y="3120428"/>
                  <a:pt x="14761369" y="1705966"/>
                  <a:pt x="14930438" y="1720253"/>
                </a:cubicBezTo>
                <a:cubicBezTo>
                  <a:pt x="15099507" y="1734540"/>
                  <a:pt x="14707791" y="2341759"/>
                  <a:pt x="14316075" y="2948978"/>
                </a:cubicBezTo>
              </a:path>
            </a:pathLst>
          </a:custGeom>
          <a:noFill/>
          <a:ln w="6350" cap="flat" cmpd="sng" algn="ctr">
            <a:noFill/>
            <a:prstDash val="solid"/>
            <a:miter lim="800000"/>
            <a:headEnd type="none" w="med" len="med"/>
            <a:tailEnd type="none" w="med" len="med"/>
          </a:ln>
          <a:effectLst/>
        </p:spPr>
        <p:txBody>
          <a:bodyPr rtlCol="0" anchor="ctr"/>
          <a:lstStyle/>
          <a:p>
            <a:pPr marL="0" marR="0" lvl="0" indent="0" algn="ctr" defTabSz="914307"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latin typeface="Amazon Ember"/>
              <a:ea typeface="+mn-ea"/>
              <a:cs typeface="+mn-cs"/>
            </a:endParaRPr>
          </a:p>
        </p:txBody>
      </p:sp>
      <p:sp>
        <p:nvSpPr>
          <p:cNvPr id="4" name="Freeform: Shape 108">
            <a:extLst>
              <a:ext uri="{FF2B5EF4-FFF2-40B4-BE49-F238E27FC236}">
                <a16:creationId xmlns:a16="http://schemas.microsoft.com/office/drawing/2014/main" id="{ED58DB64-29B2-7247-8977-7CA882DB9BD1}"/>
              </a:ext>
            </a:extLst>
          </p:cNvPr>
          <p:cNvSpPr/>
          <p:nvPr/>
        </p:nvSpPr>
        <p:spPr bwMode="auto">
          <a:xfrm>
            <a:off x="269875" y="1151715"/>
            <a:ext cx="11738942" cy="2693409"/>
          </a:xfrm>
          <a:custGeom>
            <a:avLst/>
            <a:gdLst>
              <a:gd name="connsiteX0" fmla="*/ 6528007 w 13982700"/>
              <a:gd name="connsiteY0" fmla="*/ 0 h 3130435"/>
              <a:gd name="connsiteX1" fmla="*/ 7736710 w 13982700"/>
              <a:gd name="connsiteY1" fmla="*/ 369208 h 3130435"/>
              <a:gd name="connsiteX2" fmla="*/ 7796103 w 13982700"/>
              <a:gd name="connsiteY2" fmla="*/ 413621 h 3130435"/>
              <a:gd name="connsiteX3" fmla="*/ 7915026 w 13982700"/>
              <a:gd name="connsiteY3" fmla="*/ 356333 h 3130435"/>
              <a:gd name="connsiteX4" fmla="*/ 8535528 w 13982700"/>
              <a:gd name="connsiteY4" fmla="*/ 231059 h 3130435"/>
              <a:gd name="connsiteX5" fmla="*/ 9765626 w 13982700"/>
              <a:gd name="connsiteY5" fmla="*/ 811170 h 3130435"/>
              <a:gd name="connsiteX6" fmla="*/ 9785028 w 13982700"/>
              <a:gd name="connsiteY6" fmla="*/ 837115 h 3130435"/>
              <a:gd name="connsiteX7" fmla="*/ 9948895 w 13982700"/>
              <a:gd name="connsiteY7" fmla="*/ 812106 h 3130435"/>
              <a:gd name="connsiteX8" fmla="*/ 10158827 w 13982700"/>
              <a:gd name="connsiteY8" fmla="*/ 801505 h 3130435"/>
              <a:gd name="connsiteX9" fmla="*/ 10368759 w 13982700"/>
              <a:gd name="connsiteY9" fmla="*/ 812106 h 3130435"/>
              <a:gd name="connsiteX10" fmla="*/ 10477920 w 13982700"/>
              <a:gd name="connsiteY10" fmla="*/ 828766 h 3130435"/>
              <a:gd name="connsiteX11" fmla="*/ 10478695 w 13982700"/>
              <a:gd name="connsiteY11" fmla="*/ 827913 h 3130435"/>
              <a:gd name="connsiteX12" fmla="*/ 11327045 w 13982700"/>
              <a:gd name="connsiteY12" fmla="*/ 476515 h 3130435"/>
              <a:gd name="connsiteX13" fmla="*/ 12321895 w 13982700"/>
              <a:gd name="connsiteY13" fmla="*/ 1005472 h 3130435"/>
              <a:gd name="connsiteX14" fmla="*/ 12330232 w 13982700"/>
              <a:gd name="connsiteY14" fmla="*/ 1020832 h 3130435"/>
              <a:gd name="connsiteX15" fmla="*/ 12374173 w 13982700"/>
              <a:gd name="connsiteY15" fmla="*/ 1014126 h 3130435"/>
              <a:gd name="connsiteX16" fmla="*/ 12463777 w 13982700"/>
              <a:gd name="connsiteY16" fmla="*/ 1009601 h 3130435"/>
              <a:gd name="connsiteX17" fmla="*/ 13126447 w 13982700"/>
              <a:gd name="connsiteY17" fmla="*/ 1312455 h 3130435"/>
              <a:gd name="connsiteX18" fmla="*/ 13134809 w 13982700"/>
              <a:gd name="connsiteY18" fmla="*/ 1323923 h 3130435"/>
              <a:gd name="connsiteX19" fmla="*/ 13170509 w 13982700"/>
              <a:gd name="connsiteY19" fmla="*/ 1325726 h 3130435"/>
              <a:gd name="connsiteX20" fmla="*/ 13982700 w 13982700"/>
              <a:gd name="connsiteY20" fmla="*/ 2225745 h 3130435"/>
              <a:gd name="connsiteX21" fmla="*/ 13078010 w 13982700"/>
              <a:gd name="connsiteY21" fmla="*/ 3130435 h 3130435"/>
              <a:gd name="connsiteX22" fmla="*/ 904690 w 13982700"/>
              <a:gd name="connsiteY22" fmla="*/ 3130435 h 3130435"/>
              <a:gd name="connsiteX23" fmla="*/ 0 w 13982700"/>
              <a:gd name="connsiteY23" fmla="*/ 2225745 h 3130435"/>
              <a:gd name="connsiteX24" fmla="*/ 635663 w 13982700"/>
              <a:gd name="connsiteY24" fmla="*/ 1361728 h 3130435"/>
              <a:gd name="connsiteX25" fmla="*/ 644788 w 13982700"/>
              <a:gd name="connsiteY25" fmla="*/ 1359382 h 3130435"/>
              <a:gd name="connsiteX26" fmla="*/ 679003 w 13982700"/>
              <a:gd name="connsiteY26" fmla="*/ 1312455 h 3130435"/>
              <a:gd name="connsiteX27" fmla="*/ 1341673 w 13982700"/>
              <a:gd name="connsiteY27" fmla="*/ 1009601 h 3130435"/>
              <a:gd name="connsiteX28" fmla="*/ 1518294 w 13982700"/>
              <a:gd name="connsiteY28" fmla="*/ 1027406 h 3130435"/>
              <a:gd name="connsiteX29" fmla="*/ 1585457 w 13982700"/>
              <a:gd name="connsiteY29" fmla="*/ 1044675 h 3130435"/>
              <a:gd name="connsiteX30" fmla="*/ 1626103 w 13982700"/>
              <a:gd name="connsiteY30" fmla="*/ 969790 h 3130435"/>
              <a:gd name="connsiteX31" fmla="*/ 2620952 w 13982700"/>
              <a:gd name="connsiteY31" fmla="*/ 440834 h 3130435"/>
              <a:gd name="connsiteX32" fmla="*/ 3469304 w 13982700"/>
              <a:gd name="connsiteY32" fmla="*/ 792231 h 3130435"/>
              <a:gd name="connsiteX33" fmla="*/ 3502106 w 13982700"/>
              <a:gd name="connsiteY33" fmla="*/ 828323 h 3130435"/>
              <a:gd name="connsiteX34" fmla="*/ 3509173 w 13982700"/>
              <a:gd name="connsiteY34" fmla="*/ 824029 h 3130435"/>
              <a:gd name="connsiteX35" fmla="*/ 4269024 w 13982700"/>
              <a:gd name="connsiteY35" fmla="*/ 631628 h 3130435"/>
              <a:gd name="connsiteX36" fmla="*/ 4743066 w 13982700"/>
              <a:gd name="connsiteY36" fmla="*/ 703296 h 3130435"/>
              <a:gd name="connsiteX37" fmla="*/ 4887570 w 13982700"/>
              <a:gd name="connsiteY37" fmla="*/ 756185 h 3130435"/>
              <a:gd name="connsiteX38" fmla="*/ 4999357 w 13982700"/>
              <a:gd name="connsiteY38" fmla="*/ 633187 h 3130435"/>
              <a:gd name="connsiteX39" fmla="*/ 6528007 w 13982700"/>
              <a:gd name="connsiteY39" fmla="*/ 0 h 313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982700" h="3130435">
                <a:moveTo>
                  <a:pt x="6528007" y="0"/>
                </a:moveTo>
                <a:cubicBezTo>
                  <a:pt x="6975737" y="0"/>
                  <a:pt x="7391679" y="136109"/>
                  <a:pt x="7736710" y="369208"/>
                </a:cubicBezTo>
                <a:lnTo>
                  <a:pt x="7796103" y="413621"/>
                </a:lnTo>
                <a:lnTo>
                  <a:pt x="7915026" y="356333"/>
                </a:lnTo>
                <a:cubicBezTo>
                  <a:pt x="8105743" y="275666"/>
                  <a:pt x="8315426" y="231059"/>
                  <a:pt x="8535528" y="231059"/>
                </a:cubicBezTo>
                <a:cubicBezTo>
                  <a:pt x="9030757" y="231059"/>
                  <a:pt x="9473242" y="456882"/>
                  <a:pt x="9765626" y="811170"/>
                </a:cubicBezTo>
                <a:lnTo>
                  <a:pt x="9785028" y="837115"/>
                </a:lnTo>
                <a:lnTo>
                  <a:pt x="9948895" y="812106"/>
                </a:lnTo>
                <a:cubicBezTo>
                  <a:pt x="10017919" y="805096"/>
                  <a:pt x="10087954" y="801505"/>
                  <a:pt x="10158827" y="801505"/>
                </a:cubicBezTo>
                <a:cubicBezTo>
                  <a:pt x="10229700" y="801505"/>
                  <a:pt x="10299735" y="805096"/>
                  <a:pt x="10368759" y="812106"/>
                </a:cubicBezTo>
                <a:lnTo>
                  <a:pt x="10477920" y="828766"/>
                </a:lnTo>
                <a:lnTo>
                  <a:pt x="10478695" y="827913"/>
                </a:lnTo>
                <a:cubicBezTo>
                  <a:pt x="10695807" y="610802"/>
                  <a:pt x="10995744" y="476515"/>
                  <a:pt x="11327045" y="476515"/>
                </a:cubicBezTo>
                <a:cubicBezTo>
                  <a:pt x="11741172" y="476515"/>
                  <a:pt x="12106292" y="686337"/>
                  <a:pt x="12321895" y="1005472"/>
                </a:cubicBezTo>
                <a:lnTo>
                  <a:pt x="12330232" y="1020832"/>
                </a:lnTo>
                <a:lnTo>
                  <a:pt x="12374173" y="1014126"/>
                </a:lnTo>
                <a:cubicBezTo>
                  <a:pt x="12403634" y="1011134"/>
                  <a:pt x="12433526" y="1009601"/>
                  <a:pt x="12463777" y="1009601"/>
                </a:cubicBezTo>
                <a:cubicBezTo>
                  <a:pt x="12728470" y="1009601"/>
                  <a:pt x="12965755" y="1126947"/>
                  <a:pt x="13126447" y="1312455"/>
                </a:cubicBezTo>
                <a:lnTo>
                  <a:pt x="13134809" y="1323923"/>
                </a:lnTo>
                <a:lnTo>
                  <a:pt x="13170509" y="1325726"/>
                </a:lnTo>
                <a:cubicBezTo>
                  <a:pt x="13626704" y="1372055"/>
                  <a:pt x="13982700" y="1757327"/>
                  <a:pt x="13982700" y="2225745"/>
                </a:cubicBezTo>
                <a:cubicBezTo>
                  <a:pt x="13982700" y="2725391"/>
                  <a:pt x="13577656" y="3130435"/>
                  <a:pt x="13078010" y="3130435"/>
                </a:cubicBezTo>
                <a:lnTo>
                  <a:pt x="904690" y="3130435"/>
                </a:lnTo>
                <a:cubicBezTo>
                  <a:pt x="405044" y="3130435"/>
                  <a:pt x="0" y="2725391"/>
                  <a:pt x="0" y="2225745"/>
                </a:cubicBezTo>
                <a:cubicBezTo>
                  <a:pt x="0" y="1819783"/>
                  <a:pt x="267392" y="1476273"/>
                  <a:pt x="635663" y="1361728"/>
                </a:cubicBezTo>
                <a:lnTo>
                  <a:pt x="644788" y="1359382"/>
                </a:lnTo>
                <a:lnTo>
                  <a:pt x="679003" y="1312455"/>
                </a:lnTo>
                <a:cubicBezTo>
                  <a:pt x="839696" y="1126947"/>
                  <a:pt x="1076981" y="1009601"/>
                  <a:pt x="1341673" y="1009601"/>
                </a:cubicBezTo>
                <a:cubicBezTo>
                  <a:pt x="1402174" y="1009601"/>
                  <a:pt x="1461244" y="1015732"/>
                  <a:pt x="1518294" y="1027406"/>
                </a:cubicBezTo>
                <a:lnTo>
                  <a:pt x="1585457" y="1044675"/>
                </a:lnTo>
                <a:lnTo>
                  <a:pt x="1626103" y="969790"/>
                </a:lnTo>
                <a:cubicBezTo>
                  <a:pt x="1841706" y="650655"/>
                  <a:pt x="2206826" y="440834"/>
                  <a:pt x="2620952" y="440834"/>
                </a:cubicBezTo>
                <a:cubicBezTo>
                  <a:pt x="2952255" y="440834"/>
                  <a:pt x="3252191" y="575120"/>
                  <a:pt x="3469304" y="792231"/>
                </a:cubicBezTo>
                <a:lnTo>
                  <a:pt x="3502106" y="828323"/>
                </a:lnTo>
                <a:lnTo>
                  <a:pt x="3509173" y="824029"/>
                </a:lnTo>
                <a:cubicBezTo>
                  <a:pt x="3735048" y="701326"/>
                  <a:pt x="3993898" y="631628"/>
                  <a:pt x="4269024" y="631628"/>
                </a:cubicBezTo>
                <a:cubicBezTo>
                  <a:pt x="4434101" y="631628"/>
                  <a:pt x="4593317" y="656720"/>
                  <a:pt x="4743066" y="703296"/>
                </a:cubicBezTo>
                <a:lnTo>
                  <a:pt x="4887570" y="756185"/>
                </a:lnTo>
                <a:lnTo>
                  <a:pt x="4999357" y="633187"/>
                </a:lnTo>
                <a:cubicBezTo>
                  <a:pt x="5390572" y="241972"/>
                  <a:pt x="5931032" y="0"/>
                  <a:pt x="6528007" y="0"/>
                </a:cubicBezTo>
                <a:close/>
              </a:path>
            </a:pathLst>
          </a:custGeom>
          <a:solidFill>
            <a:schemeClr val="tx1">
              <a:lumMod val="75000"/>
              <a:lumOff val="25000"/>
              <a:alpha val="50000"/>
            </a:schemeClr>
          </a:solidFill>
          <a:ln w="15875" cap="flat" cmpd="sng" algn="ctr">
            <a:solidFill>
              <a:sysClr val="window" lastClr="FFFFFF"/>
            </a:solidFill>
            <a:prstDash val="solid"/>
            <a:miter lim="800000"/>
            <a:headEnd type="none" w="med" len="med"/>
            <a:tailEnd type="none" w="med" len="med"/>
          </a:ln>
          <a:effectLst/>
        </p:spPr>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marL="0" marR="0" lvl="0" indent="0" algn="ctr" defTabSz="77702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mazon Ember"/>
              <a:ea typeface="+mn-ea"/>
              <a:cs typeface="Segoe UI" pitchFamily="34" charset="0"/>
            </a:endParaRPr>
          </a:p>
        </p:txBody>
      </p:sp>
      <p:sp>
        <p:nvSpPr>
          <p:cNvPr id="5" name="TextBox 4">
            <a:extLst>
              <a:ext uri="{FF2B5EF4-FFF2-40B4-BE49-F238E27FC236}">
                <a16:creationId xmlns:a16="http://schemas.microsoft.com/office/drawing/2014/main" id="{E96CB02C-2ED7-F641-8028-952A414F0656}"/>
              </a:ext>
            </a:extLst>
          </p:cNvPr>
          <p:cNvSpPr txBox="1"/>
          <p:nvPr/>
        </p:nvSpPr>
        <p:spPr>
          <a:xfrm>
            <a:off x="1019817" y="4258545"/>
            <a:ext cx="1340823"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Relational databases</a:t>
            </a:r>
          </a:p>
        </p:txBody>
      </p:sp>
      <p:sp>
        <p:nvSpPr>
          <p:cNvPr id="6" name="TextBox 5">
            <a:extLst>
              <a:ext uri="{FF2B5EF4-FFF2-40B4-BE49-F238E27FC236}">
                <a16:creationId xmlns:a16="http://schemas.microsoft.com/office/drawing/2014/main" id="{E3057111-37DB-CE47-8AEE-0EB11CD53EBA}"/>
              </a:ext>
            </a:extLst>
          </p:cNvPr>
          <p:cNvSpPr txBox="1"/>
          <p:nvPr/>
        </p:nvSpPr>
        <p:spPr>
          <a:xfrm>
            <a:off x="3628379" y="4258545"/>
            <a:ext cx="1340823"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Non-relational databases</a:t>
            </a:r>
          </a:p>
        </p:txBody>
      </p:sp>
      <p:sp>
        <p:nvSpPr>
          <p:cNvPr id="7" name="TextBox 6">
            <a:extLst>
              <a:ext uri="{FF2B5EF4-FFF2-40B4-BE49-F238E27FC236}">
                <a16:creationId xmlns:a16="http://schemas.microsoft.com/office/drawing/2014/main" id="{327F7D2E-6531-0444-A01D-8DC1A03A37B7}"/>
              </a:ext>
            </a:extLst>
          </p:cNvPr>
          <p:cNvSpPr txBox="1"/>
          <p:nvPr/>
        </p:nvSpPr>
        <p:spPr>
          <a:xfrm>
            <a:off x="6442511" y="4258545"/>
            <a:ext cx="1340823"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Data </a:t>
            </a:r>
            <a:b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b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warehouses</a:t>
            </a:r>
          </a:p>
        </p:txBody>
      </p:sp>
      <p:sp>
        <p:nvSpPr>
          <p:cNvPr id="8" name="TextBox 7">
            <a:extLst>
              <a:ext uri="{FF2B5EF4-FFF2-40B4-BE49-F238E27FC236}">
                <a16:creationId xmlns:a16="http://schemas.microsoft.com/office/drawing/2014/main" id="{541F905A-C0A9-CC49-8736-B36F9C077075}"/>
              </a:ext>
            </a:extLst>
          </p:cNvPr>
          <p:cNvSpPr txBox="1"/>
          <p:nvPr/>
        </p:nvSpPr>
        <p:spPr>
          <a:xfrm>
            <a:off x="7552149" y="4258545"/>
            <a:ext cx="1340823"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Hadoop </a:t>
            </a:r>
            <a:b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b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and Spark</a:t>
            </a:r>
          </a:p>
        </p:txBody>
      </p:sp>
      <p:pic>
        <p:nvPicPr>
          <p:cNvPr id="9" name="Picture 8">
            <a:extLst>
              <a:ext uri="{FF2B5EF4-FFF2-40B4-BE49-F238E27FC236}">
                <a16:creationId xmlns:a16="http://schemas.microsoft.com/office/drawing/2014/main" id="{0CA767F3-087E-DE48-B240-0D4172B635C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8816" b="36736"/>
          <a:stretch/>
        </p:blipFill>
        <p:spPr>
          <a:xfrm>
            <a:off x="6728482" y="4849729"/>
            <a:ext cx="777152" cy="103768"/>
          </a:xfrm>
          <a:prstGeom prst="rect">
            <a:avLst/>
          </a:prstGeom>
        </p:spPr>
      </p:pic>
      <p:pic>
        <p:nvPicPr>
          <p:cNvPr id="10" name="Picture 9">
            <a:extLst>
              <a:ext uri="{FF2B5EF4-FFF2-40B4-BE49-F238E27FC236}">
                <a16:creationId xmlns:a16="http://schemas.microsoft.com/office/drawing/2014/main" id="{70536325-F4E2-904B-9A47-199D2A8052F6}"/>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042806" y="2950204"/>
            <a:ext cx="470832" cy="467395"/>
          </a:xfrm>
          <a:prstGeom prst="rect">
            <a:avLst/>
          </a:prstGeom>
          <a:ln>
            <a:noFill/>
          </a:ln>
        </p:spPr>
      </p:pic>
      <p:sp>
        <p:nvSpPr>
          <p:cNvPr id="11" name="TextBox 10">
            <a:extLst>
              <a:ext uri="{FF2B5EF4-FFF2-40B4-BE49-F238E27FC236}">
                <a16:creationId xmlns:a16="http://schemas.microsoft.com/office/drawing/2014/main" id="{22A9AA9B-5F69-6347-ACB5-72780D3A0D61}"/>
              </a:ext>
            </a:extLst>
          </p:cNvPr>
          <p:cNvSpPr txBox="1"/>
          <p:nvPr/>
        </p:nvSpPr>
        <p:spPr>
          <a:xfrm>
            <a:off x="6905094" y="2484314"/>
            <a:ext cx="717892"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Amazon Redshift</a:t>
            </a:r>
          </a:p>
        </p:txBody>
      </p:sp>
      <p:cxnSp>
        <p:nvCxnSpPr>
          <p:cNvPr id="12" name="Straight Connector 11">
            <a:extLst>
              <a:ext uri="{FF2B5EF4-FFF2-40B4-BE49-F238E27FC236}">
                <a16:creationId xmlns:a16="http://schemas.microsoft.com/office/drawing/2014/main" id="{B3C0D8D1-3E4B-B54E-B8E8-694D13AE9502}"/>
              </a:ext>
            </a:extLst>
          </p:cNvPr>
          <p:cNvCxnSpPr/>
          <p:nvPr/>
        </p:nvCxnSpPr>
        <p:spPr>
          <a:xfrm>
            <a:off x="6534393" y="4659933"/>
            <a:ext cx="1097280" cy="0"/>
          </a:xfrm>
          <a:prstGeom prst="line">
            <a:avLst/>
          </a:prstGeom>
          <a:noFill/>
          <a:ln w="19050" cap="flat" cmpd="sng" algn="ctr">
            <a:solidFill>
              <a:sysClr val="window" lastClr="FFFFFF"/>
            </a:solidFill>
            <a:prstDash val="solid"/>
            <a:miter lim="800000"/>
            <a:headEnd type="none"/>
            <a:tailEnd type="none"/>
          </a:ln>
          <a:effectLst/>
        </p:spPr>
      </p:cxnSp>
      <p:grpSp>
        <p:nvGrpSpPr>
          <p:cNvPr id="13" name="Group 12">
            <a:extLst>
              <a:ext uri="{FF2B5EF4-FFF2-40B4-BE49-F238E27FC236}">
                <a16:creationId xmlns:a16="http://schemas.microsoft.com/office/drawing/2014/main" id="{0AD034D9-8D91-A04F-81A5-75AFB61BC667}"/>
              </a:ext>
            </a:extLst>
          </p:cNvPr>
          <p:cNvGrpSpPr/>
          <p:nvPr/>
        </p:nvGrpSpPr>
        <p:grpSpPr>
          <a:xfrm>
            <a:off x="7901515" y="4743185"/>
            <a:ext cx="659713" cy="615750"/>
            <a:chOff x="7323399" y="5384414"/>
            <a:chExt cx="791656" cy="738900"/>
          </a:xfrm>
        </p:grpSpPr>
        <p:pic>
          <p:nvPicPr>
            <p:cNvPr id="14" name="Picture 13">
              <a:extLst>
                <a:ext uri="{FF2B5EF4-FFF2-40B4-BE49-F238E27FC236}">
                  <a16:creationId xmlns:a16="http://schemas.microsoft.com/office/drawing/2014/main" id="{C2E2DBD4-4BEE-AF46-8EC8-57513B0542AF}"/>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424279" y="5384414"/>
              <a:ext cx="460232" cy="456872"/>
            </a:xfrm>
            <a:prstGeom prst="rect">
              <a:avLst/>
            </a:prstGeom>
          </p:spPr>
        </p:pic>
        <p:pic>
          <p:nvPicPr>
            <p:cNvPr id="15" name="Picture 14">
              <a:extLst>
                <a:ext uri="{FF2B5EF4-FFF2-40B4-BE49-F238E27FC236}">
                  <a16:creationId xmlns:a16="http://schemas.microsoft.com/office/drawing/2014/main" id="{FACDE52F-0FDD-014F-A1A2-293E5BC824B5}"/>
                </a:ext>
              </a:extLst>
            </p:cNvPr>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b="27414"/>
            <a:stretch/>
          </p:blipFill>
          <p:spPr>
            <a:xfrm>
              <a:off x="7323399" y="5552880"/>
              <a:ext cx="791656" cy="570434"/>
            </a:xfrm>
            <a:prstGeom prst="rect">
              <a:avLst/>
            </a:prstGeom>
          </p:spPr>
        </p:pic>
      </p:grpSp>
      <p:pic>
        <p:nvPicPr>
          <p:cNvPr id="16" name="Picture 15">
            <a:extLst>
              <a:ext uri="{FF2B5EF4-FFF2-40B4-BE49-F238E27FC236}">
                <a16:creationId xmlns:a16="http://schemas.microsoft.com/office/drawing/2014/main" id="{52DD7BD5-3A49-854C-822B-DA892B9E083C}"/>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877759" y="2939966"/>
            <a:ext cx="491458" cy="487871"/>
          </a:xfrm>
          <a:prstGeom prst="rect">
            <a:avLst/>
          </a:prstGeom>
          <a:ln>
            <a:noFill/>
          </a:ln>
        </p:spPr>
      </p:pic>
      <p:sp>
        <p:nvSpPr>
          <p:cNvPr id="17" name="TextBox 16">
            <a:extLst>
              <a:ext uri="{FF2B5EF4-FFF2-40B4-BE49-F238E27FC236}">
                <a16:creationId xmlns:a16="http://schemas.microsoft.com/office/drawing/2014/main" id="{2B930000-F16F-E44E-811A-451C7767B434}"/>
              </a:ext>
            </a:extLst>
          </p:cNvPr>
          <p:cNvSpPr txBox="1"/>
          <p:nvPr/>
        </p:nvSpPr>
        <p:spPr>
          <a:xfrm>
            <a:off x="7697808" y="2484314"/>
            <a:ext cx="883932"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Amazon EMR</a:t>
            </a:r>
          </a:p>
        </p:txBody>
      </p:sp>
      <p:cxnSp>
        <p:nvCxnSpPr>
          <p:cNvPr id="18" name="Straight Connector 17">
            <a:extLst>
              <a:ext uri="{FF2B5EF4-FFF2-40B4-BE49-F238E27FC236}">
                <a16:creationId xmlns:a16="http://schemas.microsoft.com/office/drawing/2014/main" id="{F38883A0-95C5-3343-9A86-C34F27D531A7}"/>
              </a:ext>
            </a:extLst>
          </p:cNvPr>
          <p:cNvCxnSpPr/>
          <p:nvPr/>
        </p:nvCxnSpPr>
        <p:spPr>
          <a:xfrm>
            <a:off x="7744684" y="4659933"/>
            <a:ext cx="914400" cy="0"/>
          </a:xfrm>
          <a:prstGeom prst="line">
            <a:avLst/>
          </a:prstGeom>
          <a:noFill/>
          <a:ln w="19050" cap="flat" cmpd="sng" algn="ctr">
            <a:solidFill>
              <a:sysClr val="window" lastClr="FFFFFF"/>
            </a:solidFill>
            <a:prstDash val="solid"/>
            <a:miter lim="800000"/>
            <a:headEnd type="none"/>
            <a:tailEnd type="none"/>
          </a:ln>
          <a:effectLst/>
        </p:spPr>
      </p:cxnSp>
      <p:sp>
        <p:nvSpPr>
          <p:cNvPr id="19" name="TextBox 18">
            <a:extLst>
              <a:ext uri="{FF2B5EF4-FFF2-40B4-BE49-F238E27FC236}">
                <a16:creationId xmlns:a16="http://schemas.microsoft.com/office/drawing/2014/main" id="{20721E14-3F30-D04E-B04A-35B00DF99CE9}"/>
              </a:ext>
            </a:extLst>
          </p:cNvPr>
          <p:cNvSpPr txBox="1"/>
          <p:nvPr/>
        </p:nvSpPr>
        <p:spPr>
          <a:xfrm>
            <a:off x="8652990" y="4258545"/>
            <a:ext cx="1340823"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Operational analytics</a:t>
            </a:r>
          </a:p>
        </p:txBody>
      </p:sp>
      <p:pic>
        <p:nvPicPr>
          <p:cNvPr id="20" name="Picture 19">
            <a:extLst>
              <a:ext uri="{FF2B5EF4-FFF2-40B4-BE49-F238E27FC236}">
                <a16:creationId xmlns:a16="http://schemas.microsoft.com/office/drawing/2014/main" id="{26562859-5AEB-2D43-A45F-58DED68B28F8}"/>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8951870" y="2965404"/>
            <a:ext cx="436995" cy="436995"/>
          </a:xfrm>
          <a:prstGeom prst="rect">
            <a:avLst/>
          </a:prstGeom>
          <a:ln>
            <a:noFill/>
          </a:ln>
        </p:spPr>
      </p:pic>
      <p:sp>
        <p:nvSpPr>
          <p:cNvPr id="21" name="TextBox 20">
            <a:extLst>
              <a:ext uri="{FF2B5EF4-FFF2-40B4-BE49-F238E27FC236}">
                <a16:creationId xmlns:a16="http://schemas.microsoft.com/office/drawing/2014/main" id="{86E545F0-7A24-9849-8407-22489EEC57AE}"/>
              </a:ext>
            </a:extLst>
          </p:cNvPr>
          <p:cNvSpPr txBox="1"/>
          <p:nvPr/>
        </p:nvSpPr>
        <p:spPr>
          <a:xfrm>
            <a:off x="8765745" y="2484314"/>
            <a:ext cx="848792"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Amazon ES</a:t>
            </a:r>
          </a:p>
        </p:txBody>
      </p:sp>
      <p:cxnSp>
        <p:nvCxnSpPr>
          <p:cNvPr id="22" name="Straight Connector 21">
            <a:extLst>
              <a:ext uri="{FF2B5EF4-FFF2-40B4-BE49-F238E27FC236}">
                <a16:creationId xmlns:a16="http://schemas.microsoft.com/office/drawing/2014/main" id="{6F6F41A2-FC24-B446-97E1-C92D4DBA2A19}"/>
              </a:ext>
            </a:extLst>
          </p:cNvPr>
          <p:cNvCxnSpPr/>
          <p:nvPr/>
        </p:nvCxnSpPr>
        <p:spPr>
          <a:xfrm>
            <a:off x="8821398" y="4659933"/>
            <a:ext cx="914400" cy="0"/>
          </a:xfrm>
          <a:prstGeom prst="line">
            <a:avLst/>
          </a:prstGeom>
          <a:noFill/>
          <a:ln w="19050" cap="flat" cmpd="sng" algn="ctr">
            <a:solidFill>
              <a:sysClr val="window" lastClr="FFFFFF"/>
            </a:solidFill>
            <a:prstDash val="solid"/>
            <a:miter lim="800000"/>
            <a:headEnd type="none"/>
            <a:tailEnd type="none"/>
          </a:ln>
          <a:effectLst/>
        </p:spPr>
      </p:cxnSp>
      <p:pic>
        <p:nvPicPr>
          <p:cNvPr id="23" name="Picture 22">
            <a:extLst>
              <a:ext uri="{FF2B5EF4-FFF2-40B4-BE49-F238E27FC236}">
                <a16:creationId xmlns:a16="http://schemas.microsoft.com/office/drawing/2014/main" id="{BF0C6FCF-C2C1-7A4C-B310-A811D0004C9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8816" b="36736"/>
          <a:stretch/>
        </p:blipFill>
        <p:spPr>
          <a:xfrm>
            <a:off x="1265031" y="4798208"/>
            <a:ext cx="777152" cy="103768"/>
          </a:xfrm>
          <a:prstGeom prst="rect">
            <a:avLst/>
          </a:prstGeom>
        </p:spPr>
      </p:pic>
      <p:pic>
        <p:nvPicPr>
          <p:cNvPr id="24" name="Picture 23">
            <a:extLst>
              <a:ext uri="{FF2B5EF4-FFF2-40B4-BE49-F238E27FC236}">
                <a16:creationId xmlns:a16="http://schemas.microsoft.com/office/drawing/2014/main" id="{EA5B3A41-6E64-D043-85C9-C549F3DAF92D}"/>
              </a:ext>
            </a:extLst>
          </p:cNvPr>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828078" y="2941322"/>
            <a:ext cx="534544" cy="485158"/>
          </a:xfrm>
          <a:prstGeom prst="rect">
            <a:avLst/>
          </a:prstGeom>
          <a:ln>
            <a:noFill/>
          </a:ln>
        </p:spPr>
      </p:pic>
      <p:sp>
        <p:nvSpPr>
          <p:cNvPr id="25" name="TextBox 24">
            <a:extLst>
              <a:ext uri="{FF2B5EF4-FFF2-40B4-BE49-F238E27FC236}">
                <a16:creationId xmlns:a16="http://schemas.microsoft.com/office/drawing/2014/main" id="{5B339E19-0A56-7E4A-BE12-0B638C8293D6}"/>
              </a:ext>
            </a:extLst>
          </p:cNvPr>
          <p:cNvSpPr txBox="1"/>
          <p:nvPr/>
        </p:nvSpPr>
        <p:spPr>
          <a:xfrm>
            <a:off x="631286" y="2484314"/>
            <a:ext cx="741669"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Amazon Aurora</a:t>
            </a:r>
          </a:p>
        </p:txBody>
      </p:sp>
      <p:cxnSp>
        <p:nvCxnSpPr>
          <p:cNvPr id="26" name="Straight Connector 25">
            <a:extLst>
              <a:ext uri="{FF2B5EF4-FFF2-40B4-BE49-F238E27FC236}">
                <a16:creationId xmlns:a16="http://schemas.microsoft.com/office/drawing/2014/main" id="{20F67B3D-5444-9548-B03F-7A7091F37B6E}"/>
              </a:ext>
            </a:extLst>
          </p:cNvPr>
          <p:cNvCxnSpPr/>
          <p:nvPr/>
        </p:nvCxnSpPr>
        <p:spPr>
          <a:xfrm>
            <a:off x="1234578" y="4659933"/>
            <a:ext cx="914400" cy="0"/>
          </a:xfrm>
          <a:prstGeom prst="line">
            <a:avLst/>
          </a:prstGeom>
          <a:noFill/>
          <a:ln w="19050" cap="flat" cmpd="sng" algn="ctr">
            <a:solidFill>
              <a:sysClr val="window" lastClr="FFFFFF"/>
            </a:solidFill>
            <a:prstDash val="solid"/>
            <a:miter lim="800000"/>
            <a:headEnd type="none"/>
            <a:tailEnd type="none"/>
          </a:ln>
          <a:effectLst/>
        </p:spPr>
      </p:cxnSp>
      <p:pic>
        <p:nvPicPr>
          <p:cNvPr id="27" name="Picture 26">
            <a:extLst>
              <a:ext uri="{FF2B5EF4-FFF2-40B4-BE49-F238E27FC236}">
                <a16:creationId xmlns:a16="http://schemas.microsoft.com/office/drawing/2014/main" id="{BB116242-BFE7-8540-8880-FF44C2B13D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8726" y="5758916"/>
            <a:ext cx="789764" cy="246684"/>
          </a:xfrm>
          <a:prstGeom prst="rect">
            <a:avLst/>
          </a:prstGeom>
        </p:spPr>
      </p:pic>
      <p:pic>
        <p:nvPicPr>
          <p:cNvPr id="28" name="Picture 27">
            <a:extLst>
              <a:ext uri="{FF2B5EF4-FFF2-40B4-BE49-F238E27FC236}">
                <a16:creationId xmlns:a16="http://schemas.microsoft.com/office/drawing/2014/main" id="{22D56D93-BD97-0E4F-B2C2-D26FCA777C1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5372"/>
          <a:stretch/>
        </p:blipFill>
        <p:spPr>
          <a:xfrm>
            <a:off x="1365243" y="5181747"/>
            <a:ext cx="576728" cy="430403"/>
          </a:xfrm>
          <a:prstGeom prst="rect">
            <a:avLst/>
          </a:prstGeom>
        </p:spPr>
      </p:pic>
      <p:pic>
        <p:nvPicPr>
          <p:cNvPr id="29" name="Picture 28">
            <a:extLst>
              <a:ext uri="{FF2B5EF4-FFF2-40B4-BE49-F238E27FC236}">
                <a16:creationId xmlns:a16="http://schemas.microsoft.com/office/drawing/2014/main" id="{34DF2DDB-4CEC-E942-BAC4-963A0E0E43E2}"/>
              </a:ext>
            </a:extLst>
          </p:cNvPr>
          <p:cNvPicPr>
            <a:picLocks noChangeAspect="1"/>
          </p:cNvPicPr>
          <p:nvPr/>
        </p:nvPicPr>
        <p:blipFill>
          <a:blip r:embed="rId12"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3867589" y="4697291"/>
            <a:ext cx="915527" cy="304878"/>
          </a:xfrm>
          <a:prstGeom prst="rect">
            <a:avLst/>
          </a:prstGeom>
        </p:spPr>
      </p:pic>
      <p:pic>
        <p:nvPicPr>
          <p:cNvPr id="30" name="Picture 29">
            <a:extLst>
              <a:ext uri="{FF2B5EF4-FFF2-40B4-BE49-F238E27FC236}">
                <a16:creationId xmlns:a16="http://schemas.microsoft.com/office/drawing/2014/main" id="{B7B7ED11-6BDD-5649-8C2B-4B26B05A87EB}"/>
              </a:ext>
            </a:extLst>
          </p:cNvPr>
          <p:cNvPicPr>
            <a:picLocks noChangeAspect="1"/>
          </p:cNvPicPr>
          <p:nvPr/>
        </p:nvPicPr>
        <p:blipFill>
          <a:blip r:embed="rId1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3859116" y="5038090"/>
            <a:ext cx="817767" cy="163553"/>
          </a:xfrm>
          <a:prstGeom prst="rect">
            <a:avLst/>
          </a:prstGeom>
        </p:spPr>
      </p:pic>
      <p:pic>
        <p:nvPicPr>
          <p:cNvPr id="31" name="Picture 30">
            <a:extLst>
              <a:ext uri="{FF2B5EF4-FFF2-40B4-BE49-F238E27FC236}">
                <a16:creationId xmlns:a16="http://schemas.microsoft.com/office/drawing/2014/main" id="{C51E9C44-9566-794D-A507-EED7A8A0AEA0}"/>
              </a:ext>
            </a:extLst>
          </p:cNvPr>
          <p:cNvPicPr>
            <a:picLocks noChangeAspect="1"/>
          </p:cNvPicPr>
          <p:nvPr/>
        </p:nvPicPr>
        <p:blipFill>
          <a:blip r:embed="rId14" cstate="print">
            <a:lum bright="70000" contrast="-70000"/>
            <a:extLst>
              <a:ext uri="{28A0092B-C50C-407E-A947-70E740481C1C}">
                <a14:useLocalDpi xmlns:a14="http://schemas.microsoft.com/office/drawing/2010/main" val="0"/>
              </a:ext>
            </a:extLst>
          </a:blip>
          <a:stretch>
            <a:fillRect/>
          </a:stretch>
        </p:blipFill>
        <p:spPr>
          <a:xfrm>
            <a:off x="2371614" y="2948628"/>
            <a:ext cx="474007" cy="470547"/>
          </a:xfrm>
          <a:prstGeom prst="rect">
            <a:avLst/>
          </a:prstGeom>
          <a:ln>
            <a:noFill/>
          </a:ln>
        </p:spPr>
      </p:pic>
      <p:sp>
        <p:nvSpPr>
          <p:cNvPr id="32" name="TextBox 31">
            <a:extLst>
              <a:ext uri="{FF2B5EF4-FFF2-40B4-BE49-F238E27FC236}">
                <a16:creationId xmlns:a16="http://schemas.microsoft.com/office/drawing/2014/main" id="{D4BFBF76-0A6C-7D45-A9DB-61F0A02D2C5D}"/>
              </a:ext>
            </a:extLst>
          </p:cNvPr>
          <p:cNvSpPr txBox="1"/>
          <p:nvPr/>
        </p:nvSpPr>
        <p:spPr>
          <a:xfrm>
            <a:off x="2107252" y="2484314"/>
            <a:ext cx="970564"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Amazon DynamoDB</a:t>
            </a:r>
          </a:p>
        </p:txBody>
      </p:sp>
      <p:cxnSp>
        <p:nvCxnSpPr>
          <p:cNvPr id="33" name="Straight Connector 32">
            <a:extLst>
              <a:ext uri="{FF2B5EF4-FFF2-40B4-BE49-F238E27FC236}">
                <a16:creationId xmlns:a16="http://schemas.microsoft.com/office/drawing/2014/main" id="{091E5792-5D2C-C64B-8804-FD2D2F2B07CA}"/>
              </a:ext>
            </a:extLst>
          </p:cNvPr>
          <p:cNvCxnSpPr/>
          <p:nvPr/>
        </p:nvCxnSpPr>
        <p:spPr>
          <a:xfrm>
            <a:off x="3677190" y="4659933"/>
            <a:ext cx="1188720" cy="0"/>
          </a:xfrm>
          <a:prstGeom prst="line">
            <a:avLst/>
          </a:prstGeom>
          <a:noFill/>
          <a:ln w="19050" cap="flat" cmpd="sng" algn="ctr">
            <a:solidFill>
              <a:sysClr val="window" lastClr="FFFFFF"/>
            </a:solidFill>
            <a:prstDash val="solid"/>
            <a:miter lim="800000"/>
            <a:headEnd type="none"/>
            <a:tailEnd type="none"/>
          </a:ln>
          <a:effectLst/>
        </p:spPr>
      </p:cxnSp>
      <p:pic>
        <p:nvPicPr>
          <p:cNvPr id="34" name="Picture 33">
            <a:extLst>
              <a:ext uri="{FF2B5EF4-FFF2-40B4-BE49-F238E27FC236}">
                <a16:creationId xmlns:a16="http://schemas.microsoft.com/office/drawing/2014/main" id="{526B7A84-AA24-CB46-A84C-985C18784E4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3973822" y="5303163"/>
            <a:ext cx="546404" cy="225976"/>
          </a:xfrm>
          <a:prstGeom prst="rect">
            <a:avLst/>
          </a:prstGeom>
        </p:spPr>
      </p:pic>
      <p:pic>
        <p:nvPicPr>
          <p:cNvPr id="35" name="Picture 34">
            <a:extLst>
              <a:ext uri="{FF2B5EF4-FFF2-40B4-BE49-F238E27FC236}">
                <a16:creationId xmlns:a16="http://schemas.microsoft.com/office/drawing/2014/main" id="{64BCB483-ED97-1E46-8F00-A5266BBCC88C}"/>
              </a:ext>
            </a:extLst>
          </p:cNvPr>
          <p:cNvPicPr>
            <a:picLocks noChangeAspect="1"/>
          </p:cNvPicPr>
          <p:nvPr/>
        </p:nvPicPr>
        <p:blipFill>
          <a:blip r:embed="rId16" cstate="print">
            <a:lum bright="70000" contrast="-70000"/>
            <a:extLst>
              <a:ext uri="{28A0092B-C50C-407E-A947-70E740481C1C}">
                <a14:useLocalDpi xmlns:a14="http://schemas.microsoft.com/office/drawing/2010/main" val="0"/>
              </a:ext>
            </a:extLst>
          </a:blip>
          <a:stretch>
            <a:fillRect/>
          </a:stretch>
        </p:blipFill>
        <p:spPr>
          <a:xfrm>
            <a:off x="1543952" y="2970511"/>
            <a:ext cx="426780" cy="426780"/>
          </a:xfrm>
          <a:prstGeom prst="rect">
            <a:avLst/>
          </a:prstGeom>
          <a:ln>
            <a:noFill/>
          </a:ln>
        </p:spPr>
      </p:pic>
      <p:sp>
        <p:nvSpPr>
          <p:cNvPr id="36" name="TextBox 35">
            <a:extLst>
              <a:ext uri="{FF2B5EF4-FFF2-40B4-BE49-F238E27FC236}">
                <a16:creationId xmlns:a16="http://schemas.microsoft.com/office/drawing/2014/main" id="{43B09A20-9235-E94C-A6AE-8931609A3BF6}"/>
              </a:ext>
            </a:extLst>
          </p:cNvPr>
          <p:cNvSpPr txBox="1"/>
          <p:nvPr/>
        </p:nvSpPr>
        <p:spPr>
          <a:xfrm>
            <a:off x="1414854" y="2484314"/>
            <a:ext cx="685653"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Amazon RDS</a:t>
            </a:r>
          </a:p>
        </p:txBody>
      </p:sp>
      <p:pic>
        <p:nvPicPr>
          <p:cNvPr id="37" name="Picture 36">
            <a:extLst>
              <a:ext uri="{FF2B5EF4-FFF2-40B4-BE49-F238E27FC236}">
                <a16:creationId xmlns:a16="http://schemas.microsoft.com/office/drawing/2014/main" id="{72E070CA-B9AF-644B-A83D-9E05EE587206}"/>
              </a:ext>
            </a:extLst>
          </p:cNvPr>
          <p:cNvPicPr>
            <a:picLocks noChangeAspect="1"/>
          </p:cNvPicPr>
          <p:nvPr/>
        </p:nvPicPr>
        <p:blipFill>
          <a:blip r:embed="rId17">
            <a:lum bright="70000" contrast="-70000"/>
            <a:extLst>
              <a:ext uri="{28A0092B-C50C-407E-A947-70E740481C1C}">
                <a14:useLocalDpi xmlns:a14="http://schemas.microsoft.com/office/drawing/2010/main" val="0"/>
              </a:ext>
            </a:extLst>
          </a:blip>
          <a:stretch>
            <a:fillRect/>
          </a:stretch>
        </p:blipFill>
        <p:spPr>
          <a:xfrm>
            <a:off x="4385044" y="2912155"/>
            <a:ext cx="556538" cy="543493"/>
          </a:xfrm>
          <a:prstGeom prst="rect">
            <a:avLst/>
          </a:prstGeom>
          <a:ln>
            <a:noFill/>
          </a:ln>
        </p:spPr>
      </p:pic>
      <p:pic>
        <p:nvPicPr>
          <p:cNvPr id="38" name="Picture 37">
            <a:extLst>
              <a:ext uri="{FF2B5EF4-FFF2-40B4-BE49-F238E27FC236}">
                <a16:creationId xmlns:a16="http://schemas.microsoft.com/office/drawing/2014/main" id="{053CF486-2162-A845-A29F-3EE36975184F}"/>
              </a:ext>
            </a:extLst>
          </p:cNvPr>
          <p:cNvPicPr>
            <a:picLocks noChangeAspect="1"/>
          </p:cNvPicPr>
          <p:nvPr/>
        </p:nvPicPr>
        <p:blipFill>
          <a:blip r:embed="rId18" cstate="print">
            <a:lum bright="70000" contrast="-70000"/>
            <a:extLst>
              <a:ext uri="{28A0092B-C50C-407E-A947-70E740481C1C}">
                <a14:useLocalDpi xmlns:a14="http://schemas.microsoft.com/office/drawing/2010/main" val="0"/>
              </a:ext>
            </a:extLst>
          </a:blip>
          <a:stretch>
            <a:fillRect/>
          </a:stretch>
        </p:blipFill>
        <p:spPr>
          <a:xfrm>
            <a:off x="3355071" y="2938616"/>
            <a:ext cx="490571" cy="490571"/>
          </a:xfrm>
          <a:prstGeom prst="rect">
            <a:avLst/>
          </a:prstGeom>
          <a:ln>
            <a:noFill/>
          </a:ln>
        </p:spPr>
      </p:pic>
      <p:sp>
        <p:nvSpPr>
          <p:cNvPr id="39" name="TextBox 38">
            <a:extLst>
              <a:ext uri="{FF2B5EF4-FFF2-40B4-BE49-F238E27FC236}">
                <a16:creationId xmlns:a16="http://schemas.microsoft.com/office/drawing/2014/main" id="{69251459-7C30-CB45-B37E-FF310389B6E6}"/>
              </a:ext>
            </a:extLst>
          </p:cNvPr>
          <p:cNvSpPr txBox="1"/>
          <p:nvPr/>
        </p:nvSpPr>
        <p:spPr>
          <a:xfrm>
            <a:off x="3050049" y="2484314"/>
            <a:ext cx="1139525"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Amazon DocumentDB</a:t>
            </a:r>
          </a:p>
        </p:txBody>
      </p:sp>
      <p:sp>
        <p:nvSpPr>
          <p:cNvPr id="40" name="TextBox 39">
            <a:extLst>
              <a:ext uri="{FF2B5EF4-FFF2-40B4-BE49-F238E27FC236}">
                <a16:creationId xmlns:a16="http://schemas.microsoft.com/office/drawing/2014/main" id="{A402D036-91FB-6745-98F0-80F3F7558BE0}"/>
              </a:ext>
            </a:extLst>
          </p:cNvPr>
          <p:cNvSpPr txBox="1"/>
          <p:nvPr/>
        </p:nvSpPr>
        <p:spPr>
          <a:xfrm>
            <a:off x="4079919" y="2484314"/>
            <a:ext cx="1139525"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Amazon ElastiCache</a:t>
            </a:r>
          </a:p>
        </p:txBody>
      </p:sp>
      <p:sp>
        <p:nvSpPr>
          <p:cNvPr id="41" name="TextBox 40">
            <a:extLst>
              <a:ext uri="{FF2B5EF4-FFF2-40B4-BE49-F238E27FC236}">
                <a16:creationId xmlns:a16="http://schemas.microsoft.com/office/drawing/2014/main" id="{BC8AD2B0-AAF9-4246-A81E-3855E9875F01}"/>
              </a:ext>
            </a:extLst>
          </p:cNvPr>
          <p:cNvSpPr txBox="1"/>
          <p:nvPr/>
        </p:nvSpPr>
        <p:spPr>
          <a:xfrm>
            <a:off x="9829195" y="4258545"/>
            <a:ext cx="1340823"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Real-time analytics</a:t>
            </a:r>
          </a:p>
        </p:txBody>
      </p:sp>
      <p:sp>
        <p:nvSpPr>
          <p:cNvPr id="42" name="TextBox 41">
            <a:extLst>
              <a:ext uri="{FF2B5EF4-FFF2-40B4-BE49-F238E27FC236}">
                <a16:creationId xmlns:a16="http://schemas.microsoft.com/office/drawing/2014/main" id="{0A4C7A68-789F-9D45-B46E-0EE26F1280F6}"/>
              </a:ext>
            </a:extLst>
          </p:cNvPr>
          <p:cNvSpPr txBox="1"/>
          <p:nvPr/>
        </p:nvSpPr>
        <p:spPr>
          <a:xfrm>
            <a:off x="10009549" y="2484314"/>
            <a:ext cx="864983"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Amazon MSK</a:t>
            </a:r>
          </a:p>
        </p:txBody>
      </p:sp>
      <p:cxnSp>
        <p:nvCxnSpPr>
          <p:cNvPr id="43" name="Straight Connector 42">
            <a:extLst>
              <a:ext uri="{FF2B5EF4-FFF2-40B4-BE49-F238E27FC236}">
                <a16:creationId xmlns:a16="http://schemas.microsoft.com/office/drawing/2014/main" id="{8E2174D8-17AD-0A49-987D-9B010C6F5405}"/>
              </a:ext>
            </a:extLst>
          </p:cNvPr>
          <p:cNvCxnSpPr/>
          <p:nvPr/>
        </p:nvCxnSpPr>
        <p:spPr>
          <a:xfrm>
            <a:off x="10030569" y="4659933"/>
            <a:ext cx="914400" cy="0"/>
          </a:xfrm>
          <a:prstGeom prst="line">
            <a:avLst/>
          </a:prstGeom>
          <a:noFill/>
          <a:ln w="19050" cap="flat" cmpd="sng" algn="ctr">
            <a:solidFill>
              <a:sysClr val="window" lastClr="FFFFFF"/>
            </a:solidFill>
            <a:prstDash val="solid"/>
            <a:miter lim="800000"/>
            <a:headEnd type="none"/>
            <a:tailEnd type="none"/>
          </a:ln>
          <a:effectLst/>
        </p:spPr>
      </p:cxnSp>
      <p:pic>
        <p:nvPicPr>
          <p:cNvPr id="44" name="Picture 43">
            <a:extLst>
              <a:ext uri="{FF2B5EF4-FFF2-40B4-BE49-F238E27FC236}">
                <a16:creationId xmlns:a16="http://schemas.microsoft.com/office/drawing/2014/main" id="{97D56DA5-497F-9245-8654-3734433807C5}"/>
              </a:ext>
            </a:extLst>
          </p:cNvPr>
          <p:cNvPicPr>
            <a:picLocks noChangeAspect="1"/>
          </p:cNvPicPr>
          <p:nvPr/>
        </p:nvPicPr>
        <p:blipFill>
          <a:blip r:embed="rId19">
            <a:lum bright="70000" contrast="-70000"/>
            <a:extLst>
              <a:ext uri="{28A0092B-C50C-407E-A947-70E740481C1C}">
                <a14:useLocalDpi xmlns:a14="http://schemas.microsoft.com/office/drawing/2010/main" val="0"/>
              </a:ext>
            </a:extLst>
          </a:blip>
          <a:stretch>
            <a:fillRect/>
          </a:stretch>
        </p:blipFill>
        <p:spPr>
          <a:xfrm>
            <a:off x="10206589" y="2904214"/>
            <a:ext cx="559375" cy="559375"/>
          </a:xfrm>
          <a:prstGeom prst="rect">
            <a:avLst/>
          </a:prstGeom>
          <a:ln>
            <a:noFill/>
          </a:ln>
        </p:spPr>
      </p:pic>
      <p:pic>
        <p:nvPicPr>
          <p:cNvPr id="45" name="Picture 44">
            <a:extLst>
              <a:ext uri="{FF2B5EF4-FFF2-40B4-BE49-F238E27FC236}">
                <a16:creationId xmlns:a16="http://schemas.microsoft.com/office/drawing/2014/main" id="{2E6374F9-51A3-7840-8C90-BC876D5A347F}"/>
              </a:ext>
            </a:extLst>
          </p:cNvPr>
          <p:cNvPicPr>
            <a:picLocks noChangeAspect="1"/>
          </p:cNvPicPr>
          <p:nvPr/>
        </p:nvPicPr>
        <p:blipFill>
          <a:blip r:embed="rId20"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10076944" y="4577252"/>
            <a:ext cx="781683" cy="781683"/>
          </a:xfrm>
          <a:prstGeom prst="rect">
            <a:avLst/>
          </a:prstGeom>
        </p:spPr>
      </p:pic>
      <p:pic>
        <p:nvPicPr>
          <p:cNvPr id="46" name="Picture 45">
            <a:extLst>
              <a:ext uri="{FF2B5EF4-FFF2-40B4-BE49-F238E27FC236}">
                <a16:creationId xmlns:a16="http://schemas.microsoft.com/office/drawing/2014/main" id="{C01FF8AB-5EAC-1541-9499-8B68A0A4871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14413" y="1515294"/>
            <a:ext cx="1225980" cy="735588"/>
          </a:xfrm>
          <a:prstGeom prst="rect">
            <a:avLst/>
          </a:prstGeom>
        </p:spPr>
      </p:pic>
      <p:pic>
        <p:nvPicPr>
          <p:cNvPr id="47" name="Picture 2" descr="Image result for memcached logo">
            <a:extLst>
              <a:ext uri="{FF2B5EF4-FFF2-40B4-BE49-F238E27FC236}">
                <a16:creationId xmlns:a16="http://schemas.microsoft.com/office/drawing/2014/main" id="{E799CEBE-A2C4-4A40-87A4-2014385A034E}"/>
              </a:ext>
            </a:extLst>
          </p:cNvPr>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0931" y="5622628"/>
            <a:ext cx="1175718" cy="21539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8B4B6E11-CAAE-424B-84FD-F6166E5C75FD}"/>
              </a:ext>
            </a:extLst>
          </p:cNvPr>
          <p:cNvGrpSpPr/>
          <p:nvPr/>
        </p:nvGrpSpPr>
        <p:grpSpPr>
          <a:xfrm>
            <a:off x="1194558" y="5544628"/>
            <a:ext cx="918098" cy="241185"/>
            <a:chOff x="1433469" y="6653554"/>
            <a:chExt cx="1101718" cy="289422"/>
          </a:xfrm>
        </p:grpSpPr>
        <p:sp>
          <p:nvSpPr>
            <p:cNvPr id="49" name="TextBox 48">
              <a:extLst>
                <a:ext uri="{FF2B5EF4-FFF2-40B4-BE49-F238E27FC236}">
                  <a16:creationId xmlns:a16="http://schemas.microsoft.com/office/drawing/2014/main" id="{61B7A6D3-A8E5-1E4A-BAC3-D8C866599199}"/>
                </a:ext>
              </a:extLst>
            </p:cNvPr>
            <p:cNvSpPr txBox="1"/>
            <p:nvPr/>
          </p:nvSpPr>
          <p:spPr>
            <a:xfrm>
              <a:off x="1832662" y="6718095"/>
              <a:ext cx="702525" cy="192604"/>
            </a:xfrm>
            <a:prstGeom prst="rect">
              <a:avLst/>
            </a:prstGeom>
            <a:noFill/>
          </p:spPr>
          <p:txBody>
            <a:bodyPr wrap="square" lIns="0" tIns="0" rIns="0" bIns="0" rtlCol="0" anchor="ctr" anchorCtr="0">
              <a:noAutofit/>
            </a:bodyPr>
            <a:lstStyle/>
            <a:p>
              <a:pPr defTabSz="914307">
                <a:defRPr/>
              </a:pPr>
              <a:r>
                <a:rPr lang="en-US" sz="800" dirty="0">
                  <a:solidFill>
                    <a:srgbClr val="FFFFFF"/>
                  </a:solidFill>
                  <a:latin typeface="Amazon Ember Regular" charset="0"/>
                </a:rPr>
                <a:t>PostgreSQL</a:t>
              </a:r>
            </a:p>
          </p:txBody>
        </p:sp>
        <p:pic>
          <p:nvPicPr>
            <p:cNvPr id="50" name="Picture 49">
              <a:extLst>
                <a:ext uri="{FF2B5EF4-FFF2-40B4-BE49-F238E27FC236}">
                  <a16:creationId xmlns:a16="http://schemas.microsoft.com/office/drawing/2014/main" id="{5F52A85E-6B04-CD43-833D-0CE99C382901}"/>
                </a:ext>
              </a:extLst>
            </p:cNvPr>
            <p:cNvPicPr>
              <a:picLocks noChangeAspect="1"/>
            </p:cNvPicPr>
            <p:nvPr/>
          </p:nvPicPr>
          <p:blipFill rotWithShape="1">
            <a:blip r:embed="rId23"/>
            <a:srcRect t="2" b="21630"/>
            <a:stretch/>
          </p:blipFill>
          <p:spPr>
            <a:xfrm>
              <a:off x="1433469" y="6653554"/>
              <a:ext cx="401421" cy="289422"/>
            </a:xfrm>
            <a:prstGeom prst="rect">
              <a:avLst/>
            </a:prstGeom>
          </p:spPr>
        </p:pic>
      </p:grpSp>
      <p:grpSp>
        <p:nvGrpSpPr>
          <p:cNvPr id="51" name="Group 50">
            <a:extLst>
              <a:ext uri="{FF2B5EF4-FFF2-40B4-BE49-F238E27FC236}">
                <a16:creationId xmlns:a16="http://schemas.microsoft.com/office/drawing/2014/main" id="{16549300-0DE1-A547-B8C3-ED8BE13215F2}"/>
              </a:ext>
            </a:extLst>
          </p:cNvPr>
          <p:cNvGrpSpPr/>
          <p:nvPr/>
        </p:nvGrpSpPr>
        <p:grpSpPr>
          <a:xfrm>
            <a:off x="8872883" y="5080183"/>
            <a:ext cx="988210" cy="321663"/>
            <a:chOff x="6008915" y="4731657"/>
            <a:chExt cx="1856100" cy="790383"/>
          </a:xfrm>
        </p:grpSpPr>
        <p:pic>
          <p:nvPicPr>
            <p:cNvPr id="52" name="Picture 51">
              <a:extLst>
                <a:ext uri="{FF2B5EF4-FFF2-40B4-BE49-F238E27FC236}">
                  <a16:creationId xmlns:a16="http://schemas.microsoft.com/office/drawing/2014/main" id="{17B4C102-4EB7-5440-AFFD-20AC35F28C7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008915" y="4731657"/>
              <a:ext cx="726028" cy="790383"/>
            </a:xfrm>
            <a:prstGeom prst="rect">
              <a:avLst/>
            </a:prstGeom>
          </p:spPr>
        </p:pic>
        <p:sp>
          <p:nvSpPr>
            <p:cNvPr id="53" name="TextBox 52">
              <a:extLst>
                <a:ext uri="{FF2B5EF4-FFF2-40B4-BE49-F238E27FC236}">
                  <a16:creationId xmlns:a16="http://schemas.microsoft.com/office/drawing/2014/main" id="{0D8D9FAB-8D0B-D344-B0C5-D88B8971A51D}"/>
                </a:ext>
              </a:extLst>
            </p:cNvPr>
            <p:cNvSpPr txBox="1"/>
            <p:nvPr/>
          </p:nvSpPr>
          <p:spPr>
            <a:xfrm>
              <a:off x="6732557" y="4982158"/>
              <a:ext cx="1132458" cy="299125"/>
            </a:xfrm>
            <a:prstGeom prst="rect">
              <a:avLst/>
            </a:prstGeom>
            <a:noFill/>
          </p:spPr>
          <p:txBody>
            <a:bodyPr wrap="square" lIns="0" tIns="0" rIns="0" bIns="0" rtlCol="0" anchor="ctr" anchorCtr="0">
              <a:noAutofit/>
            </a:bodyPr>
            <a:lstStyle/>
            <a:p>
              <a:pPr defTabSz="914307">
                <a:defRPr/>
              </a:pPr>
              <a:r>
                <a:rPr lang="en-US" sz="1000" dirty="0">
                  <a:solidFill>
                    <a:srgbClr val="FFFFFF"/>
                  </a:solidFill>
                  <a:latin typeface="Amazon Ember"/>
                </a:rPr>
                <a:t>Logstash</a:t>
              </a:r>
            </a:p>
          </p:txBody>
        </p:sp>
      </p:grpSp>
      <p:grpSp>
        <p:nvGrpSpPr>
          <p:cNvPr id="54" name="Group 53">
            <a:extLst>
              <a:ext uri="{FF2B5EF4-FFF2-40B4-BE49-F238E27FC236}">
                <a16:creationId xmlns:a16="http://schemas.microsoft.com/office/drawing/2014/main" id="{07B03E53-15F1-1E4C-8F81-1E068F5FD812}"/>
              </a:ext>
            </a:extLst>
          </p:cNvPr>
          <p:cNvGrpSpPr/>
          <p:nvPr/>
        </p:nvGrpSpPr>
        <p:grpSpPr>
          <a:xfrm>
            <a:off x="8821399" y="4806461"/>
            <a:ext cx="1108899" cy="239083"/>
            <a:chOff x="9838906" y="5767753"/>
            <a:chExt cx="1330679" cy="286899"/>
          </a:xfrm>
        </p:grpSpPr>
        <p:sp>
          <p:nvSpPr>
            <p:cNvPr id="55" name="TextBox 54">
              <a:extLst>
                <a:ext uri="{FF2B5EF4-FFF2-40B4-BE49-F238E27FC236}">
                  <a16:creationId xmlns:a16="http://schemas.microsoft.com/office/drawing/2014/main" id="{50214603-1125-ED4D-8A2E-61B1FC8FF0A0}"/>
                </a:ext>
              </a:extLst>
            </p:cNvPr>
            <p:cNvSpPr txBox="1"/>
            <p:nvPr/>
          </p:nvSpPr>
          <p:spPr>
            <a:xfrm>
              <a:off x="10197159" y="5833717"/>
              <a:ext cx="972426" cy="169501"/>
            </a:xfrm>
            <a:prstGeom prst="rect">
              <a:avLst/>
            </a:prstGeom>
            <a:noFill/>
          </p:spPr>
          <p:txBody>
            <a:bodyPr wrap="square" lIns="0" tIns="0" rIns="0" bIns="0" rtlCol="0" anchor="ctr" anchorCtr="0">
              <a:noAutofit/>
            </a:bodyPr>
            <a:lstStyle/>
            <a:p>
              <a:pPr defTabSz="914307">
                <a:defRPr/>
              </a:pPr>
              <a:r>
                <a:rPr lang="en-US" sz="1000" dirty="0">
                  <a:solidFill>
                    <a:srgbClr val="FFFFFF"/>
                  </a:solidFill>
                  <a:latin typeface="Amazon Ember"/>
                </a:rPr>
                <a:t>OpenSearch</a:t>
              </a:r>
            </a:p>
          </p:txBody>
        </p:sp>
        <p:pic>
          <p:nvPicPr>
            <p:cNvPr id="56" name="Picture 55">
              <a:extLst>
                <a:ext uri="{FF2B5EF4-FFF2-40B4-BE49-F238E27FC236}">
                  <a16:creationId xmlns:a16="http://schemas.microsoft.com/office/drawing/2014/main" id="{8D72E73A-0FCE-5E4D-8276-B824BB79693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38906" y="5767753"/>
              <a:ext cx="276480" cy="286899"/>
            </a:xfrm>
            <a:prstGeom prst="rect">
              <a:avLst/>
            </a:prstGeom>
          </p:spPr>
        </p:pic>
      </p:grpSp>
      <p:grpSp>
        <p:nvGrpSpPr>
          <p:cNvPr id="57" name="Group 56">
            <a:extLst>
              <a:ext uri="{FF2B5EF4-FFF2-40B4-BE49-F238E27FC236}">
                <a16:creationId xmlns:a16="http://schemas.microsoft.com/office/drawing/2014/main" id="{4F0BC869-BA20-BF48-A61B-D8321B434C94}"/>
              </a:ext>
            </a:extLst>
          </p:cNvPr>
          <p:cNvGrpSpPr/>
          <p:nvPr/>
        </p:nvGrpSpPr>
        <p:grpSpPr>
          <a:xfrm>
            <a:off x="8980916" y="5426470"/>
            <a:ext cx="763001" cy="359343"/>
            <a:chOff x="5023769" y="5580913"/>
            <a:chExt cx="1760914" cy="882971"/>
          </a:xfrm>
        </p:grpSpPr>
        <p:sp>
          <p:nvSpPr>
            <p:cNvPr id="58" name="TextBox 57">
              <a:extLst>
                <a:ext uri="{FF2B5EF4-FFF2-40B4-BE49-F238E27FC236}">
                  <a16:creationId xmlns:a16="http://schemas.microsoft.com/office/drawing/2014/main" id="{9AE3C0A2-8BA4-BA4A-BE86-057ACE01179D}"/>
                </a:ext>
              </a:extLst>
            </p:cNvPr>
            <p:cNvSpPr txBox="1"/>
            <p:nvPr/>
          </p:nvSpPr>
          <p:spPr>
            <a:xfrm>
              <a:off x="5723994" y="5867953"/>
              <a:ext cx="1060689" cy="257356"/>
            </a:xfrm>
            <a:prstGeom prst="rect">
              <a:avLst/>
            </a:prstGeom>
            <a:noFill/>
          </p:spPr>
          <p:txBody>
            <a:bodyPr wrap="square" lIns="0" tIns="0" rIns="0" bIns="0" rtlCol="0" anchor="ctr" anchorCtr="0">
              <a:noAutofit/>
            </a:bodyPr>
            <a:lstStyle/>
            <a:p>
              <a:pPr defTabSz="914307">
                <a:defRPr/>
              </a:pPr>
              <a:r>
                <a:rPr lang="en-US" sz="1000" dirty="0">
                  <a:solidFill>
                    <a:srgbClr val="FFFFFF"/>
                  </a:solidFill>
                  <a:latin typeface="Amazon Ember"/>
                </a:rPr>
                <a:t>Kibana</a:t>
              </a:r>
            </a:p>
          </p:txBody>
        </p:sp>
        <p:pic>
          <p:nvPicPr>
            <p:cNvPr id="59" name="Picture 58">
              <a:extLst>
                <a:ext uri="{FF2B5EF4-FFF2-40B4-BE49-F238E27FC236}">
                  <a16:creationId xmlns:a16="http://schemas.microsoft.com/office/drawing/2014/main" id="{052C6A94-2F4B-CC44-8C9F-9FDFEA98E4B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023769" y="5580913"/>
              <a:ext cx="882971" cy="882971"/>
            </a:xfrm>
            <a:prstGeom prst="rect">
              <a:avLst/>
            </a:prstGeom>
          </p:spPr>
        </p:pic>
      </p:grpSp>
      <p:sp>
        <p:nvSpPr>
          <p:cNvPr id="60" name="TextBox 59">
            <a:extLst>
              <a:ext uri="{FF2B5EF4-FFF2-40B4-BE49-F238E27FC236}">
                <a16:creationId xmlns:a16="http://schemas.microsoft.com/office/drawing/2014/main" id="{865D3EA0-1800-D94B-B56D-25A88EB17600}"/>
              </a:ext>
            </a:extLst>
          </p:cNvPr>
          <p:cNvSpPr txBox="1"/>
          <p:nvPr/>
        </p:nvSpPr>
        <p:spPr>
          <a:xfrm>
            <a:off x="1019817" y="4926002"/>
            <a:ext cx="1568743" cy="373244"/>
          </a:xfrm>
          <a:prstGeom prst="rect">
            <a:avLst/>
          </a:prstGeom>
          <a:noFill/>
        </p:spPr>
        <p:txBody>
          <a:bodyPr wrap="square" lIns="152400" tIns="121920" rIns="152400" bIns="121920" rtlCol="0">
            <a:spAutoFit/>
          </a:bodyPr>
          <a:lstStyle/>
          <a:p>
            <a:pPr>
              <a:lnSpc>
                <a:spcPct val="90000"/>
              </a:lnSpc>
              <a:spcAft>
                <a:spcPts val="1500"/>
              </a:spcAft>
            </a:pPr>
            <a:r>
              <a:rPr lang="en-US" sz="917" dirty="0">
                <a:gradFill>
                  <a:gsLst>
                    <a:gs pos="2917">
                      <a:prstClr val="white"/>
                    </a:gs>
                    <a:gs pos="30000">
                      <a:prstClr val="white"/>
                    </a:gs>
                  </a:gsLst>
                  <a:lin ang="5400000" scaled="0"/>
                </a:gradFill>
                <a:latin typeface="Amazon Ember"/>
              </a:rPr>
              <a:t>Microsoft SQL Server</a:t>
            </a:r>
          </a:p>
        </p:txBody>
      </p:sp>
      <p:sp>
        <p:nvSpPr>
          <p:cNvPr id="61" name="TextBox 60">
            <a:extLst>
              <a:ext uri="{FF2B5EF4-FFF2-40B4-BE49-F238E27FC236}">
                <a16:creationId xmlns:a16="http://schemas.microsoft.com/office/drawing/2014/main" id="{05F3DC08-6158-FA44-9608-20B8A593D86A}"/>
              </a:ext>
            </a:extLst>
          </p:cNvPr>
          <p:cNvSpPr txBox="1"/>
          <p:nvPr/>
        </p:nvSpPr>
        <p:spPr>
          <a:xfrm>
            <a:off x="6448792" y="4970710"/>
            <a:ext cx="1568743" cy="373244"/>
          </a:xfrm>
          <a:prstGeom prst="rect">
            <a:avLst/>
          </a:prstGeom>
          <a:noFill/>
        </p:spPr>
        <p:txBody>
          <a:bodyPr wrap="square" lIns="152400" tIns="121920" rIns="152400" bIns="121920" rtlCol="0">
            <a:spAutoFit/>
          </a:bodyPr>
          <a:lstStyle/>
          <a:p>
            <a:pPr>
              <a:lnSpc>
                <a:spcPct val="90000"/>
              </a:lnSpc>
              <a:spcAft>
                <a:spcPts val="1500"/>
              </a:spcAft>
            </a:pPr>
            <a:r>
              <a:rPr lang="en-US" sz="917" dirty="0">
                <a:gradFill>
                  <a:gsLst>
                    <a:gs pos="2917">
                      <a:prstClr val="white"/>
                    </a:gs>
                    <a:gs pos="30000">
                      <a:prstClr val="white"/>
                    </a:gs>
                  </a:gsLst>
                  <a:lin ang="5400000" scaled="0"/>
                </a:gradFill>
                <a:latin typeface="Amazon Ember"/>
              </a:rPr>
              <a:t>Microsoft SQL Server</a:t>
            </a:r>
          </a:p>
        </p:txBody>
      </p:sp>
      <p:sp>
        <p:nvSpPr>
          <p:cNvPr id="62" name="TextBox 61">
            <a:extLst>
              <a:ext uri="{FF2B5EF4-FFF2-40B4-BE49-F238E27FC236}">
                <a16:creationId xmlns:a16="http://schemas.microsoft.com/office/drawing/2014/main" id="{AB03F117-EB18-DE45-957C-7F90008B9327}"/>
              </a:ext>
            </a:extLst>
          </p:cNvPr>
          <p:cNvSpPr txBox="1"/>
          <p:nvPr/>
        </p:nvSpPr>
        <p:spPr>
          <a:xfrm>
            <a:off x="4964840" y="2484314"/>
            <a:ext cx="1139525"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Amazon </a:t>
            </a:r>
            <a:r>
              <a:rPr lang="en-US" sz="1333" dirty="0" err="1">
                <a:ln w="3175">
                  <a:noFill/>
                </a:ln>
                <a:solidFill>
                  <a:srgbClr val="FFFFFF"/>
                </a:solidFill>
                <a:latin typeface="Amazon Ember"/>
                <a:ea typeface="Amazon Ember Light" panose="020B0403020204020204" pitchFamily="34" charset="0"/>
                <a:cs typeface="Amazon Ember Light" panose="020B0403020204020204" pitchFamily="34" charset="0"/>
              </a:rPr>
              <a:t>Keyspaces</a:t>
            </a:r>
            <a:endPar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endParaRPr>
          </a:p>
        </p:txBody>
      </p:sp>
      <p:pic>
        <p:nvPicPr>
          <p:cNvPr id="63" name="Picture 62">
            <a:extLst>
              <a:ext uri="{FF2B5EF4-FFF2-40B4-BE49-F238E27FC236}">
                <a16:creationId xmlns:a16="http://schemas.microsoft.com/office/drawing/2014/main" id="{B31F94F7-FFDE-D846-A31A-5676094460F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405334" y="2981071"/>
            <a:ext cx="378159" cy="405661"/>
          </a:xfrm>
          <a:prstGeom prst="rect">
            <a:avLst/>
          </a:prstGeom>
        </p:spPr>
      </p:pic>
      <p:cxnSp>
        <p:nvCxnSpPr>
          <p:cNvPr id="64" name="Straight Connector 63">
            <a:extLst>
              <a:ext uri="{FF2B5EF4-FFF2-40B4-BE49-F238E27FC236}">
                <a16:creationId xmlns:a16="http://schemas.microsoft.com/office/drawing/2014/main" id="{0FEDD15B-DB6A-B74F-A5BF-3183CA85EAF9}"/>
              </a:ext>
            </a:extLst>
          </p:cNvPr>
          <p:cNvCxnSpPr/>
          <p:nvPr/>
        </p:nvCxnSpPr>
        <p:spPr>
          <a:xfrm>
            <a:off x="786981" y="3562513"/>
            <a:ext cx="1280160" cy="0"/>
          </a:xfrm>
          <a:prstGeom prst="line">
            <a:avLst/>
          </a:prstGeom>
          <a:noFill/>
          <a:ln w="28575" cap="rnd" cmpd="sng" algn="ctr">
            <a:solidFill>
              <a:srgbClr val="16BF9F"/>
            </a:solidFill>
            <a:prstDash val="solid"/>
            <a:miter lim="800000"/>
            <a:headEnd type="none" w="lg" len="lg"/>
            <a:tailEnd type="none" w="lg" len="lg"/>
          </a:ln>
          <a:effectLst/>
        </p:spPr>
      </p:cxnSp>
      <p:cxnSp>
        <p:nvCxnSpPr>
          <p:cNvPr id="65" name="Straight Connector 64">
            <a:extLst>
              <a:ext uri="{FF2B5EF4-FFF2-40B4-BE49-F238E27FC236}">
                <a16:creationId xmlns:a16="http://schemas.microsoft.com/office/drawing/2014/main" id="{075C10BD-B585-E946-B321-A2C007B6FEAC}"/>
              </a:ext>
            </a:extLst>
          </p:cNvPr>
          <p:cNvCxnSpPr>
            <a:cxnSpLocks/>
          </p:cNvCxnSpPr>
          <p:nvPr/>
        </p:nvCxnSpPr>
        <p:spPr>
          <a:xfrm flipV="1">
            <a:off x="2228878" y="3547729"/>
            <a:ext cx="4676216" cy="9076"/>
          </a:xfrm>
          <a:prstGeom prst="line">
            <a:avLst/>
          </a:prstGeom>
          <a:noFill/>
          <a:ln w="28575" cap="rnd" cmpd="sng" algn="ctr">
            <a:solidFill>
              <a:srgbClr val="16BF9F"/>
            </a:solidFill>
            <a:prstDash val="solid"/>
            <a:miter lim="800000"/>
            <a:headEnd type="none" w="lg" len="lg"/>
            <a:tailEnd type="none" w="lg" len="lg"/>
          </a:ln>
          <a:effectLst/>
        </p:spPr>
      </p:cxnSp>
      <p:cxnSp>
        <p:nvCxnSpPr>
          <p:cNvPr id="66" name="Straight Connector 65">
            <a:extLst>
              <a:ext uri="{FF2B5EF4-FFF2-40B4-BE49-F238E27FC236}">
                <a16:creationId xmlns:a16="http://schemas.microsoft.com/office/drawing/2014/main" id="{CE8FC34D-CEC9-0444-ABFC-B086141BBA99}"/>
              </a:ext>
            </a:extLst>
          </p:cNvPr>
          <p:cNvCxnSpPr/>
          <p:nvPr/>
        </p:nvCxnSpPr>
        <p:spPr>
          <a:xfrm flipV="1">
            <a:off x="795322" y="3426480"/>
            <a:ext cx="0" cy="130325"/>
          </a:xfrm>
          <a:prstGeom prst="line">
            <a:avLst/>
          </a:prstGeom>
          <a:noFill/>
          <a:ln w="28575" cap="rnd" cmpd="sng" algn="ctr">
            <a:solidFill>
              <a:srgbClr val="16BF9F"/>
            </a:solidFill>
            <a:prstDash val="solid"/>
            <a:miter lim="800000"/>
            <a:headEnd type="none" w="lg" len="lg"/>
            <a:tailEnd type="none" w="lg" len="lg"/>
          </a:ln>
          <a:effectLst/>
        </p:spPr>
      </p:cxnSp>
      <p:cxnSp>
        <p:nvCxnSpPr>
          <p:cNvPr id="67" name="Straight Connector 66">
            <a:extLst>
              <a:ext uri="{FF2B5EF4-FFF2-40B4-BE49-F238E27FC236}">
                <a16:creationId xmlns:a16="http://schemas.microsoft.com/office/drawing/2014/main" id="{928670AB-58F2-E34E-8675-8E8DEB98FC3B}"/>
              </a:ext>
            </a:extLst>
          </p:cNvPr>
          <p:cNvCxnSpPr/>
          <p:nvPr/>
        </p:nvCxnSpPr>
        <p:spPr>
          <a:xfrm flipV="1">
            <a:off x="2071353" y="3426480"/>
            <a:ext cx="0" cy="130325"/>
          </a:xfrm>
          <a:prstGeom prst="line">
            <a:avLst/>
          </a:prstGeom>
          <a:noFill/>
          <a:ln w="28575" cap="rnd" cmpd="sng" algn="ctr">
            <a:solidFill>
              <a:srgbClr val="16BF9F"/>
            </a:solidFill>
            <a:prstDash val="solid"/>
            <a:miter lim="800000"/>
            <a:headEnd type="none" w="lg" len="lg"/>
            <a:tailEnd type="none" w="lg" len="lg"/>
          </a:ln>
          <a:effectLst/>
        </p:spPr>
      </p:cxnSp>
      <p:cxnSp>
        <p:nvCxnSpPr>
          <p:cNvPr id="68" name="Straight Connector 67">
            <a:extLst>
              <a:ext uri="{FF2B5EF4-FFF2-40B4-BE49-F238E27FC236}">
                <a16:creationId xmlns:a16="http://schemas.microsoft.com/office/drawing/2014/main" id="{6D37CEF2-8F28-BA45-96D3-01345F6D9AFB}"/>
              </a:ext>
            </a:extLst>
          </p:cNvPr>
          <p:cNvCxnSpPr/>
          <p:nvPr/>
        </p:nvCxnSpPr>
        <p:spPr>
          <a:xfrm flipV="1">
            <a:off x="2228878" y="3418974"/>
            <a:ext cx="0" cy="130325"/>
          </a:xfrm>
          <a:prstGeom prst="line">
            <a:avLst/>
          </a:prstGeom>
          <a:noFill/>
          <a:ln w="28575" cap="rnd" cmpd="sng" algn="ctr">
            <a:solidFill>
              <a:srgbClr val="16BF9F"/>
            </a:solidFill>
            <a:prstDash val="solid"/>
            <a:miter lim="800000"/>
            <a:headEnd type="none" w="lg" len="lg"/>
            <a:tailEnd type="none" w="lg" len="lg"/>
          </a:ln>
          <a:effectLst/>
        </p:spPr>
      </p:cxnSp>
      <p:cxnSp>
        <p:nvCxnSpPr>
          <p:cNvPr id="69" name="Straight Connector 68">
            <a:extLst>
              <a:ext uri="{FF2B5EF4-FFF2-40B4-BE49-F238E27FC236}">
                <a16:creationId xmlns:a16="http://schemas.microsoft.com/office/drawing/2014/main" id="{7ED2CC98-1E05-DE4A-881D-F9AA5CB9C46E}"/>
              </a:ext>
            </a:extLst>
          </p:cNvPr>
          <p:cNvCxnSpPr/>
          <p:nvPr/>
        </p:nvCxnSpPr>
        <p:spPr>
          <a:xfrm flipV="1">
            <a:off x="6916594" y="3417404"/>
            <a:ext cx="0" cy="130325"/>
          </a:xfrm>
          <a:prstGeom prst="line">
            <a:avLst/>
          </a:prstGeom>
          <a:noFill/>
          <a:ln w="28575" cap="rnd" cmpd="sng" algn="ctr">
            <a:solidFill>
              <a:srgbClr val="16BF9F"/>
            </a:solidFill>
            <a:prstDash val="solid"/>
            <a:miter lim="800000"/>
            <a:headEnd type="none" w="lg" len="lg"/>
            <a:tailEnd type="none" w="lg" len="lg"/>
          </a:ln>
          <a:effectLst/>
        </p:spPr>
      </p:cxnSp>
      <p:sp>
        <p:nvSpPr>
          <p:cNvPr id="70" name="Rectangle 69">
            <a:extLst>
              <a:ext uri="{FF2B5EF4-FFF2-40B4-BE49-F238E27FC236}">
                <a16:creationId xmlns:a16="http://schemas.microsoft.com/office/drawing/2014/main" id="{F28B49BD-3B0A-ED4A-87DF-2D107B5EB410}"/>
              </a:ext>
            </a:extLst>
          </p:cNvPr>
          <p:cNvSpPr/>
          <p:nvPr/>
        </p:nvSpPr>
        <p:spPr bwMode="auto">
          <a:xfrm>
            <a:off x="1347760" y="3809922"/>
            <a:ext cx="165403" cy="87944"/>
          </a:xfrm>
          <a:prstGeom prst="rect">
            <a:avLst/>
          </a:prstGeom>
          <a:solidFill>
            <a:srgbClr val="232F3E"/>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77702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prstClr val="white"/>
              </a:solidFill>
              <a:effectLst/>
              <a:uLnTx/>
              <a:uFillTx/>
              <a:latin typeface="Amazon Ember"/>
              <a:ea typeface="Amazon Ember" panose="020B0603020204020204" pitchFamily="34" charset="0"/>
              <a:cs typeface="Amazon Ember" panose="020B0603020204020204" pitchFamily="34" charset="0"/>
            </a:endParaRPr>
          </a:p>
        </p:txBody>
      </p:sp>
      <p:sp>
        <p:nvSpPr>
          <p:cNvPr id="71" name="Rectangle 70">
            <a:extLst>
              <a:ext uri="{FF2B5EF4-FFF2-40B4-BE49-F238E27FC236}">
                <a16:creationId xmlns:a16="http://schemas.microsoft.com/office/drawing/2014/main" id="{464C9287-4930-5B45-A03A-A60F57D6B83C}"/>
              </a:ext>
            </a:extLst>
          </p:cNvPr>
          <p:cNvSpPr/>
          <p:nvPr/>
        </p:nvSpPr>
        <p:spPr bwMode="auto">
          <a:xfrm>
            <a:off x="4078907" y="3797681"/>
            <a:ext cx="165403" cy="87944"/>
          </a:xfrm>
          <a:prstGeom prst="rect">
            <a:avLst/>
          </a:prstGeom>
          <a:solidFill>
            <a:srgbClr val="232F3E"/>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77702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prstClr val="white"/>
              </a:solidFill>
              <a:effectLst/>
              <a:uLnTx/>
              <a:uFillTx/>
              <a:latin typeface="Amazon Ember"/>
              <a:ea typeface="Amazon Ember" panose="020B0603020204020204" pitchFamily="34" charset="0"/>
              <a:cs typeface="Amazon Ember" panose="020B0603020204020204" pitchFamily="34" charset="0"/>
            </a:endParaRPr>
          </a:p>
        </p:txBody>
      </p:sp>
      <p:sp>
        <p:nvSpPr>
          <p:cNvPr id="72" name="Rectangle 71">
            <a:extLst>
              <a:ext uri="{FF2B5EF4-FFF2-40B4-BE49-F238E27FC236}">
                <a16:creationId xmlns:a16="http://schemas.microsoft.com/office/drawing/2014/main" id="{3ED5FDF3-2B66-4543-B1A9-179A165A2EA5}"/>
              </a:ext>
            </a:extLst>
          </p:cNvPr>
          <p:cNvSpPr/>
          <p:nvPr/>
        </p:nvSpPr>
        <p:spPr bwMode="auto">
          <a:xfrm>
            <a:off x="7163982" y="3796546"/>
            <a:ext cx="165403" cy="87944"/>
          </a:xfrm>
          <a:prstGeom prst="rect">
            <a:avLst/>
          </a:prstGeom>
          <a:solidFill>
            <a:srgbClr val="232F3E"/>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77702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prstClr val="white"/>
              </a:solidFill>
              <a:effectLst/>
              <a:uLnTx/>
              <a:uFillTx/>
              <a:latin typeface="Amazon Ember"/>
              <a:ea typeface="Amazon Ember" panose="020B0603020204020204" pitchFamily="34" charset="0"/>
              <a:cs typeface="Amazon Ember" panose="020B0603020204020204" pitchFamily="34" charset="0"/>
            </a:endParaRPr>
          </a:p>
        </p:txBody>
      </p:sp>
      <p:sp>
        <p:nvSpPr>
          <p:cNvPr id="73" name="Rectangle 72">
            <a:extLst>
              <a:ext uri="{FF2B5EF4-FFF2-40B4-BE49-F238E27FC236}">
                <a16:creationId xmlns:a16="http://schemas.microsoft.com/office/drawing/2014/main" id="{3FDAE715-A401-B844-9B05-D0AF8CD93093}"/>
              </a:ext>
            </a:extLst>
          </p:cNvPr>
          <p:cNvSpPr/>
          <p:nvPr/>
        </p:nvSpPr>
        <p:spPr bwMode="auto">
          <a:xfrm>
            <a:off x="8056139" y="3809922"/>
            <a:ext cx="165403" cy="87944"/>
          </a:xfrm>
          <a:prstGeom prst="rect">
            <a:avLst/>
          </a:prstGeom>
          <a:solidFill>
            <a:srgbClr val="232F3E"/>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77702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prstClr val="white"/>
              </a:solidFill>
              <a:effectLst/>
              <a:uLnTx/>
              <a:uFillTx/>
              <a:latin typeface="Amazon Ember"/>
              <a:ea typeface="Amazon Ember" panose="020B0603020204020204" pitchFamily="34" charset="0"/>
              <a:cs typeface="Amazon Ember" panose="020B0603020204020204" pitchFamily="34" charset="0"/>
            </a:endParaRPr>
          </a:p>
        </p:txBody>
      </p:sp>
      <p:sp>
        <p:nvSpPr>
          <p:cNvPr id="74" name="Rectangle 73">
            <a:extLst>
              <a:ext uri="{FF2B5EF4-FFF2-40B4-BE49-F238E27FC236}">
                <a16:creationId xmlns:a16="http://schemas.microsoft.com/office/drawing/2014/main" id="{0643A45A-A00F-6749-8C88-C60F49CF427E}"/>
              </a:ext>
            </a:extLst>
          </p:cNvPr>
          <p:cNvSpPr/>
          <p:nvPr/>
        </p:nvSpPr>
        <p:spPr bwMode="auto">
          <a:xfrm>
            <a:off x="9173402" y="3798380"/>
            <a:ext cx="165403" cy="87944"/>
          </a:xfrm>
          <a:prstGeom prst="rect">
            <a:avLst/>
          </a:prstGeom>
          <a:solidFill>
            <a:srgbClr val="232F3E"/>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77702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prstClr val="white"/>
              </a:solidFill>
              <a:effectLst/>
              <a:uLnTx/>
              <a:uFillTx/>
              <a:latin typeface="Amazon Ember"/>
              <a:ea typeface="Amazon Ember" panose="020B0603020204020204" pitchFamily="34" charset="0"/>
              <a:cs typeface="Amazon Ember" panose="020B0603020204020204" pitchFamily="34" charset="0"/>
            </a:endParaRPr>
          </a:p>
        </p:txBody>
      </p:sp>
      <p:sp>
        <p:nvSpPr>
          <p:cNvPr id="75" name="Rectangle 74">
            <a:extLst>
              <a:ext uri="{FF2B5EF4-FFF2-40B4-BE49-F238E27FC236}">
                <a16:creationId xmlns:a16="http://schemas.microsoft.com/office/drawing/2014/main" id="{D55C854B-8E25-9948-A2E4-23C4E9E4DC13}"/>
              </a:ext>
            </a:extLst>
          </p:cNvPr>
          <p:cNvSpPr/>
          <p:nvPr/>
        </p:nvSpPr>
        <p:spPr bwMode="auto">
          <a:xfrm>
            <a:off x="10406394" y="3797681"/>
            <a:ext cx="165403" cy="87944"/>
          </a:xfrm>
          <a:prstGeom prst="rect">
            <a:avLst/>
          </a:prstGeom>
          <a:solidFill>
            <a:srgbClr val="232F3E"/>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77702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prstClr val="white"/>
              </a:solidFill>
              <a:effectLst/>
              <a:uLnTx/>
              <a:uFillTx/>
              <a:latin typeface="Amazon Ember"/>
              <a:ea typeface="Amazon Ember" panose="020B0603020204020204" pitchFamily="34" charset="0"/>
              <a:cs typeface="Amazon Ember" panose="020B0603020204020204" pitchFamily="34" charset="0"/>
            </a:endParaRPr>
          </a:p>
        </p:txBody>
      </p:sp>
      <p:cxnSp>
        <p:nvCxnSpPr>
          <p:cNvPr id="76" name="Straight Arrow Connector 75">
            <a:extLst>
              <a:ext uri="{FF2B5EF4-FFF2-40B4-BE49-F238E27FC236}">
                <a16:creationId xmlns:a16="http://schemas.microsoft.com/office/drawing/2014/main" id="{5397C165-E2A6-2E43-8736-51E2FDCCBE38}"/>
              </a:ext>
            </a:extLst>
          </p:cNvPr>
          <p:cNvCxnSpPr>
            <a:cxnSpLocks/>
          </p:cNvCxnSpPr>
          <p:nvPr/>
        </p:nvCxnSpPr>
        <p:spPr>
          <a:xfrm flipV="1">
            <a:off x="7278742" y="3562513"/>
            <a:ext cx="0" cy="533400"/>
          </a:xfrm>
          <a:prstGeom prst="straightConnector1">
            <a:avLst/>
          </a:prstGeom>
          <a:noFill/>
          <a:ln w="28575" cap="flat" cmpd="sng" algn="ctr">
            <a:solidFill>
              <a:srgbClr val="16BF9F"/>
            </a:solidFill>
            <a:prstDash val="solid"/>
            <a:miter lim="800000"/>
            <a:headEnd type="none"/>
            <a:tailEnd type="arrow" w="lg" len="sm"/>
          </a:ln>
          <a:effectLst/>
        </p:spPr>
      </p:cxnSp>
      <p:cxnSp>
        <p:nvCxnSpPr>
          <p:cNvPr id="77" name="Straight Arrow Connector 76">
            <a:extLst>
              <a:ext uri="{FF2B5EF4-FFF2-40B4-BE49-F238E27FC236}">
                <a16:creationId xmlns:a16="http://schemas.microsoft.com/office/drawing/2014/main" id="{49973808-41F0-FF45-8C2E-C594E1EE489C}"/>
              </a:ext>
            </a:extLst>
          </p:cNvPr>
          <p:cNvCxnSpPr>
            <a:cxnSpLocks/>
          </p:cNvCxnSpPr>
          <p:nvPr/>
        </p:nvCxnSpPr>
        <p:spPr>
          <a:xfrm flipV="1">
            <a:off x="8139774" y="3562513"/>
            <a:ext cx="0" cy="533400"/>
          </a:xfrm>
          <a:prstGeom prst="straightConnector1">
            <a:avLst/>
          </a:prstGeom>
          <a:noFill/>
          <a:ln w="28575" cap="flat" cmpd="sng" algn="ctr">
            <a:solidFill>
              <a:srgbClr val="16BF9F"/>
            </a:solidFill>
            <a:prstDash val="solid"/>
            <a:miter lim="800000"/>
            <a:headEnd type="none"/>
            <a:tailEnd type="arrow" w="lg" len="sm"/>
          </a:ln>
          <a:effectLst/>
        </p:spPr>
      </p:cxnSp>
      <p:cxnSp>
        <p:nvCxnSpPr>
          <p:cNvPr id="78" name="Straight Arrow Connector 77">
            <a:extLst>
              <a:ext uri="{FF2B5EF4-FFF2-40B4-BE49-F238E27FC236}">
                <a16:creationId xmlns:a16="http://schemas.microsoft.com/office/drawing/2014/main" id="{EB985ECC-E707-6346-AC99-90D6A477583F}"/>
              </a:ext>
            </a:extLst>
          </p:cNvPr>
          <p:cNvCxnSpPr>
            <a:cxnSpLocks/>
          </p:cNvCxnSpPr>
          <p:nvPr/>
        </p:nvCxnSpPr>
        <p:spPr>
          <a:xfrm flipV="1">
            <a:off x="9252405" y="3562513"/>
            <a:ext cx="0" cy="533400"/>
          </a:xfrm>
          <a:prstGeom prst="straightConnector1">
            <a:avLst/>
          </a:prstGeom>
          <a:noFill/>
          <a:ln w="28575" cap="flat" cmpd="sng" algn="ctr">
            <a:solidFill>
              <a:srgbClr val="16BF9F"/>
            </a:solidFill>
            <a:prstDash val="solid"/>
            <a:miter lim="800000"/>
            <a:headEnd type="none"/>
            <a:tailEnd type="arrow" w="lg" len="sm"/>
          </a:ln>
          <a:effectLst/>
        </p:spPr>
      </p:cxnSp>
      <p:cxnSp>
        <p:nvCxnSpPr>
          <p:cNvPr id="79" name="Straight Arrow Connector 78">
            <a:extLst>
              <a:ext uri="{FF2B5EF4-FFF2-40B4-BE49-F238E27FC236}">
                <a16:creationId xmlns:a16="http://schemas.microsoft.com/office/drawing/2014/main" id="{E6F35B58-AFC2-5A4D-9378-974EF3F17E29}"/>
              </a:ext>
            </a:extLst>
          </p:cNvPr>
          <p:cNvCxnSpPr>
            <a:cxnSpLocks/>
          </p:cNvCxnSpPr>
          <p:nvPr/>
        </p:nvCxnSpPr>
        <p:spPr>
          <a:xfrm flipV="1">
            <a:off x="1414854" y="3562513"/>
            <a:ext cx="0" cy="533400"/>
          </a:xfrm>
          <a:prstGeom prst="straightConnector1">
            <a:avLst/>
          </a:prstGeom>
          <a:noFill/>
          <a:ln w="28575" cap="flat" cmpd="sng" algn="ctr">
            <a:solidFill>
              <a:srgbClr val="16BF9F"/>
            </a:solidFill>
            <a:prstDash val="solid"/>
            <a:miter lim="800000"/>
            <a:headEnd type="none"/>
            <a:tailEnd type="arrow" w="lg" len="sm"/>
          </a:ln>
          <a:effectLst/>
        </p:spPr>
      </p:cxnSp>
      <p:cxnSp>
        <p:nvCxnSpPr>
          <p:cNvPr id="80" name="Straight Arrow Connector 79">
            <a:extLst>
              <a:ext uri="{FF2B5EF4-FFF2-40B4-BE49-F238E27FC236}">
                <a16:creationId xmlns:a16="http://schemas.microsoft.com/office/drawing/2014/main" id="{2C4E0E12-7E13-7747-AED1-3F383510DFDB}"/>
              </a:ext>
            </a:extLst>
          </p:cNvPr>
          <p:cNvCxnSpPr>
            <a:cxnSpLocks/>
          </p:cNvCxnSpPr>
          <p:nvPr/>
        </p:nvCxnSpPr>
        <p:spPr>
          <a:xfrm flipV="1">
            <a:off x="4158238" y="3562513"/>
            <a:ext cx="0" cy="533400"/>
          </a:xfrm>
          <a:prstGeom prst="straightConnector1">
            <a:avLst/>
          </a:prstGeom>
          <a:noFill/>
          <a:ln w="28575" cap="flat" cmpd="sng" algn="ctr">
            <a:solidFill>
              <a:srgbClr val="16BF9F"/>
            </a:solidFill>
            <a:prstDash val="solid"/>
            <a:miter lim="800000"/>
            <a:headEnd type="none"/>
            <a:tailEnd type="arrow" w="lg" len="sm"/>
          </a:ln>
          <a:effectLst/>
        </p:spPr>
      </p:cxnSp>
      <p:cxnSp>
        <p:nvCxnSpPr>
          <p:cNvPr id="81" name="Straight Arrow Connector 80">
            <a:extLst>
              <a:ext uri="{FF2B5EF4-FFF2-40B4-BE49-F238E27FC236}">
                <a16:creationId xmlns:a16="http://schemas.microsoft.com/office/drawing/2014/main" id="{14E3ECCF-B70E-134A-B211-06EA72053213}"/>
              </a:ext>
            </a:extLst>
          </p:cNvPr>
          <p:cNvCxnSpPr>
            <a:cxnSpLocks/>
          </p:cNvCxnSpPr>
          <p:nvPr/>
        </p:nvCxnSpPr>
        <p:spPr>
          <a:xfrm flipV="1">
            <a:off x="10491277" y="3562513"/>
            <a:ext cx="0" cy="533400"/>
          </a:xfrm>
          <a:prstGeom prst="straightConnector1">
            <a:avLst/>
          </a:prstGeom>
          <a:noFill/>
          <a:ln w="28575" cap="flat" cmpd="sng" algn="ctr">
            <a:solidFill>
              <a:srgbClr val="16BF9F"/>
            </a:solidFill>
            <a:prstDash val="solid"/>
            <a:miter lim="800000"/>
            <a:headEnd type="none"/>
            <a:tailEnd type="arrow" w="lg" len="sm"/>
          </a:ln>
          <a:effectLst/>
        </p:spPr>
      </p:cxnSp>
      <p:pic>
        <p:nvPicPr>
          <p:cNvPr id="82" name="Picture 2" descr="See the source image">
            <a:extLst>
              <a:ext uri="{FF2B5EF4-FFF2-40B4-BE49-F238E27FC236}">
                <a16:creationId xmlns:a16="http://schemas.microsoft.com/office/drawing/2014/main" id="{FADBD079-C46A-B14D-8C2E-828F762C564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622229" y="5361167"/>
            <a:ext cx="989659" cy="26964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http://s3.amazonaws.com/greenplum.org/wp-content/uploads/2017/08/11004213/logo-greenplum.png">
            <a:extLst>
              <a:ext uri="{FF2B5EF4-FFF2-40B4-BE49-F238E27FC236}">
                <a16:creationId xmlns:a16="http://schemas.microsoft.com/office/drawing/2014/main" id="{40005898-FBC6-334A-B586-4FD0C43BE89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703441" y="5648023"/>
            <a:ext cx="827235" cy="20744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4443909D-4BC4-1F47-BE1C-02DC8B04F600}"/>
              </a:ext>
            </a:extLst>
          </p:cNvPr>
          <p:cNvPicPr>
            <a:picLocks noChangeAspect="1"/>
          </p:cNvPicPr>
          <p:nvPr/>
        </p:nvPicPr>
        <p:blipFill>
          <a:blip r:embed="rId30">
            <a:lum bright="70000" contrast="-70000"/>
            <a:extLst>
              <a:ext uri="{28A0092B-C50C-407E-A947-70E740481C1C}">
                <a14:useLocalDpi xmlns:a14="http://schemas.microsoft.com/office/drawing/2010/main" val="0"/>
              </a:ext>
            </a:extLst>
          </a:blip>
          <a:stretch>
            <a:fillRect/>
          </a:stretch>
        </p:blipFill>
        <p:spPr>
          <a:xfrm>
            <a:off x="11195832" y="2965404"/>
            <a:ext cx="514041" cy="522266"/>
          </a:xfrm>
          <a:prstGeom prst="rect">
            <a:avLst/>
          </a:prstGeom>
        </p:spPr>
      </p:pic>
      <p:sp>
        <p:nvSpPr>
          <p:cNvPr id="85" name="TextBox 84">
            <a:extLst>
              <a:ext uri="{FF2B5EF4-FFF2-40B4-BE49-F238E27FC236}">
                <a16:creationId xmlns:a16="http://schemas.microsoft.com/office/drawing/2014/main" id="{2B0408BD-787A-8348-8BFE-03EF015D99FB}"/>
              </a:ext>
            </a:extLst>
          </p:cNvPr>
          <p:cNvSpPr txBox="1"/>
          <p:nvPr/>
        </p:nvSpPr>
        <p:spPr>
          <a:xfrm>
            <a:off x="11020360" y="2550114"/>
            <a:ext cx="864983"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Amazon </a:t>
            </a:r>
            <a:r>
              <a:rPr lang="en-US" sz="1333" dirty="0" err="1">
                <a:ln w="3175">
                  <a:noFill/>
                </a:ln>
                <a:solidFill>
                  <a:srgbClr val="FFFFFF"/>
                </a:solidFill>
                <a:latin typeface="Amazon Ember"/>
                <a:ea typeface="Amazon Ember Light" panose="020B0403020204020204" pitchFamily="34" charset="0"/>
                <a:cs typeface="Amazon Ember Light" panose="020B0403020204020204" pitchFamily="34" charset="0"/>
              </a:rPr>
              <a:t>SageMaker</a:t>
            </a:r>
            <a:endPar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endParaRPr>
          </a:p>
        </p:txBody>
      </p:sp>
      <p:sp>
        <p:nvSpPr>
          <p:cNvPr id="86" name="Rectangle 85">
            <a:extLst>
              <a:ext uri="{FF2B5EF4-FFF2-40B4-BE49-F238E27FC236}">
                <a16:creationId xmlns:a16="http://schemas.microsoft.com/office/drawing/2014/main" id="{C225CCB4-5C59-BA42-923E-A2DE855B3BAC}"/>
              </a:ext>
            </a:extLst>
          </p:cNvPr>
          <p:cNvSpPr/>
          <p:nvPr/>
        </p:nvSpPr>
        <p:spPr bwMode="auto">
          <a:xfrm>
            <a:off x="11371675" y="3774238"/>
            <a:ext cx="165403" cy="87944"/>
          </a:xfrm>
          <a:prstGeom prst="rect">
            <a:avLst/>
          </a:prstGeom>
          <a:solidFill>
            <a:srgbClr val="232F3E"/>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77702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prstClr val="white"/>
              </a:solidFill>
              <a:effectLst/>
              <a:uLnTx/>
              <a:uFillTx/>
              <a:latin typeface="Amazon Ember"/>
              <a:ea typeface="Amazon Ember" panose="020B0603020204020204" pitchFamily="34" charset="0"/>
              <a:cs typeface="Amazon Ember" panose="020B0603020204020204" pitchFamily="34" charset="0"/>
            </a:endParaRPr>
          </a:p>
        </p:txBody>
      </p:sp>
      <p:cxnSp>
        <p:nvCxnSpPr>
          <p:cNvPr id="87" name="Straight Arrow Connector 86">
            <a:extLst>
              <a:ext uri="{FF2B5EF4-FFF2-40B4-BE49-F238E27FC236}">
                <a16:creationId xmlns:a16="http://schemas.microsoft.com/office/drawing/2014/main" id="{1C5EEF91-8C3C-3D4A-B08A-D47AA1AC7BBE}"/>
              </a:ext>
            </a:extLst>
          </p:cNvPr>
          <p:cNvCxnSpPr>
            <a:cxnSpLocks/>
          </p:cNvCxnSpPr>
          <p:nvPr/>
        </p:nvCxnSpPr>
        <p:spPr>
          <a:xfrm flipV="1">
            <a:off x="11465931" y="3578424"/>
            <a:ext cx="0" cy="533400"/>
          </a:xfrm>
          <a:prstGeom prst="straightConnector1">
            <a:avLst/>
          </a:prstGeom>
          <a:noFill/>
          <a:ln w="28575" cap="flat" cmpd="sng" algn="ctr">
            <a:solidFill>
              <a:srgbClr val="16BF9F"/>
            </a:solidFill>
            <a:prstDash val="solid"/>
            <a:miter lim="800000"/>
            <a:headEnd type="none"/>
            <a:tailEnd type="arrow" w="lg" len="sm"/>
          </a:ln>
          <a:effectLst/>
        </p:spPr>
      </p:cxnSp>
      <p:sp>
        <p:nvSpPr>
          <p:cNvPr id="88" name="TextBox 87">
            <a:extLst>
              <a:ext uri="{FF2B5EF4-FFF2-40B4-BE49-F238E27FC236}">
                <a16:creationId xmlns:a16="http://schemas.microsoft.com/office/drawing/2014/main" id="{570ED37F-7D95-A843-8F97-CABF39ECA9B6}"/>
              </a:ext>
            </a:extLst>
          </p:cNvPr>
          <p:cNvSpPr txBox="1"/>
          <p:nvPr/>
        </p:nvSpPr>
        <p:spPr>
          <a:xfrm>
            <a:off x="10866666" y="4258545"/>
            <a:ext cx="1340823"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Machine Learning</a:t>
            </a:r>
          </a:p>
        </p:txBody>
      </p:sp>
      <p:cxnSp>
        <p:nvCxnSpPr>
          <p:cNvPr id="89" name="Straight Connector 88">
            <a:extLst>
              <a:ext uri="{FF2B5EF4-FFF2-40B4-BE49-F238E27FC236}">
                <a16:creationId xmlns:a16="http://schemas.microsoft.com/office/drawing/2014/main" id="{22F7117E-0E52-EC4D-9657-BE9F64DB57E6}"/>
              </a:ext>
            </a:extLst>
          </p:cNvPr>
          <p:cNvCxnSpPr/>
          <p:nvPr/>
        </p:nvCxnSpPr>
        <p:spPr>
          <a:xfrm>
            <a:off x="11094417" y="4659933"/>
            <a:ext cx="914400" cy="0"/>
          </a:xfrm>
          <a:prstGeom prst="line">
            <a:avLst/>
          </a:prstGeom>
          <a:noFill/>
          <a:ln w="19050" cap="flat" cmpd="sng" algn="ctr">
            <a:solidFill>
              <a:sysClr val="window" lastClr="FFFFFF"/>
            </a:solidFill>
            <a:prstDash val="solid"/>
            <a:miter lim="800000"/>
            <a:headEnd type="none"/>
            <a:tailEnd type="none"/>
          </a:ln>
          <a:effectLst/>
        </p:spPr>
      </p:cxnSp>
      <p:grpSp>
        <p:nvGrpSpPr>
          <p:cNvPr id="90" name="Group 89">
            <a:extLst>
              <a:ext uri="{FF2B5EF4-FFF2-40B4-BE49-F238E27FC236}">
                <a16:creationId xmlns:a16="http://schemas.microsoft.com/office/drawing/2014/main" id="{371D77CC-B3F0-2B49-92DE-25D25AA66936}"/>
              </a:ext>
            </a:extLst>
          </p:cNvPr>
          <p:cNvGrpSpPr/>
          <p:nvPr/>
        </p:nvGrpSpPr>
        <p:grpSpPr>
          <a:xfrm>
            <a:off x="11039376" y="4819851"/>
            <a:ext cx="909940" cy="175751"/>
            <a:chOff x="11039376" y="4819851"/>
            <a:chExt cx="909940" cy="175751"/>
          </a:xfrm>
        </p:grpSpPr>
        <p:pic>
          <p:nvPicPr>
            <p:cNvPr id="91" name="Picture 2" descr="See the source image">
              <a:extLst>
                <a:ext uri="{FF2B5EF4-FFF2-40B4-BE49-F238E27FC236}">
                  <a16:creationId xmlns:a16="http://schemas.microsoft.com/office/drawing/2014/main" id="{AE50775B-9FB9-6D48-8F03-7E9A55F74DD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1039376" y="4819851"/>
              <a:ext cx="909940" cy="16424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See the source image">
              <a:extLst>
                <a:ext uri="{FF2B5EF4-FFF2-40B4-BE49-F238E27FC236}">
                  <a16:creationId xmlns:a16="http://schemas.microsoft.com/office/drawing/2014/main" id="{C36CC1F9-318D-BE45-88F0-108A1A04F93A}"/>
                </a:ext>
              </a:extLst>
            </p:cNvPr>
            <p:cNvPicPr>
              <a:picLocks noChangeAspect="1" noChangeArrowheads="1"/>
            </p:cNvPicPr>
            <p:nvPr/>
          </p:nvPicPr>
          <p:blipFill rotWithShape="1">
            <a:blip r:embed="rId31">
              <a:biLevel thresh="25000"/>
              <a:extLst>
                <a:ext uri="{28A0092B-C50C-407E-A947-70E740481C1C}">
                  <a14:useLocalDpi xmlns:a14="http://schemas.microsoft.com/office/drawing/2010/main" val="0"/>
                </a:ext>
              </a:extLst>
            </a:blip>
            <a:srcRect l="61257" t="1" b="-6452"/>
            <a:stretch/>
          </p:blipFill>
          <p:spPr bwMode="auto">
            <a:xfrm>
              <a:off x="11596777" y="4820759"/>
              <a:ext cx="352539" cy="1748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3" name="Group 92">
            <a:extLst>
              <a:ext uri="{FF2B5EF4-FFF2-40B4-BE49-F238E27FC236}">
                <a16:creationId xmlns:a16="http://schemas.microsoft.com/office/drawing/2014/main" id="{3BBB843B-B5A8-0741-86C4-CB4E673E326B}"/>
              </a:ext>
            </a:extLst>
          </p:cNvPr>
          <p:cNvGrpSpPr/>
          <p:nvPr/>
        </p:nvGrpSpPr>
        <p:grpSpPr>
          <a:xfrm>
            <a:off x="10937120" y="5058489"/>
            <a:ext cx="1080829" cy="218450"/>
            <a:chOff x="10937120" y="5058489"/>
            <a:chExt cx="1080829" cy="218450"/>
          </a:xfrm>
        </p:grpSpPr>
        <p:pic>
          <p:nvPicPr>
            <p:cNvPr id="94" name="Picture 93" descr="See the source image">
              <a:extLst>
                <a:ext uri="{FF2B5EF4-FFF2-40B4-BE49-F238E27FC236}">
                  <a16:creationId xmlns:a16="http://schemas.microsoft.com/office/drawing/2014/main" id="{6329D97C-1522-4646-A838-9EFD8E68C440}"/>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937120" y="5060773"/>
              <a:ext cx="1080829" cy="21616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See the source image">
              <a:extLst>
                <a:ext uri="{FF2B5EF4-FFF2-40B4-BE49-F238E27FC236}">
                  <a16:creationId xmlns:a16="http://schemas.microsoft.com/office/drawing/2014/main" id="{223245B9-BC5E-2048-8EB1-DF9C2DFA18D4}"/>
                </a:ext>
              </a:extLst>
            </p:cNvPr>
            <p:cNvPicPr>
              <a:picLocks noChangeAspect="1" noChangeArrowheads="1"/>
            </p:cNvPicPr>
            <p:nvPr/>
          </p:nvPicPr>
          <p:blipFill rotWithShape="1">
            <a:blip r:embed="rId32">
              <a:lum bright="70000" contrast="-70000"/>
              <a:extLst>
                <a:ext uri="{28A0092B-C50C-407E-A947-70E740481C1C}">
                  <a14:useLocalDpi xmlns:a14="http://schemas.microsoft.com/office/drawing/2010/main" val="0"/>
                </a:ext>
              </a:extLst>
            </a:blip>
            <a:srcRect l="25594" b="9287"/>
            <a:stretch/>
          </p:blipFill>
          <p:spPr bwMode="auto">
            <a:xfrm>
              <a:off x="11211059" y="5058489"/>
              <a:ext cx="804197" cy="196091"/>
            </a:xfrm>
            <a:prstGeom prst="rect">
              <a:avLst/>
            </a:prstGeom>
            <a:noFill/>
            <a:extLst>
              <a:ext uri="{909E8E84-426E-40DD-AFC4-6F175D3DCCD1}">
                <a14:hiddenFill xmlns:a14="http://schemas.microsoft.com/office/drawing/2010/main">
                  <a:solidFill>
                    <a:srgbClr val="FFFFFF"/>
                  </a:solidFill>
                </a14:hiddenFill>
              </a:ext>
            </a:extLst>
          </p:spPr>
        </p:pic>
      </p:grpSp>
      <p:pic>
        <p:nvPicPr>
          <p:cNvPr id="96" name="Picture 6" descr="See the source image">
            <a:extLst>
              <a:ext uri="{FF2B5EF4-FFF2-40B4-BE49-F238E27FC236}">
                <a16:creationId xmlns:a16="http://schemas.microsoft.com/office/drawing/2014/main" id="{471897BF-BA6F-3948-9418-DE554FDDB31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176449" y="5317467"/>
            <a:ext cx="615456" cy="210777"/>
          </a:xfrm>
          <a:prstGeom prst="rect">
            <a:avLst/>
          </a:prstGeom>
          <a:noFill/>
          <a:extLst>
            <a:ext uri="{909E8E84-426E-40DD-AFC4-6F175D3DCCD1}">
              <a14:hiddenFill xmlns:a14="http://schemas.microsoft.com/office/drawing/2010/main">
                <a:solidFill>
                  <a:srgbClr val="FFFFFF"/>
                </a:solidFill>
              </a14:hiddenFill>
            </a:ext>
          </a:extLst>
        </p:spPr>
      </p:pic>
      <p:sp>
        <p:nvSpPr>
          <p:cNvPr id="97" name="Title 1">
            <a:extLst>
              <a:ext uri="{FF2B5EF4-FFF2-40B4-BE49-F238E27FC236}">
                <a16:creationId xmlns:a16="http://schemas.microsoft.com/office/drawing/2014/main" id="{1CAF23A2-ACDD-B341-BD85-BC95D05A414A}"/>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solidFill>
                  <a:prstClr val="white"/>
                </a:solidFill>
                <a:latin typeface="Amazon Ember Heavy"/>
              </a:rPr>
              <a:t>Customers are modernizing their entire data infrastructure</a:t>
            </a:r>
          </a:p>
        </p:txBody>
      </p:sp>
      <p:pic>
        <p:nvPicPr>
          <p:cNvPr id="98" name="Picture 97">
            <a:extLst>
              <a:ext uri="{FF2B5EF4-FFF2-40B4-BE49-F238E27FC236}">
                <a16:creationId xmlns:a16="http://schemas.microsoft.com/office/drawing/2014/main" id="{9E658C8D-5100-5B4A-A327-09E45060B5B2}"/>
              </a:ext>
            </a:extLst>
          </p:cNvPr>
          <p:cNvPicPr>
            <a:picLocks noChangeAspect="1"/>
          </p:cNvPicPr>
          <p:nvPr/>
        </p:nvPicPr>
        <p:blipFill>
          <a:blip r:embed="rId34"/>
          <a:stretch>
            <a:fillRect/>
          </a:stretch>
        </p:blipFill>
        <p:spPr>
          <a:xfrm>
            <a:off x="6228615" y="2965405"/>
            <a:ext cx="406292" cy="406292"/>
          </a:xfrm>
          <a:prstGeom prst="rect">
            <a:avLst/>
          </a:prstGeom>
        </p:spPr>
      </p:pic>
      <p:sp>
        <p:nvSpPr>
          <p:cNvPr id="99" name="TextBox 98">
            <a:extLst>
              <a:ext uri="{FF2B5EF4-FFF2-40B4-BE49-F238E27FC236}">
                <a16:creationId xmlns:a16="http://schemas.microsoft.com/office/drawing/2014/main" id="{B7E8FC57-5F1F-AE41-96DA-D7CB2F85CB3D}"/>
              </a:ext>
            </a:extLst>
          </p:cNvPr>
          <p:cNvSpPr txBox="1"/>
          <p:nvPr/>
        </p:nvSpPr>
        <p:spPr>
          <a:xfrm>
            <a:off x="5822545" y="2478606"/>
            <a:ext cx="1139525" cy="369204"/>
          </a:xfrm>
          <a:prstGeom prst="rect">
            <a:avLst/>
          </a:prstGeom>
          <a:noFill/>
        </p:spPr>
        <p:txBody>
          <a:bodyPr wrap="square" lIns="0" tIns="0" rIns="0" bIns="0" rtlCol="0">
            <a:spAutoFit/>
          </a:bodyPr>
          <a:lstStyle/>
          <a:p>
            <a:pPr algn="ctr" defTabSz="914307">
              <a:lnSpc>
                <a:spcPct val="90000"/>
              </a:lnSpc>
              <a:spcAft>
                <a:spcPts val="1500"/>
              </a:spcAft>
              <a:defRPr/>
            </a:pPr>
            <a:r>
              <a:rPr lang="en-US" sz="1333" dirty="0">
                <a:ln w="3175">
                  <a:noFill/>
                </a:ln>
                <a:solidFill>
                  <a:srgbClr val="FFFFFF"/>
                </a:solidFill>
                <a:latin typeface="Amazon Ember"/>
                <a:ea typeface="Amazon Ember Light" panose="020B0403020204020204" pitchFamily="34" charset="0"/>
                <a:cs typeface="Amazon Ember Light" panose="020B0403020204020204" pitchFamily="34" charset="0"/>
              </a:rPr>
              <a:t>Amazon Neptune</a:t>
            </a:r>
          </a:p>
        </p:txBody>
      </p:sp>
    </p:spTree>
    <p:extLst>
      <p:ext uri="{BB962C8B-B14F-4D97-AF65-F5344CB8AC3E}">
        <p14:creationId xmlns:p14="http://schemas.microsoft.com/office/powerpoint/2010/main" val="1671058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2">
            <a:extLst>
              <a:ext uri="{FF2B5EF4-FFF2-40B4-BE49-F238E27FC236}">
                <a16:creationId xmlns:a16="http://schemas.microsoft.com/office/drawing/2014/main" id="{094C2E2D-B8D1-4B4B-A8F5-C3F747A2F466}"/>
              </a:ext>
            </a:extLst>
          </p:cNvPr>
          <p:cNvSpPr>
            <a:spLocks noGrp="1"/>
          </p:cNvSpPr>
          <p:nvPr/>
        </p:nvSpPr>
        <p:spPr>
          <a:xfrm>
            <a:off x="2620259" y="1686615"/>
            <a:ext cx="6837753" cy="4390335"/>
          </a:xfrm>
          <a:prstGeom prst="rect">
            <a:avLst/>
          </a:prstGeom>
        </p:spPr>
        <p:txBody>
          <a:bodyPr vert="horz" lIns="76200" tIns="38100" rIns="76200" bIns="38100" rtlCol="0">
            <a:noAutofit/>
          </a:bodyPr>
          <a:lstStyle>
            <a:lvl1pPr marL="0" indent="0" algn="l" defTabSz="457200" rtl="0" eaLnBrk="1" latinLnBrk="0" hangingPunct="1">
              <a:spcBef>
                <a:spcPct val="20000"/>
              </a:spcBef>
              <a:buFontTx/>
              <a:buNone/>
              <a:defRPr sz="2400" b="0" i="0" kern="1200">
                <a:solidFill>
                  <a:srgbClr val="414042"/>
                </a:solidFill>
                <a:latin typeface="Amazon Ember" panose="020B0603020204020204" pitchFamily="34" charset="0"/>
                <a:ea typeface="+mn-ea"/>
                <a:cs typeface="Amazon Ember" panose="020B0603020204020204" pitchFamily="34" charset="0"/>
              </a:defRPr>
            </a:lvl1pPr>
            <a:lvl2pPr marL="742950" indent="-285750" algn="l" defTabSz="457200" rtl="0" eaLnBrk="1" latinLnBrk="0" hangingPunct="1">
              <a:spcBef>
                <a:spcPct val="20000"/>
              </a:spcBef>
              <a:buFont typeface="Arial"/>
              <a:buChar char="•"/>
              <a:defRPr sz="2000" b="0" i="0" kern="1200">
                <a:solidFill>
                  <a:srgbClr val="414042"/>
                </a:solidFill>
                <a:latin typeface="Amazon Ember" panose="020B0603020204020204" pitchFamily="34" charset="0"/>
                <a:ea typeface="+mn-ea"/>
                <a:cs typeface="Amazon Ember" panose="020B0603020204020204" pitchFamily="34" charset="0"/>
              </a:defRPr>
            </a:lvl2pPr>
            <a:lvl3pPr marL="1143000" indent="-228600" algn="l" defTabSz="457200" rtl="0" eaLnBrk="1" latinLnBrk="0" hangingPunct="1">
              <a:spcBef>
                <a:spcPct val="20000"/>
              </a:spcBef>
              <a:buFont typeface="Arial"/>
              <a:buChar char="•"/>
              <a:defRPr sz="1800" b="0" i="0" kern="1200">
                <a:solidFill>
                  <a:srgbClr val="414042"/>
                </a:solidFill>
                <a:latin typeface="Amazon Ember" panose="020B0603020204020204" pitchFamily="34" charset="0"/>
                <a:ea typeface="+mn-ea"/>
                <a:cs typeface="Amazon Ember" panose="020B0603020204020204" pitchFamily="34" charset="0"/>
              </a:defRPr>
            </a:lvl3pPr>
            <a:lvl4pPr marL="1600200" indent="-228600" algn="l" defTabSz="457200" rtl="0" eaLnBrk="1" latinLnBrk="0" hangingPunct="1">
              <a:spcBef>
                <a:spcPct val="20000"/>
              </a:spcBef>
              <a:buFont typeface="Arial"/>
              <a:buChar char="–"/>
              <a:defRPr sz="1600" b="0" i="0" kern="1200">
                <a:solidFill>
                  <a:srgbClr val="414042"/>
                </a:solidFill>
                <a:latin typeface="Amazon Ember" panose="020B0603020204020204" pitchFamily="34" charset="0"/>
                <a:ea typeface="+mn-ea"/>
                <a:cs typeface="Amazon Ember" panose="020B0603020204020204" pitchFamily="34" charset="0"/>
              </a:defRPr>
            </a:lvl4pPr>
            <a:lvl5pPr marL="2057400" indent="-228600" algn="l" defTabSz="457200" rtl="0" eaLnBrk="1" latinLnBrk="0" hangingPunct="1">
              <a:spcBef>
                <a:spcPct val="20000"/>
              </a:spcBef>
              <a:buFont typeface="Arial"/>
              <a:buChar char="»"/>
              <a:defRPr sz="1600" b="0" i="0" kern="1200">
                <a:solidFill>
                  <a:srgbClr val="414042"/>
                </a:solidFill>
                <a:latin typeface="Amazon Ember" panose="020B0603020204020204" pitchFamily="34" charset="0"/>
                <a:ea typeface="+mn-ea"/>
                <a:cs typeface="Amazon Ember" panose="020B06030202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Clr>
                <a:srgbClr val="16BF9F"/>
              </a:buClr>
              <a:buSzPct val="60000"/>
            </a:pPr>
            <a:endParaRPr lang="en-US" sz="1333" dirty="0">
              <a:latin typeface="Amazon Ember"/>
            </a:endParaRPr>
          </a:p>
          <a:p>
            <a:pPr algn="ctr">
              <a:buClr>
                <a:srgbClr val="16BF9F"/>
              </a:buClr>
              <a:buSzPct val="60000"/>
            </a:pPr>
            <a:r>
              <a:rPr lang="en-US" sz="1667" dirty="0">
                <a:solidFill>
                  <a:prstClr val="white"/>
                </a:solidFill>
                <a:latin typeface="Amazon Ember"/>
              </a:rPr>
              <a:t>App-centric development</a:t>
            </a:r>
          </a:p>
          <a:p>
            <a:pPr algn="ctr">
              <a:buClr>
                <a:srgbClr val="16BF9F"/>
              </a:buClr>
              <a:buSzPct val="60000"/>
            </a:pPr>
            <a:r>
              <a:rPr lang="en-US" sz="1667" dirty="0">
                <a:solidFill>
                  <a:prstClr val="white"/>
                </a:solidFill>
                <a:latin typeface="Amazon Ember"/>
              </a:rPr>
              <a:t>Data processing design</a:t>
            </a:r>
          </a:p>
          <a:p>
            <a:pPr algn="ctr">
              <a:buClr>
                <a:srgbClr val="16BF9F"/>
              </a:buClr>
              <a:buSzPct val="60000"/>
            </a:pPr>
            <a:r>
              <a:rPr lang="en-US" sz="1667" dirty="0">
                <a:solidFill>
                  <a:prstClr val="white"/>
                </a:solidFill>
                <a:latin typeface="Amazon Ember"/>
              </a:rPr>
              <a:t>Data lifecycle optimization</a:t>
            </a:r>
          </a:p>
          <a:p>
            <a:pPr algn="ctr" defTabSz="380976">
              <a:buClr>
                <a:srgbClr val="16BF9F"/>
              </a:buClr>
              <a:buSzPct val="60000"/>
            </a:pPr>
            <a:r>
              <a:rPr lang="en-US" sz="1667" dirty="0" err="1">
                <a:solidFill>
                  <a:prstClr val="white"/>
                </a:solidFill>
                <a:latin typeface="Amazon Ember"/>
                <a:cs typeface="Arial"/>
              </a:rPr>
              <a:t>AutoML</a:t>
            </a:r>
            <a:r>
              <a:rPr lang="en-US" sz="1667" dirty="0">
                <a:solidFill>
                  <a:prstClr val="white"/>
                </a:solidFill>
                <a:latin typeface="Amazon Ember"/>
                <a:cs typeface="Arial"/>
              </a:rPr>
              <a:t> through SQL &amp; APIs</a:t>
            </a:r>
          </a:p>
          <a:p>
            <a:pPr algn="ctr" defTabSz="380976">
              <a:buClr>
                <a:srgbClr val="16BF9F"/>
              </a:buClr>
              <a:buSzPct val="60000"/>
            </a:pPr>
            <a:r>
              <a:rPr lang="en-US" sz="1667" dirty="0">
                <a:solidFill>
                  <a:prstClr val="white"/>
                </a:solidFill>
                <a:latin typeface="Amazon Ember"/>
                <a:cs typeface="Arial"/>
              </a:rPr>
              <a:t>Node provisioning</a:t>
            </a:r>
          </a:p>
          <a:p>
            <a:pPr algn="ctr" defTabSz="380976">
              <a:buClr>
                <a:srgbClr val="16BF9F"/>
              </a:buClr>
              <a:buSzPct val="60000"/>
            </a:pPr>
            <a:r>
              <a:rPr lang="en-US" sz="1667" dirty="0">
                <a:solidFill>
                  <a:prstClr val="white"/>
                </a:solidFill>
                <a:latin typeface="Amazon Ember"/>
                <a:cs typeface="Arial"/>
              </a:rPr>
              <a:t>Software configuration</a:t>
            </a:r>
          </a:p>
          <a:p>
            <a:pPr algn="ctr" defTabSz="380976">
              <a:buClr>
                <a:srgbClr val="16BF9F"/>
              </a:buClr>
              <a:buSzPct val="60000"/>
            </a:pPr>
            <a:r>
              <a:rPr lang="en-US" sz="1667" dirty="0">
                <a:solidFill>
                  <a:prstClr val="white"/>
                </a:solidFill>
                <a:latin typeface="Amazon Ember"/>
                <a:cs typeface="Arial"/>
              </a:rPr>
              <a:t>Automated indexing &amp; ingestion</a:t>
            </a:r>
          </a:p>
          <a:p>
            <a:pPr algn="ctr" defTabSz="380976">
              <a:buClr>
                <a:srgbClr val="16BF9F"/>
              </a:buClr>
              <a:buSzPct val="60000"/>
            </a:pPr>
            <a:r>
              <a:rPr lang="en-US" sz="1667" dirty="0">
                <a:solidFill>
                  <a:prstClr val="white"/>
                </a:solidFill>
                <a:latin typeface="Amazon Ember"/>
              </a:rPr>
              <a:t>Data isolation &amp; security</a:t>
            </a:r>
            <a:r>
              <a:rPr lang="en-US" sz="1667" dirty="0">
                <a:solidFill>
                  <a:prstClr val="white"/>
                </a:solidFill>
                <a:latin typeface="Amazon Ember"/>
                <a:cs typeface="Arial"/>
              </a:rPr>
              <a:t> </a:t>
            </a:r>
          </a:p>
          <a:p>
            <a:pPr algn="ctr" defTabSz="380976">
              <a:buClr>
                <a:srgbClr val="16BF9F"/>
              </a:buClr>
              <a:buSzPct val="60000"/>
            </a:pPr>
            <a:r>
              <a:rPr lang="en-US" sz="1667" dirty="0">
                <a:solidFill>
                  <a:prstClr val="white"/>
                </a:solidFill>
                <a:latin typeface="Amazon Ember"/>
                <a:cs typeface="Arial"/>
              </a:rPr>
              <a:t>Industry compliance</a:t>
            </a:r>
          </a:p>
          <a:p>
            <a:pPr algn="ctr" defTabSz="380976">
              <a:buClr>
                <a:srgbClr val="16BF9F"/>
              </a:buClr>
              <a:buSzPct val="60000"/>
            </a:pPr>
            <a:r>
              <a:rPr lang="en-US" sz="1667" dirty="0">
                <a:solidFill>
                  <a:prstClr val="white"/>
                </a:solidFill>
                <a:latin typeface="Amazon Ember"/>
                <a:cs typeface="Arial"/>
              </a:rPr>
              <a:t>Cluster resizing</a:t>
            </a:r>
          </a:p>
          <a:p>
            <a:pPr algn="ctr" defTabSz="380976">
              <a:buClr>
                <a:srgbClr val="16BF9F"/>
              </a:buClr>
              <a:buSzPct val="60000"/>
            </a:pPr>
            <a:r>
              <a:rPr lang="en-US" sz="1667" dirty="0">
                <a:solidFill>
                  <a:prstClr val="white"/>
                </a:solidFill>
                <a:latin typeface="Amazon Ember"/>
                <a:cs typeface="Arial"/>
              </a:rPr>
              <a:t>Automated patching</a:t>
            </a:r>
          </a:p>
          <a:p>
            <a:pPr algn="ctr" defTabSz="380976">
              <a:buClr>
                <a:srgbClr val="16BF9F"/>
              </a:buClr>
              <a:buSzPct val="60000"/>
            </a:pPr>
            <a:r>
              <a:rPr lang="en-US" sz="1667" dirty="0">
                <a:solidFill>
                  <a:prstClr val="white"/>
                </a:solidFill>
                <a:latin typeface="Amazon Ember"/>
                <a:cs typeface="Arial"/>
              </a:rPr>
              <a:t>Alerting &amp; monitoring</a:t>
            </a:r>
          </a:p>
          <a:p>
            <a:pPr algn="ctr" defTabSz="380976">
              <a:buClr>
                <a:srgbClr val="16BF9F"/>
              </a:buClr>
              <a:buSzPct val="60000"/>
            </a:pPr>
            <a:r>
              <a:rPr lang="en-US" sz="1667" dirty="0">
                <a:solidFill>
                  <a:prstClr val="white"/>
                </a:solidFill>
                <a:latin typeface="Amazon Ember"/>
                <a:cs typeface="Arial"/>
              </a:rPr>
              <a:t>Hardware maintenance</a:t>
            </a:r>
          </a:p>
          <a:p>
            <a:pPr algn="ctr">
              <a:buClr>
                <a:srgbClr val="16BF9F"/>
              </a:buClr>
              <a:buSzPct val="60000"/>
            </a:pPr>
            <a:endParaRPr lang="en-US" sz="2000" dirty="0">
              <a:solidFill>
                <a:prstClr val="white"/>
              </a:solidFill>
              <a:latin typeface="Amazon Ember"/>
            </a:endParaRPr>
          </a:p>
        </p:txBody>
      </p:sp>
      <p:sp>
        <p:nvSpPr>
          <p:cNvPr id="35" name="Left Brace 34">
            <a:extLst>
              <a:ext uri="{FF2B5EF4-FFF2-40B4-BE49-F238E27FC236}">
                <a16:creationId xmlns:a16="http://schemas.microsoft.com/office/drawing/2014/main" id="{EC984701-3FB3-C542-898B-11C5246A6BDF}"/>
              </a:ext>
            </a:extLst>
          </p:cNvPr>
          <p:cNvSpPr/>
          <p:nvPr/>
        </p:nvSpPr>
        <p:spPr>
          <a:xfrm>
            <a:off x="4189044" y="1988469"/>
            <a:ext cx="343401" cy="3925561"/>
          </a:xfrm>
          <a:prstGeom prst="leftBrace">
            <a:avLst>
              <a:gd name="adj1" fmla="val 33297"/>
              <a:gd name="adj2" fmla="val 50000"/>
            </a:avLst>
          </a:prstGeom>
          <a:noFill/>
          <a:ln w="28575" cap="flat" cmpd="sng" algn="ctr">
            <a:solidFill>
              <a:srgbClr val="16BF9F"/>
            </a:solidFill>
            <a:prstDash val="solid"/>
            <a:miter lim="800000"/>
          </a:ln>
          <a:effectLst>
            <a:outerShdw blurRad="40000" dist="20000" dir="5400000" rotWithShape="0">
              <a:srgbClr val="000000">
                <a:alpha val="0"/>
              </a:srgbClr>
            </a:out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71442"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6" name="Left Brace 35">
            <a:extLst>
              <a:ext uri="{FF2B5EF4-FFF2-40B4-BE49-F238E27FC236}">
                <a16:creationId xmlns:a16="http://schemas.microsoft.com/office/drawing/2014/main" id="{0529D94E-207B-9045-99CF-61B32B37406F}"/>
              </a:ext>
            </a:extLst>
          </p:cNvPr>
          <p:cNvSpPr/>
          <p:nvPr/>
        </p:nvSpPr>
        <p:spPr>
          <a:xfrm rot="10800000">
            <a:off x="7495365" y="1989331"/>
            <a:ext cx="327422" cy="774340"/>
          </a:xfrm>
          <a:prstGeom prst="leftBrace">
            <a:avLst>
              <a:gd name="adj1" fmla="val 25788"/>
              <a:gd name="adj2" fmla="val 49508"/>
            </a:avLst>
          </a:prstGeom>
          <a:noFill/>
          <a:ln w="28575" cap="flat" cmpd="sng" algn="ctr">
            <a:solidFill>
              <a:srgbClr val="16BF9F"/>
            </a:solidFill>
            <a:prstDash val="solid"/>
            <a:miter lim="800000"/>
          </a:ln>
          <a:effectLst>
            <a:outerShdw blurRad="50800" dist="50800" dir="5400000" algn="ctr" rotWithShape="0">
              <a:srgbClr val="000000">
                <a:alpha val="0"/>
              </a:srgbClr>
            </a:out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71442"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7" name="Pentagon 36">
            <a:extLst>
              <a:ext uri="{FF2B5EF4-FFF2-40B4-BE49-F238E27FC236}">
                <a16:creationId xmlns:a16="http://schemas.microsoft.com/office/drawing/2014/main" id="{F68D0D7E-B706-4548-B259-2EBAEFBC7C7E}"/>
              </a:ext>
            </a:extLst>
          </p:cNvPr>
          <p:cNvSpPr/>
          <p:nvPr/>
        </p:nvSpPr>
        <p:spPr>
          <a:xfrm>
            <a:off x="3179696" y="3698948"/>
            <a:ext cx="800100" cy="457200"/>
          </a:xfrm>
          <a:prstGeom prst="homePlate">
            <a:avLst/>
          </a:prstGeom>
          <a:solidFill>
            <a:srgbClr val="16BF9F"/>
          </a:solidFill>
          <a:ln w="25400" cap="flat" cmpd="sng" algn="ctr">
            <a:solidFill>
              <a:srgbClr val="16BF9F"/>
            </a:solidFill>
            <a:prstDash val="solid"/>
            <a:miter lim="800000"/>
          </a:ln>
          <a:effectLst>
            <a:outerShdw blurRad="50800" dist="50800" dir="5400000" algn="ctr" rotWithShape="0">
              <a:srgbClr val="000000">
                <a:alpha val="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571442"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8" name="Pentagon 37">
            <a:extLst>
              <a:ext uri="{FF2B5EF4-FFF2-40B4-BE49-F238E27FC236}">
                <a16:creationId xmlns:a16="http://schemas.microsoft.com/office/drawing/2014/main" id="{104E140B-1702-5C46-A684-D5C253E4FB67}"/>
              </a:ext>
            </a:extLst>
          </p:cNvPr>
          <p:cNvSpPr/>
          <p:nvPr/>
        </p:nvSpPr>
        <p:spPr>
          <a:xfrm rot="10800000">
            <a:off x="8060291" y="2155426"/>
            <a:ext cx="800100" cy="457200"/>
          </a:xfrm>
          <a:prstGeom prst="homePlate">
            <a:avLst/>
          </a:prstGeom>
          <a:solidFill>
            <a:srgbClr val="16BF9F"/>
          </a:solidFill>
          <a:ln w="25400" cap="flat" cmpd="sng" algn="ctr">
            <a:solidFill>
              <a:srgbClr val="16BF9F"/>
            </a:solidFill>
            <a:prstDash val="solid"/>
            <a:miter lim="800000"/>
          </a:ln>
          <a:effectLst>
            <a:outerShdw blurRad="50800" dist="50800" dir="5400000" algn="ctr" rotWithShape="0">
              <a:srgbClr val="000000">
                <a:alpha val="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571442"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9" name="TextBox 21">
            <a:extLst>
              <a:ext uri="{FF2B5EF4-FFF2-40B4-BE49-F238E27FC236}">
                <a16:creationId xmlns:a16="http://schemas.microsoft.com/office/drawing/2014/main" id="{AB66B399-BD92-A147-BB32-70B88D82B269}"/>
              </a:ext>
            </a:extLst>
          </p:cNvPr>
          <p:cNvSpPr txBox="1"/>
          <p:nvPr/>
        </p:nvSpPr>
        <p:spPr>
          <a:xfrm>
            <a:off x="8133143" y="2255784"/>
            <a:ext cx="654395" cy="276999"/>
          </a:xfrm>
          <a:prstGeom prst="rect">
            <a:avLst/>
          </a:prstGeom>
          <a:noFill/>
          <a:effectLst>
            <a:outerShdw blurRad="50800" dist="50800" dir="5400000" algn="ctr" rotWithShape="0">
              <a:srgbClr val="000000">
                <a:alpha val="0"/>
              </a:srgb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71442"/>
            <a:r>
              <a:rPr lang="en-US" sz="1200" b="1" dirty="0">
                <a:solidFill>
                  <a:srgbClr val="232F3E"/>
                </a:solidFill>
                <a:latin typeface="Amazon Ember"/>
              </a:rPr>
              <a:t>You</a:t>
            </a:r>
          </a:p>
        </p:txBody>
      </p:sp>
      <p:sp>
        <p:nvSpPr>
          <p:cNvPr id="40" name="TextBox 22">
            <a:extLst>
              <a:ext uri="{FF2B5EF4-FFF2-40B4-BE49-F238E27FC236}">
                <a16:creationId xmlns:a16="http://schemas.microsoft.com/office/drawing/2014/main" id="{EC5BCBC7-2E7F-7B4B-B381-2B31EC3E3CBC}"/>
              </a:ext>
            </a:extLst>
          </p:cNvPr>
          <p:cNvSpPr txBox="1"/>
          <p:nvPr/>
        </p:nvSpPr>
        <p:spPr>
          <a:xfrm>
            <a:off x="3179697" y="3802515"/>
            <a:ext cx="638889" cy="276999"/>
          </a:xfrm>
          <a:prstGeom prst="rect">
            <a:avLst/>
          </a:prstGeom>
          <a:noFill/>
          <a:effectLst>
            <a:outerShdw blurRad="50800" dist="50800" dir="5400000" algn="ctr" rotWithShape="0">
              <a:srgbClr val="000000">
                <a:alpha val="0"/>
              </a:srgbClr>
            </a:outerShdw>
          </a:effectLst>
        </p:spPr>
        <p:txBody>
          <a:bodyPr wrap="square" rtlCol="0">
            <a:spAutoFit/>
          </a:bodyPr>
          <a:lstStyle>
            <a:defPPr>
              <a:defRPr lang="en-US"/>
            </a:defPPr>
            <a:lvl1pPr algn="ctr" defTabSz="571442">
              <a:defRPr sz="1200" b="1">
                <a:solidFill>
                  <a:schemeClr val="bg2"/>
                </a:solidFill>
                <a:latin typeface="Amazon Ember"/>
              </a:defRPr>
            </a:lvl1pPr>
            <a:lvl2pPr defTabSz="457200"/>
            <a:lvl3pPr defTabSz="457200"/>
            <a:lvl4pPr defTabSz="457200"/>
            <a:lvl5pPr defTabSz="457200"/>
            <a:lvl6pPr defTabSz="457200"/>
            <a:lvl7pPr defTabSz="457200"/>
            <a:lvl8pPr defTabSz="457200"/>
            <a:lvl9pPr defTabSz="457200"/>
          </a:lstStyle>
          <a:p>
            <a:pPr marL="0" marR="0" lvl="0" indent="0" algn="ctr" defTabSz="571442"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32F3E"/>
                </a:solidFill>
                <a:effectLst/>
                <a:uLnTx/>
                <a:uFillTx/>
                <a:latin typeface="Amazon Ember"/>
              </a:rPr>
              <a:t>You</a:t>
            </a:r>
          </a:p>
        </p:txBody>
      </p:sp>
      <p:sp>
        <p:nvSpPr>
          <p:cNvPr id="41" name="Left Brace 40">
            <a:extLst>
              <a:ext uri="{FF2B5EF4-FFF2-40B4-BE49-F238E27FC236}">
                <a16:creationId xmlns:a16="http://schemas.microsoft.com/office/drawing/2014/main" id="{C52FDC66-8281-A94F-A477-01C6EABDBF28}"/>
              </a:ext>
            </a:extLst>
          </p:cNvPr>
          <p:cNvSpPr/>
          <p:nvPr/>
        </p:nvSpPr>
        <p:spPr>
          <a:xfrm rot="10800000">
            <a:off x="7500353" y="2848666"/>
            <a:ext cx="327422" cy="3065362"/>
          </a:xfrm>
          <a:prstGeom prst="leftBrace">
            <a:avLst>
              <a:gd name="adj1" fmla="val 31606"/>
              <a:gd name="adj2" fmla="val 49508"/>
            </a:avLst>
          </a:prstGeom>
          <a:noFill/>
          <a:ln w="28575" cap="flat" cmpd="sng" algn="ctr">
            <a:solidFill>
              <a:srgbClr val="16BF9F"/>
            </a:solidFill>
            <a:prstDash val="solid"/>
            <a:miter lim="800000"/>
          </a:ln>
          <a:effectLst>
            <a:outerShdw blurRad="40000" dist="20000" dir="5400000" rotWithShape="0">
              <a:srgbClr val="000000">
                <a:alpha val="0"/>
              </a:srgbClr>
            </a:outerShdw>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71442"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2" name="Pentagon 41">
            <a:extLst>
              <a:ext uri="{FF2B5EF4-FFF2-40B4-BE49-F238E27FC236}">
                <a16:creationId xmlns:a16="http://schemas.microsoft.com/office/drawing/2014/main" id="{F4F62989-C443-724E-BF55-636AB9679DC4}"/>
              </a:ext>
            </a:extLst>
          </p:cNvPr>
          <p:cNvSpPr/>
          <p:nvPr/>
        </p:nvSpPr>
        <p:spPr>
          <a:xfrm rot="10800000">
            <a:off x="8111253" y="4175198"/>
            <a:ext cx="800100" cy="457200"/>
          </a:xfrm>
          <a:prstGeom prst="homePlate">
            <a:avLst/>
          </a:prstGeom>
          <a:solidFill>
            <a:srgbClr val="16BF9F"/>
          </a:solidFill>
          <a:ln w="25400" cap="flat" cmpd="sng" algn="ctr">
            <a:solidFill>
              <a:srgbClr val="16BF9F"/>
            </a:solidFill>
            <a:prstDash val="solid"/>
            <a:miter lim="800000"/>
          </a:ln>
          <a:effectLst>
            <a:outerShdw blurRad="50800" dist="50800" dir="5400000" algn="ctr" rotWithShape="0">
              <a:srgbClr val="000000">
                <a:alpha val="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571442"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3" name="TextBox 12">
            <a:extLst>
              <a:ext uri="{FF2B5EF4-FFF2-40B4-BE49-F238E27FC236}">
                <a16:creationId xmlns:a16="http://schemas.microsoft.com/office/drawing/2014/main" id="{B5A8F420-51E2-B440-9BFC-539846F2DEF1}"/>
              </a:ext>
            </a:extLst>
          </p:cNvPr>
          <p:cNvSpPr txBox="1"/>
          <p:nvPr/>
        </p:nvSpPr>
        <p:spPr>
          <a:xfrm>
            <a:off x="8184106" y="4275557"/>
            <a:ext cx="657013" cy="276999"/>
          </a:xfrm>
          <a:prstGeom prst="rect">
            <a:avLst/>
          </a:prstGeom>
          <a:noFill/>
          <a:effectLst>
            <a:outerShdw blurRad="50800" dist="50800" dir="5400000" algn="ctr" rotWithShape="0">
              <a:srgbClr val="000000">
                <a:alpha val="0"/>
              </a:srgbClr>
            </a:outerShdw>
          </a:effectLst>
        </p:spPr>
        <p:txBody>
          <a:bodyPr wrap="square" rtlCol="0">
            <a:spAutoFit/>
          </a:bodyPr>
          <a:lstStyle>
            <a:defPPr>
              <a:defRPr lang="en-US"/>
            </a:defPPr>
            <a:lvl1pPr algn="ctr" defTabSz="571442">
              <a:defRPr sz="1200" b="1">
                <a:solidFill>
                  <a:schemeClr val="bg2"/>
                </a:solidFill>
                <a:latin typeface="Amazon Ember"/>
              </a:defRPr>
            </a:lvl1pPr>
            <a:lvl2pPr defTabSz="457200"/>
            <a:lvl3pPr defTabSz="457200"/>
            <a:lvl4pPr defTabSz="457200"/>
            <a:lvl5pPr defTabSz="457200"/>
            <a:lvl6pPr defTabSz="457200"/>
            <a:lvl7pPr defTabSz="457200"/>
            <a:lvl8pPr defTabSz="457200"/>
            <a:lvl9pPr defTabSz="457200"/>
          </a:lstStyle>
          <a:p>
            <a:pPr marL="0" marR="0" lvl="0" indent="0" algn="ctr" defTabSz="571442"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32F3E"/>
                </a:solidFill>
                <a:effectLst/>
                <a:uLnTx/>
                <a:uFillTx/>
                <a:latin typeface="Amazon Ember"/>
              </a:rPr>
              <a:t>AWS</a:t>
            </a:r>
          </a:p>
        </p:txBody>
      </p:sp>
      <p:sp>
        <p:nvSpPr>
          <p:cNvPr id="44" name="TextBox 13">
            <a:extLst>
              <a:ext uri="{FF2B5EF4-FFF2-40B4-BE49-F238E27FC236}">
                <a16:creationId xmlns:a16="http://schemas.microsoft.com/office/drawing/2014/main" id="{A7FC903F-C646-D34F-9016-AE7EEF22B6D2}"/>
              </a:ext>
            </a:extLst>
          </p:cNvPr>
          <p:cNvSpPr txBox="1"/>
          <p:nvPr/>
        </p:nvSpPr>
        <p:spPr>
          <a:xfrm>
            <a:off x="2989082" y="1530429"/>
            <a:ext cx="1659008" cy="458040"/>
          </a:xfrm>
          <a:prstGeom prst="rect">
            <a:avLst/>
          </a:prstGeom>
          <a:noFill/>
          <a:ln w="25400" cap="flat" cmpd="sng" algn="ctr">
            <a:noFill/>
            <a:prstDash val="solid"/>
            <a:miter lim="800000"/>
          </a:ln>
          <a:effectLst>
            <a:outerShdw blurRad="50800" dist="50800" dir="5400000" algn="ctr" rotWithShape="0">
              <a:srgbClr val="000000">
                <a:alpha val="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5714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6BF9F"/>
                </a:solidFill>
                <a:effectLst/>
                <a:uLnTx/>
                <a:uFillTx/>
                <a:latin typeface="Amazon Ember"/>
                <a:ea typeface="+mn-ea"/>
                <a:cs typeface="+mn-cs"/>
              </a:rPr>
              <a:t>On-premises and self-managed</a:t>
            </a:r>
          </a:p>
        </p:txBody>
      </p:sp>
      <p:sp>
        <p:nvSpPr>
          <p:cNvPr id="45" name="TextBox 14">
            <a:extLst>
              <a:ext uri="{FF2B5EF4-FFF2-40B4-BE49-F238E27FC236}">
                <a16:creationId xmlns:a16="http://schemas.microsoft.com/office/drawing/2014/main" id="{F177D30A-7145-7D42-AEB2-B97B97AA6B2F}"/>
              </a:ext>
            </a:extLst>
          </p:cNvPr>
          <p:cNvSpPr txBox="1"/>
          <p:nvPr/>
        </p:nvSpPr>
        <p:spPr>
          <a:xfrm>
            <a:off x="8005188" y="1549506"/>
            <a:ext cx="1452824" cy="419886"/>
          </a:xfrm>
          <a:prstGeom prst="rect">
            <a:avLst/>
          </a:prstGeom>
          <a:noFill/>
          <a:ln w="25400" cap="flat" cmpd="sng" algn="ctr">
            <a:noFill/>
            <a:prstDash val="solid"/>
            <a:miter lim="800000"/>
          </a:ln>
          <a:effectLst>
            <a:outerShdw blurRad="50800" dist="50800" dir="5400000" algn="ctr" rotWithShape="0">
              <a:srgbClr val="000000">
                <a:alpha val="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5714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6BF9F"/>
                </a:solidFill>
                <a:effectLst/>
                <a:uLnTx/>
                <a:uFillTx/>
                <a:latin typeface="Amazon Ember"/>
                <a:ea typeface="+mn-ea"/>
                <a:cs typeface="+mn-cs"/>
              </a:rPr>
              <a:t>Fully managed on AWS</a:t>
            </a:r>
          </a:p>
        </p:txBody>
      </p:sp>
      <p:sp>
        <p:nvSpPr>
          <p:cNvPr id="46" name="Title 1">
            <a:extLst>
              <a:ext uri="{FF2B5EF4-FFF2-40B4-BE49-F238E27FC236}">
                <a16:creationId xmlns:a16="http://schemas.microsoft.com/office/drawing/2014/main" id="{A88E9DE5-BBBE-3145-AA8E-80C3E1C128DD}"/>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solidFill>
                  <a:prstClr val="white"/>
                </a:solidFill>
                <a:latin typeface="Amazon Ember Heavy"/>
              </a:rPr>
              <a:t>Benefits of modernizing the data infrastructure </a:t>
            </a:r>
          </a:p>
        </p:txBody>
      </p:sp>
    </p:spTree>
    <p:extLst>
      <p:ext uri="{BB962C8B-B14F-4D97-AF65-F5344CB8AC3E}">
        <p14:creationId xmlns:p14="http://schemas.microsoft.com/office/powerpoint/2010/main" val="344200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EEFD51-3EC6-0F4B-BFD6-7DD193C175EA}"/>
              </a:ext>
            </a:extLst>
          </p:cNvPr>
          <p:cNvSpPr txBox="1">
            <a:spLocks/>
          </p:cNvSpPr>
          <p:nvPr/>
        </p:nvSpPr>
        <p:spPr>
          <a:xfrm>
            <a:off x="661118" y="1200185"/>
            <a:ext cx="8538866"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Unify</a:t>
            </a:r>
            <a:br>
              <a:rPr lang="en-US"/>
            </a:br>
            <a:r>
              <a:rPr lang="en-US" sz="3200" kern="0">
                <a:solidFill>
                  <a:srgbClr val="16BF9F"/>
                </a:solidFill>
                <a:ea typeface="Amazon Ember Light" panose="020B0403020204020204" pitchFamily="34" charset="0"/>
                <a:cs typeface="Amazon Ember Light" panose="020B0403020204020204" pitchFamily="34" charset="0"/>
              </a:rPr>
              <a:t>Put your data to work with secure and well-governed access to data, using the best of both data lakes and purpose-built data stores</a:t>
            </a:r>
            <a:endParaRPr lang="en-US" sz="3200" kern="0" dirty="0">
              <a:solidFill>
                <a:srgbClr val="16BF9F"/>
              </a:solidFill>
              <a:ea typeface="Amazon Ember Light" panose="020B0403020204020204" pitchFamily="34" charset="0"/>
              <a:cs typeface="Amazon Ember Light" panose="020B0403020204020204" pitchFamily="34" charset="0"/>
            </a:endParaRPr>
          </a:p>
        </p:txBody>
      </p:sp>
      <p:grpSp>
        <p:nvGrpSpPr>
          <p:cNvPr id="4" name="Group 3">
            <a:extLst>
              <a:ext uri="{FF2B5EF4-FFF2-40B4-BE49-F238E27FC236}">
                <a16:creationId xmlns:a16="http://schemas.microsoft.com/office/drawing/2014/main" id="{F78AABDD-751A-8E4E-A127-BE20DF0EA475}"/>
              </a:ext>
            </a:extLst>
          </p:cNvPr>
          <p:cNvGrpSpPr/>
          <p:nvPr/>
        </p:nvGrpSpPr>
        <p:grpSpPr>
          <a:xfrm>
            <a:off x="647050" y="3973234"/>
            <a:ext cx="2293632" cy="1822383"/>
            <a:chOff x="647050" y="3973234"/>
            <a:chExt cx="2293632" cy="1822383"/>
          </a:xfrm>
        </p:grpSpPr>
        <p:grpSp>
          <p:nvGrpSpPr>
            <p:cNvPr id="5" name="Group 4">
              <a:extLst>
                <a:ext uri="{FF2B5EF4-FFF2-40B4-BE49-F238E27FC236}">
                  <a16:creationId xmlns:a16="http://schemas.microsoft.com/office/drawing/2014/main" id="{AA33D14B-B9A2-2447-9E07-0112B500C3A9}"/>
                </a:ext>
              </a:extLst>
            </p:cNvPr>
            <p:cNvGrpSpPr/>
            <p:nvPr/>
          </p:nvGrpSpPr>
          <p:grpSpPr>
            <a:xfrm>
              <a:off x="647050" y="4922243"/>
              <a:ext cx="931025" cy="873374"/>
              <a:chOff x="6778185" y="3474719"/>
              <a:chExt cx="2403951" cy="2293035"/>
            </a:xfrm>
          </p:grpSpPr>
          <p:sp>
            <p:nvSpPr>
              <p:cNvPr id="14" name="Oval 13">
                <a:extLst>
                  <a:ext uri="{FF2B5EF4-FFF2-40B4-BE49-F238E27FC236}">
                    <a16:creationId xmlns:a16="http://schemas.microsoft.com/office/drawing/2014/main" id="{C8790BC7-50DD-A746-AB8C-1B9664CAD905}"/>
                  </a:ext>
                </a:extLst>
              </p:cNvPr>
              <p:cNvSpPr/>
              <p:nvPr/>
            </p:nvSpPr>
            <p:spPr>
              <a:xfrm>
                <a:off x="6834457" y="3474719"/>
                <a:ext cx="2267341" cy="2293035"/>
              </a:xfrm>
              <a:prstGeom prst="ellipse">
                <a:avLst/>
              </a:prstGeom>
              <a:solidFill>
                <a:schemeClr val="accent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5" name="TextBox 14">
                <a:extLst>
                  <a:ext uri="{FF2B5EF4-FFF2-40B4-BE49-F238E27FC236}">
                    <a16:creationId xmlns:a16="http://schemas.microsoft.com/office/drawing/2014/main" id="{7EE20BC3-3D53-9947-BC8A-1FFEA9A1E5DE}"/>
                  </a:ext>
                </a:extLst>
              </p:cNvPr>
              <p:cNvSpPr txBox="1"/>
              <p:nvPr/>
            </p:nvSpPr>
            <p:spPr>
              <a:xfrm>
                <a:off x="6778185" y="3992177"/>
                <a:ext cx="2403951" cy="1292904"/>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1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Unify</a:t>
                </a:r>
                <a:endParaRPr kumimoji="0" lang="en-US" sz="6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endParaRPr>
              </a:p>
              <a:p>
                <a:pPr lvl="0" defTabSz="1181900" fontAlgn="base">
                  <a:spcBef>
                    <a:spcPts val="0"/>
                  </a:spcBef>
                  <a:spcAft>
                    <a:spcPts val="0"/>
                  </a:spcAft>
                  <a:defRPr/>
                </a:pPr>
                <a:r>
                  <a:rPr lang="en-US" sz="300" kern="0" dirty="0">
                    <a:solidFill>
                      <a:srgbClr val="16BF9F"/>
                    </a:solidFill>
                  </a:rPr>
                  <a:t>the best of both data lakes and purpose-built data stores</a:t>
                </a:r>
              </a:p>
            </p:txBody>
          </p:sp>
        </p:grpSp>
        <p:grpSp>
          <p:nvGrpSpPr>
            <p:cNvPr id="6" name="Group 5">
              <a:extLst>
                <a:ext uri="{FF2B5EF4-FFF2-40B4-BE49-F238E27FC236}">
                  <a16:creationId xmlns:a16="http://schemas.microsoft.com/office/drawing/2014/main" id="{84463114-F6EC-BA47-8351-C80E0B029B43}"/>
                </a:ext>
              </a:extLst>
            </p:cNvPr>
            <p:cNvGrpSpPr/>
            <p:nvPr/>
          </p:nvGrpSpPr>
          <p:grpSpPr>
            <a:xfrm>
              <a:off x="1237959" y="3973234"/>
              <a:ext cx="1050462" cy="873374"/>
              <a:chOff x="4443879" y="1530265"/>
              <a:chExt cx="2712343" cy="2293035"/>
            </a:xfrm>
          </p:grpSpPr>
          <p:sp>
            <p:nvSpPr>
              <p:cNvPr id="12" name="Oval 11">
                <a:extLst>
                  <a:ext uri="{FF2B5EF4-FFF2-40B4-BE49-F238E27FC236}">
                    <a16:creationId xmlns:a16="http://schemas.microsoft.com/office/drawing/2014/main" id="{A6B7DEE0-BE82-3A4F-A3DC-0885A410C8DC}"/>
                  </a:ext>
                </a:extLst>
              </p:cNvPr>
              <p:cNvSpPr/>
              <p:nvPr/>
            </p:nvSpPr>
            <p:spPr>
              <a:xfrm>
                <a:off x="4663244" y="1530265"/>
                <a:ext cx="2267341" cy="2293035"/>
              </a:xfrm>
              <a:prstGeom prst="ellipse">
                <a:avLst/>
              </a:prstGeom>
              <a:solidFill>
                <a:srgbClr val="2C3A4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3" name="TextBox 12">
                <a:extLst>
                  <a:ext uri="{FF2B5EF4-FFF2-40B4-BE49-F238E27FC236}">
                    <a16:creationId xmlns:a16="http://schemas.microsoft.com/office/drawing/2014/main" id="{CB4B1C9E-99DE-594D-B591-1AF4CC7A46E2}"/>
                  </a:ext>
                </a:extLst>
              </p:cNvPr>
              <p:cNvSpPr txBox="1"/>
              <p:nvPr/>
            </p:nvSpPr>
            <p:spPr>
              <a:xfrm>
                <a:off x="4443879" y="2047723"/>
                <a:ext cx="2712343" cy="1481451"/>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1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Modernize</a:t>
                </a:r>
                <a:endParaRPr kumimoji="0" lang="en-US" sz="6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endParaRPr>
              </a:p>
              <a:p>
                <a:pPr lvl="0" defTabSz="1181900" fontAlgn="base">
                  <a:spcAft>
                    <a:spcPts val="0"/>
                  </a:spcAft>
                  <a:defRPr/>
                </a:pPr>
                <a:r>
                  <a:rPr lang="en-US" sz="300" kern="0" dirty="0">
                    <a:solidFill>
                      <a:srgbClr val="16BF9F"/>
                    </a:solidFill>
                  </a:rPr>
                  <a:t>your data infrastructure with the most scalable, trusted, and secure cloud provider</a:t>
                </a:r>
              </a:p>
            </p:txBody>
          </p:sp>
        </p:grpSp>
        <p:grpSp>
          <p:nvGrpSpPr>
            <p:cNvPr id="7" name="Group 6">
              <a:extLst>
                <a:ext uri="{FF2B5EF4-FFF2-40B4-BE49-F238E27FC236}">
                  <a16:creationId xmlns:a16="http://schemas.microsoft.com/office/drawing/2014/main" id="{28C3E042-2D0D-5541-B5FD-81889A1533BE}"/>
                </a:ext>
              </a:extLst>
            </p:cNvPr>
            <p:cNvGrpSpPr/>
            <p:nvPr/>
          </p:nvGrpSpPr>
          <p:grpSpPr>
            <a:xfrm>
              <a:off x="2009657" y="4922243"/>
              <a:ext cx="931025" cy="873374"/>
              <a:chOff x="9483249" y="3474719"/>
              <a:chExt cx="2403951" cy="2293035"/>
            </a:xfrm>
          </p:grpSpPr>
          <p:sp>
            <p:nvSpPr>
              <p:cNvPr id="10" name="Oval 9">
                <a:extLst>
                  <a:ext uri="{FF2B5EF4-FFF2-40B4-BE49-F238E27FC236}">
                    <a16:creationId xmlns:a16="http://schemas.microsoft.com/office/drawing/2014/main" id="{E1A72FA5-2219-974F-BF13-D67D8F463081}"/>
                  </a:ext>
                </a:extLst>
              </p:cNvPr>
              <p:cNvSpPr/>
              <p:nvPr/>
            </p:nvSpPr>
            <p:spPr>
              <a:xfrm>
                <a:off x="9539521" y="3474719"/>
                <a:ext cx="2267341" cy="2293035"/>
              </a:xfrm>
              <a:prstGeom prst="ellipse">
                <a:avLst/>
              </a:prstGeom>
              <a:solidFill>
                <a:srgbClr val="2C3A4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57F9A9AC-09B7-4C46-8500-07A24BD3FB9E}"/>
                  </a:ext>
                </a:extLst>
              </p:cNvPr>
              <p:cNvSpPr txBox="1"/>
              <p:nvPr/>
            </p:nvSpPr>
            <p:spPr>
              <a:xfrm>
                <a:off x="9483249" y="3992177"/>
                <a:ext cx="2403951" cy="1360243"/>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1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Innovate</a:t>
                </a:r>
                <a:endParaRPr kumimoji="0" lang="en-US" sz="6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endParaRPr>
              </a:p>
              <a:p>
                <a:pPr lvl="0">
                  <a:defRPr/>
                </a:pPr>
                <a:r>
                  <a:rPr lang="en-US" sz="300" kern="0" dirty="0">
                    <a:solidFill>
                      <a:srgbClr val="16BF9F"/>
                    </a:solidFill>
                  </a:rPr>
                  <a:t>Build new experiences and reimagine old processes with AI/ML</a:t>
                </a:r>
                <a:endParaRPr lang="en-US" sz="600" b="1" kern="0" dirty="0">
                  <a:solidFill>
                    <a:prstClr val="white"/>
                  </a:solidFill>
                </a:endParaRPr>
              </a:p>
            </p:txBody>
          </p:sp>
        </p:grpSp>
        <p:sp>
          <p:nvSpPr>
            <p:cNvPr id="8" name="Oval 7">
              <a:extLst>
                <a:ext uri="{FF2B5EF4-FFF2-40B4-BE49-F238E27FC236}">
                  <a16:creationId xmlns:a16="http://schemas.microsoft.com/office/drawing/2014/main" id="{C1863142-004A-104D-A42A-B6F1A50FFBD0}"/>
                </a:ext>
              </a:extLst>
            </p:cNvPr>
            <p:cNvSpPr/>
            <p:nvPr/>
          </p:nvSpPr>
          <p:spPr>
            <a:xfrm>
              <a:off x="1416627" y="4760825"/>
              <a:ext cx="751501" cy="71701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TextBox 8">
              <a:extLst>
                <a:ext uri="{FF2B5EF4-FFF2-40B4-BE49-F238E27FC236}">
                  <a16:creationId xmlns:a16="http://schemas.microsoft.com/office/drawing/2014/main" id="{4A72421A-A466-D94B-86F7-B875880065F7}"/>
                </a:ext>
              </a:extLst>
            </p:cNvPr>
            <p:cNvSpPr txBox="1"/>
            <p:nvPr/>
          </p:nvSpPr>
          <p:spPr>
            <a:xfrm>
              <a:off x="1456964" y="4815467"/>
              <a:ext cx="696861" cy="615553"/>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800" b="1" i="0" u="none" strike="noStrike" kern="0" cap="none" spc="0" normalizeH="0" baseline="0" noProof="0" dirty="0">
                  <a:ln>
                    <a:noFill/>
                  </a:ln>
                  <a:solidFill>
                    <a:schemeClr val="accent1"/>
                  </a:solidFill>
                  <a:effectLst/>
                  <a:uLnTx/>
                  <a:uFillTx/>
                </a:rPr>
                <a:t>Modern data strategy</a:t>
              </a:r>
              <a:endParaRPr lang="en-US" sz="500" kern="0" dirty="0">
                <a:solidFill>
                  <a:schemeClr val="accent1"/>
                </a:solidFill>
              </a:endParaRPr>
            </a:p>
          </p:txBody>
        </p:sp>
      </p:grpSp>
    </p:spTree>
    <p:extLst>
      <p:ext uri="{BB962C8B-B14F-4D97-AF65-F5344CB8AC3E}">
        <p14:creationId xmlns:p14="http://schemas.microsoft.com/office/powerpoint/2010/main" val="170986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2.5E-6 -1.48148E-6 L 0.03672 -1.48148E-6 " pathEditMode="relative" rAng="0" ptsTypes="AA">
                                      <p:cBhvr>
                                        <p:cTn id="9" dur="600" spd="-100000" fill="hold"/>
                                        <p:tgtEl>
                                          <p:spTgt spid="3"/>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2CA822F-5CE3-9C4C-ACAD-6D1062F9172A}"/>
              </a:ext>
            </a:extLst>
          </p:cNvPr>
          <p:cNvGrpSpPr>
            <a:grpSpLocks noChangeAspect="1"/>
          </p:cNvGrpSpPr>
          <p:nvPr/>
        </p:nvGrpSpPr>
        <p:grpSpPr>
          <a:xfrm>
            <a:off x="4815796" y="2002552"/>
            <a:ext cx="2567956" cy="2590800"/>
            <a:chOff x="10611115" y="2605084"/>
            <a:chExt cx="2335989" cy="2356772"/>
          </a:xfrm>
        </p:grpSpPr>
        <p:pic>
          <p:nvPicPr>
            <p:cNvPr id="4" name="Picture 3" descr="Background pattern&#10;&#10;Description automatically generated">
              <a:extLst>
                <a:ext uri="{FF2B5EF4-FFF2-40B4-BE49-F238E27FC236}">
                  <a16:creationId xmlns:a16="http://schemas.microsoft.com/office/drawing/2014/main" id="{905D7F0A-64BD-7F4E-95F0-E7EB07E9B3D5}"/>
                </a:ext>
              </a:extLst>
            </p:cNvPr>
            <p:cNvPicPr>
              <a:picLocks noChangeAspect="1"/>
            </p:cNvPicPr>
            <p:nvPr/>
          </p:nvPicPr>
          <p:blipFill>
            <a:blip r:embed="rId3"/>
            <a:stretch>
              <a:fillRect/>
            </a:stretch>
          </p:blipFill>
          <p:spPr>
            <a:xfrm>
              <a:off x="10611115" y="2605084"/>
              <a:ext cx="2335989" cy="2356772"/>
            </a:xfrm>
            <a:prstGeom prst="ellipse">
              <a:avLst/>
            </a:prstGeom>
            <a:ln w="38100">
              <a:solidFill>
                <a:schemeClr val="bg1"/>
              </a:solidFill>
            </a:ln>
          </p:spPr>
        </p:pic>
        <p:sp>
          <p:nvSpPr>
            <p:cNvPr id="5" name="Rectangle 4">
              <a:extLst>
                <a:ext uri="{FF2B5EF4-FFF2-40B4-BE49-F238E27FC236}">
                  <a16:creationId xmlns:a16="http://schemas.microsoft.com/office/drawing/2014/main" id="{391549AD-46B4-D640-9162-045CF5AFD906}"/>
                </a:ext>
              </a:extLst>
            </p:cNvPr>
            <p:cNvSpPr>
              <a:spLocks noChangeAspect="1"/>
            </p:cNvSpPr>
            <p:nvPr/>
          </p:nvSpPr>
          <p:spPr>
            <a:xfrm>
              <a:off x="10955922" y="4087732"/>
              <a:ext cx="1646375" cy="307972"/>
            </a:xfrm>
            <a:prstGeom prst="rect">
              <a:avLst/>
            </a:prstGeom>
            <a:noFill/>
            <a:ln w="12700" cap="flat" cmpd="sng" algn="ctr">
              <a:noFill/>
              <a:prstDash val="solid"/>
              <a:miter lim="800000"/>
            </a:ln>
            <a:effectLst/>
          </p:spPr>
          <p:txBody>
            <a:bodyPr rtlCol="0" anchor="ctr">
              <a:spAutoFit/>
            </a:bodyPr>
            <a:lstStyle/>
            <a:p>
              <a:pPr marL="0" marR="0" lvl="0" indent="0" algn="ctr" defTabSz="914233" eaLnBrk="1" fontAlgn="auto" latinLnBrk="0" hangingPunct="1">
                <a:lnSpc>
                  <a:spcPct val="8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Amazon S3 </a:t>
              </a:r>
            </a:p>
          </p:txBody>
        </p:sp>
        <p:pic>
          <p:nvPicPr>
            <p:cNvPr id="6" name="Picture 5">
              <a:extLst>
                <a:ext uri="{FF2B5EF4-FFF2-40B4-BE49-F238E27FC236}">
                  <a16:creationId xmlns:a16="http://schemas.microsoft.com/office/drawing/2014/main" id="{6E3F24EF-2959-4D44-8BE8-B357604AE9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406259" y="3229424"/>
              <a:ext cx="745700" cy="769003"/>
            </a:xfrm>
            <a:prstGeom prst="rect">
              <a:avLst/>
            </a:prstGeom>
            <a:effectLst/>
          </p:spPr>
        </p:pic>
      </p:grpSp>
      <p:sp>
        <p:nvSpPr>
          <p:cNvPr id="7" name="TextBox 6">
            <a:extLst>
              <a:ext uri="{FF2B5EF4-FFF2-40B4-BE49-F238E27FC236}">
                <a16:creationId xmlns:a16="http://schemas.microsoft.com/office/drawing/2014/main" id="{5EE85480-88C7-9B45-82CC-6748A2FEB6BA}"/>
              </a:ext>
            </a:extLst>
          </p:cNvPr>
          <p:cNvSpPr txBox="1"/>
          <p:nvPr/>
        </p:nvSpPr>
        <p:spPr>
          <a:xfrm>
            <a:off x="1468609" y="1581893"/>
            <a:ext cx="2595262" cy="707886"/>
          </a:xfrm>
          <a:prstGeom prst="rect">
            <a:avLst/>
          </a:prstGeom>
          <a:noFill/>
          <a:ln w="0">
            <a:noFill/>
          </a:ln>
        </p:spPr>
        <p:txBody>
          <a:bodyPr wrap="none" lIns="152400" tIns="121920" rIns="152400" bIns="121920" rtlCol="0">
            <a:spAutoFit/>
          </a:bodyPr>
          <a:lstStyle/>
          <a:p>
            <a:pPr algn="r" defTabSz="914233">
              <a:defRPr/>
            </a:pPr>
            <a:r>
              <a:rPr lang="en-US" sz="1500" dirty="0">
                <a:solidFill>
                  <a:prstClr val="white"/>
                </a:solidFill>
                <a:latin typeface="Amazon Ember"/>
                <a:ea typeface="Amazon Ember Light" panose="020B0403020204020204" pitchFamily="34" charset="0"/>
                <a:cs typeface="Amazon Ember Light" panose="020B0403020204020204" pitchFamily="34" charset="0"/>
              </a:rPr>
              <a:t>Unmatched </a:t>
            </a:r>
            <a:r>
              <a:rPr lang="en-US" sz="1500" dirty="0">
                <a:solidFill>
                  <a:srgbClr val="16BF9F"/>
                </a:solidFill>
                <a:latin typeface="Amazon Ember"/>
                <a:ea typeface="Amazon Ember" panose="020B0603020204020204" pitchFamily="34" charset="0"/>
                <a:cs typeface="Amazon Ember" panose="020B0603020204020204" pitchFamily="34" charset="0"/>
              </a:rPr>
              <a:t>durability</a:t>
            </a:r>
            <a:r>
              <a:rPr lang="en-US" sz="1500" dirty="0">
                <a:solidFill>
                  <a:srgbClr val="16BF9F"/>
                </a:solidFill>
                <a:latin typeface="Amazon Ember"/>
                <a:ea typeface="Amazon Ember Light" panose="020B0403020204020204" pitchFamily="34" charset="0"/>
                <a:cs typeface="Amazon Ember Light" panose="020B0403020204020204" pitchFamily="34" charset="0"/>
              </a:rPr>
              <a:t>,</a:t>
            </a:r>
            <a:br>
              <a:rPr lang="en-US" sz="1500" dirty="0">
                <a:solidFill>
                  <a:srgbClr val="16BF9F"/>
                </a:solidFill>
                <a:latin typeface="Amazon Ember"/>
                <a:ea typeface="Amazon Ember Light" panose="020B0403020204020204" pitchFamily="34" charset="0"/>
                <a:cs typeface="Amazon Ember Light" panose="020B0403020204020204" pitchFamily="34" charset="0"/>
              </a:rPr>
            </a:br>
            <a:r>
              <a:rPr lang="en-US" sz="1500" dirty="0">
                <a:solidFill>
                  <a:srgbClr val="16BF9F"/>
                </a:solidFill>
                <a:latin typeface="Amazon Ember"/>
                <a:ea typeface="Amazon Ember" panose="020B0603020204020204" pitchFamily="34" charset="0"/>
                <a:cs typeface="Amazon Ember" panose="020B0603020204020204" pitchFamily="34" charset="0"/>
              </a:rPr>
              <a:t>availability</a:t>
            </a:r>
            <a:r>
              <a:rPr lang="en-US" sz="1500" dirty="0">
                <a:solidFill>
                  <a:srgbClr val="16BF9F"/>
                </a:solidFill>
                <a:latin typeface="Amazon Ember"/>
                <a:ea typeface="Amazon Ember Light" panose="020B0403020204020204" pitchFamily="34" charset="0"/>
                <a:cs typeface="Amazon Ember Light" panose="020B0403020204020204" pitchFamily="34" charset="0"/>
              </a:rPr>
              <a:t>, </a:t>
            </a:r>
            <a:r>
              <a:rPr lang="en-US" sz="1500" dirty="0">
                <a:solidFill>
                  <a:prstClr val="white"/>
                </a:solidFill>
                <a:latin typeface="Amazon Ember"/>
                <a:ea typeface="Amazon Ember Light" panose="020B0403020204020204" pitchFamily="34" charset="0"/>
                <a:cs typeface="Amazon Ember Light" panose="020B0403020204020204" pitchFamily="34" charset="0"/>
              </a:rPr>
              <a:t>and </a:t>
            </a:r>
            <a:r>
              <a:rPr lang="en-US" sz="1500" dirty="0">
                <a:solidFill>
                  <a:srgbClr val="16BF9F"/>
                </a:solidFill>
                <a:latin typeface="Amazon Ember"/>
                <a:ea typeface="Amazon Ember" panose="020B0603020204020204" pitchFamily="34" charset="0"/>
                <a:cs typeface="Amazon Ember" panose="020B0603020204020204" pitchFamily="34" charset="0"/>
              </a:rPr>
              <a:t>scalability</a:t>
            </a:r>
          </a:p>
        </p:txBody>
      </p:sp>
      <p:sp>
        <p:nvSpPr>
          <p:cNvPr id="8" name="TextBox 7">
            <a:extLst>
              <a:ext uri="{FF2B5EF4-FFF2-40B4-BE49-F238E27FC236}">
                <a16:creationId xmlns:a16="http://schemas.microsoft.com/office/drawing/2014/main" id="{56345A97-A891-E146-8B18-41275A424C1F}"/>
              </a:ext>
            </a:extLst>
          </p:cNvPr>
          <p:cNvSpPr txBox="1"/>
          <p:nvPr/>
        </p:nvSpPr>
        <p:spPr>
          <a:xfrm>
            <a:off x="8106877" y="1697309"/>
            <a:ext cx="2571217" cy="477054"/>
          </a:xfrm>
          <a:prstGeom prst="rect">
            <a:avLst/>
          </a:prstGeom>
          <a:noFill/>
          <a:ln w="0">
            <a:noFill/>
          </a:ln>
        </p:spPr>
        <p:txBody>
          <a:bodyPr wrap="none" lIns="152400" tIns="121920" rIns="152400" bIns="121920" rtlCol="0">
            <a:spAutoFit/>
          </a:bodyPr>
          <a:lstStyle/>
          <a:p>
            <a:pPr defTabSz="914233">
              <a:defRPr/>
            </a:pPr>
            <a:r>
              <a:rPr lang="en-US" sz="1500" dirty="0">
                <a:solidFill>
                  <a:prstClr val="white"/>
                </a:solidFill>
                <a:latin typeface="Amazon Ember"/>
                <a:ea typeface="Amazon Ember Light" panose="020B0403020204020204" pitchFamily="34" charset="0"/>
                <a:cs typeface="Amazon Ember Light" panose="020B0403020204020204" pitchFamily="34" charset="0"/>
              </a:rPr>
              <a:t>Most </a:t>
            </a:r>
            <a:r>
              <a:rPr lang="en-US" sz="1500" dirty="0">
                <a:solidFill>
                  <a:srgbClr val="16BF9F"/>
                </a:solidFill>
                <a:latin typeface="Amazon Ember"/>
                <a:ea typeface="Amazon Ember" panose="020B0603020204020204" pitchFamily="34" charset="0"/>
                <a:cs typeface="Amazon Ember" panose="020B0603020204020204" pitchFamily="34" charset="0"/>
              </a:rPr>
              <a:t>object-level controls</a:t>
            </a:r>
          </a:p>
        </p:txBody>
      </p:sp>
      <p:sp>
        <p:nvSpPr>
          <p:cNvPr id="9" name="TextBox 8">
            <a:extLst>
              <a:ext uri="{FF2B5EF4-FFF2-40B4-BE49-F238E27FC236}">
                <a16:creationId xmlns:a16="http://schemas.microsoft.com/office/drawing/2014/main" id="{1A48EF17-49AD-644D-A282-5B29EE5F861C}"/>
              </a:ext>
            </a:extLst>
          </p:cNvPr>
          <p:cNvSpPr txBox="1"/>
          <p:nvPr/>
        </p:nvSpPr>
        <p:spPr>
          <a:xfrm>
            <a:off x="1338119" y="2819168"/>
            <a:ext cx="2164055" cy="938719"/>
          </a:xfrm>
          <a:prstGeom prst="rect">
            <a:avLst/>
          </a:prstGeom>
          <a:noFill/>
          <a:ln w="0">
            <a:noFill/>
          </a:ln>
        </p:spPr>
        <p:txBody>
          <a:bodyPr wrap="none" lIns="152400" tIns="121920" rIns="152400" bIns="121920" rtlCol="0">
            <a:spAutoFit/>
          </a:bodyPr>
          <a:lstStyle/>
          <a:p>
            <a:pPr algn="r" defTabSz="914233">
              <a:defRPr/>
            </a:pPr>
            <a:r>
              <a:rPr lang="en-US" sz="1500" dirty="0">
                <a:solidFill>
                  <a:srgbClr val="16BF9F"/>
                </a:solidFill>
                <a:latin typeface="Amazon Ember"/>
                <a:ea typeface="Amazon Ember" panose="020B0603020204020204" pitchFamily="34" charset="0"/>
                <a:cs typeface="Amazon Ember" panose="020B0603020204020204" pitchFamily="34" charset="0"/>
              </a:rPr>
              <a:t>Easiest to use </a:t>
            </a:r>
            <a:r>
              <a:rPr lang="en-US" sz="1500" dirty="0">
                <a:solidFill>
                  <a:prstClr val="white"/>
                </a:solidFill>
                <a:latin typeface="Amazon Ember"/>
                <a:ea typeface="Amazon Ember Light" panose="020B0403020204020204" pitchFamily="34" charset="0"/>
                <a:cs typeface="Amazon Ember Light" panose="020B0403020204020204" pitchFamily="34" charset="0"/>
              </a:rPr>
              <a:t>with</a:t>
            </a:r>
            <a:br>
              <a:rPr lang="en-US" sz="1500" dirty="0">
                <a:solidFill>
                  <a:prstClr val="white"/>
                </a:solidFill>
                <a:latin typeface="Amazon Ember"/>
                <a:ea typeface="Amazon Ember Light" panose="020B0403020204020204" pitchFamily="34" charset="0"/>
                <a:cs typeface="Amazon Ember Light" panose="020B0403020204020204" pitchFamily="34" charset="0"/>
              </a:rPr>
            </a:br>
            <a:r>
              <a:rPr lang="en-US" sz="1500" dirty="0">
                <a:solidFill>
                  <a:srgbClr val="16BF9F"/>
                </a:solidFill>
                <a:latin typeface="Amazon Ember"/>
                <a:ea typeface="Amazon Ember" panose="020B0603020204020204" pitchFamily="34" charset="0"/>
                <a:cs typeface="Amazon Ember" panose="020B0603020204020204" pitchFamily="34" charset="0"/>
              </a:rPr>
              <a:t>cost optimization </a:t>
            </a:r>
            <a:r>
              <a:rPr lang="en-US" sz="1500" dirty="0">
                <a:solidFill>
                  <a:prstClr val="white"/>
                </a:solidFill>
                <a:latin typeface="Amazon Ember"/>
                <a:ea typeface="Amazon Ember" panose="020B0603020204020204" pitchFamily="34" charset="0"/>
                <a:cs typeface="Amazon Ember" panose="020B0603020204020204" pitchFamily="34" charset="0"/>
              </a:rPr>
              <a:t>–</a:t>
            </a:r>
            <a:r>
              <a:rPr lang="en-US" sz="1500" dirty="0">
                <a:solidFill>
                  <a:srgbClr val="16BF9F"/>
                </a:solidFill>
                <a:latin typeface="Amazon Ember"/>
                <a:ea typeface="Amazon Ember" panose="020B0603020204020204" pitchFamily="34" charset="0"/>
                <a:cs typeface="Amazon Ember" panose="020B0603020204020204" pitchFamily="34" charset="0"/>
              </a:rPr>
              <a:t> </a:t>
            </a:r>
            <a:br>
              <a:rPr lang="en-US" sz="1500" dirty="0">
                <a:solidFill>
                  <a:srgbClr val="16BF9F"/>
                </a:solidFill>
                <a:latin typeface="Amazon Ember"/>
                <a:ea typeface="Amazon Ember" panose="020B0603020204020204" pitchFamily="34" charset="0"/>
                <a:cs typeface="Amazon Ember" panose="020B0603020204020204" pitchFamily="34" charset="0"/>
              </a:rPr>
            </a:br>
            <a:r>
              <a:rPr lang="en-US" sz="1500" dirty="0">
                <a:solidFill>
                  <a:prstClr val="white"/>
                </a:solidFill>
                <a:latin typeface="Amazon Ember"/>
                <a:ea typeface="Amazon Ember" panose="020B0603020204020204" pitchFamily="34" charset="0"/>
                <a:cs typeface="Amazon Ember" panose="020B0603020204020204" pitchFamily="34" charset="0"/>
              </a:rPr>
              <a:t>S3 </a:t>
            </a:r>
            <a:r>
              <a:rPr lang="en-US" sz="1500" dirty="0">
                <a:solidFill>
                  <a:prstClr val="white"/>
                </a:solidFill>
                <a:latin typeface="Amazon Ember"/>
                <a:ea typeface="Amazon Ember Light" panose="020B0403020204020204" pitchFamily="34" charset="0"/>
                <a:cs typeface="Amazon Ember Light" panose="020B0403020204020204" pitchFamily="34" charset="0"/>
              </a:rPr>
              <a:t>Intelligent-</a:t>
            </a:r>
            <a:r>
              <a:rPr lang="en-US" sz="1500" dirty="0" err="1">
                <a:solidFill>
                  <a:prstClr val="white"/>
                </a:solidFill>
                <a:latin typeface="Amazon Ember"/>
                <a:ea typeface="Amazon Ember Light" panose="020B0403020204020204" pitchFamily="34" charset="0"/>
                <a:cs typeface="Amazon Ember Light" panose="020B0403020204020204" pitchFamily="34" charset="0"/>
              </a:rPr>
              <a:t>Tiering</a:t>
            </a:r>
            <a:endParaRPr lang="en-US" sz="1500" dirty="0">
              <a:solidFill>
                <a:prstClr val="white"/>
              </a:solidFill>
              <a:latin typeface="Amazon Ember"/>
              <a:ea typeface="Amazon Ember Light" panose="020B0403020204020204" pitchFamily="34" charset="0"/>
              <a:cs typeface="Amazon Ember Light" panose="020B0403020204020204" pitchFamily="34" charset="0"/>
            </a:endParaRPr>
          </a:p>
        </p:txBody>
      </p:sp>
      <p:sp>
        <p:nvSpPr>
          <p:cNvPr id="10" name="TextBox 9">
            <a:extLst>
              <a:ext uri="{FF2B5EF4-FFF2-40B4-BE49-F238E27FC236}">
                <a16:creationId xmlns:a16="http://schemas.microsoft.com/office/drawing/2014/main" id="{F61EB587-DCE3-F845-AA4D-C64C2A16B876}"/>
              </a:ext>
            </a:extLst>
          </p:cNvPr>
          <p:cNvSpPr txBox="1"/>
          <p:nvPr/>
        </p:nvSpPr>
        <p:spPr>
          <a:xfrm>
            <a:off x="8099740" y="4298771"/>
            <a:ext cx="3186770" cy="707886"/>
          </a:xfrm>
          <a:prstGeom prst="rect">
            <a:avLst/>
          </a:prstGeom>
          <a:noFill/>
          <a:ln w="0">
            <a:noFill/>
          </a:ln>
        </p:spPr>
        <p:txBody>
          <a:bodyPr wrap="none" lIns="152400" tIns="121920" rIns="152400" bIns="121920" rtlCol="0">
            <a:spAutoFit/>
          </a:bodyPr>
          <a:lstStyle/>
          <a:p>
            <a:pPr defTabSz="914233">
              <a:defRPr/>
            </a:pPr>
            <a:r>
              <a:rPr lang="en-US" sz="1500" dirty="0">
                <a:solidFill>
                  <a:prstClr val="white"/>
                </a:solidFill>
                <a:latin typeface="Amazon Ember"/>
                <a:ea typeface="Amazon Ember Light" panose="020B0403020204020204" pitchFamily="34" charset="0"/>
                <a:cs typeface="Amazon Ember Light" panose="020B0403020204020204" pitchFamily="34" charset="0"/>
              </a:rPr>
              <a:t>Unmatched </a:t>
            </a:r>
            <a:r>
              <a:rPr lang="en-US" sz="1500" dirty="0">
                <a:solidFill>
                  <a:srgbClr val="16BF9F"/>
                </a:solidFill>
                <a:latin typeface="Amazon Ember"/>
                <a:ea typeface="Amazon Ember" panose="020B0603020204020204" pitchFamily="34" charset="0"/>
                <a:cs typeface="Amazon Ember" panose="020B0603020204020204" pitchFamily="34" charset="0"/>
              </a:rPr>
              <a:t>security, compliance,</a:t>
            </a:r>
            <a:br>
              <a:rPr lang="en-US" sz="1500" dirty="0">
                <a:solidFill>
                  <a:srgbClr val="16BF9F"/>
                </a:solidFill>
                <a:latin typeface="Amazon Ember"/>
                <a:ea typeface="Amazon Ember" panose="020B0603020204020204" pitchFamily="34" charset="0"/>
                <a:cs typeface="Amazon Ember" panose="020B0603020204020204" pitchFamily="34" charset="0"/>
              </a:rPr>
            </a:br>
            <a:r>
              <a:rPr lang="en-US" sz="1500" dirty="0">
                <a:solidFill>
                  <a:prstClr val="white"/>
                </a:solidFill>
                <a:latin typeface="Amazon Ember"/>
                <a:ea typeface="Amazon Ember Light" panose="020B0403020204020204" pitchFamily="34" charset="0"/>
                <a:cs typeface="Amazon Ember Light" panose="020B0403020204020204" pitchFamily="34" charset="0"/>
              </a:rPr>
              <a:t>and</a:t>
            </a:r>
            <a:r>
              <a:rPr lang="en-US" sz="1500" dirty="0">
                <a:solidFill>
                  <a:srgbClr val="16BF9F"/>
                </a:solidFill>
                <a:latin typeface="Amazon Ember"/>
                <a:ea typeface="Amazon Ember Light" panose="020B0403020204020204" pitchFamily="34" charset="0"/>
                <a:cs typeface="Amazon Ember Light" panose="020B0403020204020204" pitchFamily="34" charset="0"/>
              </a:rPr>
              <a:t> </a:t>
            </a:r>
            <a:r>
              <a:rPr lang="en-US" sz="1500" dirty="0">
                <a:solidFill>
                  <a:srgbClr val="16BF9F"/>
                </a:solidFill>
                <a:latin typeface="Amazon Ember"/>
                <a:ea typeface="Amazon Ember" panose="020B0603020204020204" pitchFamily="34" charset="0"/>
                <a:cs typeface="Amazon Ember" panose="020B0603020204020204" pitchFamily="34" charset="0"/>
              </a:rPr>
              <a:t>audit</a:t>
            </a:r>
            <a:r>
              <a:rPr lang="en-US" sz="1500" dirty="0">
                <a:solidFill>
                  <a:srgbClr val="16BF9F"/>
                </a:solidFill>
                <a:latin typeface="Amazon Ember"/>
                <a:ea typeface="Amazon Ember Light" panose="020B0403020204020204" pitchFamily="34" charset="0"/>
                <a:cs typeface="Amazon Ember Light" panose="020B0403020204020204" pitchFamily="34" charset="0"/>
              </a:rPr>
              <a:t> </a:t>
            </a:r>
            <a:r>
              <a:rPr lang="en-US" sz="1500" dirty="0">
                <a:solidFill>
                  <a:prstClr val="white"/>
                </a:solidFill>
                <a:latin typeface="Amazon Ember"/>
                <a:ea typeface="Amazon Ember Light" panose="020B0403020204020204" pitchFamily="34" charset="0"/>
                <a:cs typeface="Amazon Ember Light" panose="020B0403020204020204" pitchFamily="34" charset="0"/>
              </a:rPr>
              <a:t>capabilities</a:t>
            </a:r>
          </a:p>
        </p:txBody>
      </p:sp>
      <p:sp>
        <p:nvSpPr>
          <p:cNvPr id="11" name="TextBox 10">
            <a:extLst>
              <a:ext uri="{FF2B5EF4-FFF2-40B4-BE49-F238E27FC236}">
                <a16:creationId xmlns:a16="http://schemas.microsoft.com/office/drawing/2014/main" id="{EEE4AC15-323F-9D4F-BC29-2F5645FB2E97}"/>
              </a:ext>
            </a:extLst>
          </p:cNvPr>
          <p:cNvSpPr txBox="1"/>
          <p:nvPr/>
        </p:nvSpPr>
        <p:spPr>
          <a:xfrm>
            <a:off x="1630280" y="4414187"/>
            <a:ext cx="2442976" cy="477054"/>
          </a:xfrm>
          <a:prstGeom prst="rect">
            <a:avLst/>
          </a:prstGeom>
          <a:noFill/>
          <a:ln w="0">
            <a:noFill/>
          </a:ln>
        </p:spPr>
        <p:txBody>
          <a:bodyPr wrap="none" lIns="152400" tIns="121920" rIns="152400" bIns="121920" rtlCol="0">
            <a:spAutoFit/>
          </a:bodyPr>
          <a:lstStyle/>
          <a:p>
            <a:pPr algn="r" defTabSz="914233">
              <a:defRPr/>
            </a:pPr>
            <a:r>
              <a:rPr lang="en-US" sz="1500" dirty="0">
                <a:solidFill>
                  <a:prstClr val="white"/>
                </a:solidFill>
                <a:latin typeface="Amazon Ember"/>
                <a:ea typeface="Amazon Ember Light" panose="020B0403020204020204" pitchFamily="34" charset="0"/>
                <a:cs typeface="Amazon Ember Light" panose="020B0403020204020204" pitchFamily="34" charset="0"/>
              </a:rPr>
              <a:t>Most ways to </a:t>
            </a:r>
            <a:r>
              <a:rPr lang="en-US" sz="1500" dirty="0">
                <a:solidFill>
                  <a:srgbClr val="16BF9F"/>
                </a:solidFill>
                <a:latin typeface="Amazon Ember"/>
                <a:ea typeface="Amazon Ember Light" panose="020B0403020204020204" pitchFamily="34" charset="0"/>
                <a:cs typeface="Amazon Ember Light" panose="020B0403020204020204" pitchFamily="34" charset="0"/>
              </a:rPr>
              <a:t>get data in</a:t>
            </a:r>
          </a:p>
        </p:txBody>
      </p:sp>
      <p:sp>
        <p:nvSpPr>
          <p:cNvPr id="12" name="TextBox 11">
            <a:extLst>
              <a:ext uri="{FF2B5EF4-FFF2-40B4-BE49-F238E27FC236}">
                <a16:creationId xmlns:a16="http://schemas.microsoft.com/office/drawing/2014/main" id="{1D563BD3-091A-454F-8B2D-6377B57C50CF}"/>
              </a:ext>
            </a:extLst>
          </p:cNvPr>
          <p:cNvSpPr txBox="1"/>
          <p:nvPr/>
        </p:nvSpPr>
        <p:spPr>
          <a:xfrm>
            <a:off x="8682635" y="2934584"/>
            <a:ext cx="2895023" cy="707886"/>
          </a:xfrm>
          <a:prstGeom prst="rect">
            <a:avLst/>
          </a:prstGeom>
          <a:noFill/>
          <a:ln w="0">
            <a:noFill/>
          </a:ln>
        </p:spPr>
        <p:txBody>
          <a:bodyPr wrap="none" lIns="152400" tIns="121920" rIns="152400" bIns="121920" rtlCol="0">
            <a:spAutoFit/>
          </a:bodyPr>
          <a:lstStyle/>
          <a:p>
            <a:pPr defTabSz="914233">
              <a:defRPr/>
            </a:pPr>
            <a:r>
              <a:rPr lang="en-US" sz="1500" dirty="0">
                <a:solidFill>
                  <a:prstClr val="white"/>
                </a:solidFill>
                <a:latin typeface="Amazon Ember"/>
                <a:ea typeface="Amazon Ember" panose="020B0603020204020204" pitchFamily="34" charset="0"/>
                <a:cs typeface="Amazon Ember" panose="020B0603020204020204" pitchFamily="34" charset="0"/>
              </a:rPr>
              <a:t>Stores data in </a:t>
            </a:r>
            <a:br>
              <a:rPr lang="en-US" sz="1500" dirty="0">
                <a:solidFill>
                  <a:prstClr val="white"/>
                </a:solidFill>
                <a:latin typeface="Amazon Ember"/>
                <a:ea typeface="Amazon Ember" panose="020B0603020204020204" pitchFamily="34" charset="0"/>
                <a:cs typeface="Amazon Ember" panose="020B0603020204020204" pitchFamily="34" charset="0"/>
              </a:rPr>
            </a:br>
            <a:r>
              <a:rPr lang="en-US" sz="1500" dirty="0">
                <a:solidFill>
                  <a:srgbClr val="16BF9F"/>
                </a:solidFill>
                <a:latin typeface="Amazon Ember"/>
                <a:ea typeface="Amazon Ember" panose="020B0603020204020204" pitchFamily="34" charset="0"/>
                <a:cs typeface="Amazon Ember" panose="020B0603020204020204" pitchFamily="34" charset="0"/>
              </a:rPr>
              <a:t>standard-based open formats</a:t>
            </a:r>
          </a:p>
        </p:txBody>
      </p:sp>
      <p:grpSp>
        <p:nvGrpSpPr>
          <p:cNvPr id="13" name="Group 12">
            <a:extLst>
              <a:ext uri="{FF2B5EF4-FFF2-40B4-BE49-F238E27FC236}">
                <a16:creationId xmlns:a16="http://schemas.microsoft.com/office/drawing/2014/main" id="{3513E0FA-B9E4-C24D-8DC6-726DF40ACCC6}"/>
              </a:ext>
            </a:extLst>
          </p:cNvPr>
          <p:cNvGrpSpPr/>
          <p:nvPr/>
        </p:nvGrpSpPr>
        <p:grpSpPr>
          <a:xfrm>
            <a:off x="6992693" y="1948602"/>
            <a:ext cx="1114724" cy="469016"/>
            <a:chOff x="8399184" y="3069771"/>
            <a:chExt cx="1337669" cy="562819"/>
          </a:xfrm>
        </p:grpSpPr>
        <p:sp>
          <p:nvSpPr>
            <p:cNvPr id="14" name="Oval 13">
              <a:extLst>
                <a:ext uri="{FF2B5EF4-FFF2-40B4-BE49-F238E27FC236}">
                  <a16:creationId xmlns:a16="http://schemas.microsoft.com/office/drawing/2014/main" id="{9B40E42B-AA4E-A841-994C-C166C4A57F85}"/>
                </a:ext>
              </a:extLst>
            </p:cNvPr>
            <p:cNvSpPr/>
            <p:nvPr/>
          </p:nvSpPr>
          <p:spPr>
            <a:xfrm>
              <a:off x="8399184" y="3524814"/>
              <a:ext cx="106097" cy="107776"/>
            </a:xfrm>
            <a:prstGeom prst="ellipse">
              <a:avLst/>
            </a:prstGeom>
            <a:solidFill>
              <a:srgbClr val="16BF9F"/>
            </a:solidFill>
            <a:ln w="19050" cap="flat" cmpd="sng" algn="ctr">
              <a:solidFill>
                <a:sysClr val="window" lastClr="FFFFFF"/>
              </a:solidFill>
              <a:prstDash val="solid"/>
              <a:miter lim="800000"/>
            </a:ln>
            <a:effectLst/>
          </p:spPr>
          <p:txBody>
            <a:bodyPr rtlCol="0" anchor="ctr"/>
            <a:lstStyle/>
            <a:p>
              <a:pPr marL="0" marR="0" lvl="0" indent="0" algn="ctr" defTabSz="914270" eaLnBrk="1" fontAlgn="auto" latinLnBrk="0" hangingPunct="1">
                <a:lnSpc>
                  <a:spcPct val="100000"/>
                </a:lnSpc>
                <a:spcBef>
                  <a:spcPts val="0"/>
                </a:spcBef>
                <a:spcAft>
                  <a:spcPts val="0"/>
                </a:spcAft>
                <a:buClrTx/>
                <a:buSzTx/>
                <a:buFontTx/>
                <a:buNone/>
                <a:tabLst/>
                <a:defRPr/>
              </a:pPr>
              <a:endParaRPr kumimoji="0" lang="en-US" sz="529" b="0" i="0" u="none" strike="noStrike" kern="0" cap="none" spc="0" normalizeH="0" baseline="0" noProof="0" dirty="0">
                <a:ln>
                  <a:noFill/>
                </a:ln>
                <a:solidFill>
                  <a:srgbClr val="FFFFFF"/>
                </a:solidFill>
                <a:effectLst/>
                <a:uLnTx/>
                <a:uFillTx/>
                <a:latin typeface="Amazon Ember"/>
                <a:ea typeface="+mn-ea"/>
                <a:cs typeface="+mn-cs"/>
              </a:endParaRPr>
            </a:p>
          </p:txBody>
        </p:sp>
        <p:sp>
          <p:nvSpPr>
            <p:cNvPr id="15" name="Freeform: Shape 23">
              <a:extLst>
                <a:ext uri="{FF2B5EF4-FFF2-40B4-BE49-F238E27FC236}">
                  <a16:creationId xmlns:a16="http://schemas.microsoft.com/office/drawing/2014/main" id="{9157D9B4-84F5-F840-9CB0-354257557563}"/>
                </a:ext>
              </a:extLst>
            </p:cNvPr>
            <p:cNvSpPr/>
            <p:nvPr/>
          </p:nvSpPr>
          <p:spPr bwMode="auto">
            <a:xfrm>
              <a:off x="8485833" y="3069771"/>
              <a:ext cx="1251020" cy="467248"/>
            </a:xfrm>
            <a:custGeom>
              <a:avLst/>
              <a:gdLst>
                <a:gd name="connsiteX0" fmla="*/ 1251020 w 1251020"/>
                <a:gd name="connsiteY0" fmla="*/ 0 h 467248"/>
                <a:gd name="connsiteX1" fmla="*/ 467248 w 1251020"/>
                <a:gd name="connsiteY1" fmla="*/ 0 h 467248"/>
                <a:gd name="connsiteX2" fmla="*/ 0 w 1251020"/>
                <a:gd name="connsiteY2" fmla="*/ 467248 h 467248"/>
              </a:gdLst>
              <a:ahLst/>
              <a:cxnLst>
                <a:cxn ang="0">
                  <a:pos x="connsiteX0" y="connsiteY0"/>
                </a:cxn>
                <a:cxn ang="0">
                  <a:pos x="connsiteX1" y="connsiteY1"/>
                </a:cxn>
                <a:cxn ang="0">
                  <a:pos x="connsiteX2" y="connsiteY2"/>
                </a:cxn>
              </a:cxnLst>
              <a:rect l="l" t="t" r="r" b="b"/>
              <a:pathLst>
                <a:path w="1251020" h="467248">
                  <a:moveTo>
                    <a:pt x="1251020" y="0"/>
                  </a:moveTo>
                  <a:lnTo>
                    <a:pt x="467248" y="0"/>
                  </a:lnTo>
                  <a:lnTo>
                    <a:pt x="0" y="467248"/>
                  </a:lnTo>
                </a:path>
              </a:pathLst>
            </a:custGeom>
            <a:noFill/>
            <a:ln w="15875" cap="flat" cmpd="sng" algn="ctr">
              <a:solidFill>
                <a:sysClr val="window" lastClr="FFFFFF"/>
              </a:solidFill>
              <a:prstDash val="solid"/>
              <a:miter lim="800000"/>
              <a:headEnd type="none" w="med" len="med"/>
              <a:tailEnd type="none" w="med" len="med"/>
            </a:ln>
            <a:effectLst/>
          </p:spPr>
          <p:txBody>
            <a:bodyPr rtlCol="0" anchor="ctr"/>
            <a:lstStyle/>
            <a:p>
              <a:pPr marL="0" marR="0" lvl="0" indent="0" algn="ctr" defTabSz="914363"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Amazon Ember" panose="020B0603020204020204" pitchFamily="34" charset="0"/>
                <a:ea typeface="+mn-ea"/>
                <a:cs typeface="+mn-cs"/>
              </a:endParaRPr>
            </a:p>
          </p:txBody>
        </p:sp>
      </p:grpSp>
      <p:grpSp>
        <p:nvGrpSpPr>
          <p:cNvPr id="16" name="Group 15">
            <a:extLst>
              <a:ext uri="{FF2B5EF4-FFF2-40B4-BE49-F238E27FC236}">
                <a16:creationId xmlns:a16="http://schemas.microsoft.com/office/drawing/2014/main" id="{6A4D0018-97BF-7348-A01C-1313F42D0009}"/>
              </a:ext>
            </a:extLst>
          </p:cNvPr>
          <p:cNvGrpSpPr/>
          <p:nvPr/>
        </p:nvGrpSpPr>
        <p:grpSpPr>
          <a:xfrm>
            <a:off x="4096731" y="1942335"/>
            <a:ext cx="1114979" cy="475283"/>
            <a:chOff x="4924029" y="3062251"/>
            <a:chExt cx="1337975" cy="570339"/>
          </a:xfrm>
        </p:grpSpPr>
        <p:sp>
          <p:nvSpPr>
            <p:cNvPr id="17" name="Oval 16">
              <a:extLst>
                <a:ext uri="{FF2B5EF4-FFF2-40B4-BE49-F238E27FC236}">
                  <a16:creationId xmlns:a16="http://schemas.microsoft.com/office/drawing/2014/main" id="{9053A0B5-7B4C-E049-B753-E9F2B04CBDFE}"/>
                </a:ext>
              </a:extLst>
            </p:cNvPr>
            <p:cNvSpPr/>
            <p:nvPr/>
          </p:nvSpPr>
          <p:spPr>
            <a:xfrm>
              <a:off x="6155907" y="3524814"/>
              <a:ext cx="106097" cy="107776"/>
            </a:xfrm>
            <a:prstGeom prst="ellipse">
              <a:avLst/>
            </a:prstGeom>
            <a:solidFill>
              <a:srgbClr val="16BF9F"/>
            </a:solidFill>
            <a:ln w="19050" cap="flat" cmpd="sng" algn="ctr">
              <a:solidFill>
                <a:sysClr val="window" lastClr="FFFFFF"/>
              </a:solidFill>
              <a:prstDash val="solid"/>
              <a:miter lim="800000"/>
            </a:ln>
            <a:effectLst/>
          </p:spPr>
          <p:txBody>
            <a:bodyPr rtlCol="0" anchor="ctr"/>
            <a:lstStyle/>
            <a:p>
              <a:pPr marL="0" marR="0" lvl="0" indent="0" algn="ctr" defTabSz="914270" eaLnBrk="1" fontAlgn="auto" latinLnBrk="0" hangingPunct="1">
                <a:lnSpc>
                  <a:spcPct val="100000"/>
                </a:lnSpc>
                <a:spcBef>
                  <a:spcPts val="0"/>
                </a:spcBef>
                <a:spcAft>
                  <a:spcPts val="0"/>
                </a:spcAft>
                <a:buClrTx/>
                <a:buSzTx/>
                <a:buFontTx/>
                <a:buNone/>
                <a:tabLst/>
                <a:defRPr/>
              </a:pPr>
              <a:endParaRPr kumimoji="0" lang="en-US" sz="529" b="0" i="0" u="none" strike="noStrike" kern="0" cap="none" spc="0" normalizeH="0" baseline="0" noProof="0" dirty="0">
                <a:ln>
                  <a:noFill/>
                </a:ln>
                <a:solidFill>
                  <a:srgbClr val="FFFFFF"/>
                </a:solidFill>
                <a:effectLst/>
                <a:uLnTx/>
                <a:uFillTx/>
                <a:latin typeface="Amazon Ember"/>
                <a:ea typeface="+mn-ea"/>
                <a:cs typeface="+mn-cs"/>
              </a:endParaRPr>
            </a:p>
          </p:txBody>
        </p:sp>
        <p:sp>
          <p:nvSpPr>
            <p:cNvPr id="18" name="Freeform: Shape 72">
              <a:extLst>
                <a:ext uri="{FF2B5EF4-FFF2-40B4-BE49-F238E27FC236}">
                  <a16:creationId xmlns:a16="http://schemas.microsoft.com/office/drawing/2014/main" id="{F4ACB654-A046-144C-9E3F-6A9BD0EBA0ED}"/>
                </a:ext>
              </a:extLst>
            </p:cNvPr>
            <p:cNvSpPr/>
            <p:nvPr/>
          </p:nvSpPr>
          <p:spPr bwMode="auto">
            <a:xfrm flipH="1">
              <a:off x="4924029" y="3062251"/>
              <a:ext cx="1251020" cy="467248"/>
            </a:xfrm>
            <a:custGeom>
              <a:avLst/>
              <a:gdLst>
                <a:gd name="connsiteX0" fmla="*/ 1251020 w 1251020"/>
                <a:gd name="connsiteY0" fmla="*/ 0 h 467248"/>
                <a:gd name="connsiteX1" fmla="*/ 467248 w 1251020"/>
                <a:gd name="connsiteY1" fmla="*/ 0 h 467248"/>
                <a:gd name="connsiteX2" fmla="*/ 0 w 1251020"/>
                <a:gd name="connsiteY2" fmla="*/ 467248 h 467248"/>
              </a:gdLst>
              <a:ahLst/>
              <a:cxnLst>
                <a:cxn ang="0">
                  <a:pos x="connsiteX0" y="connsiteY0"/>
                </a:cxn>
                <a:cxn ang="0">
                  <a:pos x="connsiteX1" y="connsiteY1"/>
                </a:cxn>
                <a:cxn ang="0">
                  <a:pos x="connsiteX2" y="connsiteY2"/>
                </a:cxn>
              </a:cxnLst>
              <a:rect l="l" t="t" r="r" b="b"/>
              <a:pathLst>
                <a:path w="1251020" h="467248">
                  <a:moveTo>
                    <a:pt x="1251020" y="0"/>
                  </a:moveTo>
                  <a:lnTo>
                    <a:pt x="467248" y="0"/>
                  </a:lnTo>
                  <a:lnTo>
                    <a:pt x="0" y="467248"/>
                  </a:lnTo>
                </a:path>
              </a:pathLst>
            </a:custGeom>
            <a:noFill/>
            <a:ln w="15875" cap="flat" cmpd="sng" algn="ctr">
              <a:solidFill>
                <a:sysClr val="window" lastClr="FFFFFF"/>
              </a:solidFill>
              <a:prstDash val="solid"/>
              <a:miter lim="800000"/>
              <a:headEnd type="none" w="med" len="med"/>
              <a:tailEnd type="none" w="med" len="med"/>
            </a:ln>
            <a:effectLst/>
          </p:spPr>
          <p:txBody>
            <a:bodyPr rtlCol="0" anchor="ctr"/>
            <a:lstStyle/>
            <a:p>
              <a:pPr marL="0" marR="0" lvl="0" indent="0" algn="ctr" defTabSz="914363"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Amazon Ember" panose="020B0603020204020204" pitchFamily="34" charset="0"/>
                <a:ea typeface="+mn-ea"/>
                <a:cs typeface="+mn-cs"/>
              </a:endParaRPr>
            </a:p>
          </p:txBody>
        </p:sp>
      </p:grpSp>
      <p:grpSp>
        <p:nvGrpSpPr>
          <p:cNvPr id="19" name="Group 18">
            <a:extLst>
              <a:ext uri="{FF2B5EF4-FFF2-40B4-BE49-F238E27FC236}">
                <a16:creationId xmlns:a16="http://schemas.microsoft.com/office/drawing/2014/main" id="{EAF09DD3-E7FB-AE4E-BA06-02A1537834A7}"/>
              </a:ext>
            </a:extLst>
          </p:cNvPr>
          <p:cNvGrpSpPr/>
          <p:nvPr/>
        </p:nvGrpSpPr>
        <p:grpSpPr>
          <a:xfrm>
            <a:off x="6981299" y="4189020"/>
            <a:ext cx="1126119" cy="468499"/>
            <a:chOff x="8385510" y="5758271"/>
            <a:chExt cx="1351343" cy="562199"/>
          </a:xfrm>
        </p:grpSpPr>
        <p:sp>
          <p:nvSpPr>
            <p:cNvPr id="20" name="Oval 19">
              <a:extLst>
                <a:ext uri="{FF2B5EF4-FFF2-40B4-BE49-F238E27FC236}">
                  <a16:creationId xmlns:a16="http://schemas.microsoft.com/office/drawing/2014/main" id="{78381951-71E9-014C-A884-EFD91C2D5E29}"/>
                </a:ext>
              </a:extLst>
            </p:cNvPr>
            <p:cNvSpPr/>
            <p:nvPr/>
          </p:nvSpPr>
          <p:spPr>
            <a:xfrm>
              <a:off x="8385510" y="5758271"/>
              <a:ext cx="106097" cy="107776"/>
            </a:xfrm>
            <a:prstGeom prst="ellipse">
              <a:avLst/>
            </a:prstGeom>
            <a:solidFill>
              <a:srgbClr val="16BF9F"/>
            </a:solidFill>
            <a:ln w="19050" cap="flat" cmpd="sng" algn="ctr">
              <a:solidFill>
                <a:sysClr val="window" lastClr="FFFFFF"/>
              </a:solidFill>
              <a:prstDash val="solid"/>
              <a:miter lim="800000"/>
            </a:ln>
            <a:effectLst/>
          </p:spPr>
          <p:txBody>
            <a:bodyPr rtlCol="0" anchor="ctr"/>
            <a:lstStyle/>
            <a:p>
              <a:pPr marL="0" marR="0" lvl="0" indent="0" algn="ctr" defTabSz="914270" eaLnBrk="1" fontAlgn="auto" latinLnBrk="0" hangingPunct="1">
                <a:lnSpc>
                  <a:spcPct val="100000"/>
                </a:lnSpc>
                <a:spcBef>
                  <a:spcPts val="0"/>
                </a:spcBef>
                <a:spcAft>
                  <a:spcPts val="0"/>
                </a:spcAft>
                <a:buClrTx/>
                <a:buSzTx/>
                <a:buFontTx/>
                <a:buNone/>
                <a:tabLst/>
                <a:defRPr/>
              </a:pPr>
              <a:endParaRPr kumimoji="0" lang="en-US" sz="529" b="0" i="0" u="none" strike="noStrike" kern="0" cap="none" spc="0" normalizeH="0" baseline="0" noProof="0" dirty="0">
                <a:ln>
                  <a:noFill/>
                </a:ln>
                <a:solidFill>
                  <a:srgbClr val="FFFFFF"/>
                </a:solidFill>
                <a:effectLst/>
                <a:uLnTx/>
                <a:uFillTx/>
                <a:latin typeface="Amazon Ember"/>
                <a:ea typeface="+mn-ea"/>
                <a:cs typeface="+mn-cs"/>
              </a:endParaRPr>
            </a:p>
          </p:txBody>
        </p:sp>
        <p:sp>
          <p:nvSpPr>
            <p:cNvPr id="21" name="Freeform: Shape 75">
              <a:extLst>
                <a:ext uri="{FF2B5EF4-FFF2-40B4-BE49-F238E27FC236}">
                  <a16:creationId xmlns:a16="http://schemas.microsoft.com/office/drawing/2014/main" id="{F7D0777D-5F23-3A46-A427-F93B648D42A0}"/>
                </a:ext>
              </a:extLst>
            </p:cNvPr>
            <p:cNvSpPr/>
            <p:nvPr/>
          </p:nvSpPr>
          <p:spPr bwMode="auto">
            <a:xfrm flipV="1">
              <a:off x="8485833" y="5853222"/>
              <a:ext cx="1251020" cy="467248"/>
            </a:xfrm>
            <a:custGeom>
              <a:avLst/>
              <a:gdLst>
                <a:gd name="connsiteX0" fmla="*/ 1251020 w 1251020"/>
                <a:gd name="connsiteY0" fmla="*/ 0 h 467248"/>
                <a:gd name="connsiteX1" fmla="*/ 467248 w 1251020"/>
                <a:gd name="connsiteY1" fmla="*/ 0 h 467248"/>
                <a:gd name="connsiteX2" fmla="*/ 0 w 1251020"/>
                <a:gd name="connsiteY2" fmla="*/ 467248 h 467248"/>
              </a:gdLst>
              <a:ahLst/>
              <a:cxnLst>
                <a:cxn ang="0">
                  <a:pos x="connsiteX0" y="connsiteY0"/>
                </a:cxn>
                <a:cxn ang="0">
                  <a:pos x="connsiteX1" y="connsiteY1"/>
                </a:cxn>
                <a:cxn ang="0">
                  <a:pos x="connsiteX2" y="connsiteY2"/>
                </a:cxn>
              </a:cxnLst>
              <a:rect l="l" t="t" r="r" b="b"/>
              <a:pathLst>
                <a:path w="1251020" h="467248">
                  <a:moveTo>
                    <a:pt x="1251020" y="0"/>
                  </a:moveTo>
                  <a:lnTo>
                    <a:pt x="467248" y="0"/>
                  </a:lnTo>
                  <a:lnTo>
                    <a:pt x="0" y="467248"/>
                  </a:lnTo>
                </a:path>
              </a:pathLst>
            </a:custGeom>
            <a:noFill/>
            <a:ln w="15875" cap="flat" cmpd="sng" algn="ctr">
              <a:solidFill>
                <a:sysClr val="window" lastClr="FFFFFF"/>
              </a:solidFill>
              <a:prstDash val="solid"/>
              <a:miter lim="800000"/>
              <a:headEnd type="none" w="med" len="med"/>
              <a:tailEnd type="none" w="med" len="med"/>
            </a:ln>
            <a:effectLst/>
          </p:spPr>
          <p:txBody>
            <a:bodyPr rtlCol="0" anchor="ctr"/>
            <a:lstStyle/>
            <a:p>
              <a:pPr marL="0" marR="0" lvl="0" indent="0" algn="ctr" defTabSz="914363"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Amazon Ember" panose="020B0603020204020204" pitchFamily="34" charset="0"/>
                <a:ea typeface="+mn-ea"/>
                <a:cs typeface="+mn-cs"/>
              </a:endParaRPr>
            </a:p>
          </p:txBody>
        </p:sp>
      </p:grpSp>
      <p:grpSp>
        <p:nvGrpSpPr>
          <p:cNvPr id="22" name="Group 21">
            <a:extLst>
              <a:ext uri="{FF2B5EF4-FFF2-40B4-BE49-F238E27FC236}">
                <a16:creationId xmlns:a16="http://schemas.microsoft.com/office/drawing/2014/main" id="{EE07E3CF-2D14-6541-8E34-5F1DAACBF078}"/>
              </a:ext>
            </a:extLst>
          </p:cNvPr>
          <p:cNvGrpSpPr/>
          <p:nvPr/>
        </p:nvGrpSpPr>
        <p:grpSpPr>
          <a:xfrm>
            <a:off x="4096730" y="4194384"/>
            <a:ext cx="1111903" cy="456867"/>
            <a:chOff x="4924029" y="5764710"/>
            <a:chExt cx="1334284" cy="548240"/>
          </a:xfrm>
        </p:grpSpPr>
        <p:sp>
          <p:nvSpPr>
            <p:cNvPr id="23" name="Oval 22">
              <a:extLst>
                <a:ext uri="{FF2B5EF4-FFF2-40B4-BE49-F238E27FC236}">
                  <a16:creationId xmlns:a16="http://schemas.microsoft.com/office/drawing/2014/main" id="{715AD726-D418-5E4F-BB2A-589022807DDE}"/>
                </a:ext>
              </a:extLst>
            </p:cNvPr>
            <p:cNvSpPr/>
            <p:nvPr/>
          </p:nvSpPr>
          <p:spPr>
            <a:xfrm>
              <a:off x="6152216" y="5764710"/>
              <a:ext cx="106097" cy="107776"/>
            </a:xfrm>
            <a:prstGeom prst="ellipse">
              <a:avLst/>
            </a:prstGeom>
            <a:solidFill>
              <a:srgbClr val="16BF9F"/>
            </a:solidFill>
            <a:ln w="19050" cap="flat" cmpd="sng" algn="ctr">
              <a:solidFill>
                <a:sysClr val="window" lastClr="FFFFFF"/>
              </a:solidFill>
              <a:prstDash val="solid"/>
              <a:miter lim="800000"/>
            </a:ln>
            <a:effectLst/>
          </p:spPr>
          <p:txBody>
            <a:bodyPr rtlCol="0" anchor="ctr"/>
            <a:lstStyle/>
            <a:p>
              <a:pPr marL="0" marR="0" lvl="0" indent="0" algn="ctr" defTabSz="914270" eaLnBrk="1" fontAlgn="auto" latinLnBrk="0" hangingPunct="1">
                <a:lnSpc>
                  <a:spcPct val="100000"/>
                </a:lnSpc>
                <a:spcBef>
                  <a:spcPts val="0"/>
                </a:spcBef>
                <a:spcAft>
                  <a:spcPts val="0"/>
                </a:spcAft>
                <a:buClrTx/>
                <a:buSzTx/>
                <a:buFontTx/>
                <a:buNone/>
                <a:tabLst/>
                <a:defRPr/>
              </a:pPr>
              <a:endParaRPr kumimoji="0" lang="en-US" sz="529" b="0" i="0" u="none" strike="noStrike" kern="0" cap="none" spc="0" normalizeH="0" baseline="0" noProof="0" dirty="0">
                <a:ln>
                  <a:noFill/>
                </a:ln>
                <a:solidFill>
                  <a:srgbClr val="FFFFFF"/>
                </a:solidFill>
                <a:effectLst/>
                <a:uLnTx/>
                <a:uFillTx/>
                <a:latin typeface="Amazon Ember"/>
                <a:ea typeface="+mn-ea"/>
                <a:cs typeface="+mn-cs"/>
              </a:endParaRPr>
            </a:p>
          </p:txBody>
        </p:sp>
        <p:sp>
          <p:nvSpPr>
            <p:cNvPr id="24" name="Freeform: Shape 76">
              <a:extLst>
                <a:ext uri="{FF2B5EF4-FFF2-40B4-BE49-F238E27FC236}">
                  <a16:creationId xmlns:a16="http://schemas.microsoft.com/office/drawing/2014/main" id="{C5EFA601-C3E4-9245-A567-9B4F5FFE1CEF}"/>
                </a:ext>
              </a:extLst>
            </p:cNvPr>
            <p:cNvSpPr/>
            <p:nvPr/>
          </p:nvSpPr>
          <p:spPr bwMode="auto">
            <a:xfrm flipH="1" flipV="1">
              <a:off x="4924029" y="5845702"/>
              <a:ext cx="1251020" cy="467248"/>
            </a:xfrm>
            <a:custGeom>
              <a:avLst/>
              <a:gdLst>
                <a:gd name="connsiteX0" fmla="*/ 1251020 w 1251020"/>
                <a:gd name="connsiteY0" fmla="*/ 0 h 467248"/>
                <a:gd name="connsiteX1" fmla="*/ 467248 w 1251020"/>
                <a:gd name="connsiteY1" fmla="*/ 0 h 467248"/>
                <a:gd name="connsiteX2" fmla="*/ 0 w 1251020"/>
                <a:gd name="connsiteY2" fmla="*/ 467248 h 467248"/>
              </a:gdLst>
              <a:ahLst/>
              <a:cxnLst>
                <a:cxn ang="0">
                  <a:pos x="connsiteX0" y="connsiteY0"/>
                </a:cxn>
                <a:cxn ang="0">
                  <a:pos x="connsiteX1" y="connsiteY1"/>
                </a:cxn>
                <a:cxn ang="0">
                  <a:pos x="connsiteX2" y="connsiteY2"/>
                </a:cxn>
              </a:cxnLst>
              <a:rect l="l" t="t" r="r" b="b"/>
              <a:pathLst>
                <a:path w="1251020" h="467248">
                  <a:moveTo>
                    <a:pt x="1251020" y="0"/>
                  </a:moveTo>
                  <a:lnTo>
                    <a:pt x="467248" y="0"/>
                  </a:lnTo>
                  <a:lnTo>
                    <a:pt x="0" y="467248"/>
                  </a:lnTo>
                </a:path>
              </a:pathLst>
            </a:custGeom>
            <a:noFill/>
            <a:ln w="15875" cap="flat" cmpd="sng" algn="ctr">
              <a:solidFill>
                <a:sysClr val="window" lastClr="FFFFFF"/>
              </a:solidFill>
              <a:prstDash val="solid"/>
              <a:miter lim="800000"/>
              <a:headEnd type="none" w="med" len="med"/>
              <a:tailEnd type="none" w="med" len="med"/>
            </a:ln>
            <a:effectLst/>
          </p:spPr>
          <p:txBody>
            <a:bodyPr rtlCol="0" anchor="ctr"/>
            <a:lstStyle/>
            <a:p>
              <a:pPr marL="0" marR="0" lvl="0" indent="0" algn="ctr" defTabSz="914363"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Amazon Ember" panose="020B0603020204020204" pitchFamily="34" charset="0"/>
                <a:ea typeface="+mn-ea"/>
                <a:cs typeface="+mn-cs"/>
              </a:endParaRPr>
            </a:p>
          </p:txBody>
        </p:sp>
      </p:grpSp>
      <p:grpSp>
        <p:nvGrpSpPr>
          <p:cNvPr id="25" name="Group 24">
            <a:extLst>
              <a:ext uri="{FF2B5EF4-FFF2-40B4-BE49-F238E27FC236}">
                <a16:creationId xmlns:a16="http://schemas.microsoft.com/office/drawing/2014/main" id="{DBE1FC8C-FBA7-4A49-9467-04CF598B9F9D}"/>
              </a:ext>
            </a:extLst>
          </p:cNvPr>
          <p:cNvGrpSpPr/>
          <p:nvPr/>
        </p:nvGrpSpPr>
        <p:grpSpPr>
          <a:xfrm>
            <a:off x="3516264" y="3252422"/>
            <a:ext cx="1316683" cy="89813"/>
            <a:chOff x="4227469" y="4634355"/>
            <a:chExt cx="1580020" cy="107776"/>
          </a:xfrm>
        </p:grpSpPr>
        <p:sp>
          <p:nvSpPr>
            <p:cNvPr id="26" name="Oval 25">
              <a:extLst>
                <a:ext uri="{FF2B5EF4-FFF2-40B4-BE49-F238E27FC236}">
                  <a16:creationId xmlns:a16="http://schemas.microsoft.com/office/drawing/2014/main" id="{F38D8AA7-58D0-734E-90CD-C65B87881438}"/>
                </a:ext>
              </a:extLst>
            </p:cNvPr>
            <p:cNvSpPr/>
            <p:nvPr/>
          </p:nvSpPr>
          <p:spPr>
            <a:xfrm>
              <a:off x="5701392" y="4634355"/>
              <a:ext cx="106097" cy="107776"/>
            </a:xfrm>
            <a:prstGeom prst="ellipse">
              <a:avLst/>
            </a:prstGeom>
            <a:solidFill>
              <a:srgbClr val="16BF9F"/>
            </a:solidFill>
            <a:ln w="19050" cap="flat" cmpd="sng" algn="ctr">
              <a:solidFill>
                <a:sysClr val="window" lastClr="FFFFFF"/>
              </a:solidFill>
              <a:prstDash val="solid"/>
              <a:miter lim="800000"/>
            </a:ln>
            <a:effectLst/>
          </p:spPr>
          <p:txBody>
            <a:bodyPr rtlCol="0" anchor="ctr"/>
            <a:lstStyle/>
            <a:p>
              <a:pPr marL="0" marR="0" lvl="0" indent="0" algn="ctr" defTabSz="914270" eaLnBrk="1" fontAlgn="auto" latinLnBrk="0" hangingPunct="1">
                <a:lnSpc>
                  <a:spcPct val="100000"/>
                </a:lnSpc>
                <a:spcBef>
                  <a:spcPts val="0"/>
                </a:spcBef>
                <a:spcAft>
                  <a:spcPts val="0"/>
                </a:spcAft>
                <a:buClrTx/>
                <a:buSzTx/>
                <a:buFontTx/>
                <a:buNone/>
                <a:tabLst/>
                <a:defRPr/>
              </a:pPr>
              <a:endParaRPr kumimoji="0" lang="en-US" sz="529" b="0" i="0" u="none" strike="noStrike" kern="0" cap="none" spc="0" normalizeH="0" baseline="0" noProof="0" dirty="0">
                <a:ln>
                  <a:noFill/>
                </a:ln>
                <a:solidFill>
                  <a:srgbClr val="FFFFFF"/>
                </a:solidFill>
                <a:effectLst/>
                <a:uLnTx/>
                <a:uFillTx/>
                <a:latin typeface="Amazon Ember"/>
                <a:ea typeface="+mn-ea"/>
                <a:cs typeface="+mn-cs"/>
              </a:endParaRPr>
            </a:p>
          </p:txBody>
        </p:sp>
        <p:cxnSp>
          <p:nvCxnSpPr>
            <p:cNvPr id="27" name="Straight Connector 26">
              <a:extLst>
                <a:ext uri="{FF2B5EF4-FFF2-40B4-BE49-F238E27FC236}">
                  <a16:creationId xmlns:a16="http://schemas.microsoft.com/office/drawing/2014/main" id="{C0CA5CB3-763E-284C-A5B7-A280B885057F}"/>
                </a:ext>
              </a:extLst>
            </p:cNvPr>
            <p:cNvCxnSpPr>
              <a:cxnSpLocks/>
            </p:cNvCxnSpPr>
            <p:nvPr/>
          </p:nvCxnSpPr>
          <p:spPr>
            <a:xfrm flipH="1">
              <a:off x="4227469" y="4688243"/>
              <a:ext cx="1473923" cy="0"/>
            </a:xfrm>
            <a:prstGeom prst="line">
              <a:avLst/>
            </a:prstGeom>
            <a:noFill/>
            <a:ln w="15875" cap="flat" cmpd="sng" algn="ctr">
              <a:solidFill>
                <a:sysClr val="window" lastClr="FFFFFF"/>
              </a:solidFill>
              <a:prstDash val="solid"/>
              <a:miter lim="800000"/>
              <a:headEnd type="none" w="med" len="med"/>
              <a:tailEnd type="none" w="med" len="med"/>
            </a:ln>
            <a:effectLst/>
          </p:spPr>
        </p:cxnSp>
      </p:grpSp>
      <p:grpSp>
        <p:nvGrpSpPr>
          <p:cNvPr id="28" name="Group 27">
            <a:extLst>
              <a:ext uri="{FF2B5EF4-FFF2-40B4-BE49-F238E27FC236}">
                <a16:creationId xmlns:a16="http://schemas.microsoft.com/office/drawing/2014/main" id="{3A2F9534-6467-3C4E-81E6-1ECE72527D3F}"/>
              </a:ext>
            </a:extLst>
          </p:cNvPr>
          <p:cNvGrpSpPr/>
          <p:nvPr/>
        </p:nvGrpSpPr>
        <p:grpSpPr>
          <a:xfrm>
            <a:off x="7372236" y="3255577"/>
            <a:ext cx="1316683" cy="89813"/>
            <a:chOff x="8854636" y="4638141"/>
            <a:chExt cx="1580020" cy="107776"/>
          </a:xfrm>
        </p:grpSpPr>
        <p:sp>
          <p:nvSpPr>
            <p:cNvPr id="29" name="Oval 28">
              <a:extLst>
                <a:ext uri="{FF2B5EF4-FFF2-40B4-BE49-F238E27FC236}">
                  <a16:creationId xmlns:a16="http://schemas.microsoft.com/office/drawing/2014/main" id="{66AFEE2C-46BF-CA43-AD4A-0E7D6F7E1547}"/>
                </a:ext>
              </a:extLst>
            </p:cNvPr>
            <p:cNvSpPr/>
            <p:nvPr/>
          </p:nvSpPr>
          <p:spPr>
            <a:xfrm>
              <a:off x="8854636" y="4638141"/>
              <a:ext cx="106097" cy="107776"/>
            </a:xfrm>
            <a:prstGeom prst="ellipse">
              <a:avLst/>
            </a:prstGeom>
            <a:solidFill>
              <a:srgbClr val="16BF9F"/>
            </a:solidFill>
            <a:ln w="19050" cap="flat" cmpd="sng" algn="ctr">
              <a:solidFill>
                <a:sysClr val="window" lastClr="FFFFFF"/>
              </a:solidFill>
              <a:prstDash val="solid"/>
              <a:miter lim="800000"/>
            </a:ln>
            <a:effectLst/>
          </p:spPr>
          <p:txBody>
            <a:bodyPr rtlCol="0" anchor="ctr"/>
            <a:lstStyle/>
            <a:p>
              <a:pPr marL="0" marR="0" lvl="0" indent="0" algn="ctr" defTabSz="914270" eaLnBrk="1" fontAlgn="auto" latinLnBrk="0" hangingPunct="1">
                <a:lnSpc>
                  <a:spcPct val="100000"/>
                </a:lnSpc>
                <a:spcBef>
                  <a:spcPts val="0"/>
                </a:spcBef>
                <a:spcAft>
                  <a:spcPts val="0"/>
                </a:spcAft>
                <a:buClrTx/>
                <a:buSzTx/>
                <a:buFontTx/>
                <a:buNone/>
                <a:tabLst/>
                <a:defRPr/>
              </a:pPr>
              <a:endParaRPr kumimoji="0" lang="en-US" sz="529" b="0" i="0" u="none" strike="noStrike" kern="0" cap="none" spc="0" normalizeH="0" baseline="0" noProof="0" dirty="0">
                <a:ln>
                  <a:noFill/>
                </a:ln>
                <a:solidFill>
                  <a:srgbClr val="FFFFFF"/>
                </a:solidFill>
                <a:effectLst/>
                <a:uLnTx/>
                <a:uFillTx/>
                <a:latin typeface="Amazon Ember"/>
                <a:ea typeface="+mn-ea"/>
                <a:cs typeface="+mn-cs"/>
              </a:endParaRPr>
            </a:p>
          </p:txBody>
        </p:sp>
        <p:cxnSp>
          <p:nvCxnSpPr>
            <p:cNvPr id="30" name="Straight Connector 29">
              <a:extLst>
                <a:ext uri="{FF2B5EF4-FFF2-40B4-BE49-F238E27FC236}">
                  <a16:creationId xmlns:a16="http://schemas.microsoft.com/office/drawing/2014/main" id="{34AF26BE-D4D8-D14D-9CF1-7595801539AC}"/>
                </a:ext>
              </a:extLst>
            </p:cNvPr>
            <p:cNvCxnSpPr>
              <a:cxnSpLocks/>
            </p:cNvCxnSpPr>
            <p:nvPr/>
          </p:nvCxnSpPr>
          <p:spPr>
            <a:xfrm flipH="1">
              <a:off x="8960733" y="4688243"/>
              <a:ext cx="1473923" cy="0"/>
            </a:xfrm>
            <a:prstGeom prst="line">
              <a:avLst/>
            </a:prstGeom>
            <a:noFill/>
            <a:ln w="15875" cap="flat" cmpd="sng" algn="ctr">
              <a:solidFill>
                <a:sysClr val="window" lastClr="FFFFFF"/>
              </a:solidFill>
              <a:prstDash val="solid"/>
              <a:miter lim="800000"/>
              <a:headEnd type="none" w="med" len="med"/>
              <a:tailEnd type="none" w="med" len="med"/>
            </a:ln>
            <a:effectLst/>
          </p:spPr>
        </p:cxnSp>
      </p:grpSp>
      <p:grpSp>
        <p:nvGrpSpPr>
          <p:cNvPr id="31" name="Group 30">
            <a:extLst>
              <a:ext uri="{FF2B5EF4-FFF2-40B4-BE49-F238E27FC236}">
                <a16:creationId xmlns:a16="http://schemas.microsoft.com/office/drawing/2014/main" id="{E3D3E2C8-1355-2B4C-A655-66E1EF8AB17D}"/>
              </a:ext>
            </a:extLst>
          </p:cNvPr>
          <p:cNvGrpSpPr/>
          <p:nvPr/>
        </p:nvGrpSpPr>
        <p:grpSpPr>
          <a:xfrm rot="5400000">
            <a:off x="5632133" y="4992233"/>
            <a:ext cx="914478" cy="89813"/>
            <a:chOff x="8854636" y="4638141"/>
            <a:chExt cx="1097374" cy="107776"/>
          </a:xfrm>
        </p:grpSpPr>
        <p:sp>
          <p:nvSpPr>
            <p:cNvPr id="32" name="Oval 31">
              <a:extLst>
                <a:ext uri="{FF2B5EF4-FFF2-40B4-BE49-F238E27FC236}">
                  <a16:creationId xmlns:a16="http://schemas.microsoft.com/office/drawing/2014/main" id="{0653E4BD-2DF4-4040-9A2B-E9F7F2CDCCAD}"/>
                </a:ext>
              </a:extLst>
            </p:cNvPr>
            <p:cNvSpPr/>
            <p:nvPr/>
          </p:nvSpPr>
          <p:spPr>
            <a:xfrm>
              <a:off x="8854636" y="4638141"/>
              <a:ext cx="106097" cy="107776"/>
            </a:xfrm>
            <a:prstGeom prst="ellipse">
              <a:avLst/>
            </a:prstGeom>
            <a:solidFill>
              <a:srgbClr val="16BF9F"/>
            </a:solidFill>
            <a:ln w="19050" cap="flat" cmpd="sng" algn="ctr">
              <a:solidFill>
                <a:sysClr val="window" lastClr="FFFFFF"/>
              </a:solidFill>
              <a:prstDash val="solid"/>
              <a:miter lim="800000"/>
            </a:ln>
            <a:effectLst/>
          </p:spPr>
          <p:txBody>
            <a:bodyPr rtlCol="0" anchor="ctr"/>
            <a:lstStyle/>
            <a:p>
              <a:pPr marL="0" marR="0" lvl="0" indent="0" algn="ctr" defTabSz="914270" eaLnBrk="1" fontAlgn="auto" latinLnBrk="0" hangingPunct="1">
                <a:lnSpc>
                  <a:spcPct val="100000"/>
                </a:lnSpc>
                <a:spcBef>
                  <a:spcPts val="0"/>
                </a:spcBef>
                <a:spcAft>
                  <a:spcPts val="0"/>
                </a:spcAft>
                <a:buClrTx/>
                <a:buSzTx/>
                <a:buFontTx/>
                <a:buNone/>
                <a:tabLst/>
                <a:defRPr/>
              </a:pPr>
              <a:endParaRPr kumimoji="0" lang="en-US" sz="529" b="0" i="0" u="none" strike="noStrike" kern="0" cap="none" spc="0" normalizeH="0" baseline="0" noProof="0" dirty="0">
                <a:ln>
                  <a:noFill/>
                </a:ln>
                <a:solidFill>
                  <a:srgbClr val="FFFFFF"/>
                </a:solidFill>
                <a:effectLst/>
                <a:uLnTx/>
                <a:uFillTx/>
                <a:latin typeface="Amazon Ember"/>
                <a:ea typeface="+mn-ea"/>
                <a:cs typeface="+mn-cs"/>
              </a:endParaRPr>
            </a:p>
          </p:txBody>
        </p:sp>
        <p:cxnSp>
          <p:nvCxnSpPr>
            <p:cNvPr id="33" name="Straight Connector 32">
              <a:extLst>
                <a:ext uri="{FF2B5EF4-FFF2-40B4-BE49-F238E27FC236}">
                  <a16:creationId xmlns:a16="http://schemas.microsoft.com/office/drawing/2014/main" id="{50119F2C-6F78-BA4F-869E-A00429C7FD20}"/>
                </a:ext>
              </a:extLst>
            </p:cNvPr>
            <p:cNvCxnSpPr>
              <a:cxnSpLocks/>
            </p:cNvCxnSpPr>
            <p:nvPr/>
          </p:nvCxnSpPr>
          <p:spPr>
            <a:xfrm rot="16200000" flipV="1">
              <a:off x="9456372" y="4192604"/>
              <a:ext cx="0" cy="991276"/>
            </a:xfrm>
            <a:prstGeom prst="line">
              <a:avLst/>
            </a:prstGeom>
            <a:noFill/>
            <a:ln w="15875" cap="flat" cmpd="sng" algn="ctr">
              <a:solidFill>
                <a:sysClr val="window" lastClr="FFFFFF"/>
              </a:solidFill>
              <a:prstDash val="solid"/>
              <a:miter lim="800000"/>
              <a:headEnd type="none" w="med" len="med"/>
              <a:tailEnd type="none" w="med" len="med"/>
            </a:ln>
            <a:effectLst/>
          </p:spPr>
        </p:cxnSp>
      </p:grpSp>
      <p:sp>
        <p:nvSpPr>
          <p:cNvPr id="34" name="TextBox 33">
            <a:extLst>
              <a:ext uri="{FF2B5EF4-FFF2-40B4-BE49-F238E27FC236}">
                <a16:creationId xmlns:a16="http://schemas.microsoft.com/office/drawing/2014/main" id="{B4C82AB8-89D2-B843-9D71-6A7371421C7D}"/>
              </a:ext>
            </a:extLst>
          </p:cNvPr>
          <p:cNvSpPr txBox="1"/>
          <p:nvPr/>
        </p:nvSpPr>
        <p:spPr>
          <a:xfrm>
            <a:off x="4352200" y="5484716"/>
            <a:ext cx="3491341" cy="477054"/>
          </a:xfrm>
          <a:prstGeom prst="rect">
            <a:avLst/>
          </a:prstGeom>
          <a:noFill/>
          <a:ln w="0">
            <a:noFill/>
          </a:ln>
        </p:spPr>
        <p:txBody>
          <a:bodyPr wrap="none" lIns="152400" tIns="121920" rIns="152400" bIns="121920" rtlCol="0">
            <a:spAutoFit/>
          </a:bodyPr>
          <a:lstStyle/>
          <a:p>
            <a:pPr algn="r" defTabSz="914233">
              <a:defRPr/>
            </a:pPr>
            <a:r>
              <a:rPr lang="en-US" sz="1500" dirty="0">
                <a:solidFill>
                  <a:srgbClr val="16BF9F"/>
                </a:solidFill>
                <a:latin typeface="Amazon Ember"/>
                <a:ea typeface="Amazon Ember Light" panose="020B0403020204020204" pitchFamily="34" charset="0"/>
                <a:cs typeface="Amazon Ember Light" panose="020B0403020204020204" pitchFamily="34" charset="0"/>
              </a:rPr>
              <a:t>Cold storage and archive </a:t>
            </a:r>
            <a:r>
              <a:rPr lang="en-US" sz="1500" dirty="0">
                <a:solidFill>
                  <a:prstClr val="white"/>
                </a:solidFill>
                <a:latin typeface="Amazon Ember"/>
                <a:ea typeface="Amazon Ember Light" panose="020B0403020204020204" pitchFamily="34" charset="0"/>
                <a:cs typeface="Amazon Ember Light" panose="020B0403020204020204" pitchFamily="34" charset="0"/>
              </a:rPr>
              <a:t>capabilities</a:t>
            </a:r>
          </a:p>
        </p:txBody>
      </p:sp>
      <p:sp>
        <p:nvSpPr>
          <p:cNvPr id="35" name="Title 1">
            <a:extLst>
              <a:ext uri="{FF2B5EF4-FFF2-40B4-BE49-F238E27FC236}">
                <a16:creationId xmlns:a16="http://schemas.microsoft.com/office/drawing/2014/main" id="{EC5E2DFD-FC31-6244-AC5D-3D29958A56F1}"/>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solidFill>
                  <a:prstClr val="white"/>
                </a:solidFill>
                <a:latin typeface="Amazon Ember Heavy"/>
              </a:rPr>
              <a:t>Amazon S3 is the most secure, durable, and scalable storage to build your data lake</a:t>
            </a:r>
          </a:p>
        </p:txBody>
      </p:sp>
    </p:spTree>
    <p:extLst>
      <p:ext uri="{BB962C8B-B14F-4D97-AF65-F5344CB8AC3E}">
        <p14:creationId xmlns:p14="http://schemas.microsoft.com/office/powerpoint/2010/main" val="3948833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59B746EB-6C20-9C42-A993-8EDE95A72D05}"/>
              </a:ext>
            </a:extLst>
          </p:cNvPr>
          <p:cNvSpPr txBox="1">
            <a:spLocks/>
          </p:cNvSpPr>
          <p:nvPr/>
        </p:nvSpPr>
        <p:spPr>
          <a:xfrm>
            <a:off x="706878" y="875600"/>
            <a:ext cx="11652250" cy="430888"/>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Font typeface="Arial" panose="020B0604020202020204" pitchFamily="34" charset="0"/>
              <a:buNone/>
              <a:defRPr sz="1333" b="1" i="0" kern="1200" cap="all" spc="250" baseline="0">
                <a:solidFill>
                  <a:srgbClr val="E659D6"/>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Tx/>
              <a:buSzTx/>
              <a:buFont typeface="Arial" panose="020B0604020202020204" pitchFamily="34" charset="0"/>
              <a:buNone/>
              <a:tabLst/>
              <a:defRPr/>
            </a:pPr>
            <a:r>
              <a:rPr lang="en-US" sz="1800" b="0" cap="none" spc="0" dirty="0">
                <a:solidFill>
                  <a:srgbClr val="16BF9F"/>
                </a:solidFill>
                <a:latin typeface="Amazon Ember" panose="020B0603020204020204" pitchFamily="34" charset="0"/>
                <a:ea typeface="Amazon Ember" panose="020B0603020204020204" pitchFamily="34" charset="0"/>
                <a:cs typeface="Amazon Ember" panose="020B0603020204020204" pitchFamily="34" charset="0"/>
              </a:rPr>
              <a:t>Simple, scalable, and </a:t>
            </a:r>
            <a:r>
              <a:rPr lang="en-US" sz="1800" b="0" cap="none" spc="0" dirty="0" err="1">
                <a:solidFill>
                  <a:srgbClr val="16BF9F"/>
                </a:solidFill>
                <a:latin typeface="Amazon Ember" panose="020B0603020204020204" pitchFamily="34" charset="0"/>
                <a:ea typeface="Amazon Ember" panose="020B0603020204020204" pitchFamily="34" charset="0"/>
                <a:cs typeface="Amazon Ember" panose="020B0603020204020204" pitchFamily="34" charset="0"/>
              </a:rPr>
              <a:t>serverless</a:t>
            </a:r>
            <a:r>
              <a:rPr lang="en-US" sz="1800" b="0" cap="none" spc="0" dirty="0">
                <a:solidFill>
                  <a:srgbClr val="16BF9F"/>
                </a:solidFill>
                <a:latin typeface="Amazon Ember" panose="020B0603020204020204" pitchFamily="34" charset="0"/>
                <a:ea typeface="Amazon Ember" panose="020B0603020204020204" pitchFamily="34" charset="0"/>
                <a:cs typeface="Amazon Ember" panose="020B0603020204020204" pitchFamily="34" charset="0"/>
              </a:rPr>
              <a:t> data integration</a:t>
            </a:r>
          </a:p>
        </p:txBody>
      </p:sp>
      <p:sp>
        <p:nvSpPr>
          <p:cNvPr id="4" name="Title 5">
            <a:extLst>
              <a:ext uri="{FF2B5EF4-FFF2-40B4-BE49-F238E27FC236}">
                <a16:creationId xmlns:a16="http://schemas.microsoft.com/office/drawing/2014/main" id="{8331F1B6-BF22-074C-BC05-E67DDEA769E6}"/>
              </a:ext>
            </a:extLst>
          </p:cNvPr>
          <p:cNvSpPr txBox="1">
            <a:spLocks/>
          </p:cNvSpPr>
          <p:nvPr/>
        </p:nvSpPr>
        <p:spPr>
          <a:xfrm>
            <a:off x="726655" y="423661"/>
            <a:ext cx="11652356" cy="67106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0" i="0" kern="1200" baseline="0">
                <a:solidFill>
                  <a:schemeClr val="tx1"/>
                </a:solidFill>
                <a:latin typeface="Amazon Ember Heavy" panose="020B0603020204020204" pitchFamily="34" charset="0"/>
                <a:ea typeface="Amazon Ember Heavy" panose="020B0603020204020204" pitchFamily="34" charset="0"/>
                <a:cs typeface="Amazon Ember Heavy" panose="020B0603020204020204" pitchFamily="34" charset="0"/>
              </a:defRPr>
            </a:lvl1pPr>
          </a:lstStyle>
          <a:p>
            <a:pPr marL="0" marR="0" lvl="0" indent="0" fontAlgn="auto">
              <a:spcAft>
                <a:spcPts val="0"/>
              </a:spcAft>
              <a:buClrTx/>
              <a:buSzTx/>
              <a:tabLst/>
              <a:defRPr/>
            </a:pPr>
            <a:r>
              <a:rPr lang="en-US" sz="3200" spc="-100" dirty="0">
                <a:solidFill>
                  <a:prstClr val="white"/>
                </a:solidFill>
                <a:latin typeface="Amazon Ember Heavy"/>
                <a:ea typeface="+mj-ea"/>
                <a:cs typeface="+mj-cs"/>
              </a:rPr>
              <a:t>AWS Glue</a:t>
            </a:r>
          </a:p>
        </p:txBody>
      </p:sp>
      <p:sp>
        <p:nvSpPr>
          <p:cNvPr id="5" name="Rectangle 4">
            <a:extLst>
              <a:ext uri="{FF2B5EF4-FFF2-40B4-BE49-F238E27FC236}">
                <a16:creationId xmlns:a16="http://schemas.microsoft.com/office/drawing/2014/main" id="{0E280EE8-9E05-254D-952C-DE228EE5272C}"/>
              </a:ext>
            </a:extLst>
          </p:cNvPr>
          <p:cNvSpPr/>
          <p:nvPr/>
        </p:nvSpPr>
        <p:spPr>
          <a:xfrm>
            <a:off x="6934423" y="1926937"/>
            <a:ext cx="4914229" cy="307777"/>
          </a:xfrm>
          <a:prstGeom prst="rect">
            <a:avLst/>
          </a:prstGeom>
          <a:noFill/>
          <a:ln>
            <a:noFill/>
          </a:ln>
        </p:spPr>
        <p:txBody>
          <a:bodyPr spcFirstLastPara="1" wrap="square" lIns="0" tIns="0" rIns="0" bIns="0" anchor="ctr" anchorCtr="0">
            <a:spAutoFit/>
          </a:bodyPr>
          <a:lstStyle/>
          <a:p>
            <a:pPr defTabSz="609536">
              <a:buClr>
                <a:srgbClr val="0C2A31"/>
              </a:buClr>
            </a:pPr>
            <a:r>
              <a:rPr lang="en-US" sz="2000" dirty="0">
                <a:solidFill>
                  <a:srgbClr val="FFFFFF"/>
                </a:solidFill>
                <a:latin typeface="Calibri Light" panose="020F0302020204030204"/>
                <a:ea typeface="Amazon Ember" panose="020B0603020204020204" pitchFamily="34" charset="0"/>
                <a:cs typeface="Amazon Ember" panose="020B0603020204020204" pitchFamily="34" charset="0"/>
              </a:rPr>
              <a:t>Integrate data faster</a:t>
            </a:r>
          </a:p>
        </p:txBody>
      </p:sp>
      <p:sp>
        <p:nvSpPr>
          <p:cNvPr id="6" name="Rectangle 5">
            <a:extLst>
              <a:ext uri="{FF2B5EF4-FFF2-40B4-BE49-F238E27FC236}">
                <a16:creationId xmlns:a16="http://schemas.microsoft.com/office/drawing/2014/main" id="{3325E1ED-9AA3-734D-8A58-1337EBD092AB}"/>
              </a:ext>
            </a:extLst>
          </p:cNvPr>
          <p:cNvSpPr/>
          <p:nvPr/>
        </p:nvSpPr>
        <p:spPr>
          <a:xfrm>
            <a:off x="6934423" y="5223852"/>
            <a:ext cx="4914229" cy="307777"/>
          </a:xfrm>
          <a:prstGeom prst="rect">
            <a:avLst/>
          </a:prstGeom>
          <a:noFill/>
          <a:ln>
            <a:noFill/>
          </a:ln>
        </p:spPr>
        <p:txBody>
          <a:bodyPr spcFirstLastPara="1" wrap="square" lIns="0" tIns="0" rIns="0" bIns="0" anchor="ctr" anchorCtr="0">
            <a:spAutoFit/>
          </a:bodyPr>
          <a:lstStyle/>
          <a:p>
            <a:pPr defTabSz="609536">
              <a:buClr>
                <a:srgbClr val="0C2A31"/>
              </a:buClr>
            </a:pPr>
            <a:r>
              <a:rPr lang="en-US" sz="2000" dirty="0">
                <a:solidFill>
                  <a:srgbClr val="FFFFFF"/>
                </a:solidFill>
                <a:latin typeface="Calibri Light" panose="020F0302020204030204"/>
                <a:ea typeface="Amazon Ember" panose="020B0603020204020204" pitchFamily="34" charset="0"/>
                <a:cs typeface="Amazon Ember" panose="020B0603020204020204" pitchFamily="34" charset="0"/>
              </a:rPr>
              <a:t>No servers to manage</a:t>
            </a:r>
          </a:p>
        </p:txBody>
      </p:sp>
      <p:sp>
        <p:nvSpPr>
          <p:cNvPr id="7" name="Rectangle 6">
            <a:extLst>
              <a:ext uri="{FF2B5EF4-FFF2-40B4-BE49-F238E27FC236}">
                <a16:creationId xmlns:a16="http://schemas.microsoft.com/office/drawing/2014/main" id="{FCC655C4-71A3-2E49-A8B2-1DDDAA85BDC7}"/>
              </a:ext>
            </a:extLst>
          </p:cNvPr>
          <p:cNvSpPr/>
          <p:nvPr/>
        </p:nvSpPr>
        <p:spPr>
          <a:xfrm>
            <a:off x="6934423" y="3499286"/>
            <a:ext cx="4914229" cy="307777"/>
          </a:xfrm>
          <a:prstGeom prst="rect">
            <a:avLst/>
          </a:prstGeom>
          <a:noFill/>
          <a:ln>
            <a:noFill/>
          </a:ln>
        </p:spPr>
        <p:txBody>
          <a:bodyPr spcFirstLastPara="1" wrap="square" lIns="0" tIns="0" rIns="0" bIns="0" anchor="ctr" anchorCtr="0">
            <a:spAutoFit/>
          </a:bodyPr>
          <a:lstStyle/>
          <a:p>
            <a:pPr defTabSz="609536">
              <a:buClr>
                <a:srgbClr val="0C2A31"/>
              </a:buClr>
            </a:pPr>
            <a:r>
              <a:rPr lang="en-US" sz="2000" dirty="0">
                <a:solidFill>
                  <a:srgbClr val="FFFFFF"/>
                </a:solidFill>
                <a:latin typeface="Calibri Light" panose="020F0302020204030204"/>
                <a:ea typeface="Amazon Ember" panose="020B0603020204020204" pitchFamily="34" charset="0"/>
                <a:cs typeface="Amazon Ember" panose="020B0603020204020204" pitchFamily="34" charset="0"/>
              </a:rPr>
              <a:t>Automate at scale</a:t>
            </a:r>
          </a:p>
        </p:txBody>
      </p:sp>
      <p:grpSp>
        <p:nvGrpSpPr>
          <p:cNvPr id="8" name="Group 7">
            <a:extLst>
              <a:ext uri="{FF2B5EF4-FFF2-40B4-BE49-F238E27FC236}">
                <a16:creationId xmlns:a16="http://schemas.microsoft.com/office/drawing/2014/main" id="{3FBB0D54-F3D0-B24A-9A55-E15E057DC2A8}"/>
              </a:ext>
            </a:extLst>
          </p:cNvPr>
          <p:cNvGrpSpPr/>
          <p:nvPr/>
        </p:nvGrpSpPr>
        <p:grpSpPr>
          <a:xfrm>
            <a:off x="5578118" y="1724673"/>
            <a:ext cx="1219200" cy="1219200"/>
            <a:chOff x="6858000" y="1504256"/>
            <a:chExt cx="1463040" cy="1463040"/>
          </a:xfrm>
        </p:grpSpPr>
        <p:grpSp>
          <p:nvGrpSpPr>
            <p:cNvPr id="9" name="Group 8">
              <a:extLst>
                <a:ext uri="{FF2B5EF4-FFF2-40B4-BE49-F238E27FC236}">
                  <a16:creationId xmlns:a16="http://schemas.microsoft.com/office/drawing/2014/main" id="{FCAB2898-7A86-8445-BC17-01258C4EE993}"/>
                </a:ext>
              </a:extLst>
            </p:cNvPr>
            <p:cNvGrpSpPr/>
            <p:nvPr/>
          </p:nvGrpSpPr>
          <p:grpSpPr>
            <a:xfrm>
              <a:off x="7008586" y="1857340"/>
              <a:ext cx="1019072" cy="756872"/>
              <a:chOff x="5365967" y="130523"/>
              <a:chExt cx="457188" cy="339557"/>
            </a:xfrm>
          </p:grpSpPr>
          <p:sp>
            <p:nvSpPr>
              <p:cNvPr id="11" name="Freeform: Shape 43">
                <a:extLst>
                  <a:ext uri="{FF2B5EF4-FFF2-40B4-BE49-F238E27FC236}">
                    <a16:creationId xmlns:a16="http://schemas.microsoft.com/office/drawing/2014/main" id="{F073E0FD-C757-8749-964A-FE5CFD5E391D}"/>
                  </a:ext>
                </a:extLst>
              </p:cNvPr>
              <p:cNvSpPr/>
              <p:nvPr/>
            </p:nvSpPr>
            <p:spPr>
              <a:xfrm>
                <a:off x="5425994" y="201467"/>
                <a:ext cx="103080" cy="18190"/>
              </a:xfrm>
              <a:custGeom>
                <a:avLst/>
                <a:gdLst>
                  <a:gd name="connsiteX0" fmla="*/ 4957 w 56180"/>
                  <a:gd name="connsiteY0" fmla="*/ 4957 h 9914"/>
                  <a:gd name="connsiteX1" fmla="*/ 54198 w 56180"/>
                  <a:gd name="connsiteY1" fmla="*/ 4957 h 9914"/>
                </a:gdLst>
                <a:ahLst/>
                <a:cxnLst>
                  <a:cxn ang="0">
                    <a:pos x="connsiteX0" y="connsiteY0"/>
                  </a:cxn>
                  <a:cxn ang="0">
                    <a:pos x="connsiteX1" y="connsiteY1"/>
                  </a:cxn>
                </a:cxnLst>
                <a:rect l="l" t="t" r="r" b="b"/>
                <a:pathLst>
                  <a:path w="56180" h="9914">
                    <a:moveTo>
                      <a:pt x="4957" y="4957"/>
                    </a:moveTo>
                    <a:lnTo>
                      <a:pt x="54198" y="4957"/>
                    </a:lnTo>
                  </a:path>
                </a:pathLst>
              </a:custGeom>
              <a:ln w="19050" cap="flat">
                <a:solidFill>
                  <a:srgbClr val="161D2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12" name="Freeform: Shape 50">
                <a:extLst>
                  <a:ext uri="{FF2B5EF4-FFF2-40B4-BE49-F238E27FC236}">
                    <a16:creationId xmlns:a16="http://schemas.microsoft.com/office/drawing/2014/main" id="{2C913E17-ADD1-B74F-A04C-2C15E91634CC}"/>
                  </a:ext>
                </a:extLst>
              </p:cNvPr>
              <p:cNvSpPr/>
              <p:nvPr/>
            </p:nvSpPr>
            <p:spPr>
              <a:xfrm>
                <a:off x="5365967" y="231177"/>
                <a:ext cx="90952" cy="18190"/>
              </a:xfrm>
              <a:custGeom>
                <a:avLst/>
                <a:gdLst>
                  <a:gd name="connsiteX0" fmla="*/ 4957 w 49571"/>
                  <a:gd name="connsiteY0" fmla="*/ 4957 h 9914"/>
                  <a:gd name="connsiteX1" fmla="*/ 45936 w 49571"/>
                  <a:gd name="connsiteY1" fmla="*/ 4957 h 9914"/>
                </a:gdLst>
                <a:ahLst/>
                <a:cxnLst>
                  <a:cxn ang="0">
                    <a:pos x="connsiteX0" y="connsiteY0"/>
                  </a:cxn>
                  <a:cxn ang="0">
                    <a:pos x="connsiteX1" y="connsiteY1"/>
                  </a:cxn>
                </a:cxnLst>
                <a:rect l="l" t="t" r="r" b="b"/>
                <a:pathLst>
                  <a:path w="49571" h="9914">
                    <a:moveTo>
                      <a:pt x="4957" y="4957"/>
                    </a:moveTo>
                    <a:lnTo>
                      <a:pt x="45936" y="4957"/>
                    </a:lnTo>
                  </a:path>
                </a:pathLst>
              </a:custGeom>
              <a:ln w="19050" cap="flat">
                <a:solidFill>
                  <a:srgbClr val="161D2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13" name="Freeform: Shape 53">
                <a:extLst>
                  <a:ext uri="{FF2B5EF4-FFF2-40B4-BE49-F238E27FC236}">
                    <a16:creationId xmlns:a16="http://schemas.microsoft.com/office/drawing/2014/main" id="{DA227C0F-DF63-6542-809C-D58A4A6F2F79}"/>
                  </a:ext>
                </a:extLst>
              </p:cNvPr>
              <p:cNvSpPr/>
              <p:nvPr/>
            </p:nvSpPr>
            <p:spPr>
              <a:xfrm>
                <a:off x="5456312" y="231177"/>
                <a:ext cx="54572" cy="18190"/>
              </a:xfrm>
              <a:custGeom>
                <a:avLst/>
                <a:gdLst>
                  <a:gd name="connsiteX0" fmla="*/ 25447 w 29742"/>
                  <a:gd name="connsiteY0" fmla="*/ 4957 h 9914"/>
                  <a:gd name="connsiteX1" fmla="*/ 4957 w 29742"/>
                  <a:gd name="connsiteY1" fmla="*/ 4957 h 9914"/>
                </a:gdLst>
                <a:ahLst/>
                <a:cxnLst>
                  <a:cxn ang="0">
                    <a:pos x="connsiteX0" y="connsiteY0"/>
                  </a:cxn>
                  <a:cxn ang="0">
                    <a:pos x="connsiteX1" y="connsiteY1"/>
                  </a:cxn>
                </a:cxnLst>
                <a:rect l="l" t="t" r="r" b="b"/>
                <a:pathLst>
                  <a:path w="29742" h="9914">
                    <a:moveTo>
                      <a:pt x="25447" y="4957"/>
                    </a:moveTo>
                    <a:lnTo>
                      <a:pt x="4957" y="4957"/>
                    </a:lnTo>
                  </a:path>
                </a:pathLst>
              </a:custGeom>
              <a:ln w="19050" cap="flat">
                <a:solidFill>
                  <a:srgbClr val="161D2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14" name="Freeform: Shape 54">
                <a:extLst>
                  <a:ext uri="{FF2B5EF4-FFF2-40B4-BE49-F238E27FC236}">
                    <a16:creationId xmlns:a16="http://schemas.microsoft.com/office/drawing/2014/main" id="{FD315458-A0A8-1A4E-B453-AD783B4664CA}"/>
                  </a:ext>
                </a:extLst>
              </p:cNvPr>
              <p:cNvSpPr/>
              <p:nvPr/>
            </p:nvSpPr>
            <p:spPr>
              <a:xfrm>
                <a:off x="5483597" y="130523"/>
                <a:ext cx="339558" cy="339557"/>
              </a:xfrm>
              <a:custGeom>
                <a:avLst/>
                <a:gdLst>
                  <a:gd name="connsiteX0" fmla="*/ 4957 w 185066"/>
                  <a:gd name="connsiteY0" fmla="*/ 92864 h 185066"/>
                  <a:gd name="connsiteX1" fmla="*/ 92864 w 185066"/>
                  <a:gd name="connsiteY1" fmla="*/ 180770 h 185066"/>
                  <a:gd name="connsiteX2" fmla="*/ 180770 w 185066"/>
                  <a:gd name="connsiteY2" fmla="*/ 92864 h 185066"/>
                  <a:gd name="connsiteX3" fmla="*/ 148714 w 185066"/>
                  <a:gd name="connsiteY3" fmla="*/ 25116 h 185066"/>
                  <a:gd name="connsiteX4" fmla="*/ 92864 w 185066"/>
                  <a:gd name="connsiteY4" fmla="*/ 4957 h 185066"/>
                  <a:gd name="connsiteX5" fmla="*/ 28421 w 185066"/>
                  <a:gd name="connsiteY5" fmla="*/ 33048 h 18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066" h="185066">
                    <a:moveTo>
                      <a:pt x="4957" y="92864"/>
                    </a:moveTo>
                    <a:cubicBezTo>
                      <a:pt x="4957" y="141444"/>
                      <a:pt x="44284" y="180770"/>
                      <a:pt x="92864" y="180770"/>
                    </a:cubicBezTo>
                    <a:cubicBezTo>
                      <a:pt x="141444" y="180770"/>
                      <a:pt x="180770" y="141444"/>
                      <a:pt x="180770" y="92864"/>
                    </a:cubicBezTo>
                    <a:cubicBezTo>
                      <a:pt x="180770" y="65434"/>
                      <a:pt x="168212" y="41310"/>
                      <a:pt x="148714" y="25116"/>
                    </a:cubicBezTo>
                    <a:cubicBezTo>
                      <a:pt x="133512" y="12228"/>
                      <a:pt x="114014" y="4957"/>
                      <a:pt x="92864" y="4957"/>
                    </a:cubicBezTo>
                    <a:cubicBezTo>
                      <a:pt x="67417" y="4957"/>
                      <a:pt x="44284" y="15863"/>
                      <a:pt x="28421" y="33048"/>
                    </a:cubicBezTo>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15" name="Freeform: Shape 55">
                <a:extLst>
                  <a:ext uri="{FF2B5EF4-FFF2-40B4-BE49-F238E27FC236}">
                    <a16:creationId xmlns:a16="http://schemas.microsoft.com/office/drawing/2014/main" id="{69C16F91-722A-0643-A9B5-AB5DFE93187B}"/>
                  </a:ext>
                </a:extLst>
              </p:cNvPr>
              <p:cNvSpPr/>
              <p:nvPr/>
            </p:nvSpPr>
            <p:spPr>
              <a:xfrm>
                <a:off x="5522406" y="169330"/>
                <a:ext cx="260732" cy="260732"/>
              </a:xfrm>
              <a:custGeom>
                <a:avLst/>
                <a:gdLst>
                  <a:gd name="connsiteX0" fmla="*/ 138469 w 142104"/>
                  <a:gd name="connsiteY0" fmla="*/ 71713 h 142104"/>
                  <a:gd name="connsiteX1" fmla="*/ 71713 w 142104"/>
                  <a:gd name="connsiteY1" fmla="*/ 138469 h 142104"/>
                  <a:gd name="connsiteX2" fmla="*/ 4957 w 142104"/>
                  <a:gd name="connsiteY2" fmla="*/ 71713 h 142104"/>
                  <a:gd name="connsiteX3" fmla="*/ 71713 w 142104"/>
                  <a:gd name="connsiteY3" fmla="*/ 4957 h 142104"/>
                </a:gdLst>
                <a:ahLst/>
                <a:cxnLst>
                  <a:cxn ang="0">
                    <a:pos x="connsiteX0" y="connsiteY0"/>
                  </a:cxn>
                  <a:cxn ang="0">
                    <a:pos x="connsiteX1" y="connsiteY1"/>
                  </a:cxn>
                  <a:cxn ang="0">
                    <a:pos x="connsiteX2" y="connsiteY2"/>
                  </a:cxn>
                  <a:cxn ang="0">
                    <a:pos x="connsiteX3" y="connsiteY3"/>
                  </a:cxn>
                </a:cxnLst>
                <a:rect l="l" t="t" r="r" b="b"/>
                <a:pathLst>
                  <a:path w="142104" h="142104">
                    <a:moveTo>
                      <a:pt x="138469" y="71713"/>
                    </a:moveTo>
                    <a:cubicBezTo>
                      <a:pt x="138469" y="108396"/>
                      <a:pt x="108396" y="138469"/>
                      <a:pt x="71713" y="138469"/>
                    </a:cubicBezTo>
                    <a:cubicBezTo>
                      <a:pt x="35030" y="138469"/>
                      <a:pt x="4957" y="108396"/>
                      <a:pt x="4957" y="71713"/>
                    </a:cubicBezTo>
                    <a:cubicBezTo>
                      <a:pt x="4957" y="35030"/>
                      <a:pt x="35030" y="4957"/>
                      <a:pt x="71713" y="4957"/>
                    </a:cubicBezTo>
                  </a:path>
                </a:pathLst>
              </a:custGeom>
              <a:noFill/>
              <a:ln w="19050" cap="flat">
                <a:solidFill>
                  <a:srgbClr val="161D2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16" name="Freeform: Shape 56">
                <a:extLst>
                  <a:ext uri="{FF2B5EF4-FFF2-40B4-BE49-F238E27FC236}">
                    <a16:creationId xmlns:a16="http://schemas.microsoft.com/office/drawing/2014/main" id="{BA103305-E607-314E-842D-8B4283DAAFDB}"/>
                  </a:ext>
                </a:extLst>
              </p:cNvPr>
              <p:cNvSpPr/>
              <p:nvPr/>
            </p:nvSpPr>
            <p:spPr>
              <a:xfrm>
                <a:off x="5425994" y="261495"/>
                <a:ext cx="60636" cy="18190"/>
              </a:xfrm>
              <a:custGeom>
                <a:avLst/>
                <a:gdLst>
                  <a:gd name="connsiteX0" fmla="*/ 4957 w 33047"/>
                  <a:gd name="connsiteY0" fmla="*/ 4957 h 9914"/>
                  <a:gd name="connsiteX1" fmla="*/ 29743 w 33047"/>
                  <a:gd name="connsiteY1" fmla="*/ 4957 h 9914"/>
                </a:gdLst>
                <a:ahLst/>
                <a:cxnLst>
                  <a:cxn ang="0">
                    <a:pos x="connsiteX0" y="connsiteY0"/>
                  </a:cxn>
                  <a:cxn ang="0">
                    <a:pos x="connsiteX1" y="connsiteY1"/>
                  </a:cxn>
                </a:cxnLst>
                <a:rect l="l" t="t" r="r" b="b"/>
                <a:pathLst>
                  <a:path w="33047" h="9914">
                    <a:moveTo>
                      <a:pt x="4957" y="4957"/>
                    </a:moveTo>
                    <a:lnTo>
                      <a:pt x="29743" y="4957"/>
                    </a:lnTo>
                  </a:path>
                </a:pathLst>
              </a:custGeom>
              <a:ln w="19050" cap="flat">
                <a:solidFill>
                  <a:srgbClr val="161D2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17" name="Freeform: Shape 57">
                <a:extLst>
                  <a:ext uri="{FF2B5EF4-FFF2-40B4-BE49-F238E27FC236}">
                    <a16:creationId xmlns:a16="http://schemas.microsoft.com/office/drawing/2014/main" id="{BCAC7B33-7CB6-834F-83DB-255093BFD056}"/>
                  </a:ext>
                </a:extLst>
              </p:cNvPr>
              <p:cNvSpPr/>
              <p:nvPr/>
            </p:nvSpPr>
            <p:spPr>
              <a:xfrm>
                <a:off x="5587891" y="219657"/>
                <a:ext cx="78826" cy="139460"/>
              </a:xfrm>
              <a:custGeom>
                <a:avLst/>
                <a:gdLst>
                  <a:gd name="connsiteX0" fmla="*/ 4957 w 42961"/>
                  <a:gd name="connsiteY0" fmla="*/ 73035 h 76009"/>
                  <a:gd name="connsiteX1" fmla="*/ 39988 w 42961"/>
                  <a:gd name="connsiteY1" fmla="*/ 44614 h 76009"/>
                  <a:gd name="connsiteX2" fmla="*/ 39988 w 42961"/>
                  <a:gd name="connsiteY2" fmla="*/ 4957 h 76009"/>
                </a:gdLst>
                <a:ahLst/>
                <a:cxnLst>
                  <a:cxn ang="0">
                    <a:pos x="connsiteX0" y="connsiteY0"/>
                  </a:cxn>
                  <a:cxn ang="0">
                    <a:pos x="connsiteX1" y="connsiteY1"/>
                  </a:cxn>
                  <a:cxn ang="0">
                    <a:pos x="connsiteX2" y="connsiteY2"/>
                  </a:cxn>
                </a:cxnLst>
                <a:rect l="l" t="t" r="r" b="b"/>
                <a:pathLst>
                  <a:path w="42961" h="76009">
                    <a:moveTo>
                      <a:pt x="4957" y="73035"/>
                    </a:moveTo>
                    <a:lnTo>
                      <a:pt x="39988" y="44614"/>
                    </a:lnTo>
                    <a:lnTo>
                      <a:pt x="39988" y="4957"/>
                    </a:lnTo>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grpSp>
        <p:sp>
          <p:nvSpPr>
            <p:cNvPr id="10" name="Oval 9">
              <a:extLst>
                <a:ext uri="{FF2B5EF4-FFF2-40B4-BE49-F238E27FC236}">
                  <a16:creationId xmlns:a16="http://schemas.microsoft.com/office/drawing/2014/main" id="{D1BEA39B-2011-3A48-966B-5BF70F858387}"/>
                </a:ext>
              </a:extLst>
            </p:cNvPr>
            <p:cNvSpPr/>
            <p:nvPr/>
          </p:nvSpPr>
          <p:spPr bwMode="auto">
            <a:xfrm>
              <a:off x="6858000" y="1504256"/>
              <a:ext cx="1463040" cy="1463040"/>
            </a:xfrm>
            <a:prstGeom prst="ellipse">
              <a:avLst/>
            </a:prstGeom>
            <a:noFill/>
            <a:ln w="22225" cap="flat" cmpd="sng" algn="ctr">
              <a:gradFill flip="none" rotWithShape="1">
                <a:gsLst>
                  <a:gs pos="0">
                    <a:srgbClr val="67E6BE"/>
                  </a:gs>
                  <a:gs pos="100000">
                    <a:srgbClr val="1E2257"/>
                  </a:gs>
                </a:gsLst>
                <a:lin ang="18900000" scaled="1"/>
                <a:tileRect/>
              </a:gradFill>
              <a:prstDash val="solid"/>
              <a:miter lim="800000"/>
              <a:headEnd type="none" w="med" len="med"/>
              <a:tailEnd type="none" w="med" len="med"/>
            </a:ln>
            <a:effectLst/>
          </p:spPr>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marL="0" marR="0" lvl="0" indent="0" algn="ctr" defTabSz="77702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Calibri" panose="020F0502020204030204"/>
                <a:ea typeface="Amazon Ember" panose="020B0603020204020204" pitchFamily="34" charset="0"/>
                <a:cs typeface="Amazon Ember" panose="020B0603020204020204" pitchFamily="34" charset="0"/>
              </a:endParaRPr>
            </a:p>
          </p:txBody>
        </p:sp>
      </p:grpSp>
      <p:grpSp>
        <p:nvGrpSpPr>
          <p:cNvPr id="18" name="Group 17">
            <a:extLst>
              <a:ext uri="{FF2B5EF4-FFF2-40B4-BE49-F238E27FC236}">
                <a16:creationId xmlns:a16="http://schemas.microsoft.com/office/drawing/2014/main" id="{D24B81B8-AFCB-D049-A28D-108B82E0F4C0}"/>
              </a:ext>
            </a:extLst>
          </p:cNvPr>
          <p:cNvGrpSpPr/>
          <p:nvPr/>
        </p:nvGrpSpPr>
        <p:grpSpPr>
          <a:xfrm>
            <a:off x="5578118" y="3302433"/>
            <a:ext cx="1219200" cy="1219200"/>
            <a:chOff x="6858000" y="3397568"/>
            <a:chExt cx="1463040" cy="1463040"/>
          </a:xfrm>
        </p:grpSpPr>
        <p:grpSp>
          <p:nvGrpSpPr>
            <p:cNvPr id="19" name="Group 18">
              <a:extLst>
                <a:ext uri="{FF2B5EF4-FFF2-40B4-BE49-F238E27FC236}">
                  <a16:creationId xmlns:a16="http://schemas.microsoft.com/office/drawing/2014/main" id="{D4FB398A-708F-8D40-B0EC-4269E1AE0EC7}"/>
                </a:ext>
              </a:extLst>
            </p:cNvPr>
            <p:cNvGrpSpPr/>
            <p:nvPr/>
          </p:nvGrpSpPr>
          <p:grpSpPr>
            <a:xfrm>
              <a:off x="7172819" y="3676491"/>
              <a:ext cx="833403" cy="905195"/>
              <a:chOff x="6782187" y="2774050"/>
              <a:chExt cx="1066026" cy="1157857"/>
            </a:xfrm>
          </p:grpSpPr>
          <p:sp>
            <p:nvSpPr>
              <p:cNvPr id="21" name="Freeform: Shape 3">
                <a:extLst>
                  <a:ext uri="{FF2B5EF4-FFF2-40B4-BE49-F238E27FC236}">
                    <a16:creationId xmlns:a16="http://schemas.microsoft.com/office/drawing/2014/main" id="{438880F9-CB7B-9F4D-8C97-574F93C299F2}"/>
                  </a:ext>
                </a:extLst>
              </p:cNvPr>
              <p:cNvSpPr/>
              <p:nvPr/>
            </p:nvSpPr>
            <p:spPr>
              <a:xfrm>
                <a:off x="7276577" y="2891463"/>
                <a:ext cx="429333" cy="436259"/>
              </a:xfrm>
              <a:custGeom>
                <a:avLst/>
                <a:gdLst>
                  <a:gd name="connsiteX0" fmla="*/ 19392 w 169334"/>
                  <a:gd name="connsiteY0" fmla="*/ 134922 h 172065"/>
                  <a:gd name="connsiteX1" fmla="*/ 22669 w 169334"/>
                  <a:gd name="connsiteY1" fmla="*/ 138745 h 172065"/>
                  <a:gd name="connsiteX2" fmla="*/ 25946 w 169334"/>
                  <a:gd name="connsiteY2" fmla="*/ 142569 h 172065"/>
                  <a:gd name="connsiteX3" fmla="*/ 29224 w 169334"/>
                  <a:gd name="connsiteY3" fmla="*/ 146393 h 172065"/>
                  <a:gd name="connsiteX4" fmla="*/ 51893 w 169334"/>
                  <a:gd name="connsiteY4" fmla="*/ 134648 h 172065"/>
                  <a:gd name="connsiteX5" fmla="*/ 68007 w 169334"/>
                  <a:gd name="connsiteY5" fmla="*/ 142569 h 172065"/>
                  <a:gd name="connsiteX6" fmla="*/ 72650 w 169334"/>
                  <a:gd name="connsiteY6" fmla="*/ 167696 h 172065"/>
                  <a:gd name="connsiteX7" fmla="*/ 77839 w 169334"/>
                  <a:gd name="connsiteY7" fmla="*/ 167969 h 172065"/>
                  <a:gd name="connsiteX8" fmla="*/ 83029 w 169334"/>
                  <a:gd name="connsiteY8" fmla="*/ 168242 h 172065"/>
                  <a:gd name="connsiteX9" fmla="*/ 87945 w 169334"/>
                  <a:gd name="connsiteY9" fmla="*/ 168515 h 172065"/>
                  <a:gd name="connsiteX10" fmla="*/ 95865 w 169334"/>
                  <a:gd name="connsiteY10" fmla="*/ 144208 h 172065"/>
                  <a:gd name="connsiteX11" fmla="*/ 112799 w 169334"/>
                  <a:gd name="connsiteY11" fmla="*/ 138472 h 172065"/>
                  <a:gd name="connsiteX12" fmla="*/ 133829 w 169334"/>
                  <a:gd name="connsiteY12" fmla="*/ 152947 h 172065"/>
                  <a:gd name="connsiteX13" fmla="*/ 137653 w 169334"/>
                  <a:gd name="connsiteY13" fmla="*/ 149670 h 172065"/>
                  <a:gd name="connsiteX14" fmla="*/ 141476 w 169334"/>
                  <a:gd name="connsiteY14" fmla="*/ 146393 h 172065"/>
                  <a:gd name="connsiteX15" fmla="*/ 145300 w 169334"/>
                  <a:gd name="connsiteY15" fmla="*/ 143115 h 172065"/>
                  <a:gd name="connsiteX16" fmla="*/ 133556 w 169334"/>
                  <a:gd name="connsiteY16" fmla="*/ 120446 h 172065"/>
                  <a:gd name="connsiteX17" fmla="*/ 141476 w 169334"/>
                  <a:gd name="connsiteY17" fmla="*/ 104332 h 172065"/>
                  <a:gd name="connsiteX18" fmla="*/ 166604 w 169334"/>
                  <a:gd name="connsiteY18" fmla="*/ 99689 h 172065"/>
                  <a:gd name="connsiteX19" fmla="*/ 166877 w 169334"/>
                  <a:gd name="connsiteY19" fmla="*/ 94500 h 172065"/>
                  <a:gd name="connsiteX20" fmla="*/ 167150 w 169334"/>
                  <a:gd name="connsiteY20" fmla="*/ 89310 h 172065"/>
                  <a:gd name="connsiteX21" fmla="*/ 167423 w 169334"/>
                  <a:gd name="connsiteY21" fmla="*/ 84121 h 172065"/>
                  <a:gd name="connsiteX22" fmla="*/ 143115 w 169334"/>
                  <a:gd name="connsiteY22" fmla="*/ 76201 h 172065"/>
                  <a:gd name="connsiteX23" fmla="*/ 137380 w 169334"/>
                  <a:gd name="connsiteY23" fmla="*/ 58994 h 172065"/>
                  <a:gd name="connsiteX24" fmla="*/ 151855 w 169334"/>
                  <a:gd name="connsiteY24" fmla="*/ 37964 h 172065"/>
                  <a:gd name="connsiteX25" fmla="*/ 148578 w 169334"/>
                  <a:gd name="connsiteY25" fmla="*/ 34140 h 172065"/>
                  <a:gd name="connsiteX26" fmla="*/ 145300 w 169334"/>
                  <a:gd name="connsiteY26" fmla="*/ 30316 h 172065"/>
                  <a:gd name="connsiteX27" fmla="*/ 142023 w 169334"/>
                  <a:gd name="connsiteY27" fmla="*/ 26493 h 172065"/>
                  <a:gd name="connsiteX28" fmla="*/ 119354 w 169334"/>
                  <a:gd name="connsiteY28" fmla="*/ 38237 h 172065"/>
                  <a:gd name="connsiteX29" fmla="*/ 102966 w 169334"/>
                  <a:gd name="connsiteY29" fmla="*/ 30043 h 172065"/>
                  <a:gd name="connsiteX30" fmla="*/ 98323 w 169334"/>
                  <a:gd name="connsiteY30" fmla="*/ 4916 h 172065"/>
                  <a:gd name="connsiteX31" fmla="*/ 93407 w 169334"/>
                  <a:gd name="connsiteY31" fmla="*/ 4643 h 172065"/>
                  <a:gd name="connsiteX32" fmla="*/ 88218 w 169334"/>
                  <a:gd name="connsiteY32" fmla="*/ 4370 h 172065"/>
                  <a:gd name="connsiteX33" fmla="*/ 83029 w 169334"/>
                  <a:gd name="connsiteY33" fmla="*/ 4097 h 172065"/>
                  <a:gd name="connsiteX34" fmla="*/ 75381 w 169334"/>
                  <a:gd name="connsiteY34" fmla="*/ 28131 h 172065"/>
                  <a:gd name="connsiteX35" fmla="*/ 58175 w 169334"/>
                  <a:gd name="connsiteY35" fmla="*/ 33867 h 172065"/>
                  <a:gd name="connsiteX36" fmla="*/ 37418 w 169334"/>
                  <a:gd name="connsiteY36" fmla="*/ 19392 h 172065"/>
                  <a:gd name="connsiteX37" fmla="*/ 34140 w 169334"/>
                  <a:gd name="connsiteY37" fmla="*/ 23761 h 172065"/>
                  <a:gd name="connsiteX38" fmla="*/ 30316 w 169334"/>
                  <a:gd name="connsiteY38" fmla="*/ 27039 h 172065"/>
                  <a:gd name="connsiteX39" fmla="*/ 26493 w 169334"/>
                  <a:gd name="connsiteY39" fmla="*/ 30316 h 172065"/>
                  <a:gd name="connsiteX40" fmla="*/ 37964 w 169334"/>
                  <a:gd name="connsiteY40" fmla="*/ 52985 h 172065"/>
                  <a:gd name="connsiteX41" fmla="*/ 29770 w 169334"/>
                  <a:gd name="connsiteY41" fmla="*/ 69373 h 172065"/>
                  <a:gd name="connsiteX42" fmla="*/ 4916 w 169334"/>
                  <a:gd name="connsiteY42" fmla="*/ 74016 h 172065"/>
                  <a:gd name="connsiteX43" fmla="*/ 4643 w 169334"/>
                  <a:gd name="connsiteY43" fmla="*/ 78932 h 172065"/>
                  <a:gd name="connsiteX44" fmla="*/ 4370 w 169334"/>
                  <a:gd name="connsiteY44" fmla="*/ 83848 h 172065"/>
                  <a:gd name="connsiteX45" fmla="*/ 4097 w 169334"/>
                  <a:gd name="connsiteY45" fmla="*/ 89037 h 172065"/>
                  <a:gd name="connsiteX46" fmla="*/ 28405 w 169334"/>
                  <a:gd name="connsiteY46" fmla="*/ 96958 h 172065"/>
                  <a:gd name="connsiteX47" fmla="*/ 34140 w 169334"/>
                  <a:gd name="connsiteY47" fmla="*/ 114164 h 172065"/>
                  <a:gd name="connsiteX48" fmla="*/ 19392 w 169334"/>
                  <a:gd name="connsiteY48" fmla="*/ 134922 h 17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9334" h="172065">
                    <a:moveTo>
                      <a:pt x="19392" y="134922"/>
                    </a:moveTo>
                    <a:lnTo>
                      <a:pt x="22669" y="138745"/>
                    </a:lnTo>
                    <a:lnTo>
                      <a:pt x="25946" y="142569"/>
                    </a:lnTo>
                    <a:lnTo>
                      <a:pt x="29224" y="146393"/>
                    </a:lnTo>
                    <a:lnTo>
                      <a:pt x="51893" y="134648"/>
                    </a:lnTo>
                    <a:cubicBezTo>
                      <a:pt x="56809" y="138199"/>
                      <a:pt x="62271" y="140930"/>
                      <a:pt x="68007" y="142569"/>
                    </a:cubicBezTo>
                    <a:lnTo>
                      <a:pt x="72650" y="167696"/>
                    </a:lnTo>
                    <a:lnTo>
                      <a:pt x="77839" y="167969"/>
                    </a:lnTo>
                    <a:lnTo>
                      <a:pt x="83029" y="168242"/>
                    </a:lnTo>
                    <a:lnTo>
                      <a:pt x="87945" y="168515"/>
                    </a:lnTo>
                    <a:lnTo>
                      <a:pt x="95865" y="144208"/>
                    </a:lnTo>
                    <a:cubicBezTo>
                      <a:pt x="101874" y="143115"/>
                      <a:pt x="107609" y="141203"/>
                      <a:pt x="112799" y="138472"/>
                    </a:cubicBezTo>
                    <a:lnTo>
                      <a:pt x="133829" y="152947"/>
                    </a:lnTo>
                    <a:lnTo>
                      <a:pt x="137653" y="149670"/>
                    </a:lnTo>
                    <a:lnTo>
                      <a:pt x="141476" y="146393"/>
                    </a:lnTo>
                    <a:lnTo>
                      <a:pt x="145300" y="143115"/>
                    </a:lnTo>
                    <a:lnTo>
                      <a:pt x="133556" y="120446"/>
                    </a:lnTo>
                    <a:cubicBezTo>
                      <a:pt x="137106" y="115530"/>
                      <a:pt x="139838" y="110068"/>
                      <a:pt x="141476" y="104332"/>
                    </a:cubicBezTo>
                    <a:lnTo>
                      <a:pt x="166604" y="99689"/>
                    </a:lnTo>
                    <a:lnTo>
                      <a:pt x="166877" y="94500"/>
                    </a:lnTo>
                    <a:lnTo>
                      <a:pt x="167150" y="89310"/>
                    </a:lnTo>
                    <a:lnTo>
                      <a:pt x="167423" y="84121"/>
                    </a:lnTo>
                    <a:lnTo>
                      <a:pt x="143115" y="76201"/>
                    </a:lnTo>
                    <a:cubicBezTo>
                      <a:pt x="142023" y="70192"/>
                      <a:pt x="140111" y="64456"/>
                      <a:pt x="137380" y="58994"/>
                    </a:cubicBezTo>
                    <a:lnTo>
                      <a:pt x="151855" y="37964"/>
                    </a:lnTo>
                    <a:lnTo>
                      <a:pt x="148578" y="34140"/>
                    </a:lnTo>
                    <a:lnTo>
                      <a:pt x="145300" y="30316"/>
                    </a:lnTo>
                    <a:lnTo>
                      <a:pt x="142023" y="26493"/>
                    </a:lnTo>
                    <a:lnTo>
                      <a:pt x="119354" y="38237"/>
                    </a:lnTo>
                    <a:cubicBezTo>
                      <a:pt x="114437" y="34686"/>
                      <a:pt x="108702" y="31955"/>
                      <a:pt x="102966" y="30043"/>
                    </a:cubicBezTo>
                    <a:lnTo>
                      <a:pt x="98323" y="4916"/>
                    </a:lnTo>
                    <a:lnTo>
                      <a:pt x="93407" y="4643"/>
                    </a:lnTo>
                    <a:lnTo>
                      <a:pt x="88218" y="4370"/>
                    </a:lnTo>
                    <a:lnTo>
                      <a:pt x="83029" y="4097"/>
                    </a:lnTo>
                    <a:lnTo>
                      <a:pt x="75381" y="28131"/>
                    </a:lnTo>
                    <a:cubicBezTo>
                      <a:pt x="69373" y="29224"/>
                      <a:pt x="63637" y="31136"/>
                      <a:pt x="58175" y="33867"/>
                    </a:cubicBezTo>
                    <a:lnTo>
                      <a:pt x="37418" y="19392"/>
                    </a:lnTo>
                    <a:lnTo>
                      <a:pt x="34140" y="23761"/>
                    </a:lnTo>
                    <a:lnTo>
                      <a:pt x="30316" y="27039"/>
                    </a:lnTo>
                    <a:lnTo>
                      <a:pt x="26493" y="30316"/>
                    </a:lnTo>
                    <a:lnTo>
                      <a:pt x="37964" y="52985"/>
                    </a:lnTo>
                    <a:cubicBezTo>
                      <a:pt x="34413" y="58175"/>
                      <a:pt x="31682" y="63637"/>
                      <a:pt x="29770" y="69373"/>
                    </a:cubicBezTo>
                    <a:lnTo>
                      <a:pt x="4916" y="74016"/>
                    </a:lnTo>
                    <a:lnTo>
                      <a:pt x="4643" y="78932"/>
                    </a:lnTo>
                    <a:lnTo>
                      <a:pt x="4370" y="83848"/>
                    </a:lnTo>
                    <a:lnTo>
                      <a:pt x="4097" y="89037"/>
                    </a:lnTo>
                    <a:lnTo>
                      <a:pt x="28405" y="96958"/>
                    </a:lnTo>
                    <a:cubicBezTo>
                      <a:pt x="29497" y="102966"/>
                      <a:pt x="31409" y="108702"/>
                      <a:pt x="34140" y="114164"/>
                    </a:cubicBezTo>
                    <a:lnTo>
                      <a:pt x="19392" y="134922"/>
                    </a:lnTo>
                    <a:close/>
                  </a:path>
                </a:pathLst>
              </a:custGeom>
              <a:noFill/>
              <a:ln w="19050" cap="flat">
                <a:solidFill>
                  <a:srgbClr val="161D2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2" name="Freeform: Shape 4">
                <a:extLst>
                  <a:ext uri="{FF2B5EF4-FFF2-40B4-BE49-F238E27FC236}">
                    <a16:creationId xmlns:a16="http://schemas.microsoft.com/office/drawing/2014/main" id="{20E31EA2-F2AC-BF46-923A-D99F8477C8F3}"/>
                  </a:ext>
                </a:extLst>
              </p:cNvPr>
              <p:cNvSpPr/>
              <p:nvPr/>
            </p:nvSpPr>
            <p:spPr>
              <a:xfrm>
                <a:off x="7401223" y="3018185"/>
                <a:ext cx="186969" cy="186970"/>
              </a:xfrm>
              <a:custGeom>
                <a:avLst/>
                <a:gdLst>
                  <a:gd name="connsiteX0" fmla="*/ 69646 w 73742"/>
                  <a:gd name="connsiteY0" fmla="*/ 36871 h 73742"/>
                  <a:gd name="connsiteX1" fmla="*/ 36871 w 73742"/>
                  <a:gd name="connsiteY1" fmla="*/ 69646 h 73742"/>
                  <a:gd name="connsiteX2" fmla="*/ 4097 w 73742"/>
                  <a:gd name="connsiteY2" fmla="*/ 36871 h 73742"/>
                  <a:gd name="connsiteX3" fmla="*/ 36871 w 73742"/>
                  <a:gd name="connsiteY3" fmla="*/ 4097 h 73742"/>
                  <a:gd name="connsiteX4" fmla="*/ 69646 w 73742"/>
                  <a:gd name="connsiteY4" fmla="*/ 36871 h 7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42" h="73742">
                    <a:moveTo>
                      <a:pt x="69646" y="36871"/>
                    </a:moveTo>
                    <a:cubicBezTo>
                      <a:pt x="69646" y="54972"/>
                      <a:pt x="54972" y="69646"/>
                      <a:pt x="36871" y="69646"/>
                    </a:cubicBezTo>
                    <a:cubicBezTo>
                      <a:pt x="18770" y="69646"/>
                      <a:pt x="4097" y="54972"/>
                      <a:pt x="4097" y="36871"/>
                    </a:cubicBezTo>
                    <a:cubicBezTo>
                      <a:pt x="4097" y="18770"/>
                      <a:pt x="18770" y="4097"/>
                      <a:pt x="36871" y="4097"/>
                    </a:cubicBezTo>
                    <a:cubicBezTo>
                      <a:pt x="54972" y="4097"/>
                      <a:pt x="69646" y="18770"/>
                      <a:pt x="69646" y="36871"/>
                    </a:cubicBezTo>
                    <a:close/>
                  </a:path>
                </a:pathLst>
              </a:custGeom>
              <a:noFill/>
              <a:ln w="19050" cap="flat">
                <a:solidFill>
                  <a:srgbClr val="161D2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3" name="Freeform: Shape 12">
                <a:extLst>
                  <a:ext uri="{FF2B5EF4-FFF2-40B4-BE49-F238E27FC236}">
                    <a16:creationId xmlns:a16="http://schemas.microsoft.com/office/drawing/2014/main" id="{E3DFF33B-5391-3B40-8211-4C69A177ED4B}"/>
                  </a:ext>
                </a:extLst>
              </p:cNvPr>
              <p:cNvSpPr/>
              <p:nvPr/>
            </p:nvSpPr>
            <p:spPr>
              <a:xfrm>
                <a:off x="7212679" y="2774050"/>
                <a:ext cx="616301" cy="422410"/>
              </a:xfrm>
              <a:custGeom>
                <a:avLst/>
                <a:gdLst>
                  <a:gd name="connsiteX0" fmla="*/ 1168 w 243077"/>
                  <a:gd name="connsiteY0" fmla="*/ 61331 h 166603"/>
                  <a:gd name="connsiteX1" fmla="*/ 177877 w 243077"/>
                  <a:gd name="connsiteY1" fmla="*/ 19816 h 166603"/>
                  <a:gd name="connsiteX2" fmla="*/ 239329 w 243077"/>
                  <a:gd name="connsiteY2" fmla="*/ 166755 h 166603"/>
                </a:gdLst>
                <a:ahLst/>
                <a:cxnLst>
                  <a:cxn ang="0">
                    <a:pos x="connsiteX0" y="connsiteY0"/>
                  </a:cxn>
                  <a:cxn ang="0">
                    <a:pos x="connsiteX1" y="connsiteY1"/>
                  </a:cxn>
                  <a:cxn ang="0">
                    <a:pos x="connsiteX2" y="connsiteY2"/>
                  </a:cxn>
                </a:cxnLst>
                <a:rect l="l" t="t" r="r" b="b"/>
                <a:pathLst>
                  <a:path w="243077" h="166603">
                    <a:moveTo>
                      <a:pt x="1168" y="61331"/>
                    </a:moveTo>
                    <a:cubicBezTo>
                      <a:pt x="24110" y="21728"/>
                      <a:pt x="98672" y="-25795"/>
                      <a:pt x="177877" y="19816"/>
                    </a:cubicBezTo>
                    <a:cubicBezTo>
                      <a:pt x="213928" y="40573"/>
                      <a:pt x="257628" y="94924"/>
                      <a:pt x="239329" y="166755"/>
                    </a:cubicBezTo>
                  </a:path>
                </a:pathLst>
              </a:custGeom>
              <a:noFill/>
              <a:ln w="19050" cap="flat">
                <a:solidFill>
                  <a:srgbClr val="161D2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4" name="Freeform: Shape 13">
                <a:extLst>
                  <a:ext uri="{FF2B5EF4-FFF2-40B4-BE49-F238E27FC236}">
                    <a16:creationId xmlns:a16="http://schemas.microsoft.com/office/drawing/2014/main" id="{D42C4D14-E811-1F48-A60A-AD36F4D5EFB8}"/>
                  </a:ext>
                </a:extLst>
              </p:cNvPr>
              <p:cNvSpPr/>
              <p:nvPr/>
            </p:nvSpPr>
            <p:spPr>
              <a:xfrm>
                <a:off x="7792814" y="3159105"/>
                <a:ext cx="55399" cy="55399"/>
              </a:xfrm>
              <a:custGeom>
                <a:avLst/>
                <a:gdLst>
                  <a:gd name="connsiteX0" fmla="*/ 3960 w 21849"/>
                  <a:gd name="connsiteY0" fmla="*/ 2048 h 21849"/>
                  <a:gd name="connsiteX1" fmla="*/ 10788 w 21849"/>
                  <a:gd name="connsiteY1" fmla="*/ 13246 h 21849"/>
                  <a:gd name="connsiteX2" fmla="*/ 21986 w 21849"/>
                  <a:gd name="connsiteY2" fmla="*/ 6418 h 21849"/>
                  <a:gd name="connsiteX3" fmla="*/ 20074 w 21849"/>
                  <a:gd name="connsiteY3" fmla="*/ 14066 h 21849"/>
                  <a:gd name="connsiteX4" fmla="*/ 8876 w 21849"/>
                  <a:gd name="connsiteY4" fmla="*/ 20894 h 21849"/>
                  <a:gd name="connsiteX5" fmla="*/ 2048 w 21849"/>
                  <a:gd name="connsiteY5" fmla="*/ 9696 h 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9" h="21849">
                    <a:moveTo>
                      <a:pt x="3960" y="2048"/>
                    </a:moveTo>
                    <a:lnTo>
                      <a:pt x="10788" y="13246"/>
                    </a:lnTo>
                    <a:lnTo>
                      <a:pt x="21986" y="6418"/>
                    </a:lnTo>
                    <a:lnTo>
                      <a:pt x="20074" y="14066"/>
                    </a:lnTo>
                    <a:lnTo>
                      <a:pt x="8876" y="20894"/>
                    </a:lnTo>
                    <a:lnTo>
                      <a:pt x="2048" y="9696"/>
                    </a:lnTo>
                    <a:close/>
                  </a:path>
                </a:pathLst>
              </a:custGeom>
              <a:solidFill>
                <a:srgbClr val="FFFFFF"/>
              </a:solidFill>
              <a:ln w="12700" cap="flat">
                <a:solidFill>
                  <a:srgbClr val="161D2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5" name="Freeform: Shape 14">
                <a:extLst>
                  <a:ext uri="{FF2B5EF4-FFF2-40B4-BE49-F238E27FC236}">
                    <a16:creationId xmlns:a16="http://schemas.microsoft.com/office/drawing/2014/main" id="{ACB803D4-46AB-F54D-997F-4D7740F2AD38}"/>
                  </a:ext>
                </a:extLst>
              </p:cNvPr>
              <p:cNvSpPr/>
              <p:nvPr/>
            </p:nvSpPr>
            <p:spPr>
              <a:xfrm>
                <a:off x="7472356" y="3282520"/>
                <a:ext cx="311613" cy="166194"/>
              </a:xfrm>
              <a:custGeom>
                <a:avLst/>
                <a:gdLst>
                  <a:gd name="connsiteX0" fmla="*/ 1168 w 122904"/>
                  <a:gd name="connsiteY0" fmla="*/ 65624 h 65548"/>
                  <a:gd name="connsiteX1" fmla="*/ 122433 w 122904"/>
                  <a:gd name="connsiteY1" fmla="*/ 1168 h 65548"/>
                </a:gdLst>
                <a:ahLst/>
                <a:cxnLst>
                  <a:cxn ang="0">
                    <a:pos x="connsiteX0" y="connsiteY0"/>
                  </a:cxn>
                  <a:cxn ang="0">
                    <a:pos x="connsiteX1" y="connsiteY1"/>
                  </a:cxn>
                </a:cxnLst>
                <a:rect l="l" t="t" r="r" b="b"/>
                <a:pathLst>
                  <a:path w="122904" h="65548">
                    <a:moveTo>
                      <a:pt x="1168" y="65624"/>
                    </a:moveTo>
                    <a:cubicBezTo>
                      <a:pt x="57704" y="68628"/>
                      <a:pt x="103588" y="35581"/>
                      <a:pt x="122433" y="1168"/>
                    </a:cubicBezTo>
                  </a:path>
                </a:pathLst>
              </a:custGeom>
              <a:noFill/>
              <a:ln w="19050" cap="flat">
                <a:solidFill>
                  <a:srgbClr val="161D2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6" name="Freeform: Shape 15">
                <a:extLst>
                  <a:ext uri="{FF2B5EF4-FFF2-40B4-BE49-F238E27FC236}">
                    <a16:creationId xmlns:a16="http://schemas.microsoft.com/office/drawing/2014/main" id="{671A8940-5B16-3E42-90D4-D2D5E999A88D}"/>
                  </a:ext>
                </a:extLst>
              </p:cNvPr>
              <p:cNvSpPr/>
              <p:nvPr/>
            </p:nvSpPr>
            <p:spPr>
              <a:xfrm>
                <a:off x="7158312" y="3026999"/>
                <a:ext cx="13849" cy="166194"/>
              </a:xfrm>
              <a:custGeom>
                <a:avLst/>
                <a:gdLst>
                  <a:gd name="connsiteX0" fmla="*/ 5130 w 5462"/>
                  <a:gd name="connsiteY0" fmla="*/ 65897 h 65548"/>
                  <a:gd name="connsiteX1" fmla="*/ 5404 w 5462"/>
                  <a:gd name="connsiteY1" fmla="*/ 1168 h 65548"/>
                </a:gdLst>
                <a:ahLst/>
                <a:cxnLst>
                  <a:cxn ang="0">
                    <a:pos x="connsiteX0" y="connsiteY0"/>
                  </a:cxn>
                  <a:cxn ang="0">
                    <a:pos x="connsiteX1" y="connsiteY1"/>
                  </a:cxn>
                </a:cxnLst>
                <a:rect l="l" t="t" r="r" b="b"/>
                <a:pathLst>
                  <a:path w="5462" h="65548">
                    <a:moveTo>
                      <a:pt x="5130" y="65897"/>
                    </a:moveTo>
                    <a:cubicBezTo>
                      <a:pt x="214" y="46779"/>
                      <a:pt x="-605" y="24929"/>
                      <a:pt x="5404" y="1168"/>
                    </a:cubicBezTo>
                  </a:path>
                </a:pathLst>
              </a:custGeom>
              <a:noFill/>
              <a:ln w="19050" cap="flat">
                <a:solidFill>
                  <a:srgbClr val="161D2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7" name="Freeform: Shape 16">
                <a:extLst>
                  <a:ext uri="{FF2B5EF4-FFF2-40B4-BE49-F238E27FC236}">
                    <a16:creationId xmlns:a16="http://schemas.microsoft.com/office/drawing/2014/main" id="{846082C4-40B8-364F-9306-75057AAB9B80}"/>
                  </a:ext>
                </a:extLst>
              </p:cNvPr>
              <p:cNvSpPr/>
              <p:nvPr/>
            </p:nvSpPr>
            <p:spPr>
              <a:xfrm>
                <a:off x="7137042" y="3009530"/>
                <a:ext cx="55399" cy="55399"/>
              </a:xfrm>
              <a:custGeom>
                <a:avLst/>
                <a:gdLst>
                  <a:gd name="connsiteX0" fmla="*/ 20074 w 21849"/>
                  <a:gd name="connsiteY0" fmla="*/ 20894 h 21849"/>
                  <a:gd name="connsiteX1" fmla="*/ 13519 w 21849"/>
                  <a:gd name="connsiteY1" fmla="*/ 9696 h 21849"/>
                  <a:gd name="connsiteX2" fmla="*/ 2048 w 21849"/>
                  <a:gd name="connsiteY2" fmla="*/ 16251 h 21849"/>
                  <a:gd name="connsiteX3" fmla="*/ 4233 w 21849"/>
                  <a:gd name="connsiteY3" fmla="*/ 8603 h 21849"/>
                  <a:gd name="connsiteX4" fmla="*/ 15431 w 21849"/>
                  <a:gd name="connsiteY4" fmla="*/ 2048 h 21849"/>
                  <a:gd name="connsiteX5" fmla="*/ 21986 w 21849"/>
                  <a:gd name="connsiteY5" fmla="*/ 13246 h 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9" h="21849">
                    <a:moveTo>
                      <a:pt x="20074" y="20894"/>
                    </a:moveTo>
                    <a:lnTo>
                      <a:pt x="13519" y="9696"/>
                    </a:lnTo>
                    <a:lnTo>
                      <a:pt x="2048" y="16251"/>
                    </a:lnTo>
                    <a:lnTo>
                      <a:pt x="4233" y="8603"/>
                    </a:lnTo>
                    <a:lnTo>
                      <a:pt x="15431" y="2048"/>
                    </a:lnTo>
                    <a:lnTo>
                      <a:pt x="21986" y="13246"/>
                    </a:lnTo>
                    <a:close/>
                  </a:path>
                </a:pathLst>
              </a:custGeom>
              <a:solidFill>
                <a:srgbClr val="FFFFFF"/>
              </a:solidFill>
              <a:ln w="12700" cap="flat">
                <a:solidFill>
                  <a:srgbClr val="161D2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8" name="Freeform: Shape 17">
                <a:extLst>
                  <a:ext uri="{FF2B5EF4-FFF2-40B4-BE49-F238E27FC236}">
                    <a16:creationId xmlns:a16="http://schemas.microsoft.com/office/drawing/2014/main" id="{60F1149B-1913-F84D-BDE3-F251E6AACD49}"/>
                  </a:ext>
                </a:extLst>
              </p:cNvPr>
              <p:cNvSpPr/>
              <p:nvPr/>
            </p:nvSpPr>
            <p:spPr>
              <a:xfrm>
                <a:off x="6782187" y="3253787"/>
                <a:ext cx="609376" cy="595528"/>
              </a:xfrm>
              <a:custGeom>
                <a:avLst/>
                <a:gdLst>
                  <a:gd name="connsiteX0" fmla="*/ 240059 w 240346"/>
                  <a:gd name="connsiteY0" fmla="*/ 56200 h 234883"/>
                  <a:gd name="connsiteX1" fmla="*/ 66627 w 240346"/>
                  <a:gd name="connsiteY1" fmla="*/ 19874 h 234883"/>
                  <a:gd name="connsiteX2" fmla="*/ 1625 w 240346"/>
                  <a:gd name="connsiteY2" fmla="*/ 120383 h 234883"/>
                  <a:gd name="connsiteX3" fmla="*/ 46417 w 240346"/>
                  <a:gd name="connsiteY3" fmla="*/ 234274 h 234883"/>
                </a:gdLst>
                <a:ahLst/>
                <a:cxnLst>
                  <a:cxn ang="0">
                    <a:pos x="connsiteX0" y="connsiteY0"/>
                  </a:cxn>
                  <a:cxn ang="0">
                    <a:pos x="connsiteX1" y="connsiteY1"/>
                  </a:cxn>
                  <a:cxn ang="0">
                    <a:pos x="connsiteX2" y="connsiteY2"/>
                  </a:cxn>
                  <a:cxn ang="0">
                    <a:pos x="connsiteX3" y="connsiteY3"/>
                  </a:cxn>
                </a:cxnLst>
                <a:rect l="l" t="t" r="r" b="b"/>
                <a:pathLst>
                  <a:path w="240346" h="234883">
                    <a:moveTo>
                      <a:pt x="240059" y="56200"/>
                    </a:moveTo>
                    <a:cubicBezTo>
                      <a:pt x="213839" y="17690"/>
                      <a:pt x="142282" y="-23825"/>
                      <a:pt x="66627" y="19874"/>
                    </a:cubicBezTo>
                    <a:cubicBezTo>
                      <a:pt x="38769" y="35989"/>
                      <a:pt x="6541" y="71767"/>
                      <a:pt x="1625" y="120383"/>
                    </a:cubicBezTo>
                    <a:cubicBezTo>
                      <a:pt x="1625" y="120383"/>
                      <a:pt x="-6569" y="192214"/>
                      <a:pt x="46417" y="234274"/>
                    </a:cubicBezTo>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9" name="Freeform: Shape 18">
                <a:extLst>
                  <a:ext uri="{FF2B5EF4-FFF2-40B4-BE49-F238E27FC236}">
                    <a16:creationId xmlns:a16="http://schemas.microsoft.com/office/drawing/2014/main" id="{174703EC-8FCB-794C-9625-3F8A1DFAF7AF}"/>
                  </a:ext>
                </a:extLst>
              </p:cNvPr>
              <p:cNvSpPr/>
              <p:nvPr/>
            </p:nvSpPr>
            <p:spPr>
              <a:xfrm>
                <a:off x="7350324" y="3355074"/>
                <a:ext cx="55399" cy="55399"/>
              </a:xfrm>
              <a:custGeom>
                <a:avLst/>
                <a:gdLst>
                  <a:gd name="connsiteX0" fmla="*/ 17616 w 21849"/>
                  <a:gd name="connsiteY0" fmla="*/ 2048 h 21849"/>
                  <a:gd name="connsiteX1" fmla="*/ 14885 w 21849"/>
                  <a:gd name="connsiteY1" fmla="*/ 14885 h 21849"/>
                  <a:gd name="connsiteX2" fmla="*/ 2048 w 21849"/>
                  <a:gd name="connsiteY2" fmla="*/ 12154 h 21849"/>
                  <a:gd name="connsiteX3" fmla="*/ 6418 w 21849"/>
                  <a:gd name="connsiteY3" fmla="*/ 18982 h 21849"/>
                  <a:gd name="connsiteX4" fmla="*/ 19255 w 21849"/>
                  <a:gd name="connsiteY4" fmla="*/ 21440 h 21849"/>
                  <a:gd name="connsiteX5" fmla="*/ 21986 w 21849"/>
                  <a:gd name="connsiteY5" fmla="*/ 8876 h 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9" h="21849">
                    <a:moveTo>
                      <a:pt x="17616" y="2048"/>
                    </a:moveTo>
                    <a:lnTo>
                      <a:pt x="14885" y="14885"/>
                    </a:lnTo>
                    <a:lnTo>
                      <a:pt x="2048" y="12154"/>
                    </a:lnTo>
                    <a:lnTo>
                      <a:pt x="6418" y="18982"/>
                    </a:lnTo>
                    <a:lnTo>
                      <a:pt x="19255" y="21440"/>
                    </a:lnTo>
                    <a:lnTo>
                      <a:pt x="21986" y="8876"/>
                    </a:lnTo>
                    <a:close/>
                  </a:path>
                </a:pathLst>
              </a:custGeom>
              <a:solidFill>
                <a:srgbClr val="FFFFF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30" name="Freeform: Shape 19">
                <a:extLst>
                  <a:ext uri="{FF2B5EF4-FFF2-40B4-BE49-F238E27FC236}">
                    <a16:creationId xmlns:a16="http://schemas.microsoft.com/office/drawing/2014/main" id="{299CB0B3-BA13-9249-9E85-F1ED465EEBCD}"/>
                  </a:ext>
                </a:extLst>
              </p:cNvPr>
              <p:cNvSpPr/>
              <p:nvPr/>
            </p:nvSpPr>
            <p:spPr>
              <a:xfrm>
                <a:off x="6981394" y="3491647"/>
                <a:ext cx="470882" cy="436259"/>
              </a:xfrm>
              <a:custGeom>
                <a:avLst/>
                <a:gdLst>
                  <a:gd name="connsiteX0" fmla="*/ 1168 w 185721"/>
                  <a:gd name="connsiteY0" fmla="*/ 161216 h 172065"/>
                  <a:gd name="connsiteX1" fmla="*/ 120794 w 185721"/>
                  <a:gd name="connsiteY1" fmla="*/ 154115 h 172065"/>
                  <a:gd name="connsiteX2" fmla="*/ 180608 w 185721"/>
                  <a:gd name="connsiteY2" fmla="*/ 1168 h 172065"/>
                </a:gdLst>
                <a:ahLst/>
                <a:cxnLst>
                  <a:cxn ang="0">
                    <a:pos x="connsiteX0" y="connsiteY0"/>
                  </a:cxn>
                  <a:cxn ang="0">
                    <a:pos x="connsiteX1" y="connsiteY1"/>
                  </a:cxn>
                  <a:cxn ang="0">
                    <a:pos x="connsiteX2" y="connsiteY2"/>
                  </a:cxn>
                </a:cxnLst>
                <a:rect l="l" t="t" r="r" b="b"/>
                <a:pathLst>
                  <a:path w="185721" h="172065">
                    <a:moveTo>
                      <a:pt x="1168" y="161216"/>
                    </a:moveTo>
                    <a:cubicBezTo>
                      <a:pt x="34215" y="175965"/>
                      <a:pt x="76822" y="179515"/>
                      <a:pt x="120794" y="154115"/>
                    </a:cubicBezTo>
                    <a:cubicBezTo>
                      <a:pt x="157666" y="132812"/>
                      <a:pt x="203004" y="76003"/>
                      <a:pt x="180608" y="1168"/>
                    </a:cubicBezTo>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31" name="Freeform: Shape 20">
                <a:extLst>
                  <a:ext uri="{FF2B5EF4-FFF2-40B4-BE49-F238E27FC236}">
                    <a16:creationId xmlns:a16="http://schemas.microsoft.com/office/drawing/2014/main" id="{522C68E6-6271-0D41-92AE-247B6E3F2BD8}"/>
                  </a:ext>
                </a:extLst>
              </p:cNvPr>
              <p:cNvSpPr/>
              <p:nvPr/>
            </p:nvSpPr>
            <p:spPr>
              <a:xfrm>
                <a:off x="6964616" y="3876508"/>
                <a:ext cx="55399" cy="55399"/>
              </a:xfrm>
              <a:custGeom>
                <a:avLst/>
                <a:gdLst>
                  <a:gd name="connsiteX0" fmla="*/ 14066 w 21849"/>
                  <a:gd name="connsiteY0" fmla="*/ 22259 h 21849"/>
                  <a:gd name="connsiteX1" fmla="*/ 9150 w 21849"/>
                  <a:gd name="connsiteY1" fmla="*/ 9969 h 21849"/>
                  <a:gd name="connsiteX2" fmla="*/ 21440 w 21849"/>
                  <a:gd name="connsiteY2" fmla="*/ 5053 h 21849"/>
                  <a:gd name="connsiteX3" fmla="*/ 14339 w 21849"/>
                  <a:gd name="connsiteY3" fmla="*/ 2048 h 21849"/>
                  <a:gd name="connsiteX4" fmla="*/ 2048 w 21849"/>
                  <a:gd name="connsiteY4" fmla="*/ 6691 h 21849"/>
                  <a:gd name="connsiteX5" fmla="*/ 6965 w 21849"/>
                  <a:gd name="connsiteY5" fmla="*/ 18982 h 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9" h="21849">
                    <a:moveTo>
                      <a:pt x="14066" y="22259"/>
                    </a:moveTo>
                    <a:lnTo>
                      <a:pt x="9150" y="9969"/>
                    </a:lnTo>
                    <a:lnTo>
                      <a:pt x="21440" y="5053"/>
                    </a:lnTo>
                    <a:lnTo>
                      <a:pt x="14339" y="2048"/>
                    </a:lnTo>
                    <a:lnTo>
                      <a:pt x="2048" y="6691"/>
                    </a:lnTo>
                    <a:lnTo>
                      <a:pt x="6965" y="18982"/>
                    </a:lnTo>
                    <a:close/>
                  </a:path>
                </a:pathLst>
              </a:custGeom>
              <a:solidFill>
                <a:srgbClr val="FFFFF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32" name="Freeform: Shape 21">
                <a:extLst>
                  <a:ext uri="{FF2B5EF4-FFF2-40B4-BE49-F238E27FC236}">
                    <a16:creationId xmlns:a16="http://schemas.microsoft.com/office/drawing/2014/main" id="{394BB451-4355-694C-8400-8A4DDD13CAC0}"/>
                  </a:ext>
                </a:extLst>
              </p:cNvPr>
              <p:cNvSpPr/>
              <p:nvPr/>
            </p:nvSpPr>
            <p:spPr>
              <a:xfrm>
                <a:off x="6954386" y="3448715"/>
                <a:ext cx="304688" cy="304688"/>
              </a:xfrm>
              <a:custGeom>
                <a:avLst/>
                <a:gdLst>
                  <a:gd name="connsiteX0" fmla="*/ 1168 w 120173"/>
                  <a:gd name="connsiteY0" fmla="*/ 1168 h 120173"/>
                  <a:gd name="connsiteX1" fmla="*/ 119975 w 120173"/>
                  <a:gd name="connsiteY1" fmla="*/ 120248 h 120173"/>
                </a:gdLst>
                <a:ahLst/>
                <a:cxnLst>
                  <a:cxn ang="0">
                    <a:pos x="connsiteX0" y="connsiteY0"/>
                  </a:cxn>
                  <a:cxn ang="0">
                    <a:pos x="connsiteX1" y="connsiteY1"/>
                  </a:cxn>
                </a:cxnLst>
                <a:rect l="l" t="t" r="r" b="b"/>
                <a:pathLst>
                  <a:path w="120173" h="120173">
                    <a:moveTo>
                      <a:pt x="1168" y="1168"/>
                    </a:moveTo>
                    <a:lnTo>
                      <a:pt x="119975" y="120248"/>
                    </a:lnTo>
                  </a:path>
                </a:pathLst>
              </a:custGeom>
              <a:ln w="19050"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33" name="Freeform: Shape 22">
                <a:extLst>
                  <a:ext uri="{FF2B5EF4-FFF2-40B4-BE49-F238E27FC236}">
                    <a16:creationId xmlns:a16="http://schemas.microsoft.com/office/drawing/2014/main" id="{52004E79-7323-034A-9EC7-7E91E1C2394D}"/>
                  </a:ext>
                </a:extLst>
              </p:cNvPr>
              <p:cNvSpPr/>
              <p:nvPr/>
            </p:nvSpPr>
            <p:spPr>
              <a:xfrm>
                <a:off x="6941073" y="3436093"/>
                <a:ext cx="90023" cy="90023"/>
              </a:xfrm>
              <a:custGeom>
                <a:avLst/>
                <a:gdLst>
                  <a:gd name="connsiteX0" fmla="*/ 3414 w 35505"/>
                  <a:gd name="connsiteY0" fmla="*/ 34823 h 35505"/>
                  <a:gd name="connsiteX1" fmla="*/ 8876 w 35505"/>
                  <a:gd name="connsiteY1" fmla="*/ 34550 h 35505"/>
                  <a:gd name="connsiteX2" fmla="*/ 7784 w 35505"/>
                  <a:gd name="connsiteY2" fmla="*/ 7784 h 35505"/>
                  <a:gd name="connsiteX3" fmla="*/ 34823 w 35505"/>
                  <a:gd name="connsiteY3" fmla="*/ 8603 h 35505"/>
                  <a:gd name="connsiteX4" fmla="*/ 34823 w 35505"/>
                  <a:gd name="connsiteY4" fmla="*/ 3141 h 35505"/>
                  <a:gd name="connsiteX5" fmla="*/ 2048 w 35505"/>
                  <a:gd name="connsiteY5" fmla="*/ 2048 h 3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05" h="35505">
                    <a:moveTo>
                      <a:pt x="3414" y="34823"/>
                    </a:moveTo>
                    <a:lnTo>
                      <a:pt x="8876" y="34550"/>
                    </a:lnTo>
                    <a:lnTo>
                      <a:pt x="7784" y="7784"/>
                    </a:lnTo>
                    <a:lnTo>
                      <a:pt x="34823" y="8603"/>
                    </a:lnTo>
                    <a:lnTo>
                      <a:pt x="34823" y="3141"/>
                    </a:lnTo>
                    <a:lnTo>
                      <a:pt x="2048" y="2048"/>
                    </a:lnTo>
                    <a:close/>
                  </a:path>
                </a:pathLst>
              </a:custGeom>
              <a:solidFill>
                <a:srgbClr val="FFFFF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34" name="Freeform: Shape 23">
                <a:extLst>
                  <a:ext uri="{FF2B5EF4-FFF2-40B4-BE49-F238E27FC236}">
                    <a16:creationId xmlns:a16="http://schemas.microsoft.com/office/drawing/2014/main" id="{EB015CDB-2C72-5A44-B7F5-0C8D667724D7}"/>
                  </a:ext>
                </a:extLst>
              </p:cNvPr>
              <p:cNvSpPr/>
              <p:nvPr/>
            </p:nvSpPr>
            <p:spPr>
              <a:xfrm>
                <a:off x="7181362" y="3675691"/>
                <a:ext cx="90023" cy="90023"/>
              </a:xfrm>
              <a:custGeom>
                <a:avLst/>
                <a:gdLst>
                  <a:gd name="connsiteX0" fmla="*/ 2048 w 35505"/>
                  <a:gd name="connsiteY0" fmla="*/ 33730 h 35505"/>
                  <a:gd name="connsiteX1" fmla="*/ 2048 w 35505"/>
                  <a:gd name="connsiteY1" fmla="*/ 28268 h 35505"/>
                  <a:gd name="connsiteX2" fmla="*/ 29087 w 35505"/>
                  <a:gd name="connsiteY2" fmla="*/ 29360 h 35505"/>
                  <a:gd name="connsiteX3" fmla="*/ 27995 w 35505"/>
                  <a:gd name="connsiteY3" fmla="*/ 2321 h 35505"/>
                  <a:gd name="connsiteX4" fmla="*/ 33457 w 35505"/>
                  <a:gd name="connsiteY4" fmla="*/ 2048 h 35505"/>
                  <a:gd name="connsiteX5" fmla="*/ 34823 w 35505"/>
                  <a:gd name="connsiteY5" fmla="*/ 34823 h 3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05" h="35505">
                    <a:moveTo>
                      <a:pt x="2048" y="33730"/>
                    </a:moveTo>
                    <a:lnTo>
                      <a:pt x="2048" y="28268"/>
                    </a:lnTo>
                    <a:lnTo>
                      <a:pt x="29087" y="29360"/>
                    </a:lnTo>
                    <a:lnTo>
                      <a:pt x="27995" y="2321"/>
                    </a:lnTo>
                    <a:lnTo>
                      <a:pt x="33457" y="2048"/>
                    </a:lnTo>
                    <a:lnTo>
                      <a:pt x="34823" y="34823"/>
                    </a:lnTo>
                    <a:close/>
                  </a:path>
                </a:pathLst>
              </a:custGeom>
              <a:solidFill>
                <a:srgbClr val="FFFFF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35" name="Freeform: Shape 73">
                <a:extLst>
                  <a:ext uri="{FF2B5EF4-FFF2-40B4-BE49-F238E27FC236}">
                    <a16:creationId xmlns:a16="http://schemas.microsoft.com/office/drawing/2014/main" id="{D48E610E-4A68-FC45-BBAA-2C88848A2C82}"/>
                  </a:ext>
                </a:extLst>
              </p:cNvPr>
              <p:cNvSpPr/>
              <p:nvPr/>
            </p:nvSpPr>
            <p:spPr>
              <a:xfrm>
                <a:off x="6954386" y="3448715"/>
                <a:ext cx="304688" cy="304688"/>
              </a:xfrm>
              <a:custGeom>
                <a:avLst/>
                <a:gdLst>
                  <a:gd name="connsiteX0" fmla="*/ 1168 w 120173"/>
                  <a:gd name="connsiteY0" fmla="*/ 120248 h 120173"/>
                  <a:gd name="connsiteX1" fmla="*/ 119975 w 120173"/>
                  <a:gd name="connsiteY1" fmla="*/ 1168 h 120173"/>
                </a:gdLst>
                <a:ahLst/>
                <a:cxnLst>
                  <a:cxn ang="0">
                    <a:pos x="connsiteX0" y="connsiteY0"/>
                  </a:cxn>
                  <a:cxn ang="0">
                    <a:pos x="connsiteX1" y="connsiteY1"/>
                  </a:cxn>
                </a:cxnLst>
                <a:rect l="l" t="t" r="r" b="b"/>
                <a:pathLst>
                  <a:path w="120173" h="120173">
                    <a:moveTo>
                      <a:pt x="1168" y="120248"/>
                    </a:moveTo>
                    <a:lnTo>
                      <a:pt x="119975" y="1168"/>
                    </a:lnTo>
                  </a:path>
                </a:pathLst>
              </a:custGeom>
              <a:ln w="19050"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36" name="Freeform: Shape 75">
                <a:extLst>
                  <a:ext uri="{FF2B5EF4-FFF2-40B4-BE49-F238E27FC236}">
                    <a16:creationId xmlns:a16="http://schemas.microsoft.com/office/drawing/2014/main" id="{8390794B-43F4-AF41-80BF-879933E6D4F8}"/>
                  </a:ext>
                </a:extLst>
              </p:cNvPr>
              <p:cNvSpPr/>
              <p:nvPr/>
            </p:nvSpPr>
            <p:spPr>
              <a:xfrm>
                <a:off x="6941073" y="3675691"/>
                <a:ext cx="90023" cy="90023"/>
              </a:xfrm>
              <a:custGeom>
                <a:avLst/>
                <a:gdLst>
                  <a:gd name="connsiteX0" fmla="*/ 34823 w 35505"/>
                  <a:gd name="connsiteY0" fmla="*/ 33730 h 35505"/>
                  <a:gd name="connsiteX1" fmla="*/ 34823 w 35505"/>
                  <a:gd name="connsiteY1" fmla="*/ 28268 h 35505"/>
                  <a:gd name="connsiteX2" fmla="*/ 7784 w 35505"/>
                  <a:gd name="connsiteY2" fmla="*/ 29360 h 35505"/>
                  <a:gd name="connsiteX3" fmla="*/ 8876 w 35505"/>
                  <a:gd name="connsiteY3" fmla="*/ 2321 h 35505"/>
                  <a:gd name="connsiteX4" fmla="*/ 3414 w 35505"/>
                  <a:gd name="connsiteY4" fmla="*/ 2048 h 35505"/>
                  <a:gd name="connsiteX5" fmla="*/ 2048 w 35505"/>
                  <a:gd name="connsiteY5" fmla="*/ 34823 h 3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05" h="35505">
                    <a:moveTo>
                      <a:pt x="34823" y="33730"/>
                    </a:moveTo>
                    <a:lnTo>
                      <a:pt x="34823" y="28268"/>
                    </a:lnTo>
                    <a:lnTo>
                      <a:pt x="7784" y="29360"/>
                    </a:lnTo>
                    <a:lnTo>
                      <a:pt x="8876" y="2321"/>
                    </a:lnTo>
                    <a:lnTo>
                      <a:pt x="3414" y="2048"/>
                    </a:lnTo>
                    <a:lnTo>
                      <a:pt x="2048" y="34823"/>
                    </a:lnTo>
                    <a:close/>
                  </a:path>
                </a:pathLst>
              </a:custGeom>
              <a:solidFill>
                <a:srgbClr val="FFFFF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37" name="Freeform: Shape 77">
                <a:extLst>
                  <a:ext uri="{FF2B5EF4-FFF2-40B4-BE49-F238E27FC236}">
                    <a16:creationId xmlns:a16="http://schemas.microsoft.com/office/drawing/2014/main" id="{29971A67-ABFD-7B44-B155-F5B01A46559E}"/>
                  </a:ext>
                </a:extLst>
              </p:cNvPr>
              <p:cNvSpPr/>
              <p:nvPr/>
            </p:nvSpPr>
            <p:spPr>
              <a:xfrm>
                <a:off x="7181362" y="3436093"/>
                <a:ext cx="90023" cy="90023"/>
              </a:xfrm>
              <a:custGeom>
                <a:avLst/>
                <a:gdLst>
                  <a:gd name="connsiteX0" fmla="*/ 33457 w 35505"/>
                  <a:gd name="connsiteY0" fmla="*/ 34823 h 35505"/>
                  <a:gd name="connsiteX1" fmla="*/ 27995 w 35505"/>
                  <a:gd name="connsiteY1" fmla="*/ 34550 h 35505"/>
                  <a:gd name="connsiteX2" fmla="*/ 29087 w 35505"/>
                  <a:gd name="connsiteY2" fmla="*/ 7784 h 35505"/>
                  <a:gd name="connsiteX3" fmla="*/ 2048 w 35505"/>
                  <a:gd name="connsiteY3" fmla="*/ 8603 h 35505"/>
                  <a:gd name="connsiteX4" fmla="*/ 2048 w 35505"/>
                  <a:gd name="connsiteY4" fmla="*/ 3141 h 35505"/>
                  <a:gd name="connsiteX5" fmla="*/ 34823 w 35505"/>
                  <a:gd name="connsiteY5" fmla="*/ 2048 h 3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05" h="35505">
                    <a:moveTo>
                      <a:pt x="33457" y="34823"/>
                    </a:moveTo>
                    <a:lnTo>
                      <a:pt x="27995" y="34550"/>
                    </a:lnTo>
                    <a:lnTo>
                      <a:pt x="29087" y="7784"/>
                    </a:lnTo>
                    <a:lnTo>
                      <a:pt x="2048" y="8603"/>
                    </a:lnTo>
                    <a:lnTo>
                      <a:pt x="2048" y="3141"/>
                    </a:lnTo>
                    <a:lnTo>
                      <a:pt x="34823" y="2048"/>
                    </a:lnTo>
                    <a:close/>
                  </a:path>
                </a:pathLst>
              </a:custGeom>
              <a:solidFill>
                <a:srgbClr val="FFFFF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grpSp>
        <p:sp>
          <p:nvSpPr>
            <p:cNvPr id="20" name="Oval 19">
              <a:extLst>
                <a:ext uri="{FF2B5EF4-FFF2-40B4-BE49-F238E27FC236}">
                  <a16:creationId xmlns:a16="http://schemas.microsoft.com/office/drawing/2014/main" id="{36C4ADAD-440F-C644-A5A7-587B38ED8727}"/>
                </a:ext>
              </a:extLst>
            </p:cNvPr>
            <p:cNvSpPr/>
            <p:nvPr/>
          </p:nvSpPr>
          <p:spPr bwMode="auto">
            <a:xfrm>
              <a:off x="6858000" y="3397568"/>
              <a:ext cx="1463040" cy="1463040"/>
            </a:xfrm>
            <a:prstGeom prst="ellipse">
              <a:avLst/>
            </a:prstGeom>
            <a:noFill/>
            <a:ln w="22225" cap="flat" cmpd="sng" algn="ctr">
              <a:gradFill flip="none" rotWithShape="1">
                <a:gsLst>
                  <a:gs pos="0">
                    <a:srgbClr val="67E6BE"/>
                  </a:gs>
                  <a:gs pos="100000">
                    <a:srgbClr val="1E2257"/>
                  </a:gs>
                </a:gsLst>
                <a:lin ang="18900000" scaled="1"/>
                <a:tileRect/>
              </a:gradFill>
              <a:prstDash val="solid"/>
              <a:miter lim="800000"/>
              <a:headEnd type="none" w="med" len="med"/>
              <a:tailEnd type="none" w="med" len="med"/>
            </a:ln>
            <a:effectLst/>
          </p:spPr>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marL="0" marR="0" lvl="0" indent="0" algn="ctr" defTabSz="77702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Calibri" panose="020F0502020204030204"/>
                <a:ea typeface="Amazon Ember" panose="020B0603020204020204" pitchFamily="34" charset="0"/>
                <a:cs typeface="Amazon Ember" panose="020B0603020204020204" pitchFamily="34" charset="0"/>
              </a:endParaRPr>
            </a:p>
          </p:txBody>
        </p:sp>
      </p:grpSp>
      <p:grpSp>
        <p:nvGrpSpPr>
          <p:cNvPr id="38" name="Group 37">
            <a:extLst>
              <a:ext uri="{FF2B5EF4-FFF2-40B4-BE49-F238E27FC236}">
                <a16:creationId xmlns:a16="http://schemas.microsoft.com/office/drawing/2014/main" id="{72078EEE-18DF-804B-A738-FAA24D9F6E3E}"/>
              </a:ext>
            </a:extLst>
          </p:cNvPr>
          <p:cNvGrpSpPr/>
          <p:nvPr/>
        </p:nvGrpSpPr>
        <p:grpSpPr>
          <a:xfrm>
            <a:off x="5578118" y="4880193"/>
            <a:ext cx="1219200" cy="1219200"/>
            <a:chOff x="6858000" y="5290880"/>
            <a:chExt cx="1463040" cy="1463040"/>
          </a:xfrm>
        </p:grpSpPr>
        <p:grpSp>
          <p:nvGrpSpPr>
            <p:cNvPr id="39" name="Group 38">
              <a:extLst>
                <a:ext uri="{FF2B5EF4-FFF2-40B4-BE49-F238E27FC236}">
                  <a16:creationId xmlns:a16="http://schemas.microsoft.com/office/drawing/2014/main" id="{9D81CF7C-BE96-BA47-A7AE-5BE08F6D3A32}"/>
                </a:ext>
              </a:extLst>
            </p:cNvPr>
            <p:cNvGrpSpPr/>
            <p:nvPr/>
          </p:nvGrpSpPr>
          <p:grpSpPr>
            <a:xfrm>
              <a:off x="7112419" y="5545299"/>
              <a:ext cx="954203" cy="954203"/>
              <a:chOff x="11462464" y="2806125"/>
              <a:chExt cx="1012499" cy="1012499"/>
            </a:xfrm>
          </p:grpSpPr>
          <p:grpSp>
            <p:nvGrpSpPr>
              <p:cNvPr id="41" name="Group 40">
                <a:extLst>
                  <a:ext uri="{FF2B5EF4-FFF2-40B4-BE49-F238E27FC236}">
                    <a16:creationId xmlns:a16="http://schemas.microsoft.com/office/drawing/2014/main" id="{22818C04-6615-DC42-AE51-50B396ED535E}"/>
                  </a:ext>
                </a:extLst>
              </p:cNvPr>
              <p:cNvGrpSpPr/>
              <p:nvPr/>
            </p:nvGrpSpPr>
            <p:grpSpPr>
              <a:xfrm>
                <a:off x="11689090" y="3011861"/>
                <a:ext cx="559246" cy="601026"/>
                <a:chOff x="10031591" y="2399006"/>
                <a:chExt cx="458224" cy="492457"/>
              </a:xfrm>
            </p:grpSpPr>
            <p:sp>
              <p:nvSpPr>
                <p:cNvPr id="44" name="Freeform: Shape 80">
                  <a:extLst>
                    <a:ext uri="{FF2B5EF4-FFF2-40B4-BE49-F238E27FC236}">
                      <a16:creationId xmlns:a16="http://schemas.microsoft.com/office/drawing/2014/main" id="{A78C6481-87E0-EA4A-84BC-69355FF9D8F2}"/>
                    </a:ext>
                  </a:extLst>
                </p:cNvPr>
                <p:cNvSpPr/>
                <p:nvPr/>
              </p:nvSpPr>
              <p:spPr>
                <a:xfrm>
                  <a:off x="10031591" y="2399006"/>
                  <a:ext cx="458224" cy="131673"/>
                </a:xfrm>
                <a:custGeom>
                  <a:avLst/>
                  <a:gdLst>
                    <a:gd name="connsiteX0" fmla="*/ 229148 w 237614"/>
                    <a:gd name="connsiteY0" fmla="*/ 65549 h 68280"/>
                    <a:gd name="connsiteX1" fmla="*/ 9559 w 237614"/>
                    <a:gd name="connsiteY1" fmla="*/ 65549 h 68280"/>
                    <a:gd name="connsiteX2" fmla="*/ 4097 w 237614"/>
                    <a:gd name="connsiteY2" fmla="*/ 60087 h 68280"/>
                    <a:gd name="connsiteX3" fmla="*/ 4097 w 237614"/>
                    <a:gd name="connsiteY3" fmla="*/ 9559 h 68280"/>
                    <a:gd name="connsiteX4" fmla="*/ 9559 w 237614"/>
                    <a:gd name="connsiteY4" fmla="*/ 4097 h 68280"/>
                    <a:gd name="connsiteX5" fmla="*/ 229421 w 237614"/>
                    <a:gd name="connsiteY5" fmla="*/ 4097 h 68280"/>
                    <a:gd name="connsiteX6" fmla="*/ 234884 w 237614"/>
                    <a:gd name="connsiteY6" fmla="*/ 9559 h 68280"/>
                    <a:gd name="connsiteX7" fmla="*/ 234884 w 237614"/>
                    <a:gd name="connsiteY7" fmla="*/ 60087 h 68280"/>
                    <a:gd name="connsiteX8" fmla="*/ 229148 w 237614"/>
                    <a:gd name="connsiteY8" fmla="*/ 65549 h 6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614" h="68280">
                      <a:moveTo>
                        <a:pt x="229148" y="65549"/>
                      </a:moveTo>
                      <a:lnTo>
                        <a:pt x="9559" y="65549"/>
                      </a:lnTo>
                      <a:cubicBezTo>
                        <a:pt x="6555" y="65549"/>
                        <a:pt x="4097" y="63091"/>
                        <a:pt x="4097" y="60087"/>
                      </a:cubicBezTo>
                      <a:lnTo>
                        <a:pt x="4097" y="9559"/>
                      </a:lnTo>
                      <a:cubicBezTo>
                        <a:pt x="4097" y="6555"/>
                        <a:pt x="6555" y="4097"/>
                        <a:pt x="9559" y="4097"/>
                      </a:cubicBezTo>
                      <a:lnTo>
                        <a:pt x="229421" y="4097"/>
                      </a:lnTo>
                      <a:cubicBezTo>
                        <a:pt x="232426" y="4097"/>
                        <a:pt x="234884" y="6555"/>
                        <a:pt x="234884" y="9559"/>
                      </a:cubicBezTo>
                      <a:lnTo>
                        <a:pt x="234884" y="60087"/>
                      </a:lnTo>
                      <a:cubicBezTo>
                        <a:pt x="234611" y="63091"/>
                        <a:pt x="232152" y="65549"/>
                        <a:pt x="229148" y="65549"/>
                      </a:cubicBezTo>
                      <a:close/>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45" name="Freeform: Shape 81">
                  <a:extLst>
                    <a:ext uri="{FF2B5EF4-FFF2-40B4-BE49-F238E27FC236}">
                      <a16:creationId xmlns:a16="http://schemas.microsoft.com/office/drawing/2014/main" id="{7F697650-42FD-9741-9AD6-9ACFC418110F}"/>
                    </a:ext>
                  </a:extLst>
                </p:cNvPr>
                <p:cNvSpPr/>
                <p:nvPr/>
              </p:nvSpPr>
              <p:spPr>
                <a:xfrm>
                  <a:off x="10031591" y="2560174"/>
                  <a:ext cx="458224" cy="131673"/>
                </a:xfrm>
                <a:custGeom>
                  <a:avLst/>
                  <a:gdLst>
                    <a:gd name="connsiteX0" fmla="*/ 229421 w 237614"/>
                    <a:gd name="connsiteY0" fmla="*/ 65276 h 68280"/>
                    <a:gd name="connsiteX1" fmla="*/ 9286 w 237614"/>
                    <a:gd name="connsiteY1" fmla="*/ 65276 h 68280"/>
                    <a:gd name="connsiteX2" fmla="*/ 4097 w 237614"/>
                    <a:gd name="connsiteY2" fmla="*/ 60087 h 68280"/>
                    <a:gd name="connsiteX3" fmla="*/ 4097 w 237614"/>
                    <a:gd name="connsiteY3" fmla="*/ 9286 h 68280"/>
                    <a:gd name="connsiteX4" fmla="*/ 9286 w 237614"/>
                    <a:gd name="connsiteY4" fmla="*/ 4097 h 68280"/>
                    <a:gd name="connsiteX5" fmla="*/ 229421 w 237614"/>
                    <a:gd name="connsiteY5" fmla="*/ 4097 h 68280"/>
                    <a:gd name="connsiteX6" fmla="*/ 234611 w 237614"/>
                    <a:gd name="connsiteY6" fmla="*/ 9286 h 68280"/>
                    <a:gd name="connsiteX7" fmla="*/ 234611 w 237614"/>
                    <a:gd name="connsiteY7" fmla="*/ 60087 h 68280"/>
                    <a:gd name="connsiteX8" fmla="*/ 229421 w 237614"/>
                    <a:gd name="connsiteY8" fmla="*/ 65276 h 6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614" h="68280">
                      <a:moveTo>
                        <a:pt x="229421" y="65276"/>
                      </a:moveTo>
                      <a:lnTo>
                        <a:pt x="9286" y="65276"/>
                      </a:lnTo>
                      <a:cubicBezTo>
                        <a:pt x="6282" y="65276"/>
                        <a:pt x="4097" y="62818"/>
                        <a:pt x="4097" y="60087"/>
                      </a:cubicBezTo>
                      <a:lnTo>
                        <a:pt x="4097" y="9286"/>
                      </a:lnTo>
                      <a:cubicBezTo>
                        <a:pt x="4097" y="6282"/>
                        <a:pt x="6555" y="4097"/>
                        <a:pt x="9286" y="4097"/>
                      </a:cubicBezTo>
                      <a:lnTo>
                        <a:pt x="229421" y="4097"/>
                      </a:lnTo>
                      <a:cubicBezTo>
                        <a:pt x="232426" y="4097"/>
                        <a:pt x="234611" y="6555"/>
                        <a:pt x="234611" y="9286"/>
                      </a:cubicBezTo>
                      <a:lnTo>
                        <a:pt x="234611" y="60087"/>
                      </a:lnTo>
                      <a:cubicBezTo>
                        <a:pt x="234611" y="63091"/>
                        <a:pt x="232426" y="65276"/>
                        <a:pt x="229421" y="65276"/>
                      </a:cubicBezTo>
                      <a:close/>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46" name="Freeform: Shape 82">
                  <a:extLst>
                    <a:ext uri="{FF2B5EF4-FFF2-40B4-BE49-F238E27FC236}">
                      <a16:creationId xmlns:a16="http://schemas.microsoft.com/office/drawing/2014/main" id="{3AB34AE8-0569-8241-B062-3000EB3571D9}"/>
                    </a:ext>
                  </a:extLst>
                </p:cNvPr>
                <p:cNvSpPr/>
                <p:nvPr/>
              </p:nvSpPr>
              <p:spPr>
                <a:xfrm>
                  <a:off x="10090582" y="2517511"/>
                  <a:ext cx="342350" cy="52669"/>
                </a:xfrm>
                <a:custGeom>
                  <a:avLst/>
                  <a:gdLst>
                    <a:gd name="connsiteX0" fmla="*/ 4097 w 177528"/>
                    <a:gd name="connsiteY0" fmla="*/ 4097 h 27312"/>
                    <a:gd name="connsiteX1" fmla="*/ 173432 w 177528"/>
                    <a:gd name="connsiteY1" fmla="*/ 4097 h 27312"/>
                    <a:gd name="connsiteX2" fmla="*/ 173432 w 177528"/>
                    <a:gd name="connsiteY2" fmla="*/ 24854 h 27312"/>
                    <a:gd name="connsiteX3" fmla="*/ 4097 w 177528"/>
                    <a:gd name="connsiteY3" fmla="*/ 24854 h 27312"/>
                  </a:gdLst>
                  <a:ahLst/>
                  <a:cxnLst>
                    <a:cxn ang="0">
                      <a:pos x="connsiteX0" y="connsiteY0"/>
                    </a:cxn>
                    <a:cxn ang="0">
                      <a:pos x="connsiteX1" y="connsiteY1"/>
                    </a:cxn>
                    <a:cxn ang="0">
                      <a:pos x="connsiteX2" y="connsiteY2"/>
                    </a:cxn>
                    <a:cxn ang="0">
                      <a:pos x="connsiteX3" y="connsiteY3"/>
                    </a:cxn>
                  </a:cxnLst>
                  <a:rect l="l" t="t" r="r" b="b"/>
                  <a:pathLst>
                    <a:path w="177528" h="27312">
                      <a:moveTo>
                        <a:pt x="4097" y="4097"/>
                      </a:moveTo>
                      <a:lnTo>
                        <a:pt x="173432" y="4097"/>
                      </a:lnTo>
                      <a:lnTo>
                        <a:pt x="173432" y="24854"/>
                      </a:lnTo>
                      <a:lnTo>
                        <a:pt x="4097" y="24854"/>
                      </a:lnTo>
                      <a:close/>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47" name="Freeform: Shape 83">
                  <a:extLst>
                    <a:ext uri="{FF2B5EF4-FFF2-40B4-BE49-F238E27FC236}">
                      <a16:creationId xmlns:a16="http://schemas.microsoft.com/office/drawing/2014/main" id="{6FDB0F9B-02E2-B84F-97B9-8A7E626D2DFC}"/>
                    </a:ext>
                  </a:extLst>
                </p:cNvPr>
                <p:cNvSpPr/>
                <p:nvPr/>
              </p:nvSpPr>
              <p:spPr>
                <a:xfrm>
                  <a:off x="10031591" y="2720289"/>
                  <a:ext cx="458224" cy="131673"/>
                </a:xfrm>
                <a:custGeom>
                  <a:avLst/>
                  <a:gdLst>
                    <a:gd name="connsiteX0" fmla="*/ 229148 w 237614"/>
                    <a:gd name="connsiteY0" fmla="*/ 65549 h 68280"/>
                    <a:gd name="connsiteX1" fmla="*/ 9559 w 237614"/>
                    <a:gd name="connsiteY1" fmla="*/ 65549 h 68280"/>
                    <a:gd name="connsiteX2" fmla="*/ 4097 w 237614"/>
                    <a:gd name="connsiteY2" fmla="*/ 60087 h 68280"/>
                    <a:gd name="connsiteX3" fmla="*/ 4097 w 237614"/>
                    <a:gd name="connsiteY3" fmla="*/ 9559 h 68280"/>
                    <a:gd name="connsiteX4" fmla="*/ 9559 w 237614"/>
                    <a:gd name="connsiteY4" fmla="*/ 4097 h 68280"/>
                    <a:gd name="connsiteX5" fmla="*/ 229421 w 237614"/>
                    <a:gd name="connsiteY5" fmla="*/ 4097 h 68280"/>
                    <a:gd name="connsiteX6" fmla="*/ 234884 w 237614"/>
                    <a:gd name="connsiteY6" fmla="*/ 9559 h 68280"/>
                    <a:gd name="connsiteX7" fmla="*/ 234884 w 237614"/>
                    <a:gd name="connsiteY7" fmla="*/ 60087 h 68280"/>
                    <a:gd name="connsiteX8" fmla="*/ 229148 w 237614"/>
                    <a:gd name="connsiteY8" fmla="*/ 65549 h 6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614" h="68280">
                      <a:moveTo>
                        <a:pt x="229148" y="65549"/>
                      </a:moveTo>
                      <a:lnTo>
                        <a:pt x="9559" y="65549"/>
                      </a:lnTo>
                      <a:cubicBezTo>
                        <a:pt x="6555" y="65549"/>
                        <a:pt x="4097" y="63091"/>
                        <a:pt x="4097" y="60087"/>
                      </a:cubicBezTo>
                      <a:lnTo>
                        <a:pt x="4097" y="9559"/>
                      </a:lnTo>
                      <a:cubicBezTo>
                        <a:pt x="4097" y="6555"/>
                        <a:pt x="6555" y="4097"/>
                        <a:pt x="9559" y="4097"/>
                      </a:cubicBezTo>
                      <a:lnTo>
                        <a:pt x="229421" y="4097"/>
                      </a:lnTo>
                      <a:cubicBezTo>
                        <a:pt x="232426" y="4097"/>
                        <a:pt x="234884" y="6555"/>
                        <a:pt x="234884" y="9559"/>
                      </a:cubicBezTo>
                      <a:lnTo>
                        <a:pt x="234884" y="60087"/>
                      </a:lnTo>
                      <a:cubicBezTo>
                        <a:pt x="234611" y="63091"/>
                        <a:pt x="232152" y="65549"/>
                        <a:pt x="229148" y="65549"/>
                      </a:cubicBezTo>
                      <a:close/>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48" name="Freeform: Shape 84">
                  <a:extLst>
                    <a:ext uri="{FF2B5EF4-FFF2-40B4-BE49-F238E27FC236}">
                      <a16:creationId xmlns:a16="http://schemas.microsoft.com/office/drawing/2014/main" id="{280A0C00-A674-4B4A-81C9-B07A444B454E}"/>
                    </a:ext>
                  </a:extLst>
                </p:cNvPr>
                <p:cNvSpPr/>
                <p:nvPr/>
              </p:nvSpPr>
              <p:spPr>
                <a:xfrm>
                  <a:off x="10099009" y="2437454"/>
                  <a:ext cx="52669" cy="52669"/>
                </a:xfrm>
                <a:custGeom>
                  <a:avLst/>
                  <a:gdLst>
                    <a:gd name="connsiteX0" fmla="*/ 4097 w 27312"/>
                    <a:gd name="connsiteY0" fmla="*/ 4097 h 27312"/>
                    <a:gd name="connsiteX1" fmla="*/ 25673 w 27312"/>
                    <a:gd name="connsiteY1" fmla="*/ 4097 h 27312"/>
                    <a:gd name="connsiteX2" fmla="*/ 25673 w 27312"/>
                    <a:gd name="connsiteY2" fmla="*/ 25673 h 27312"/>
                    <a:gd name="connsiteX3" fmla="*/ 4097 w 27312"/>
                    <a:gd name="connsiteY3" fmla="*/ 25673 h 27312"/>
                  </a:gdLst>
                  <a:ahLst/>
                  <a:cxnLst>
                    <a:cxn ang="0">
                      <a:pos x="connsiteX0" y="connsiteY0"/>
                    </a:cxn>
                    <a:cxn ang="0">
                      <a:pos x="connsiteX1" y="connsiteY1"/>
                    </a:cxn>
                    <a:cxn ang="0">
                      <a:pos x="connsiteX2" y="connsiteY2"/>
                    </a:cxn>
                    <a:cxn ang="0">
                      <a:pos x="connsiteX3" y="connsiteY3"/>
                    </a:cxn>
                  </a:cxnLst>
                  <a:rect l="l" t="t" r="r" b="b"/>
                  <a:pathLst>
                    <a:path w="27312" h="27312">
                      <a:moveTo>
                        <a:pt x="4097" y="4097"/>
                      </a:moveTo>
                      <a:lnTo>
                        <a:pt x="25673" y="4097"/>
                      </a:lnTo>
                      <a:lnTo>
                        <a:pt x="25673" y="25673"/>
                      </a:lnTo>
                      <a:lnTo>
                        <a:pt x="4097" y="25673"/>
                      </a:lnTo>
                      <a:close/>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49" name="Freeform: Shape 85">
                  <a:extLst>
                    <a:ext uri="{FF2B5EF4-FFF2-40B4-BE49-F238E27FC236}">
                      <a16:creationId xmlns:a16="http://schemas.microsoft.com/office/drawing/2014/main" id="{9DE9F339-E438-1E40-B186-9E29AB9BE9AE}"/>
                    </a:ext>
                  </a:extLst>
                </p:cNvPr>
                <p:cNvSpPr/>
                <p:nvPr/>
              </p:nvSpPr>
              <p:spPr>
                <a:xfrm>
                  <a:off x="10197500" y="2437454"/>
                  <a:ext cx="52669" cy="52669"/>
                </a:xfrm>
                <a:custGeom>
                  <a:avLst/>
                  <a:gdLst>
                    <a:gd name="connsiteX0" fmla="*/ 4097 w 27312"/>
                    <a:gd name="connsiteY0" fmla="*/ 4097 h 27312"/>
                    <a:gd name="connsiteX1" fmla="*/ 25673 w 27312"/>
                    <a:gd name="connsiteY1" fmla="*/ 4097 h 27312"/>
                    <a:gd name="connsiteX2" fmla="*/ 25673 w 27312"/>
                    <a:gd name="connsiteY2" fmla="*/ 25673 h 27312"/>
                    <a:gd name="connsiteX3" fmla="*/ 4097 w 27312"/>
                    <a:gd name="connsiteY3" fmla="*/ 25673 h 27312"/>
                  </a:gdLst>
                  <a:ahLst/>
                  <a:cxnLst>
                    <a:cxn ang="0">
                      <a:pos x="connsiteX0" y="connsiteY0"/>
                    </a:cxn>
                    <a:cxn ang="0">
                      <a:pos x="connsiteX1" y="connsiteY1"/>
                    </a:cxn>
                    <a:cxn ang="0">
                      <a:pos x="connsiteX2" y="connsiteY2"/>
                    </a:cxn>
                    <a:cxn ang="0">
                      <a:pos x="connsiteX3" y="connsiteY3"/>
                    </a:cxn>
                  </a:cxnLst>
                  <a:rect l="l" t="t" r="r" b="b"/>
                  <a:pathLst>
                    <a:path w="27312" h="27312">
                      <a:moveTo>
                        <a:pt x="4097" y="4097"/>
                      </a:moveTo>
                      <a:lnTo>
                        <a:pt x="25673" y="4097"/>
                      </a:lnTo>
                      <a:lnTo>
                        <a:pt x="25673" y="25673"/>
                      </a:lnTo>
                      <a:lnTo>
                        <a:pt x="4097" y="25673"/>
                      </a:lnTo>
                      <a:close/>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50" name="Freeform: Shape 86">
                  <a:extLst>
                    <a:ext uri="{FF2B5EF4-FFF2-40B4-BE49-F238E27FC236}">
                      <a16:creationId xmlns:a16="http://schemas.microsoft.com/office/drawing/2014/main" id="{A7194B1F-0EB3-1343-9609-2B92E096189A}"/>
                    </a:ext>
                  </a:extLst>
                </p:cNvPr>
                <p:cNvSpPr/>
                <p:nvPr/>
              </p:nvSpPr>
              <p:spPr>
                <a:xfrm>
                  <a:off x="10090582" y="2680261"/>
                  <a:ext cx="342350" cy="52669"/>
                </a:xfrm>
                <a:custGeom>
                  <a:avLst/>
                  <a:gdLst>
                    <a:gd name="connsiteX0" fmla="*/ 4097 w 177528"/>
                    <a:gd name="connsiteY0" fmla="*/ 4097 h 27312"/>
                    <a:gd name="connsiteX1" fmla="*/ 173432 w 177528"/>
                    <a:gd name="connsiteY1" fmla="*/ 4097 h 27312"/>
                    <a:gd name="connsiteX2" fmla="*/ 173432 w 177528"/>
                    <a:gd name="connsiteY2" fmla="*/ 24854 h 27312"/>
                    <a:gd name="connsiteX3" fmla="*/ 4097 w 177528"/>
                    <a:gd name="connsiteY3" fmla="*/ 24854 h 27312"/>
                  </a:gdLst>
                  <a:ahLst/>
                  <a:cxnLst>
                    <a:cxn ang="0">
                      <a:pos x="connsiteX0" y="connsiteY0"/>
                    </a:cxn>
                    <a:cxn ang="0">
                      <a:pos x="connsiteX1" y="connsiteY1"/>
                    </a:cxn>
                    <a:cxn ang="0">
                      <a:pos x="connsiteX2" y="connsiteY2"/>
                    </a:cxn>
                    <a:cxn ang="0">
                      <a:pos x="connsiteX3" y="connsiteY3"/>
                    </a:cxn>
                  </a:cxnLst>
                  <a:rect l="l" t="t" r="r" b="b"/>
                  <a:pathLst>
                    <a:path w="177528" h="27312">
                      <a:moveTo>
                        <a:pt x="4097" y="4097"/>
                      </a:moveTo>
                      <a:lnTo>
                        <a:pt x="173432" y="4097"/>
                      </a:lnTo>
                      <a:lnTo>
                        <a:pt x="173432" y="24854"/>
                      </a:lnTo>
                      <a:lnTo>
                        <a:pt x="4097" y="24854"/>
                      </a:lnTo>
                      <a:close/>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51" name="Freeform: Shape 87">
                  <a:extLst>
                    <a:ext uri="{FF2B5EF4-FFF2-40B4-BE49-F238E27FC236}">
                      <a16:creationId xmlns:a16="http://schemas.microsoft.com/office/drawing/2014/main" id="{E4AFE6CD-0DDC-8647-8509-D6B4F6A7D98D}"/>
                    </a:ext>
                  </a:extLst>
                </p:cNvPr>
                <p:cNvSpPr/>
                <p:nvPr/>
              </p:nvSpPr>
              <p:spPr>
                <a:xfrm>
                  <a:off x="10282299" y="2598096"/>
                  <a:ext cx="52669" cy="52669"/>
                </a:xfrm>
                <a:custGeom>
                  <a:avLst/>
                  <a:gdLst>
                    <a:gd name="connsiteX0" fmla="*/ 4097 w 27312"/>
                    <a:gd name="connsiteY0" fmla="*/ 4097 h 27312"/>
                    <a:gd name="connsiteX1" fmla="*/ 25673 w 27312"/>
                    <a:gd name="connsiteY1" fmla="*/ 4097 h 27312"/>
                    <a:gd name="connsiteX2" fmla="*/ 25673 w 27312"/>
                    <a:gd name="connsiteY2" fmla="*/ 25673 h 27312"/>
                    <a:gd name="connsiteX3" fmla="*/ 4097 w 27312"/>
                    <a:gd name="connsiteY3" fmla="*/ 25673 h 27312"/>
                  </a:gdLst>
                  <a:ahLst/>
                  <a:cxnLst>
                    <a:cxn ang="0">
                      <a:pos x="connsiteX0" y="connsiteY0"/>
                    </a:cxn>
                    <a:cxn ang="0">
                      <a:pos x="connsiteX1" y="connsiteY1"/>
                    </a:cxn>
                    <a:cxn ang="0">
                      <a:pos x="connsiteX2" y="connsiteY2"/>
                    </a:cxn>
                    <a:cxn ang="0">
                      <a:pos x="connsiteX3" y="connsiteY3"/>
                    </a:cxn>
                  </a:cxnLst>
                  <a:rect l="l" t="t" r="r" b="b"/>
                  <a:pathLst>
                    <a:path w="27312" h="27312">
                      <a:moveTo>
                        <a:pt x="4097" y="4097"/>
                      </a:moveTo>
                      <a:lnTo>
                        <a:pt x="25673" y="4097"/>
                      </a:lnTo>
                      <a:lnTo>
                        <a:pt x="25673" y="25673"/>
                      </a:lnTo>
                      <a:lnTo>
                        <a:pt x="4097" y="25673"/>
                      </a:lnTo>
                      <a:close/>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52" name="Freeform: Shape 88">
                  <a:extLst>
                    <a:ext uri="{FF2B5EF4-FFF2-40B4-BE49-F238E27FC236}">
                      <a16:creationId xmlns:a16="http://schemas.microsoft.com/office/drawing/2014/main" id="{6CCE49B8-E6EF-EF45-92C6-110BBE7757B6}"/>
                    </a:ext>
                  </a:extLst>
                </p:cNvPr>
                <p:cNvSpPr/>
                <p:nvPr/>
              </p:nvSpPr>
              <p:spPr>
                <a:xfrm>
                  <a:off x="10381316" y="2598096"/>
                  <a:ext cx="52669" cy="52669"/>
                </a:xfrm>
                <a:custGeom>
                  <a:avLst/>
                  <a:gdLst>
                    <a:gd name="connsiteX0" fmla="*/ 4097 w 27312"/>
                    <a:gd name="connsiteY0" fmla="*/ 4097 h 27312"/>
                    <a:gd name="connsiteX1" fmla="*/ 25673 w 27312"/>
                    <a:gd name="connsiteY1" fmla="*/ 4097 h 27312"/>
                    <a:gd name="connsiteX2" fmla="*/ 25673 w 27312"/>
                    <a:gd name="connsiteY2" fmla="*/ 25673 h 27312"/>
                    <a:gd name="connsiteX3" fmla="*/ 4097 w 27312"/>
                    <a:gd name="connsiteY3" fmla="*/ 25673 h 27312"/>
                  </a:gdLst>
                  <a:ahLst/>
                  <a:cxnLst>
                    <a:cxn ang="0">
                      <a:pos x="connsiteX0" y="connsiteY0"/>
                    </a:cxn>
                    <a:cxn ang="0">
                      <a:pos x="connsiteX1" y="connsiteY1"/>
                    </a:cxn>
                    <a:cxn ang="0">
                      <a:pos x="connsiteX2" y="connsiteY2"/>
                    </a:cxn>
                    <a:cxn ang="0">
                      <a:pos x="connsiteX3" y="connsiteY3"/>
                    </a:cxn>
                  </a:cxnLst>
                  <a:rect l="l" t="t" r="r" b="b"/>
                  <a:pathLst>
                    <a:path w="27312" h="27312">
                      <a:moveTo>
                        <a:pt x="4097" y="4097"/>
                      </a:moveTo>
                      <a:lnTo>
                        <a:pt x="25673" y="4097"/>
                      </a:lnTo>
                      <a:lnTo>
                        <a:pt x="25673" y="25673"/>
                      </a:lnTo>
                      <a:lnTo>
                        <a:pt x="4097" y="25673"/>
                      </a:lnTo>
                      <a:close/>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53" name="Freeform: Shape 89">
                  <a:extLst>
                    <a:ext uri="{FF2B5EF4-FFF2-40B4-BE49-F238E27FC236}">
                      <a16:creationId xmlns:a16="http://schemas.microsoft.com/office/drawing/2014/main" id="{E61F0FB0-EE3D-5740-95C7-E83917EF19CC}"/>
                    </a:ext>
                  </a:extLst>
                </p:cNvPr>
                <p:cNvSpPr/>
                <p:nvPr/>
              </p:nvSpPr>
              <p:spPr>
                <a:xfrm>
                  <a:off x="10099009" y="2758738"/>
                  <a:ext cx="52669" cy="52669"/>
                </a:xfrm>
                <a:custGeom>
                  <a:avLst/>
                  <a:gdLst>
                    <a:gd name="connsiteX0" fmla="*/ 4097 w 27312"/>
                    <a:gd name="connsiteY0" fmla="*/ 4097 h 27312"/>
                    <a:gd name="connsiteX1" fmla="*/ 25673 w 27312"/>
                    <a:gd name="connsiteY1" fmla="*/ 4097 h 27312"/>
                    <a:gd name="connsiteX2" fmla="*/ 25673 w 27312"/>
                    <a:gd name="connsiteY2" fmla="*/ 25673 h 27312"/>
                    <a:gd name="connsiteX3" fmla="*/ 4097 w 27312"/>
                    <a:gd name="connsiteY3" fmla="*/ 25673 h 27312"/>
                  </a:gdLst>
                  <a:ahLst/>
                  <a:cxnLst>
                    <a:cxn ang="0">
                      <a:pos x="connsiteX0" y="connsiteY0"/>
                    </a:cxn>
                    <a:cxn ang="0">
                      <a:pos x="connsiteX1" y="connsiteY1"/>
                    </a:cxn>
                    <a:cxn ang="0">
                      <a:pos x="connsiteX2" y="connsiteY2"/>
                    </a:cxn>
                    <a:cxn ang="0">
                      <a:pos x="connsiteX3" y="connsiteY3"/>
                    </a:cxn>
                  </a:cxnLst>
                  <a:rect l="l" t="t" r="r" b="b"/>
                  <a:pathLst>
                    <a:path w="27312" h="27312">
                      <a:moveTo>
                        <a:pt x="4097" y="4097"/>
                      </a:moveTo>
                      <a:lnTo>
                        <a:pt x="25673" y="4097"/>
                      </a:lnTo>
                      <a:lnTo>
                        <a:pt x="25673" y="25673"/>
                      </a:lnTo>
                      <a:lnTo>
                        <a:pt x="4097" y="25673"/>
                      </a:lnTo>
                      <a:close/>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54" name="Freeform: Shape 90">
                  <a:extLst>
                    <a:ext uri="{FF2B5EF4-FFF2-40B4-BE49-F238E27FC236}">
                      <a16:creationId xmlns:a16="http://schemas.microsoft.com/office/drawing/2014/main" id="{0B3C1652-0A3C-0B4F-9690-BC13D1A35A51}"/>
                    </a:ext>
                  </a:extLst>
                </p:cNvPr>
                <p:cNvSpPr/>
                <p:nvPr/>
              </p:nvSpPr>
              <p:spPr>
                <a:xfrm>
                  <a:off x="10197500" y="2758738"/>
                  <a:ext cx="52669" cy="52669"/>
                </a:xfrm>
                <a:custGeom>
                  <a:avLst/>
                  <a:gdLst>
                    <a:gd name="connsiteX0" fmla="*/ 4097 w 27312"/>
                    <a:gd name="connsiteY0" fmla="*/ 4097 h 27312"/>
                    <a:gd name="connsiteX1" fmla="*/ 25673 w 27312"/>
                    <a:gd name="connsiteY1" fmla="*/ 4097 h 27312"/>
                    <a:gd name="connsiteX2" fmla="*/ 25673 w 27312"/>
                    <a:gd name="connsiteY2" fmla="*/ 25673 h 27312"/>
                    <a:gd name="connsiteX3" fmla="*/ 4097 w 27312"/>
                    <a:gd name="connsiteY3" fmla="*/ 25673 h 27312"/>
                  </a:gdLst>
                  <a:ahLst/>
                  <a:cxnLst>
                    <a:cxn ang="0">
                      <a:pos x="connsiteX0" y="connsiteY0"/>
                    </a:cxn>
                    <a:cxn ang="0">
                      <a:pos x="connsiteX1" y="connsiteY1"/>
                    </a:cxn>
                    <a:cxn ang="0">
                      <a:pos x="connsiteX2" y="connsiteY2"/>
                    </a:cxn>
                    <a:cxn ang="0">
                      <a:pos x="connsiteX3" y="connsiteY3"/>
                    </a:cxn>
                  </a:cxnLst>
                  <a:rect l="l" t="t" r="r" b="b"/>
                  <a:pathLst>
                    <a:path w="27312" h="27312">
                      <a:moveTo>
                        <a:pt x="4097" y="4097"/>
                      </a:moveTo>
                      <a:lnTo>
                        <a:pt x="25673" y="4097"/>
                      </a:lnTo>
                      <a:lnTo>
                        <a:pt x="25673" y="25673"/>
                      </a:lnTo>
                      <a:lnTo>
                        <a:pt x="4097" y="25673"/>
                      </a:lnTo>
                      <a:close/>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55" name="Freeform: Shape 91">
                  <a:extLst>
                    <a:ext uri="{FF2B5EF4-FFF2-40B4-BE49-F238E27FC236}">
                      <a16:creationId xmlns:a16="http://schemas.microsoft.com/office/drawing/2014/main" id="{78EE1D14-715E-F245-BCEA-6AB81E498A15}"/>
                    </a:ext>
                  </a:extLst>
                </p:cNvPr>
                <p:cNvSpPr/>
                <p:nvPr/>
              </p:nvSpPr>
              <p:spPr>
                <a:xfrm>
                  <a:off x="10076362" y="2838794"/>
                  <a:ext cx="121140" cy="52669"/>
                </a:xfrm>
                <a:custGeom>
                  <a:avLst/>
                  <a:gdLst>
                    <a:gd name="connsiteX0" fmla="*/ 4097 w 62817"/>
                    <a:gd name="connsiteY0" fmla="*/ 4097 h 27312"/>
                    <a:gd name="connsiteX1" fmla="*/ 59813 w 62817"/>
                    <a:gd name="connsiteY1" fmla="*/ 4097 h 27312"/>
                    <a:gd name="connsiteX2" fmla="*/ 59813 w 62817"/>
                    <a:gd name="connsiteY2" fmla="*/ 24854 h 27312"/>
                    <a:gd name="connsiteX3" fmla="*/ 4097 w 62817"/>
                    <a:gd name="connsiteY3" fmla="*/ 24854 h 27312"/>
                  </a:gdLst>
                  <a:ahLst/>
                  <a:cxnLst>
                    <a:cxn ang="0">
                      <a:pos x="connsiteX0" y="connsiteY0"/>
                    </a:cxn>
                    <a:cxn ang="0">
                      <a:pos x="connsiteX1" y="connsiteY1"/>
                    </a:cxn>
                    <a:cxn ang="0">
                      <a:pos x="connsiteX2" y="connsiteY2"/>
                    </a:cxn>
                    <a:cxn ang="0">
                      <a:pos x="connsiteX3" y="connsiteY3"/>
                    </a:cxn>
                  </a:cxnLst>
                  <a:rect l="l" t="t" r="r" b="b"/>
                  <a:pathLst>
                    <a:path w="62817" h="27312">
                      <a:moveTo>
                        <a:pt x="4097" y="4097"/>
                      </a:moveTo>
                      <a:lnTo>
                        <a:pt x="59813" y="4097"/>
                      </a:lnTo>
                      <a:lnTo>
                        <a:pt x="59813" y="24854"/>
                      </a:lnTo>
                      <a:lnTo>
                        <a:pt x="4097" y="24854"/>
                      </a:lnTo>
                      <a:close/>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56" name="Freeform: Shape 92">
                  <a:extLst>
                    <a:ext uri="{FF2B5EF4-FFF2-40B4-BE49-F238E27FC236}">
                      <a16:creationId xmlns:a16="http://schemas.microsoft.com/office/drawing/2014/main" id="{B617752E-E247-1F4B-8476-54AA66EFFD87}"/>
                    </a:ext>
                  </a:extLst>
                </p:cNvPr>
                <p:cNvSpPr/>
                <p:nvPr/>
              </p:nvSpPr>
              <p:spPr>
                <a:xfrm>
                  <a:off x="10325488" y="2838794"/>
                  <a:ext cx="121140" cy="52669"/>
                </a:xfrm>
                <a:custGeom>
                  <a:avLst/>
                  <a:gdLst>
                    <a:gd name="connsiteX0" fmla="*/ 4097 w 62817"/>
                    <a:gd name="connsiteY0" fmla="*/ 4097 h 27312"/>
                    <a:gd name="connsiteX1" fmla="*/ 59813 w 62817"/>
                    <a:gd name="connsiteY1" fmla="*/ 4097 h 27312"/>
                    <a:gd name="connsiteX2" fmla="*/ 59813 w 62817"/>
                    <a:gd name="connsiteY2" fmla="*/ 24854 h 27312"/>
                    <a:gd name="connsiteX3" fmla="*/ 4097 w 62817"/>
                    <a:gd name="connsiteY3" fmla="*/ 24854 h 27312"/>
                  </a:gdLst>
                  <a:ahLst/>
                  <a:cxnLst>
                    <a:cxn ang="0">
                      <a:pos x="connsiteX0" y="connsiteY0"/>
                    </a:cxn>
                    <a:cxn ang="0">
                      <a:pos x="connsiteX1" y="connsiteY1"/>
                    </a:cxn>
                    <a:cxn ang="0">
                      <a:pos x="connsiteX2" y="connsiteY2"/>
                    </a:cxn>
                    <a:cxn ang="0">
                      <a:pos x="connsiteX3" y="connsiteY3"/>
                    </a:cxn>
                  </a:cxnLst>
                  <a:rect l="l" t="t" r="r" b="b"/>
                  <a:pathLst>
                    <a:path w="62817" h="27312">
                      <a:moveTo>
                        <a:pt x="4097" y="4097"/>
                      </a:moveTo>
                      <a:lnTo>
                        <a:pt x="59813" y="4097"/>
                      </a:lnTo>
                      <a:lnTo>
                        <a:pt x="59813" y="24854"/>
                      </a:lnTo>
                      <a:lnTo>
                        <a:pt x="4097" y="24854"/>
                      </a:lnTo>
                      <a:close/>
                    </a:path>
                  </a:pathLst>
                </a:custGeom>
                <a:noFill/>
                <a:ln w="1905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grpSp>
          <p:sp>
            <p:nvSpPr>
              <p:cNvPr id="42" name="Oval 41">
                <a:extLst>
                  <a:ext uri="{FF2B5EF4-FFF2-40B4-BE49-F238E27FC236}">
                    <a16:creationId xmlns:a16="http://schemas.microsoft.com/office/drawing/2014/main" id="{DDA6073D-6E37-1F4E-A822-2CDC8C7949DF}"/>
                  </a:ext>
                </a:extLst>
              </p:cNvPr>
              <p:cNvSpPr/>
              <p:nvPr/>
            </p:nvSpPr>
            <p:spPr bwMode="auto">
              <a:xfrm>
                <a:off x="11462464" y="2806125"/>
                <a:ext cx="1012499" cy="1012499"/>
              </a:xfrm>
              <a:prstGeom prst="ellipse">
                <a:avLst/>
              </a:prstGeom>
              <a:noFill/>
              <a:ln w="19050" cap="flat">
                <a:solidFill>
                  <a:srgbClr val="161D2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latin typeface="Amazon Ember" panose="020B0603020204020204" pitchFamily="34" charset="0"/>
                </a:endParaRPr>
              </a:p>
            </p:txBody>
          </p:sp>
          <p:cxnSp>
            <p:nvCxnSpPr>
              <p:cNvPr id="43" name="Straight Connector 42">
                <a:extLst>
                  <a:ext uri="{FF2B5EF4-FFF2-40B4-BE49-F238E27FC236}">
                    <a16:creationId xmlns:a16="http://schemas.microsoft.com/office/drawing/2014/main" id="{82BC9552-8AB4-F04A-AB55-C02E6C293BDF}"/>
                  </a:ext>
                </a:extLst>
              </p:cNvPr>
              <p:cNvCxnSpPr>
                <a:stCxn id="42" idx="1"/>
                <a:endCxn id="42" idx="5"/>
              </p:cNvCxnSpPr>
              <p:nvPr/>
            </p:nvCxnSpPr>
            <p:spPr>
              <a:xfrm>
                <a:off x="11610741" y="2954402"/>
                <a:ext cx="715945" cy="715945"/>
              </a:xfrm>
              <a:prstGeom prst="line">
                <a:avLst/>
              </a:prstGeom>
              <a:noFill/>
              <a:ln w="19050" cap="rnd" cmpd="sng" algn="ctr">
                <a:solidFill>
                  <a:srgbClr val="161D2C"/>
                </a:solidFill>
                <a:prstDash val="solid"/>
                <a:miter lim="800000"/>
                <a:headEnd type="none" w="lg" len="lg"/>
                <a:tailEnd type="none" w="lg" len="lg"/>
              </a:ln>
              <a:effectLst/>
            </p:spPr>
          </p:cxnSp>
        </p:grpSp>
        <p:sp>
          <p:nvSpPr>
            <p:cNvPr id="40" name="Oval 39">
              <a:extLst>
                <a:ext uri="{FF2B5EF4-FFF2-40B4-BE49-F238E27FC236}">
                  <a16:creationId xmlns:a16="http://schemas.microsoft.com/office/drawing/2014/main" id="{F0743F51-C485-504E-86D0-C384C6A710FB}"/>
                </a:ext>
              </a:extLst>
            </p:cNvPr>
            <p:cNvSpPr/>
            <p:nvPr/>
          </p:nvSpPr>
          <p:spPr bwMode="auto">
            <a:xfrm>
              <a:off x="6858000" y="5290880"/>
              <a:ext cx="1463040" cy="1463040"/>
            </a:xfrm>
            <a:prstGeom prst="ellipse">
              <a:avLst/>
            </a:prstGeom>
            <a:noFill/>
            <a:ln w="22225" cap="flat" cmpd="sng" algn="ctr">
              <a:gradFill flip="none" rotWithShape="1">
                <a:gsLst>
                  <a:gs pos="0">
                    <a:srgbClr val="67E6BE"/>
                  </a:gs>
                  <a:gs pos="100000">
                    <a:srgbClr val="1E2257"/>
                  </a:gs>
                </a:gsLst>
                <a:lin ang="18900000" scaled="1"/>
                <a:tileRect/>
              </a:gradFill>
              <a:prstDash val="solid"/>
              <a:miter lim="800000"/>
              <a:headEnd type="none" w="med" len="med"/>
              <a:tailEnd type="none" w="med" len="med"/>
            </a:ln>
            <a:effectLst/>
          </p:spPr>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marL="0" marR="0" lvl="0" indent="0" algn="ctr" defTabSz="77702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Calibri" panose="020F0502020204030204"/>
                <a:ea typeface="Amazon Ember" panose="020B0603020204020204" pitchFamily="34" charset="0"/>
                <a:cs typeface="Amazon Ember" panose="020B0603020204020204" pitchFamily="34" charset="0"/>
              </a:endParaRPr>
            </a:p>
          </p:txBody>
        </p:sp>
      </p:grpSp>
      <p:sp>
        <p:nvSpPr>
          <p:cNvPr id="57" name="TextBox 56">
            <a:extLst>
              <a:ext uri="{FF2B5EF4-FFF2-40B4-BE49-F238E27FC236}">
                <a16:creationId xmlns:a16="http://schemas.microsoft.com/office/drawing/2014/main" id="{A49AB052-03FC-1046-BC18-23DAA8B523D2}"/>
              </a:ext>
            </a:extLst>
          </p:cNvPr>
          <p:cNvSpPr txBox="1"/>
          <p:nvPr/>
        </p:nvSpPr>
        <p:spPr>
          <a:xfrm>
            <a:off x="6934422" y="2265368"/>
            <a:ext cx="5125693" cy="230832"/>
          </a:xfrm>
          <a:prstGeom prst="rect">
            <a:avLst/>
          </a:prstGeom>
          <a:noFill/>
        </p:spPr>
        <p:txBody>
          <a:bodyPr wrap="square" lIns="0" tIns="0" rIns="0" bIns="0" rtlCol="0">
            <a:spAutoFit/>
          </a:bodyPr>
          <a:lstStyle>
            <a:defPPr>
              <a:defRPr lang="en-US"/>
            </a:defPPr>
            <a:lvl1pPr marR="0" lvl="0" indent="0" defTabSz="457189" fontAlgn="auto">
              <a:lnSpc>
                <a:spcPct val="100000"/>
              </a:lnSpc>
              <a:spcBef>
                <a:spcPts val="1200"/>
              </a:spcBef>
              <a:spcAft>
                <a:spcPts val="0"/>
              </a:spcAft>
              <a:buClrTx/>
              <a:buSzTx/>
              <a:buFontTx/>
              <a:buNone/>
              <a:tabLst/>
              <a:defRPr sz="1800">
                <a:latin typeface="Amazon Ember" panose="02000000000000000000" pitchFamily="2" charset="0"/>
                <a:ea typeface="Amazon Ember" panose="02000000000000000000" pitchFamily="2" charset="0"/>
              </a:defRPr>
            </a:lvl1pPr>
          </a:lstStyle>
          <a:p>
            <a:pPr marL="0" marR="0" lvl="0" indent="0" defTabSz="457189" eaLnBrk="1" fontAlgn="auto" latinLnBrk="0" hangingPunct="1">
              <a:lnSpc>
                <a:spcPct val="100000"/>
              </a:lnSpc>
              <a:spcBef>
                <a:spcPts val="120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Amazon Ember" panose="02000000000000000000" pitchFamily="2" charset="0"/>
                <a:ea typeface="Amazon Ember" panose="02000000000000000000" pitchFamily="2" charset="0"/>
              </a:rPr>
              <a:t>Prepare and put your data to use from months to minutes</a:t>
            </a:r>
          </a:p>
        </p:txBody>
      </p:sp>
      <p:sp>
        <p:nvSpPr>
          <p:cNvPr id="58" name="TextBox 57">
            <a:extLst>
              <a:ext uri="{FF2B5EF4-FFF2-40B4-BE49-F238E27FC236}">
                <a16:creationId xmlns:a16="http://schemas.microsoft.com/office/drawing/2014/main" id="{DAE08992-685A-DC4C-95F8-6CDF1E03727B}"/>
              </a:ext>
            </a:extLst>
          </p:cNvPr>
          <p:cNvSpPr txBox="1"/>
          <p:nvPr/>
        </p:nvSpPr>
        <p:spPr>
          <a:xfrm>
            <a:off x="6934423" y="3816313"/>
            <a:ext cx="4999743" cy="230832"/>
          </a:xfrm>
          <a:prstGeom prst="rect">
            <a:avLst/>
          </a:prstGeom>
          <a:noFill/>
        </p:spPr>
        <p:txBody>
          <a:bodyPr wrap="square" lIns="0" tIns="0" rIns="0" bIns="0" rtlCol="0">
            <a:spAutoFit/>
          </a:bodyPr>
          <a:lstStyle>
            <a:defPPr>
              <a:defRPr lang="en-US"/>
            </a:defPPr>
            <a:lvl1pPr marR="0" lvl="0" indent="0" defTabSz="457189" fontAlgn="auto">
              <a:lnSpc>
                <a:spcPct val="100000"/>
              </a:lnSpc>
              <a:spcBef>
                <a:spcPts val="1200"/>
              </a:spcBef>
              <a:spcAft>
                <a:spcPts val="0"/>
              </a:spcAft>
              <a:buClrTx/>
              <a:buSzTx/>
              <a:buFontTx/>
              <a:buNone/>
              <a:tabLst/>
              <a:defRPr sz="1800">
                <a:latin typeface="Amazon Ember" panose="02000000000000000000" pitchFamily="2" charset="0"/>
                <a:ea typeface="Amazon Ember" panose="02000000000000000000" pitchFamily="2" charset="0"/>
              </a:defRPr>
            </a:lvl1pPr>
          </a:lstStyle>
          <a:p>
            <a:pPr marL="0" marR="0" lvl="0" indent="0" defTabSz="457189" eaLnBrk="1" fontAlgn="auto" latinLnBrk="0" hangingPunct="1">
              <a:lnSpc>
                <a:spcPct val="100000"/>
              </a:lnSpc>
              <a:spcBef>
                <a:spcPts val="120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Amazon Ember" panose="02000000000000000000" pitchFamily="2" charset="0"/>
                <a:ea typeface="Amazon Ember" panose="02000000000000000000" pitchFamily="2" charset="0"/>
              </a:rPr>
              <a:t>Easily run and manage thousands of ETL jobs</a:t>
            </a:r>
          </a:p>
        </p:txBody>
      </p:sp>
      <p:sp>
        <p:nvSpPr>
          <p:cNvPr id="59" name="TextBox 58">
            <a:extLst>
              <a:ext uri="{FF2B5EF4-FFF2-40B4-BE49-F238E27FC236}">
                <a16:creationId xmlns:a16="http://schemas.microsoft.com/office/drawing/2014/main" id="{28512E75-59B6-F041-8323-9A669DD203FC}"/>
              </a:ext>
            </a:extLst>
          </p:cNvPr>
          <p:cNvSpPr txBox="1"/>
          <p:nvPr/>
        </p:nvSpPr>
        <p:spPr>
          <a:xfrm>
            <a:off x="6934422" y="5561732"/>
            <a:ext cx="5231532" cy="230832"/>
          </a:xfrm>
          <a:prstGeom prst="rect">
            <a:avLst/>
          </a:prstGeom>
          <a:noFill/>
        </p:spPr>
        <p:txBody>
          <a:bodyPr wrap="square" lIns="0" tIns="0" rIns="0" bIns="0" rtlCol="0">
            <a:spAutoFit/>
          </a:bodyPr>
          <a:lstStyle>
            <a:defPPr>
              <a:defRPr lang="en-US"/>
            </a:defPPr>
            <a:lvl1pPr marR="0" lvl="0" indent="0" defTabSz="457189" fontAlgn="auto">
              <a:lnSpc>
                <a:spcPct val="100000"/>
              </a:lnSpc>
              <a:spcBef>
                <a:spcPts val="1200"/>
              </a:spcBef>
              <a:spcAft>
                <a:spcPts val="0"/>
              </a:spcAft>
              <a:buClrTx/>
              <a:buSzTx/>
              <a:buFontTx/>
              <a:buNone/>
              <a:tabLst/>
              <a:defRPr sz="1800">
                <a:latin typeface="Amazon Ember" panose="02000000000000000000" pitchFamily="2" charset="0"/>
                <a:ea typeface="Amazon Ember" panose="02000000000000000000" pitchFamily="2" charset="0"/>
              </a:defRPr>
            </a:lvl1pPr>
          </a:lstStyle>
          <a:p>
            <a:pPr marL="0" marR="0" lvl="0" indent="0" defTabSz="457189" eaLnBrk="1" fontAlgn="auto" latinLnBrk="0" hangingPunct="1">
              <a:lnSpc>
                <a:spcPct val="100000"/>
              </a:lnSpc>
              <a:spcBef>
                <a:spcPts val="120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Amazon Ember" panose="02000000000000000000" pitchFamily="2" charset="0"/>
                <a:ea typeface="Amazon Ember" panose="02000000000000000000" pitchFamily="2" charset="0"/>
              </a:rPr>
              <a:t>Pay only for the resources your jobs use while running</a:t>
            </a:r>
          </a:p>
        </p:txBody>
      </p:sp>
      <p:pic>
        <p:nvPicPr>
          <p:cNvPr id="60" name="Picture 59">
            <a:extLst>
              <a:ext uri="{FF2B5EF4-FFF2-40B4-BE49-F238E27FC236}">
                <a16:creationId xmlns:a16="http://schemas.microsoft.com/office/drawing/2014/main" id="{42F54468-43A8-9045-AB0E-FD3FE71BB01E}"/>
              </a:ext>
            </a:extLst>
          </p:cNvPr>
          <p:cNvPicPr>
            <a:picLocks noChangeAspect="1"/>
          </p:cNvPicPr>
          <p:nvPr/>
        </p:nvPicPr>
        <p:blipFill rotWithShape="1">
          <a:blip r:embed="rId3"/>
          <a:srcRect l="6451" r="2549"/>
          <a:stretch/>
        </p:blipFill>
        <p:spPr>
          <a:xfrm>
            <a:off x="280677" y="2114729"/>
            <a:ext cx="4994048" cy="3016142"/>
          </a:xfrm>
          <a:prstGeom prst="rect">
            <a:avLst/>
          </a:prstGeom>
        </p:spPr>
      </p:pic>
    </p:spTree>
    <p:extLst>
      <p:ext uri="{BB962C8B-B14F-4D97-AF65-F5344CB8AC3E}">
        <p14:creationId xmlns:p14="http://schemas.microsoft.com/office/powerpoint/2010/main" val="208469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5" presetClass="path" presetSubtype="0" decel="100000" fill="hold" nodeType="withEffect">
                                  <p:stCondLst>
                                    <p:cond delay="200"/>
                                  </p:stCondLst>
                                  <p:childTnLst>
                                    <p:animMotion origin="layout" path="M 3.02083E-6 2.22222E-6 L 3.02083E-6 0.02623 " pathEditMode="relative" rAng="0" ptsTypes="AA">
                                      <p:cBhvr>
                                        <p:cTn id="9" dur="500" spd="-100000" fill="hold"/>
                                        <p:tgtEl>
                                          <p:spTgt spid="8"/>
                                        </p:tgtEl>
                                        <p:attrNameLst>
                                          <p:attrName>ppt_x</p:attrName>
                                          <p:attrName>ppt_y</p:attrName>
                                        </p:attrNameLst>
                                      </p:cBhvr>
                                      <p:rCtr x="0" y="1312"/>
                                    </p:animMotion>
                                  </p:childTnLst>
                                </p:cTn>
                              </p:par>
                              <p:par>
                                <p:cTn id="10" presetID="10" presetClass="entr" presetSubtype="0" fill="hold" nodeType="withEffect">
                                  <p:stCondLst>
                                    <p:cond delay="4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35" presetClass="path" presetSubtype="0" decel="100000" fill="hold" nodeType="withEffect">
                                  <p:stCondLst>
                                    <p:cond delay="400"/>
                                  </p:stCondLst>
                                  <p:childTnLst>
                                    <p:animMotion origin="layout" path="M 3.02083E-6 1.04938E-6 L 3.02083E-6 0.02623 " pathEditMode="relative" rAng="0" ptsTypes="AA">
                                      <p:cBhvr>
                                        <p:cTn id="14" dur="500" spd="-100000" fill="hold"/>
                                        <p:tgtEl>
                                          <p:spTgt spid="18"/>
                                        </p:tgtEl>
                                        <p:attrNameLst>
                                          <p:attrName>ppt_x</p:attrName>
                                          <p:attrName>ppt_y</p:attrName>
                                        </p:attrNameLst>
                                      </p:cBhvr>
                                      <p:rCtr x="0" y="1312"/>
                                    </p:animMotion>
                                  </p:childTnLst>
                                </p:cTn>
                              </p:par>
                              <p:par>
                                <p:cTn id="15" presetID="10" presetClass="entr" presetSubtype="0" fill="hold" nodeType="withEffect">
                                  <p:stCondLst>
                                    <p:cond delay="6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35" presetClass="path" presetSubtype="0" decel="100000" fill="hold" nodeType="withEffect">
                                  <p:stCondLst>
                                    <p:cond delay="600"/>
                                  </p:stCondLst>
                                  <p:childTnLst>
                                    <p:animMotion origin="layout" path="M 3.02083E-6 -1.23457E-7 L 3.02083E-6 0.02623 " pathEditMode="relative" rAng="0" ptsTypes="AA">
                                      <p:cBhvr>
                                        <p:cTn id="19" dur="500" spd="-100000" fill="hold"/>
                                        <p:tgtEl>
                                          <p:spTgt spid="38"/>
                                        </p:tgtEl>
                                        <p:attrNameLst>
                                          <p:attrName>ppt_x</p:attrName>
                                          <p:attrName>ppt_y</p:attrName>
                                        </p:attrNameLst>
                                      </p:cBhvr>
                                      <p:rCtr x="0" y="1312"/>
                                    </p:animMotion>
                                  </p:childTnLst>
                                </p:cTn>
                              </p:par>
                              <p:par>
                                <p:cTn id="20" presetID="10" presetClass="entr" presetSubtype="0" fill="hold" grpId="0" nodeType="withEffect">
                                  <p:stCondLst>
                                    <p:cond delay="2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35" presetClass="path" presetSubtype="0" decel="100000" fill="hold" grpId="1" nodeType="withEffect">
                                  <p:stCondLst>
                                    <p:cond delay="200"/>
                                  </p:stCondLst>
                                  <p:childTnLst>
                                    <p:animMotion origin="layout" path="M 3.02083E-6 2.22222E-6 L 3.02083E-6 0.02623 " pathEditMode="relative" rAng="0" ptsTypes="AA">
                                      <p:cBhvr>
                                        <p:cTn id="24" dur="500" spd="-100000" fill="hold"/>
                                        <p:tgtEl>
                                          <p:spTgt spid="5"/>
                                        </p:tgtEl>
                                        <p:attrNameLst>
                                          <p:attrName>ppt_x</p:attrName>
                                          <p:attrName>ppt_y</p:attrName>
                                        </p:attrNameLst>
                                      </p:cBhvr>
                                      <p:rCtr x="0" y="1312"/>
                                    </p:animMotion>
                                  </p:childTnLst>
                                </p:cTn>
                              </p:par>
                              <p:par>
                                <p:cTn id="25" presetID="10" presetClass="entr" presetSubtype="0" fill="hold" grpId="0" nodeType="withEffect">
                                  <p:stCondLst>
                                    <p:cond delay="20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35" presetClass="path" presetSubtype="0" decel="100000" fill="hold" grpId="1" nodeType="withEffect">
                                  <p:stCondLst>
                                    <p:cond delay="200"/>
                                  </p:stCondLst>
                                  <p:childTnLst>
                                    <p:animMotion origin="layout" path="M 3.02083E-6 2.22222E-6 L 3.02083E-6 0.02623 " pathEditMode="relative" rAng="0" ptsTypes="AA">
                                      <p:cBhvr>
                                        <p:cTn id="29" dur="500" spd="-100000" fill="hold"/>
                                        <p:tgtEl>
                                          <p:spTgt spid="57"/>
                                        </p:tgtEl>
                                        <p:attrNameLst>
                                          <p:attrName>ppt_x</p:attrName>
                                          <p:attrName>ppt_y</p:attrName>
                                        </p:attrNameLst>
                                      </p:cBhvr>
                                      <p:rCtr x="0" y="1312"/>
                                    </p:animMotion>
                                  </p:childTnLst>
                                </p:cTn>
                              </p:par>
                              <p:par>
                                <p:cTn id="30" presetID="10" presetClass="entr" presetSubtype="0" fill="hold" grpId="0" nodeType="withEffect">
                                  <p:stCondLst>
                                    <p:cond delay="4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35" presetClass="path" presetSubtype="0" decel="100000" fill="hold" grpId="1" nodeType="withEffect">
                                  <p:stCondLst>
                                    <p:cond delay="400"/>
                                  </p:stCondLst>
                                  <p:childTnLst>
                                    <p:animMotion origin="layout" path="M 3.02083E-6 1.04938E-6 L 3.02083E-6 0.02623 " pathEditMode="relative" rAng="0" ptsTypes="AA">
                                      <p:cBhvr>
                                        <p:cTn id="34" dur="500" spd="-100000" fill="hold"/>
                                        <p:tgtEl>
                                          <p:spTgt spid="7"/>
                                        </p:tgtEl>
                                        <p:attrNameLst>
                                          <p:attrName>ppt_x</p:attrName>
                                          <p:attrName>ppt_y</p:attrName>
                                        </p:attrNameLst>
                                      </p:cBhvr>
                                      <p:rCtr x="0" y="1312"/>
                                    </p:animMotion>
                                  </p:childTnLst>
                                </p:cTn>
                              </p:par>
                              <p:par>
                                <p:cTn id="35" presetID="10" presetClass="entr" presetSubtype="0" fill="hold" grpId="0" nodeType="withEffect">
                                  <p:stCondLst>
                                    <p:cond delay="40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par>
                                <p:cTn id="38" presetID="35" presetClass="path" presetSubtype="0" decel="100000" fill="hold" grpId="1" nodeType="withEffect">
                                  <p:stCondLst>
                                    <p:cond delay="400"/>
                                  </p:stCondLst>
                                  <p:childTnLst>
                                    <p:animMotion origin="layout" path="M 3.02083E-6 1.04938E-6 L 3.02083E-6 0.02623 " pathEditMode="relative" rAng="0" ptsTypes="AA">
                                      <p:cBhvr>
                                        <p:cTn id="39" dur="500" spd="-100000" fill="hold"/>
                                        <p:tgtEl>
                                          <p:spTgt spid="58"/>
                                        </p:tgtEl>
                                        <p:attrNameLst>
                                          <p:attrName>ppt_x</p:attrName>
                                          <p:attrName>ppt_y</p:attrName>
                                        </p:attrNameLst>
                                      </p:cBhvr>
                                      <p:rCtr x="0" y="1312"/>
                                    </p:animMotion>
                                  </p:childTnLst>
                                </p:cTn>
                              </p:par>
                              <p:par>
                                <p:cTn id="40" presetID="10" presetClass="entr" presetSubtype="0" fill="hold" grpId="0" nodeType="withEffect">
                                  <p:stCondLst>
                                    <p:cond delay="60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35" presetClass="path" presetSubtype="0" decel="100000" fill="hold" grpId="1" nodeType="withEffect">
                                  <p:stCondLst>
                                    <p:cond delay="600"/>
                                  </p:stCondLst>
                                  <p:childTnLst>
                                    <p:animMotion origin="layout" path="M 3.02083E-6 -1.23457E-7 L 3.02083E-6 0.02623 " pathEditMode="relative" rAng="0" ptsTypes="AA">
                                      <p:cBhvr>
                                        <p:cTn id="44" dur="500" spd="-100000" fill="hold"/>
                                        <p:tgtEl>
                                          <p:spTgt spid="6"/>
                                        </p:tgtEl>
                                        <p:attrNameLst>
                                          <p:attrName>ppt_x</p:attrName>
                                          <p:attrName>ppt_y</p:attrName>
                                        </p:attrNameLst>
                                      </p:cBhvr>
                                      <p:rCtr x="0" y="1312"/>
                                    </p:animMotion>
                                  </p:childTnLst>
                                </p:cTn>
                              </p:par>
                              <p:par>
                                <p:cTn id="45" presetID="10" presetClass="entr" presetSubtype="0" fill="hold" grpId="0" nodeType="withEffect">
                                  <p:stCondLst>
                                    <p:cond delay="60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500"/>
                                        <p:tgtEl>
                                          <p:spTgt spid="59"/>
                                        </p:tgtEl>
                                      </p:cBhvr>
                                    </p:animEffect>
                                  </p:childTnLst>
                                </p:cTn>
                              </p:par>
                              <p:par>
                                <p:cTn id="48" presetID="35" presetClass="path" presetSubtype="0" decel="100000" fill="hold" grpId="1" nodeType="withEffect">
                                  <p:stCondLst>
                                    <p:cond delay="600"/>
                                  </p:stCondLst>
                                  <p:childTnLst>
                                    <p:animMotion origin="layout" path="M 3.02083E-6 -1.23457E-7 L 3.02083E-6 0.02623 " pathEditMode="relative" rAng="0" ptsTypes="AA">
                                      <p:cBhvr>
                                        <p:cTn id="49" dur="500" spd="-100000" fill="hold"/>
                                        <p:tgtEl>
                                          <p:spTgt spid="59"/>
                                        </p:tgtEl>
                                        <p:attrNameLst>
                                          <p:attrName>ppt_x</p:attrName>
                                          <p:attrName>ppt_y</p:attrName>
                                        </p:attrNameLst>
                                      </p:cBhvr>
                                      <p:rCtr x="0" y="13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57" grpId="0"/>
      <p:bldP spid="57" grpId="1"/>
      <p:bldP spid="58" grpId="0"/>
      <p:bldP spid="58" grpId="1"/>
      <p:bldP spid="59" grpId="0"/>
      <p:bldP spid="5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Oval 836">
            <a:extLst>
              <a:ext uri="{FF2B5EF4-FFF2-40B4-BE49-F238E27FC236}">
                <a16:creationId xmlns:a16="http://schemas.microsoft.com/office/drawing/2014/main" id="{1D6530A2-ECAC-5849-9024-F046853724BC}"/>
              </a:ext>
            </a:extLst>
          </p:cNvPr>
          <p:cNvSpPr>
            <a:spLocks noChangeAspect="1"/>
          </p:cNvSpPr>
          <p:nvPr/>
        </p:nvSpPr>
        <p:spPr>
          <a:xfrm>
            <a:off x="4953859" y="2972905"/>
            <a:ext cx="2286000" cy="2286000"/>
          </a:xfrm>
          <a:prstGeom prst="ellipse">
            <a:avLst/>
          </a:prstGeom>
          <a:gradFill>
            <a:gsLst>
              <a:gs pos="38000">
                <a:schemeClr val="accent5">
                  <a:alpha val="10000"/>
                  <a:lumMod val="17000"/>
                  <a:lumOff val="83000"/>
                </a:schemeClr>
              </a:gs>
              <a:gs pos="0">
                <a:schemeClr val="accent5">
                  <a:lumMod val="50000"/>
                  <a:alpha val="10000"/>
                </a:schemeClr>
              </a:gs>
              <a:gs pos="100000">
                <a:schemeClr val="accent2">
                  <a:alpha val="20000"/>
                </a:schemeClr>
              </a:gs>
            </a:gsLst>
            <a:lin ang="5400000" scaled="1"/>
          </a:gradFill>
          <a:ln w="28575">
            <a:gradFill flip="none" rotWithShape="1">
              <a:gsLst>
                <a:gs pos="0">
                  <a:schemeClr val="accent2"/>
                </a:gs>
                <a:gs pos="48000">
                  <a:schemeClr val="accent1">
                    <a:lumMod val="97000"/>
                    <a:lumOff val="3000"/>
                  </a:schemeClr>
                </a:gs>
                <a:gs pos="100000">
                  <a:schemeClr val="accent1">
                    <a:lumMod val="60000"/>
                    <a:lumOff val="40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212" name="Freeform: Shape 7">
            <a:extLst>
              <a:ext uri="{FF2B5EF4-FFF2-40B4-BE49-F238E27FC236}">
                <a16:creationId xmlns:a16="http://schemas.microsoft.com/office/drawing/2014/main" id="{1AF284F3-A785-2946-81F3-5F3AFCE2608D}"/>
              </a:ext>
            </a:extLst>
          </p:cNvPr>
          <p:cNvSpPr/>
          <p:nvPr/>
        </p:nvSpPr>
        <p:spPr>
          <a:xfrm>
            <a:off x="5782621" y="3267428"/>
            <a:ext cx="644936" cy="644563"/>
          </a:xfrm>
          <a:custGeom>
            <a:avLst/>
            <a:gdLst>
              <a:gd name="connsiteX0" fmla="*/ 642660 w 675405"/>
              <a:gd name="connsiteY0" fmla="*/ 578584 h 675014"/>
              <a:gd name="connsiteX1" fmla="*/ 481519 w 675405"/>
              <a:gd name="connsiteY1" fmla="*/ 423153 h 675014"/>
              <a:gd name="connsiteX2" fmla="*/ 426325 w 675405"/>
              <a:gd name="connsiteY2" fmla="*/ 478347 h 675014"/>
              <a:gd name="connsiteX3" fmla="*/ 583660 w 675405"/>
              <a:gd name="connsiteY3" fmla="*/ 638219 h 675014"/>
              <a:gd name="connsiteX4" fmla="*/ 606499 w 675405"/>
              <a:gd name="connsiteY4" fmla="*/ 645832 h 675014"/>
              <a:gd name="connsiteX5" fmla="*/ 635047 w 675405"/>
              <a:gd name="connsiteY5" fmla="*/ 630606 h 675014"/>
              <a:gd name="connsiteX6" fmla="*/ 650273 w 675405"/>
              <a:gd name="connsiteY6" fmla="*/ 602058 h 675014"/>
              <a:gd name="connsiteX7" fmla="*/ 642660 w 675405"/>
              <a:gd name="connsiteY7" fmla="*/ 578584 h 675014"/>
              <a:gd name="connsiteX8" fmla="*/ 642660 w 675405"/>
              <a:gd name="connsiteY8" fmla="*/ 578584 h 675014"/>
              <a:gd name="connsiteX9" fmla="*/ 508799 w 675405"/>
              <a:gd name="connsiteY9" fmla="*/ 265184 h 675014"/>
              <a:gd name="connsiteX10" fmla="*/ 267088 w 675405"/>
              <a:gd name="connsiteY10" fmla="*/ 25377 h 675014"/>
              <a:gd name="connsiteX11" fmla="*/ 25377 w 675405"/>
              <a:gd name="connsiteY11" fmla="*/ 265184 h 675014"/>
              <a:gd name="connsiteX12" fmla="*/ 267088 w 675405"/>
              <a:gd name="connsiteY12" fmla="*/ 504992 h 675014"/>
              <a:gd name="connsiteX13" fmla="*/ 508799 w 675405"/>
              <a:gd name="connsiteY13" fmla="*/ 265184 h 675014"/>
              <a:gd name="connsiteX14" fmla="*/ 508799 w 675405"/>
              <a:gd name="connsiteY14" fmla="*/ 265184 h 675014"/>
              <a:gd name="connsiteX15" fmla="*/ 675015 w 675405"/>
              <a:gd name="connsiteY15" fmla="*/ 605230 h 675014"/>
              <a:gd name="connsiteX16" fmla="*/ 652176 w 675405"/>
              <a:gd name="connsiteY16" fmla="*/ 647735 h 675014"/>
              <a:gd name="connsiteX17" fmla="*/ 609036 w 675405"/>
              <a:gd name="connsiteY17" fmla="*/ 669940 h 675014"/>
              <a:gd name="connsiteX18" fmla="*/ 602058 w 675405"/>
              <a:gd name="connsiteY18" fmla="*/ 670574 h 675014"/>
              <a:gd name="connsiteX19" fmla="*/ 565262 w 675405"/>
              <a:gd name="connsiteY19" fmla="*/ 655348 h 675014"/>
              <a:gd name="connsiteX20" fmla="*/ 404755 w 675405"/>
              <a:gd name="connsiteY20" fmla="*/ 492304 h 675014"/>
              <a:gd name="connsiteX21" fmla="*/ 267088 w 675405"/>
              <a:gd name="connsiteY21" fmla="*/ 530369 h 675014"/>
              <a:gd name="connsiteX22" fmla="*/ 0 w 675405"/>
              <a:gd name="connsiteY22" fmla="*/ 265184 h 675014"/>
              <a:gd name="connsiteX23" fmla="*/ 267088 w 675405"/>
              <a:gd name="connsiteY23" fmla="*/ 0 h 675014"/>
              <a:gd name="connsiteX24" fmla="*/ 534175 w 675405"/>
              <a:gd name="connsiteY24" fmla="*/ 265184 h 675014"/>
              <a:gd name="connsiteX25" fmla="*/ 496111 w 675405"/>
              <a:gd name="connsiteY25" fmla="*/ 401583 h 675014"/>
              <a:gd name="connsiteX26" fmla="*/ 660424 w 675405"/>
              <a:gd name="connsiteY26" fmla="*/ 560821 h 675014"/>
              <a:gd name="connsiteX27" fmla="*/ 675015 w 675405"/>
              <a:gd name="connsiteY27" fmla="*/ 605230 h 675014"/>
              <a:gd name="connsiteX28" fmla="*/ 675015 w 675405"/>
              <a:gd name="connsiteY28" fmla="*/ 605230 h 675014"/>
              <a:gd name="connsiteX29" fmla="*/ 436476 w 675405"/>
              <a:gd name="connsiteY29" fmla="*/ 265184 h 675014"/>
              <a:gd name="connsiteX30" fmla="*/ 267088 w 675405"/>
              <a:gd name="connsiteY30" fmla="*/ 97065 h 675014"/>
              <a:gd name="connsiteX31" fmla="*/ 97700 w 675405"/>
              <a:gd name="connsiteY31" fmla="*/ 265184 h 675014"/>
              <a:gd name="connsiteX32" fmla="*/ 267088 w 675405"/>
              <a:gd name="connsiteY32" fmla="*/ 433304 h 675014"/>
              <a:gd name="connsiteX33" fmla="*/ 436476 w 675405"/>
              <a:gd name="connsiteY33" fmla="*/ 265184 h 675014"/>
              <a:gd name="connsiteX34" fmla="*/ 436476 w 675405"/>
              <a:gd name="connsiteY34" fmla="*/ 265184 h 675014"/>
              <a:gd name="connsiteX35" fmla="*/ 461852 w 675405"/>
              <a:gd name="connsiteY35" fmla="*/ 265184 h 675014"/>
              <a:gd name="connsiteX36" fmla="*/ 267088 w 675405"/>
              <a:gd name="connsiteY36" fmla="*/ 458680 h 675014"/>
              <a:gd name="connsiteX37" fmla="*/ 72323 w 675405"/>
              <a:gd name="connsiteY37" fmla="*/ 265184 h 675014"/>
              <a:gd name="connsiteX38" fmla="*/ 267088 w 675405"/>
              <a:gd name="connsiteY38" fmla="*/ 71689 h 675014"/>
              <a:gd name="connsiteX39" fmla="*/ 461852 w 675405"/>
              <a:gd name="connsiteY39" fmla="*/ 265184 h 675014"/>
              <a:gd name="connsiteX40" fmla="*/ 461852 w 675405"/>
              <a:gd name="connsiteY40" fmla="*/ 265184 h 675014"/>
              <a:gd name="connsiteX41" fmla="*/ 352099 w 675405"/>
              <a:gd name="connsiteY41" fmla="*/ 156700 h 675014"/>
              <a:gd name="connsiteX42" fmla="*/ 170023 w 675405"/>
              <a:gd name="connsiteY42" fmla="*/ 156700 h 675014"/>
              <a:gd name="connsiteX43" fmla="*/ 170023 w 675405"/>
              <a:gd name="connsiteY43" fmla="*/ 180808 h 675014"/>
              <a:gd name="connsiteX44" fmla="*/ 340045 w 675405"/>
              <a:gd name="connsiteY44" fmla="*/ 180808 h 675014"/>
              <a:gd name="connsiteX45" fmla="*/ 340045 w 675405"/>
              <a:gd name="connsiteY45" fmla="*/ 373669 h 675014"/>
              <a:gd name="connsiteX46" fmla="*/ 364153 w 675405"/>
              <a:gd name="connsiteY46" fmla="*/ 373669 h 675014"/>
              <a:gd name="connsiteX47" fmla="*/ 364153 w 675405"/>
              <a:gd name="connsiteY47" fmla="*/ 168754 h 675014"/>
              <a:gd name="connsiteX48" fmla="*/ 352099 w 675405"/>
              <a:gd name="connsiteY48" fmla="*/ 156700 h 675014"/>
              <a:gd name="connsiteX49" fmla="*/ 352099 w 675405"/>
              <a:gd name="connsiteY49" fmla="*/ 156700 h 675014"/>
              <a:gd name="connsiteX50" fmla="*/ 170023 w 675405"/>
              <a:gd name="connsiteY50" fmla="*/ 373669 h 675014"/>
              <a:gd name="connsiteX51" fmla="*/ 315937 w 675405"/>
              <a:gd name="connsiteY51" fmla="*/ 373669 h 675014"/>
              <a:gd name="connsiteX52" fmla="*/ 315937 w 675405"/>
              <a:gd name="connsiteY52" fmla="*/ 349561 h 675014"/>
              <a:gd name="connsiteX53" fmla="*/ 170023 w 675405"/>
              <a:gd name="connsiteY53" fmla="*/ 349561 h 675014"/>
              <a:gd name="connsiteX54" fmla="*/ 170023 w 675405"/>
              <a:gd name="connsiteY54" fmla="*/ 373669 h 675014"/>
              <a:gd name="connsiteX55" fmla="*/ 133861 w 675405"/>
              <a:gd name="connsiteY55" fmla="*/ 313400 h 675014"/>
              <a:gd name="connsiteX56" fmla="*/ 315937 w 675405"/>
              <a:gd name="connsiteY56" fmla="*/ 313400 h 675014"/>
              <a:gd name="connsiteX57" fmla="*/ 315937 w 675405"/>
              <a:gd name="connsiteY57" fmla="*/ 289292 h 675014"/>
              <a:gd name="connsiteX58" fmla="*/ 133861 w 675405"/>
              <a:gd name="connsiteY58" fmla="*/ 289292 h 675014"/>
              <a:gd name="connsiteX59" fmla="*/ 133861 w 675405"/>
              <a:gd name="connsiteY59" fmla="*/ 313400 h 675014"/>
              <a:gd name="connsiteX60" fmla="*/ 315937 w 675405"/>
              <a:gd name="connsiteY60" fmla="*/ 650907 h 675014"/>
              <a:gd name="connsiteX61" fmla="*/ 97700 w 675405"/>
              <a:gd name="connsiteY61" fmla="*/ 650907 h 675014"/>
              <a:gd name="connsiteX62" fmla="*/ 97700 w 675405"/>
              <a:gd name="connsiteY62" fmla="*/ 506261 h 675014"/>
              <a:gd name="connsiteX63" fmla="*/ 73592 w 675405"/>
              <a:gd name="connsiteY63" fmla="*/ 506261 h 675014"/>
              <a:gd name="connsiteX64" fmla="*/ 73592 w 675405"/>
              <a:gd name="connsiteY64" fmla="*/ 662961 h 675014"/>
              <a:gd name="connsiteX65" fmla="*/ 85646 w 675405"/>
              <a:gd name="connsiteY65" fmla="*/ 675015 h 675014"/>
              <a:gd name="connsiteX66" fmla="*/ 328626 w 675405"/>
              <a:gd name="connsiteY66" fmla="*/ 675015 h 675014"/>
              <a:gd name="connsiteX67" fmla="*/ 340679 w 675405"/>
              <a:gd name="connsiteY67" fmla="*/ 662961 h 675014"/>
              <a:gd name="connsiteX68" fmla="*/ 340679 w 675405"/>
              <a:gd name="connsiteY68" fmla="*/ 566530 h 675014"/>
              <a:gd name="connsiteX69" fmla="*/ 316572 w 675405"/>
              <a:gd name="connsiteY69" fmla="*/ 566530 h 675014"/>
              <a:gd name="connsiteX70" fmla="*/ 316572 w 675405"/>
              <a:gd name="connsiteY70" fmla="*/ 650907 h 675014"/>
              <a:gd name="connsiteX71" fmla="*/ 133861 w 675405"/>
              <a:gd name="connsiteY71" fmla="*/ 241077 h 675014"/>
              <a:gd name="connsiteX72" fmla="*/ 313400 w 675405"/>
              <a:gd name="connsiteY72" fmla="*/ 241077 h 675014"/>
              <a:gd name="connsiteX73" fmla="*/ 313400 w 675405"/>
              <a:gd name="connsiteY73" fmla="*/ 216969 h 675014"/>
              <a:gd name="connsiteX74" fmla="*/ 133861 w 675405"/>
              <a:gd name="connsiteY74" fmla="*/ 216969 h 675014"/>
              <a:gd name="connsiteX75" fmla="*/ 133861 w 675405"/>
              <a:gd name="connsiteY75" fmla="*/ 241077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75405" h="675014">
                <a:moveTo>
                  <a:pt x="642660" y="578584"/>
                </a:moveTo>
                <a:lnTo>
                  <a:pt x="481519" y="423153"/>
                </a:lnTo>
                <a:cubicBezTo>
                  <a:pt x="465659" y="444089"/>
                  <a:pt x="447261" y="462487"/>
                  <a:pt x="426325" y="478347"/>
                </a:cubicBezTo>
                <a:lnTo>
                  <a:pt x="583660" y="638219"/>
                </a:lnTo>
                <a:cubicBezTo>
                  <a:pt x="591272" y="645832"/>
                  <a:pt x="600154" y="646466"/>
                  <a:pt x="606499" y="645832"/>
                </a:cubicBezTo>
                <a:cubicBezTo>
                  <a:pt x="616015" y="644563"/>
                  <a:pt x="626165" y="639488"/>
                  <a:pt x="635047" y="630606"/>
                </a:cubicBezTo>
                <a:cubicBezTo>
                  <a:pt x="643929" y="621724"/>
                  <a:pt x="649004" y="612208"/>
                  <a:pt x="650273" y="602058"/>
                </a:cubicBezTo>
                <a:cubicBezTo>
                  <a:pt x="650907" y="595079"/>
                  <a:pt x="650273" y="586197"/>
                  <a:pt x="642660" y="578584"/>
                </a:cubicBezTo>
                <a:lnTo>
                  <a:pt x="642660" y="578584"/>
                </a:lnTo>
                <a:close/>
                <a:moveTo>
                  <a:pt x="508799" y="265184"/>
                </a:moveTo>
                <a:cubicBezTo>
                  <a:pt x="508799" y="132592"/>
                  <a:pt x="400314" y="25377"/>
                  <a:pt x="267088" y="25377"/>
                </a:cubicBezTo>
                <a:cubicBezTo>
                  <a:pt x="133861" y="25377"/>
                  <a:pt x="25377" y="133227"/>
                  <a:pt x="25377" y="265184"/>
                </a:cubicBezTo>
                <a:cubicBezTo>
                  <a:pt x="25377" y="397777"/>
                  <a:pt x="133861" y="504992"/>
                  <a:pt x="267088" y="504992"/>
                </a:cubicBezTo>
                <a:cubicBezTo>
                  <a:pt x="400314" y="504992"/>
                  <a:pt x="508799" y="397142"/>
                  <a:pt x="508799" y="265184"/>
                </a:cubicBezTo>
                <a:lnTo>
                  <a:pt x="508799" y="265184"/>
                </a:lnTo>
                <a:close/>
                <a:moveTo>
                  <a:pt x="675015" y="605230"/>
                </a:moveTo>
                <a:cubicBezTo>
                  <a:pt x="673112" y="620455"/>
                  <a:pt x="664864" y="635681"/>
                  <a:pt x="652176" y="647735"/>
                </a:cubicBezTo>
                <a:cubicBezTo>
                  <a:pt x="639488" y="660424"/>
                  <a:pt x="624262" y="668036"/>
                  <a:pt x="609036" y="669940"/>
                </a:cubicBezTo>
                <a:cubicBezTo>
                  <a:pt x="606499" y="669940"/>
                  <a:pt x="603961" y="670574"/>
                  <a:pt x="602058" y="670574"/>
                </a:cubicBezTo>
                <a:cubicBezTo>
                  <a:pt x="588100" y="670574"/>
                  <a:pt x="575412" y="665499"/>
                  <a:pt x="565262" y="655348"/>
                </a:cubicBezTo>
                <a:lnTo>
                  <a:pt x="404755" y="492304"/>
                </a:lnTo>
                <a:cubicBezTo>
                  <a:pt x="364787" y="516412"/>
                  <a:pt x="317206" y="530369"/>
                  <a:pt x="267088" y="530369"/>
                </a:cubicBezTo>
                <a:cubicBezTo>
                  <a:pt x="119904" y="530369"/>
                  <a:pt x="0" y="411734"/>
                  <a:pt x="0" y="265184"/>
                </a:cubicBezTo>
                <a:cubicBezTo>
                  <a:pt x="0" y="118635"/>
                  <a:pt x="119904" y="0"/>
                  <a:pt x="267088" y="0"/>
                </a:cubicBezTo>
                <a:cubicBezTo>
                  <a:pt x="414271" y="0"/>
                  <a:pt x="534175" y="118635"/>
                  <a:pt x="534175" y="265184"/>
                </a:cubicBezTo>
                <a:cubicBezTo>
                  <a:pt x="534175" y="315303"/>
                  <a:pt x="520218" y="361615"/>
                  <a:pt x="496111" y="401583"/>
                </a:cubicBezTo>
                <a:lnTo>
                  <a:pt x="660424" y="560821"/>
                </a:lnTo>
                <a:cubicBezTo>
                  <a:pt x="671843" y="572240"/>
                  <a:pt x="676918" y="588100"/>
                  <a:pt x="675015" y="605230"/>
                </a:cubicBezTo>
                <a:lnTo>
                  <a:pt x="675015" y="605230"/>
                </a:lnTo>
                <a:close/>
                <a:moveTo>
                  <a:pt x="436476" y="265184"/>
                </a:moveTo>
                <a:cubicBezTo>
                  <a:pt x="436476" y="170657"/>
                  <a:pt x="362250" y="97065"/>
                  <a:pt x="267088" y="97065"/>
                </a:cubicBezTo>
                <a:cubicBezTo>
                  <a:pt x="171926" y="97065"/>
                  <a:pt x="97700" y="171291"/>
                  <a:pt x="97700" y="265184"/>
                </a:cubicBezTo>
                <a:cubicBezTo>
                  <a:pt x="97700" y="359712"/>
                  <a:pt x="171926" y="433304"/>
                  <a:pt x="267088" y="433304"/>
                </a:cubicBezTo>
                <a:cubicBezTo>
                  <a:pt x="362250" y="433304"/>
                  <a:pt x="436476" y="359712"/>
                  <a:pt x="436476" y="265184"/>
                </a:cubicBezTo>
                <a:lnTo>
                  <a:pt x="436476" y="265184"/>
                </a:lnTo>
                <a:close/>
                <a:moveTo>
                  <a:pt x="461852" y="265184"/>
                </a:moveTo>
                <a:cubicBezTo>
                  <a:pt x="461852" y="373669"/>
                  <a:pt x="376207" y="458680"/>
                  <a:pt x="267088" y="458680"/>
                </a:cubicBezTo>
                <a:cubicBezTo>
                  <a:pt x="157969" y="458680"/>
                  <a:pt x="72323" y="373669"/>
                  <a:pt x="72323" y="265184"/>
                </a:cubicBezTo>
                <a:cubicBezTo>
                  <a:pt x="72323" y="156700"/>
                  <a:pt x="157969" y="71689"/>
                  <a:pt x="267088" y="71689"/>
                </a:cubicBezTo>
                <a:cubicBezTo>
                  <a:pt x="376207" y="71689"/>
                  <a:pt x="461852" y="156700"/>
                  <a:pt x="461852" y="265184"/>
                </a:cubicBezTo>
                <a:lnTo>
                  <a:pt x="461852" y="265184"/>
                </a:lnTo>
                <a:close/>
                <a:moveTo>
                  <a:pt x="352099" y="156700"/>
                </a:moveTo>
                <a:lnTo>
                  <a:pt x="170023" y="156700"/>
                </a:lnTo>
                <a:lnTo>
                  <a:pt x="170023" y="180808"/>
                </a:lnTo>
                <a:lnTo>
                  <a:pt x="340045" y="180808"/>
                </a:lnTo>
                <a:lnTo>
                  <a:pt x="340045" y="373669"/>
                </a:lnTo>
                <a:lnTo>
                  <a:pt x="364153" y="373669"/>
                </a:lnTo>
                <a:lnTo>
                  <a:pt x="364153" y="168754"/>
                </a:lnTo>
                <a:cubicBezTo>
                  <a:pt x="364153" y="161775"/>
                  <a:pt x="359078" y="156700"/>
                  <a:pt x="352099" y="156700"/>
                </a:cubicBezTo>
                <a:lnTo>
                  <a:pt x="352099" y="156700"/>
                </a:lnTo>
                <a:close/>
                <a:moveTo>
                  <a:pt x="170023" y="373669"/>
                </a:moveTo>
                <a:lnTo>
                  <a:pt x="315937" y="373669"/>
                </a:lnTo>
                <a:lnTo>
                  <a:pt x="315937" y="349561"/>
                </a:lnTo>
                <a:lnTo>
                  <a:pt x="170023" y="349561"/>
                </a:lnTo>
                <a:lnTo>
                  <a:pt x="170023" y="373669"/>
                </a:lnTo>
                <a:close/>
                <a:moveTo>
                  <a:pt x="133861" y="313400"/>
                </a:moveTo>
                <a:lnTo>
                  <a:pt x="315937" y="313400"/>
                </a:lnTo>
                <a:lnTo>
                  <a:pt x="315937" y="289292"/>
                </a:lnTo>
                <a:lnTo>
                  <a:pt x="133861" y="289292"/>
                </a:lnTo>
                <a:lnTo>
                  <a:pt x="133861" y="313400"/>
                </a:lnTo>
                <a:close/>
                <a:moveTo>
                  <a:pt x="315937" y="650907"/>
                </a:moveTo>
                <a:lnTo>
                  <a:pt x="97700" y="650907"/>
                </a:lnTo>
                <a:lnTo>
                  <a:pt x="97700" y="506261"/>
                </a:lnTo>
                <a:lnTo>
                  <a:pt x="73592" y="506261"/>
                </a:lnTo>
                <a:lnTo>
                  <a:pt x="73592" y="662961"/>
                </a:lnTo>
                <a:cubicBezTo>
                  <a:pt x="73592" y="669305"/>
                  <a:pt x="79302" y="675015"/>
                  <a:pt x="85646" y="675015"/>
                </a:cubicBezTo>
                <a:lnTo>
                  <a:pt x="328626" y="675015"/>
                </a:lnTo>
                <a:cubicBezTo>
                  <a:pt x="335604" y="675015"/>
                  <a:pt x="340679" y="669305"/>
                  <a:pt x="340679" y="662961"/>
                </a:cubicBezTo>
                <a:lnTo>
                  <a:pt x="340679" y="566530"/>
                </a:lnTo>
                <a:lnTo>
                  <a:pt x="316572" y="566530"/>
                </a:lnTo>
                <a:lnTo>
                  <a:pt x="316572" y="650907"/>
                </a:lnTo>
                <a:close/>
                <a:moveTo>
                  <a:pt x="133861" y="241077"/>
                </a:moveTo>
                <a:lnTo>
                  <a:pt x="313400" y="241077"/>
                </a:lnTo>
                <a:lnTo>
                  <a:pt x="313400" y="216969"/>
                </a:lnTo>
                <a:lnTo>
                  <a:pt x="133861" y="216969"/>
                </a:lnTo>
                <a:lnTo>
                  <a:pt x="133861" y="241077"/>
                </a:lnTo>
                <a:close/>
              </a:path>
            </a:pathLst>
          </a:custGeom>
          <a:solidFill>
            <a:schemeClr val="bg1"/>
          </a:solidFill>
          <a:ln w="6342" cap="flat">
            <a:noFill/>
            <a:prstDash val="solid"/>
            <a:miter/>
          </a:ln>
        </p:spPr>
        <p:txBody>
          <a:bodyPr rtlCol="0" anchor="ctr"/>
          <a:lstStyle/>
          <a:p>
            <a:endParaRPr lang="en-US" dirty="0">
              <a:solidFill>
                <a:schemeClr val="bg1"/>
              </a:solidFill>
            </a:endParaRPr>
          </a:p>
        </p:txBody>
      </p:sp>
      <p:grpSp>
        <p:nvGrpSpPr>
          <p:cNvPr id="838" name="Graphic 275">
            <a:extLst>
              <a:ext uri="{FF2B5EF4-FFF2-40B4-BE49-F238E27FC236}">
                <a16:creationId xmlns:a16="http://schemas.microsoft.com/office/drawing/2014/main" id="{F8C76EAA-833E-4B4B-9267-C8A2A965ACEE}"/>
              </a:ext>
            </a:extLst>
          </p:cNvPr>
          <p:cNvGrpSpPr/>
          <p:nvPr/>
        </p:nvGrpSpPr>
        <p:grpSpPr>
          <a:xfrm>
            <a:off x="27367073" y="35969150"/>
            <a:ext cx="1048183" cy="1529838"/>
            <a:chOff x="27367073" y="35969150"/>
            <a:chExt cx="1048183" cy="1529838"/>
          </a:xfrm>
          <a:noFill/>
        </p:grpSpPr>
        <p:grpSp>
          <p:nvGrpSpPr>
            <p:cNvPr id="839" name="Graphic 275">
              <a:extLst>
                <a:ext uri="{FF2B5EF4-FFF2-40B4-BE49-F238E27FC236}">
                  <a16:creationId xmlns:a16="http://schemas.microsoft.com/office/drawing/2014/main" id="{682B735A-14D1-D143-A45E-CEB6112E0A4A}"/>
                </a:ext>
              </a:extLst>
            </p:cNvPr>
            <p:cNvGrpSpPr/>
            <p:nvPr/>
          </p:nvGrpSpPr>
          <p:grpSpPr>
            <a:xfrm>
              <a:off x="27367073" y="35969150"/>
              <a:ext cx="1048183" cy="1529838"/>
              <a:chOff x="27367073" y="35969150"/>
              <a:chExt cx="1048183" cy="1529838"/>
            </a:xfrm>
            <a:noFill/>
          </p:grpSpPr>
          <p:grpSp>
            <p:nvGrpSpPr>
              <p:cNvPr id="841" name="Graphic 275">
                <a:extLst>
                  <a:ext uri="{FF2B5EF4-FFF2-40B4-BE49-F238E27FC236}">
                    <a16:creationId xmlns:a16="http://schemas.microsoft.com/office/drawing/2014/main" id="{6E1F49EF-83C4-6C47-AD28-77C46171A072}"/>
                  </a:ext>
                </a:extLst>
              </p:cNvPr>
              <p:cNvGrpSpPr/>
              <p:nvPr/>
            </p:nvGrpSpPr>
            <p:grpSpPr>
              <a:xfrm>
                <a:off x="27367073" y="35969150"/>
                <a:ext cx="1048183" cy="1529838"/>
                <a:chOff x="27367073" y="35969150"/>
                <a:chExt cx="1048183" cy="1529838"/>
              </a:xfrm>
              <a:noFill/>
            </p:grpSpPr>
            <p:sp>
              <p:nvSpPr>
                <p:cNvPr id="845" name="Freeform 844">
                  <a:extLst>
                    <a:ext uri="{FF2B5EF4-FFF2-40B4-BE49-F238E27FC236}">
                      <a16:creationId xmlns:a16="http://schemas.microsoft.com/office/drawing/2014/main" id="{E34C491B-D848-3848-BFB8-D12C34102DE5}"/>
                    </a:ext>
                  </a:extLst>
                </p:cNvPr>
                <p:cNvSpPr/>
                <p:nvPr/>
              </p:nvSpPr>
              <p:spPr>
                <a:xfrm>
                  <a:off x="27642420" y="36656977"/>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846" name="Freeform 845">
                  <a:extLst>
                    <a:ext uri="{FF2B5EF4-FFF2-40B4-BE49-F238E27FC236}">
                      <a16:creationId xmlns:a16="http://schemas.microsoft.com/office/drawing/2014/main" id="{62FEE2BD-1C44-4447-8FDD-9BCFCA0F659C}"/>
                    </a:ext>
                  </a:extLst>
                </p:cNvPr>
                <p:cNvSpPr/>
                <p:nvPr/>
              </p:nvSpPr>
              <p:spPr>
                <a:xfrm>
                  <a:off x="27563600" y="36190248"/>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847" name="Freeform 846">
                  <a:extLst>
                    <a:ext uri="{FF2B5EF4-FFF2-40B4-BE49-F238E27FC236}">
                      <a16:creationId xmlns:a16="http://schemas.microsoft.com/office/drawing/2014/main" id="{AA3BF4F2-28E5-1447-B2D4-AB8FEAA77EE9}"/>
                    </a:ext>
                  </a:extLst>
                </p:cNvPr>
                <p:cNvSpPr/>
                <p:nvPr/>
              </p:nvSpPr>
              <p:spPr>
                <a:xfrm>
                  <a:off x="27655240" y="35969150"/>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848" name="Freeform 847">
                  <a:extLst>
                    <a:ext uri="{FF2B5EF4-FFF2-40B4-BE49-F238E27FC236}">
                      <a16:creationId xmlns:a16="http://schemas.microsoft.com/office/drawing/2014/main" id="{D268FFEC-3EEB-2B42-B4D2-5142F698F854}"/>
                    </a:ext>
                  </a:extLst>
                </p:cNvPr>
                <p:cNvSpPr/>
                <p:nvPr/>
              </p:nvSpPr>
              <p:spPr>
                <a:xfrm>
                  <a:off x="27743386" y="36921773"/>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849" name="Freeform 848">
                  <a:extLst>
                    <a:ext uri="{FF2B5EF4-FFF2-40B4-BE49-F238E27FC236}">
                      <a16:creationId xmlns:a16="http://schemas.microsoft.com/office/drawing/2014/main" id="{37257FC8-5E00-F94F-97DE-DE46AD72C7C2}"/>
                    </a:ext>
                  </a:extLst>
                </p:cNvPr>
                <p:cNvSpPr/>
                <p:nvPr/>
              </p:nvSpPr>
              <p:spPr>
                <a:xfrm>
                  <a:off x="27367073" y="37001782"/>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850" name="Freeform 849">
                  <a:extLst>
                    <a:ext uri="{FF2B5EF4-FFF2-40B4-BE49-F238E27FC236}">
                      <a16:creationId xmlns:a16="http://schemas.microsoft.com/office/drawing/2014/main" id="{698C570D-54A2-A948-B06A-3EB97CB8056F}"/>
                    </a:ext>
                  </a:extLst>
                </p:cNvPr>
                <p:cNvSpPr/>
                <p:nvPr/>
              </p:nvSpPr>
              <p:spPr>
                <a:xfrm>
                  <a:off x="27585271" y="37281818"/>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851" name="Freeform 850">
                  <a:extLst>
                    <a:ext uri="{FF2B5EF4-FFF2-40B4-BE49-F238E27FC236}">
                      <a16:creationId xmlns:a16="http://schemas.microsoft.com/office/drawing/2014/main" id="{AAA3E793-5039-0E40-BD1A-6565784E3B82}"/>
                    </a:ext>
                  </a:extLst>
                </p:cNvPr>
                <p:cNvSpPr/>
                <p:nvPr/>
              </p:nvSpPr>
              <p:spPr>
                <a:xfrm>
                  <a:off x="28182488" y="37281818"/>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852" name="Freeform 851">
                  <a:extLst>
                    <a:ext uri="{FF2B5EF4-FFF2-40B4-BE49-F238E27FC236}">
                      <a16:creationId xmlns:a16="http://schemas.microsoft.com/office/drawing/2014/main" id="{A5D822C5-A4FA-2B46-9937-5497570D6E8F}"/>
                    </a:ext>
                  </a:extLst>
                </p:cNvPr>
                <p:cNvSpPr/>
                <p:nvPr/>
              </p:nvSpPr>
              <p:spPr>
                <a:xfrm>
                  <a:off x="27976748" y="37064648"/>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853" name="Freeform 852">
                  <a:extLst>
                    <a:ext uri="{FF2B5EF4-FFF2-40B4-BE49-F238E27FC236}">
                      <a16:creationId xmlns:a16="http://schemas.microsoft.com/office/drawing/2014/main" id="{C5E80FDF-65DD-FD4B-AD5C-36B88F2A15F2}"/>
                    </a:ext>
                  </a:extLst>
                </p:cNvPr>
                <p:cNvSpPr/>
                <p:nvPr/>
              </p:nvSpPr>
              <p:spPr>
                <a:xfrm>
                  <a:off x="27614417" y="37064648"/>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854" name="Freeform 853">
                  <a:extLst>
                    <a:ext uri="{FF2B5EF4-FFF2-40B4-BE49-F238E27FC236}">
                      <a16:creationId xmlns:a16="http://schemas.microsoft.com/office/drawing/2014/main" id="{6428A4CD-6248-474A-8B9C-7082F4B00D23}"/>
                    </a:ext>
                  </a:extLst>
                </p:cNvPr>
                <p:cNvSpPr/>
                <p:nvPr/>
              </p:nvSpPr>
              <p:spPr>
                <a:xfrm>
                  <a:off x="27849113" y="37333253"/>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842" name="Graphic 275">
                <a:extLst>
                  <a:ext uri="{FF2B5EF4-FFF2-40B4-BE49-F238E27FC236}">
                    <a16:creationId xmlns:a16="http://schemas.microsoft.com/office/drawing/2014/main" id="{86BDDD2B-85DA-EC41-A1FA-C38726B47A4F}"/>
                  </a:ext>
                </a:extLst>
              </p:cNvPr>
              <p:cNvGrpSpPr/>
              <p:nvPr/>
            </p:nvGrpSpPr>
            <p:grpSpPr>
              <a:xfrm>
                <a:off x="27759578" y="36596970"/>
                <a:ext cx="243840" cy="72390"/>
                <a:chOff x="27759578" y="36596970"/>
                <a:chExt cx="243840" cy="72390"/>
              </a:xfrm>
              <a:noFill/>
            </p:grpSpPr>
            <p:sp>
              <p:nvSpPr>
                <p:cNvPr id="843" name="Freeform 842">
                  <a:extLst>
                    <a:ext uri="{FF2B5EF4-FFF2-40B4-BE49-F238E27FC236}">
                      <a16:creationId xmlns:a16="http://schemas.microsoft.com/office/drawing/2014/main" id="{95365018-EE17-0749-B6EE-4E53D180F0D2}"/>
                    </a:ext>
                  </a:extLst>
                </p:cNvPr>
                <p:cNvSpPr/>
                <p:nvPr/>
              </p:nvSpPr>
              <p:spPr>
                <a:xfrm>
                  <a:off x="27759578" y="36596970"/>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844" name="Freeform 843">
                  <a:extLst>
                    <a:ext uri="{FF2B5EF4-FFF2-40B4-BE49-F238E27FC236}">
                      <a16:creationId xmlns:a16="http://schemas.microsoft.com/office/drawing/2014/main" id="{855E2146-F273-8448-A3F2-0EF6DB289CF9}"/>
                    </a:ext>
                  </a:extLst>
                </p:cNvPr>
                <p:cNvSpPr/>
                <p:nvPr/>
              </p:nvSpPr>
              <p:spPr>
                <a:xfrm>
                  <a:off x="27931028" y="36596970"/>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840" name="Freeform 839">
              <a:extLst>
                <a:ext uri="{FF2B5EF4-FFF2-40B4-BE49-F238E27FC236}">
                  <a16:creationId xmlns:a16="http://schemas.microsoft.com/office/drawing/2014/main" id="{1D008B43-1663-1A46-8D22-7A426C2426F8}"/>
                </a:ext>
              </a:extLst>
            </p:cNvPr>
            <p:cNvSpPr/>
            <p:nvPr/>
          </p:nvSpPr>
          <p:spPr>
            <a:xfrm>
              <a:off x="27677664" y="36447427"/>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855" name="Graphic 277">
            <a:extLst>
              <a:ext uri="{FF2B5EF4-FFF2-40B4-BE49-F238E27FC236}">
                <a16:creationId xmlns:a16="http://schemas.microsoft.com/office/drawing/2014/main" id="{75416C09-8117-EE45-8A08-EAD581787C52}"/>
              </a:ext>
            </a:extLst>
          </p:cNvPr>
          <p:cNvGrpSpPr/>
          <p:nvPr/>
        </p:nvGrpSpPr>
        <p:grpSpPr>
          <a:xfrm>
            <a:off x="24517054" y="35575682"/>
            <a:ext cx="1048183" cy="1529838"/>
            <a:chOff x="24517054" y="35575682"/>
            <a:chExt cx="1048183" cy="1529838"/>
          </a:xfrm>
          <a:noFill/>
        </p:grpSpPr>
        <p:grpSp>
          <p:nvGrpSpPr>
            <p:cNvPr id="856" name="Graphic 277">
              <a:extLst>
                <a:ext uri="{FF2B5EF4-FFF2-40B4-BE49-F238E27FC236}">
                  <a16:creationId xmlns:a16="http://schemas.microsoft.com/office/drawing/2014/main" id="{C7CE50A2-B6E7-0B4F-B398-95CDC474BD07}"/>
                </a:ext>
              </a:extLst>
            </p:cNvPr>
            <p:cNvGrpSpPr/>
            <p:nvPr/>
          </p:nvGrpSpPr>
          <p:grpSpPr>
            <a:xfrm>
              <a:off x="24517054" y="35575682"/>
              <a:ext cx="1048183" cy="1529838"/>
              <a:chOff x="24517054" y="35575682"/>
              <a:chExt cx="1048183" cy="1529838"/>
            </a:xfrm>
            <a:noFill/>
          </p:grpSpPr>
          <p:grpSp>
            <p:nvGrpSpPr>
              <p:cNvPr id="858" name="Graphic 277">
                <a:extLst>
                  <a:ext uri="{FF2B5EF4-FFF2-40B4-BE49-F238E27FC236}">
                    <a16:creationId xmlns:a16="http://schemas.microsoft.com/office/drawing/2014/main" id="{C3A4579E-A618-934F-B2C9-4A2913F7265D}"/>
                  </a:ext>
                </a:extLst>
              </p:cNvPr>
              <p:cNvGrpSpPr/>
              <p:nvPr/>
            </p:nvGrpSpPr>
            <p:grpSpPr>
              <a:xfrm>
                <a:off x="24517054" y="35575682"/>
                <a:ext cx="1048183" cy="1529838"/>
                <a:chOff x="24517054" y="35575682"/>
                <a:chExt cx="1048183" cy="1529838"/>
              </a:xfrm>
              <a:noFill/>
            </p:grpSpPr>
            <p:sp>
              <p:nvSpPr>
                <p:cNvPr id="862" name="Freeform 861">
                  <a:extLst>
                    <a:ext uri="{FF2B5EF4-FFF2-40B4-BE49-F238E27FC236}">
                      <a16:creationId xmlns:a16="http://schemas.microsoft.com/office/drawing/2014/main" id="{360CEC9A-FDC8-0F40-8371-BD89F1046526}"/>
                    </a:ext>
                  </a:extLst>
                </p:cNvPr>
                <p:cNvSpPr/>
                <p:nvPr/>
              </p:nvSpPr>
              <p:spPr>
                <a:xfrm>
                  <a:off x="24792401" y="36263509"/>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863" name="Freeform 862">
                  <a:extLst>
                    <a:ext uri="{FF2B5EF4-FFF2-40B4-BE49-F238E27FC236}">
                      <a16:creationId xmlns:a16="http://schemas.microsoft.com/office/drawing/2014/main" id="{442D7AF5-4FC2-1A42-AD16-6A452A948578}"/>
                    </a:ext>
                  </a:extLst>
                </p:cNvPr>
                <p:cNvSpPr/>
                <p:nvPr/>
              </p:nvSpPr>
              <p:spPr>
                <a:xfrm>
                  <a:off x="24713581" y="35796780"/>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864" name="Freeform 863">
                  <a:extLst>
                    <a:ext uri="{FF2B5EF4-FFF2-40B4-BE49-F238E27FC236}">
                      <a16:creationId xmlns:a16="http://schemas.microsoft.com/office/drawing/2014/main" id="{2CEBB151-D892-BD49-B262-FC1040752559}"/>
                    </a:ext>
                  </a:extLst>
                </p:cNvPr>
                <p:cNvSpPr/>
                <p:nvPr/>
              </p:nvSpPr>
              <p:spPr>
                <a:xfrm>
                  <a:off x="24805221" y="35575682"/>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865" name="Freeform 864">
                  <a:extLst>
                    <a:ext uri="{FF2B5EF4-FFF2-40B4-BE49-F238E27FC236}">
                      <a16:creationId xmlns:a16="http://schemas.microsoft.com/office/drawing/2014/main" id="{A53C482A-3884-3146-834A-8A41FBD55F8E}"/>
                    </a:ext>
                  </a:extLst>
                </p:cNvPr>
                <p:cNvSpPr/>
                <p:nvPr/>
              </p:nvSpPr>
              <p:spPr>
                <a:xfrm>
                  <a:off x="24893367" y="36528305"/>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866" name="Freeform 865">
                  <a:extLst>
                    <a:ext uri="{FF2B5EF4-FFF2-40B4-BE49-F238E27FC236}">
                      <a16:creationId xmlns:a16="http://schemas.microsoft.com/office/drawing/2014/main" id="{BFF6EFB5-078C-E842-8DE8-331BD96BD1ED}"/>
                    </a:ext>
                  </a:extLst>
                </p:cNvPr>
                <p:cNvSpPr/>
                <p:nvPr/>
              </p:nvSpPr>
              <p:spPr>
                <a:xfrm>
                  <a:off x="24517054" y="36608314"/>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867" name="Freeform 866">
                  <a:extLst>
                    <a:ext uri="{FF2B5EF4-FFF2-40B4-BE49-F238E27FC236}">
                      <a16:creationId xmlns:a16="http://schemas.microsoft.com/office/drawing/2014/main" id="{7B10A340-B0A0-DE4E-8263-6FC79CFD2854}"/>
                    </a:ext>
                  </a:extLst>
                </p:cNvPr>
                <p:cNvSpPr/>
                <p:nvPr/>
              </p:nvSpPr>
              <p:spPr>
                <a:xfrm>
                  <a:off x="24735252" y="36888350"/>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868" name="Freeform 867">
                  <a:extLst>
                    <a:ext uri="{FF2B5EF4-FFF2-40B4-BE49-F238E27FC236}">
                      <a16:creationId xmlns:a16="http://schemas.microsoft.com/office/drawing/2014/main" id="{DC56680A-431C-6A44-91A5-973E6187767C}"/>
                    </a:ext>
                  </a:extLst>
                </p:cNvPr>
                <p:cNvSpPr/>
                <p:nvPr/>
              </p:nvSpPr>
              <p:spPr>
                <a:xfrm>
                  <a:off x="25332469" y="36888350"/>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869" name="Freeform 868">
                  <a:extLst>
                    <a:ext uri="{FF2B5EF4-FFF2-40B4-BE49-F238E27FC236}">
                      <a16:creationId xmlns:a16="http://schemas.microsoft.com/office/drawing/2014/main" id="{F025DD19-6D52-134F-B28E-94D3E1E56BFE}"/>
                    </a:ext>
                  </a:extLst>
                </p:cNvPr>
                <p:cNvSpPr/>
                <p:nvPr/>
              </p:nvSpPr>
              <p:spPr>
                <a:xfrm>
                  <a:off x="25126729" y="36671180"/>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870" name="Freeform 869">
                  <a:extLst>
                    <a:ext uri="{FF2B5EF4-FFF2-40B4-BE49-F238E27FC236}">
                      <a16:creationId xmlns:a16="http://schemas.microsoft.com/office/drawing/2014/main" id="{20284E47-D49F-0A4A-A28F-052E28F17719}"/>
                    </a:ext>
                  </a:extLst>
                </p:cNvPr>
                <p:cNvSpPr/>
                <p:nvPr/>
              </p:nvSpPr>
              <p:spPr>
                <a:xfrm>
                  <a:off x="24764398" y="36671180"/>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871" name="Freeform 870">
                  <a:extLst>
                    <a:ext uri="{FF2B5EF4-FFF2-40B4-BE49-F238E27FC236}">
                      <a16:creationId xmlns:a16="http://schemas.microsoft.com/office/drawing/2014/main" id="{E19CE09E-065A-F842-B8B0-4F919EF589E6}"/>
                    </a:ext>
                  </a:extLst>
                </p:cNvPr>
                <p:cNvSpPr/>
                <p:nvPr/>
              </p:nvSpPr>
              <p:spPr>
                <a:xfrm>
                  <a:off x="24999094" y="36939785"/>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859" name="Graphic 277">
                <a:extLst>
                  <a:ext uri="{FF2B5EF4-FFF2-40B4-BE49-F238E27FC236}">
                    <a16:creationId xmlns:a16="http://schemas.microsoft.com/office/drawing/2014/main" id="{30D78669-C0A0-9E4B-988E-30A05AD9D5D0}"/>
                  </a:ext>
                </a:extLst>
              </p:cNvPr>
              <p:cNvGrpSpPr/>
              <p:nvPr/>
            </p:nvGrpSpPr>
            <p:grpSpPr>
              <a:xfrm>
                <a:off x="24909559" y="36203502"/>
                <a:ext cx="243840" cy="72390"/>
                <a:chOff x="24909559" y="36203502"/>
                <a:chExt cx="243840" cy="72390"/>
              </a:xfrm>
              <a:noFill/>
            </p:grpSpPr>
            <p:sp>
              <p:nvSpPr>
                <p:cNvPr id="860" name="Freeform 859">
                  <a:extLst>
                    <a:ext uri="{FF2B5EF4-FFF2-40B4-BE49-F238E27FC236}">
                      <a16:creationId xmlns:a16="http://schemas.microsoft.com/office/drawing/2014/main" id="{E47CB67E-AF29-8E46-84CE-E031DFAA44ED}"/>
                    </a:ext>
                  </a:extLst>
                </p:cNvPr>
                <p:cNvSpPr/>
                <p:nvPr/>
              </p:nvSpPr>
              <p:spPr>
                <a:xfrm>
                  <a:off x="24909559" y="3620350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861" name="Freeform 860">
                  <a:extLst>
                    <a:ext uri="{FF2B5EF4-FFF2-40B4-BE49-F238E27FC236}">
                      <a16:creationId xmlns:a16="http://schemas.microsoft.com/office/drawing/2014/main" id="{07F1880C-BD3F-3F4C-AECE-85B794AD4A4F}"/>
                    </a:ext>
                  </a:extLst>
                </p:cNvPr>
                <p:cNvSpPr/>
                <p:nvPr/>
              </p:nvSpPr>
              <p:spPr>
                <a:xfrm>
                  <a:off x="25081009" y="3620350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857" name="Freeform 856">
              <a:extLst>
                <a:ext uri="{FF2B5EF4-FFF2-40B4-BE49-F238E27FC236}">
                  <a16:creationId xmlns:a16="http://schemas.microsoft.com/office/drawing/2014/main" id="{408B233B-F008-1F47-BBD1-19884C5D81AA}"/>
                </a:ext>
              </a:extLst>
            </p:cNvPr>
            <p:cNvSpPr/>
            <p:nvPr/>
          </p:nvSpPr>
          <p:spPr>
            <a:xfrm>
              <a:off x="24827645" y="36053959"/>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872" name="Graphic 279">
            <a:extLst>
              <a:ext uri="{FF2B5EF4-FFF2-40B4-BE49-F238E27FC236}">
                <a16:creationId xmlns:a16="http://schemas.microsoft.com/office/drawing/2014/main" id="{E750E575-D0BC-E74E-ADA5-535D2A06CA74}"/>
              </a:ext>
            </a:extLst>
          </p:cNvPr>
          <p:cNvGrpSpPr/>
          <p:nvPr/>
        </p:nvGrpSpPr>
        <p:grpSpPr>
          <a:xfrm>
            <a:off x="28186930" y="35587314"/>
            <a:ext cx="1048183" cy="1529838"/>
            <a:chOff x="28186930" y="35587314"/>
            <a:chExt cx="1048183" cy="1529838"/>
          </a:xfrm>
          <a:noFill/>
        </p:grpSpPr>
        <p:grpSp>
          <p:nvGrpSpPr>
            <p:cNvPr id="873" name="Graphic 279">
              <a:extLst>
                <a:ext uri="{FF2B5EF4-FFF2-40B4-BE49-F238E27FC236}">
                  <a16:creationId xmlns:a16="http://schemas.microsoft.com/office/drawing/2014/main" id="{36D7CDF5-7780-3641-B157-8444C216F051}"/>
                </a:ext>
              </a:extLst>
            </p:cNvPr>
            <p:cNvGrpSpPr/>
            <p:nvPr/>
          </p:nvGrpSpPr>
          <p:grpSpPr>
            <a:xfrm>
              <a:off x="28186930" y="35587314"/>
              <a:ext cx="1048183" cy="1529838"/>
              <a:chOff x="28186930" y="35587314"/>
              <a:chExt cx="1048183" cy="1529838"/>
            </a:xfrm>
            <a:noFill/>
          </p:grpSpPr>
          <p:grpSp>
            <p:nvGrpSpPr>
              <p:cNvPr id="875" name="Graphic 279">
                <a:extLst>
                  <a:ext uri="{FF2B5EF4-FFF2-40B4-BE49-F238E27FC236}">
                    <a16:creationId xmlns:a16="http://schemas.microsoft.com/office/drawing/2014/main" id="{B0B985F0-E6EB-EE4E-9CB7-652BDE69D27A}"/>
                  </a:ext>
                </a:extLst>
              </p:cNvPr>
              <p:cNvGrpSpPr/>
              <p:nvPr/>
            </p:nvGrpSpPr>
            <p:grpSpPr>
              <a:xfrm>
                <a:off x="28186930" y="35587314"/>
                <a:ext cx="1048183" cy="1529838"/>
                <a:chOff x="28186930" y="35587314"/>
                <a:chExt cx="1048183" cy="1529838"/>
              </a:xfrm>
              <a:noFill/>
            </p:grpSpPr>
            <p:sp>
              <p:nvSpPr>
                <p:cNvPr id="879" name="Freeform 878">
                  <a:extLst>
                    <a:ext uri="{FF2B5EF4-FFF2-40B4-BE49-F238E27FC236}">
                      <a16:creationId xmlns:a16="http://schemas.microsoft.com/office/drawing/2014/main" id="{086AB4A9-E695-9248-8B05-984DFB7F649C}"/>
                    </a:ext>
                  </a:extLst>
                </p:cNvPr>
                <p:cNvSpPr/>
                <p:nvPr/>
              </p:nvSpPr>
              <p:spPr>
                <a:xfrm>
                  <a:off x="28462277" y="36275141"/>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880" name="Freeform 879">
                  <a:extLst>
                    <a:ext uri="{FF2B5EF4-FFF2-40B4-BE49-F238E27FC236}">
                      <a16:creationId xmlns:a16="http://schemas.microsoft.com/office/drawing/2014/main" id="{E1280AE7-4D77-2044-9E81-93E03FE90549}"/>
                    </a:ext>
                  </a:extLst>
                </p:cNvPr>
                <p:cNvSpPr/>
                <p:nvPr/>
              </p:nvSpPr>
              <p:spPr>
                <a:xfrm>
                  <a:off x="28383457" y="35808412"/>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881" name="Freeform 880">
                  <a:extLst>
                    <a:ext uri="{FF2B5EF4-FFF2-40B4-BE49-F238E27FC236}">
                      <a16:creationId xmlns:a16="http://schemas.microsoft.com/office/drawing/2014/main" id="{00FEB565-9601-7E4E-8175-AC3355E16212}"/>
                    </a:ext>
                  </a:extLst>
                </p:cNvPr>
                <p:cNvSpPr/>
                <p:nvPr/>
              </p:nvSpPr>
              <p:spPr>
                <a:xfrm>
                  <a:off x="28475097" y="35587314"/>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882" name="Freeform 881">
                  <a:extLst>
                    <a:ext uri="{FF2B5EF4-FFF2-40B4-BE49-F238E27FC236}">
                      <a16:creationId xmlns:a16="http://schemas.microsoft.com/office/drawing/2014/main" id="{3901C4A6-71A1-BC46-9BA6-41217E18ACC6}"/>
                    </a:ext>
                  </a:extLst>
                </p:cNvPr>
                <p:cNvSpPr/>
                <p:nvPr/>
              </p:nvSpPr>
              <p:spPr>
                <a:xfrm>
                  <a:off x="28563243" y="36539937"/>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883" name="Freeform 882">
                  <a:extLst>
                    <a:ext uri="{FF2B5EF4-FFF2-40B4-BE49-F238E27FC236}">
                      <a16:creationId xmlns:a16="http://schemas.microsoft.com/office/drawing/2014/main" id="{23332923-4A05-6247-87FE-02D9E62A02C0}"/>
                    </a:ext>
                  </a:extLst>
                </p:cNvPr>
                <p:cNvSpPr/>
                <p:nvPr/>
              </p:nvSpPr>
              <p:spPr>
                <a:xfrm>
                  <a:off x="28186930" y="36619946"/>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884" name="Freeform 883">
                  <a:extLst>
                    <a:ext uri="{FF2B5EF4-FFF2-40B4-BE49-F238E27FC236}">
                      <a16:creationId xmlns:a16="http://schemas.microsoft.com/office/drawing/2014/main" id="{590789CD-D42C-2041-AFE9-2D1F2782C7D9}"/>
                    </a:ext>
                  </a:extLst>
                </p:cNvPr>
                <p:cNvSpPr/>
                <p:nvPr/>
              </p:nvSpPr>
              <p:spPr>
                <a:xfrm>
                  <a:off x="28405128" y="36899982"/>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885" name="Freeform 884">
                  <a:extLst>
                    <a:ext uri="{FF2B5EF4-FFF2-40B4-BE49-F238E27FC236}">
                      <a16:creationId xmlns:a16="http://schemas.microsoft.com/office/drawing/2014/main" id="{C665B8B7-1D49-9C4C-B443-C8B1D11A6703}"/>
                    </a:ext>
                  </a:extLst>
                </p:cNvPr>
                <p:cNvSpPr/>
                <p:nvPr/>
              </p:nvSpPr>
              <p:spPr>
                <a:xfrm>
                  <a:off x="29002345" y="36899982"/>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886" name="Freeform 885">
                  <a:extLst>
                    <a:ext uri="{FF2B5EF4-FFF2-40B4-BE49-F238E27FC236}">
                      <a16:creationId xmlns:a16="http://schemas.microsoft.com/office/drawing/2014/main" id="{9EAB8D5F-F9DD-1543-B0F0-F6EE781E7E2F}"/>
                    </a:ext>
                  </a:extLst>
                </p:cNvPr>
                <p:cNvSpPr/>
                <p:nvPr/>
              </p:nvSpPr>
              <p:spPr>
                <a:xfrm>
                  <a:off x="28796605" y="36682812"/>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887" name="Freeform 886">
                  <a:extLst>
                    <a:ext uri="{FF2B5EF4-FFF2-40B4-BE49-F238E27FC236}">
                      <a16:creationId xmlns:a16="http://schemas.microsoft.com/office/drawing/2014/main" id="{D32A5E4C-7DDC-A140-B0F9-6C129C61AA2F}"/>
                    </a:ext>
                  </a:extLst>
                </p:cNvPr>
                <p:cNvSpPr/>
                <p:nvPr/>
              </p:nvSpPr>
              <p:spPr>
                <a:xfrm>
                  <a:off x="28434274" y="36682812"/>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888" name="Freeform 887">
                  <a:extLst>
                    <a:ext uri="{FF2B5EF4-FFF2-40B4-BE49-F238E27FC236}">
                      <a16:creationId xmlns:a16="http://schemas.microsoft.com/office/drawing/2014/main" id="{6EBE4172-A4EB-074B-AC8A-9EEF422218AF}"/>
                    </a:ext>
                  </a:extLst>
                </p:cNvPr>
                <p:cNvSpPr/>
                <p:nvPr/>
              </p:nvSpPr>
              <p:spPr>
                <a:xfrm>
                  <a:off x="28668970" y="36951417"/>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876" name="Graphic 279">
                <a:extLst>
                  <a:ext uri="{FF2B5EF4-FFF2-40B4-BE49-F238E27FC236}">
                    <a16:creationId xmlns:a16="http://schemas.microsoft.com/office/drawing/2014/main" id="{84308515-BE06-5842-BBD9-D648FA8711F5}"/>
                  </a:ext>
                </a:extLst>
              </p:cNvPr>
              <p:cNvGrpSpPr/>
              <p:nvPr/>
            </p:nvGrpSpPr>
            <p:grpSpPr>
              <a:xfrm>
                <a:off x="28579435" y="36215134"/>
                <a:ext cx="243840" cy="72390"/>
                <a:chOff x="28579435" y="36215134"/>
                <a:chExt cx="243840" cy="72390"/>
              </a:xfrm>
              <a:noFill/>
            </p:grpSpPr>
            <p:sp>
              <p:nvSpPr>
                <p:cNvPr id="877" name="Freeform 876">
                  <a:extLst>
                    <a:ext uri="{FF2B5EF4-FFF2-40B4-BE49-F238E27FC236}">
                      <a16:creationId xmlns:a16="http://schemas.microsoft.com/office/drawing/2014/main" id="{7D3D813C-3C5E-8D41-8121-CC16C7BECF44}"/>
                    </a:ext>
                  </a:extLst>
                </p:cNvPr>
                <p:cNvSpPr/>
                <p:nvPr/>
              </p:nvSpPr>
              <p:spPr>
                <a:xfrm>
                  <a:off x="28579435" y="36215134"/>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878" name="Freeform 877">
                  <a:extLst>
                    <a:ext uri="{FF2B5EF4-FFF2-40B4-BE49-F238E27FC236}">
                      <a16:creationId xmlns:a16="http://schemas.microsoft.com/office/drawing/2014/main" id="{2317F029-1F6D-9240-8327-04DF4A41E464}"/>
                    </a:ext>
                  </a:extLst>
                </p:cNvPr>
                <p:cNvSpPr/>
                <p:nvPr/>
              </p:nvSpPr>
              <p:spPr>
                <a:xfrm>
                  <a:off x="28750885" y="36215134"/>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874" name="Freeform 873">
              <a:extLst>
                <a:ext uri="{FF2B5EF4-FFF2-40B4-BE49-F238E27FC236}">
                  <a16:creationId xmlns:a16="http://schemas.microsoft.com/office/drawing/2014/main" id="{3FADC70C-428E-9944-9542-0F08B93C3C97}"/>
                </a:ext>
              </a:extLst>
            </p:cNvPr>
            <p:cNvSpPr/>
            <p:nvPr/>
          </p:nvSpPr>
          <p:spPr>
            <a:xfrm>
              <a:off x="28497521" y="36065591"/>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889" name="Graphic 281">
            <a:extLst>
              <a:ext uri="{FF2B5EF4-FFF2-40B4-BE49-F238E27FC236}">
                <a16:creationId xmlns:a16="http://schemas.microsoft.com/office/drawing/2014/main" id="{BA96867B-09D3-1742-907B-BB703D562BA5}"/>
              </a:ext>
            </a:extLst>
          </p:cNvPr>
          <p:cNvGrpSpPr/>
          <p:nvPr/>
        </p:nvGrpSpPr>
        <p:grpSpPr>
          <a:xfrm>
            <a:off x="32426699" y="36162171"/>
            <a:ext cx="775184" cy="1131392"/>
            <a:chOff x="32426698" y="35763725"/>
            <a:chExt cx="1048183" cy="1529838"/>
          </a:xfrm>
          <a:gradFill>
            <a:gsLst>
              <a:gs pos="1000">
                <a:schemeClr val="accent4">
                  <a:lumMod val="50000"/>
                </a:schemeClr>
              </a:gs>
              <a:gs pos="98000">
                <a:schemeClr val="accent4">
                  <a:lumMod val="60000"/>
                  <a:lumOff val="40000"/>
                </a:schemeClr>
              </a:gs>
              <a:gs pos="49000">
                <a:schemeClr val="accent4"/>
              </a:gs>
            </a:gsLst>
            <a:lin ang="16200000" scaled="1"/>
          </a:gradFill>
        </p:grpSpPr>
        <p:grpSp>
          <p:nvGrpSpPr>
            <p:cNvPr id="890" name="Graphic 281">
              <a:extLst>
                <a:ext uri="{FF2B5EF4-FFF2-40B4-BE49-F238E27FC236}">
                  <a16:creationId xmlns:a16="http://schemas.microsoft.com/office/drawing/2014/main" id="{E0977DD4-3477-FE44-9DAA-AF60BDB703A0}"/>
                </a:ext>
              </a:extLst>
            </p:cNvPr>
            <p:cNvGrpSpPr/>
            <p:nvPr/>
          </p:nvGrpSpPr>
          <p:grpSpPr>
            <a:xfrm>
              <a:off x="32426698" y="35763725"/>
              <a:ext cx="1048183" cy="1529838"/>
              <a:chOff x="32426698" y="35763725"/>
              <a:chExt cx="1048183" cy="1529838"/>
            </a:xfrm>
            <a:grpFill/>
          </p:grpSpPr>
          <p:grpSp>
            <p:nvGrpSpPr>
              <p:cNvPr id="892" name="Graphic 281">
                <a:extLst>
                  <a:ext uri="{FF2B5EF4-FFF2-40B4-BE49-F238E27FC236}">
                    <a16:creationId xmlns:a16="http://schemas.microsoft.com/office/drawing/2014/main" id="{F4CDAF30-214E-954A-A478-A749BA08508E}"/>
                  </a:ext>
                </a:extLst>
              </p:cNvPr>
              <p:cNvGrpSpPr/>
              <p:nvPr/>
            </p:nvGrpSpPr>
            <p:grpSpPr>
              <a:xfrm>
                <a:off x="32426698" y="35763725"/>
                <a:ext cx="1048183" cy="1529838"/>
                <a:chOff x="32426698" y="35763725"/>
                <a:chExt cx="1048183" cy="1529838"/>
              </a:xfrm>
              <a:grpFill/>
            </p:grpSpPr>
            <p:sp>
              <p:nvSpPr>
                <p:cNvPr id="896" name="Freeform 895">
                  <a:extLst>
                    <a:ext uri="{FF2B5EF4-FFF2-40B4-BE49-F238E27FC236}">
                      <a16:creationId xmlns:a16="http://schemas.microsoft.com/office/drawing/2014/main" id="{421CD8BE-90AD-B941-A923-489439B8A7E2}"/>
                    </a:ext>
                  </a:extLst>
                </p:cNvPr>
                <p:cNvSpPr/>
                <p:nvPr/>
              </p:nvSpPr>
              <p:spPr>
                <a:xfrm>
                  <a:off x="32702045" y="36451552"/>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grpFill/>
                <a:ln w="23813" cap="flat">
                  <a:solidFill>
                    <a:srgbClr val="232F3E"/>
                  </a:solidFill>
                  <a:prstDash val="solid"/>
                  <a:miter/>
                </a:ln>
              </p:spPr>
              <p:txBody>
                <a:bodyPr rtlCol="0" anchor="ctr"/>
                <a:lstStyle/>
                <a:p>
                  <a:endParaRPr lang="en-US"/>
                </a:p>
              </p:txBody>
            </p:sp>
            <p:sp>
              <p:nvSpPr>
                <p:cNvPr id="897" name="Freeform 896">
                  <a:extLst>
                    <a:ext uri="{FF2B5EF4-FFF2-40B4-BE49-F238E27FC236}">
                      <a16:creationId xmlns:a16="http://schemas.microsoft.com/office/drawing/2014/main" id="{1BFF44E6-2020-B842-919C-308CEC540F9D}"/>
                    </a:ext>
                  </a:extLst>
                </p:cNvPr>
                <p:cNvSpPr/>
                <p:nvPr/>
              </p:nvSpPr>
              <p:spPr>
                <a:xfrm>
                  <a:off x="32623225" y="35984823"/>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grpFill/>
                <a:ln w="23813" cap="flat">
                  <a:solidFill>
                    <a:srgbClr val="232F3E"/>
                  </a:solidFill>
                  <a:prstDash val="solid"/>
                  <a:miter/>
                </a:ln>
              </p:spPr>
              <p:txBody>
                <a:bodyPr rtlCol="0" anchor="ctr"/>
                <a:lstStyle/>
                <a:p>
                  <a:endParaRPr lang="en-US"/>
                </a:p>
              </p:txBody>
            </p:sp>
            <p:sp>
              <p:nvSpPr>
                <p:cNvPr id="898" name="Freeform 897">
                  <a:extLst>
                    <a:ext uri="{FF2B5EF4-FFF2-40B4-BE49-F238E27FC236}">
                      <a16:creationId xmlns:a16="http://schemas.microsoft.com/office/drawing/2014/main" id="{9C16E474-B93F-F143-B3B9-36346FD08EDB}"/>
                    </a:ext>
                  </a:extLst>
                </p:cNvPr>
                <p:cNvSpPr/>
                <p:nvPr/>
              </p:nvSpPr>
              <p:spPr>
                <a:xfrm>
                  <a:off x="32714865" y="35763725"/>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grpFill/>
                <a:ln w="23813" cap="flat">
                  <a:solidFill>
                    <a:srgbClr val="232F3E"/>
                  </a:solidFill>
                  <a:prstDash val="solid"/>
                  <a:miter/>
                </a:ln>
              </p:spPr>
              <p:txBody>
                <a:bodyPr rtlCol="0" anchor="ctr"/>
                <a:lstStyle/>
                <a:p>
                  <a:endParaRPr lang="en-US"/>
                </a:p>
              </p:txBody>
            </p:sp>
            <p:sp>
              <p:nvSpPr>
                <p:cNvPr id="899" name="Freeform 898">
                  <a:extLst>
                    <a:ext uri="{FF2B5EF4-FFF2-40B4-BE49-F238E27FC236}">
                      <a16:creationId xmlns:a16="http://schemas.microsoft.com/office/drawing/2014/main" id="{64B5AA68-9241-0B4D-B426-D83B84DBB85D}"/>
                    </a:ext>
                  </a:extLst>
                </p:cNvPr>
                <p:cNvSpPr/>
                <p:nvPr/>
              </p:nvSpPr>
              <p:spPr>
                <a:xfrm>
                  <a:off x="32803011" y="36716348"/>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grpFill/>
                <a:ln w="23813" cap="flat">
                  <a:solidFill>
                    <a:srgbClr val="232F3E"/>
                  </a:solidFill>
                  <a:prstDash val="solid"/>
                  <a:miter/>
                </a:ln>
              </p:spPr>
              <p:txBody>
                <a:bodyPr rtlCol="0" anchor="ctr"/>
                <a:lstStyle/>
                <a:p>
                  <a:endParaRPr lang="en-US"/>
                </a:p>
              </p:txBody>
            </p:sp>
            <p:sp>
              <p:nvSpPr>
                <p:cNvPr id="900" name="Freeform 899">
                  <a:extLst>
                    <a:ext uri="{FF2B5EF4-FFF2-40B4-BE49-F238E27FC236}">
                      <a16:creationId xmlns:a16="http://schemas.microsoft.com/office/drawing/2014/main" id="{21BABA89-E138-3E48-BE82-BC9C794DD350}"/>
                    </a:ext>
                  </a:extLst>
                </p:cNvPr>
                <p:cNvSpPr/>
                <p:nvPr/>
              </p:nvSpPr>
              <p:spPr>
                <a:xfrm>
                  <a:off x="32426698" y="36796357"/>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grpFill/>
                <a:ln w="23813" cap="flat">
                  <a:solidFill>
                    <a:srgbClr val="232F3E"/>
                  </a:solidFill>
                  <a:prstDash val="solid"/>
                  <a:miter/>
                </a:ln>
              </p:spPr>
              <p:txBody>
                <a:bodyPr rtlCol="0" anchor="ctr"/>
                <a:lstStyle/>
                <a:p>
                  <a:endParaRPr lang="en-US"/>
                </a:p>
              </p:txBody>
            </p:sp>
            <p:sp>
              <p:nvSpPr>
                <p:cNvPr id="901" name="Freeform 900">
                  <a:extLst>
                    <a:ext uri="{FF2B5EF4-FFF2-40B4-BE49-F238E27FC236}">
                      <a16:creationId xmlns:a16="http://schemas.microsoft.com/office/drawing/2014/main" id="{1FA81FE5-E0AA-1246-96FB-7B5E283F2DE6}"/>
                    </a:ext>
                  </a:extLst>
                </p:cNvPr>
                <p:cNvSpPr/>
                <p:nvPr/>
              </p:nvSpPr>
              <p:spPr>
                <a:xfrm>
                  <a:off x="32644896" y="37076393"/>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grpFill/>
                <a:ln w="23813" cap="flat">
                  <a:solidFill>
                    <a:srgbClr val="232F3E"/>
                  </a:solidFill>
                  <a:prstDash val="solid"/>
                  <a:miter/>
                </a:ln>
              </p:spPr>
              <p:txBody>
                <a:bodyPr rtlCol="0" anchor="ctr"/>
                <a:lstStyle/>
                <a:p>
                  <a:endParaRPr lang="en-US"/>
                </a:p>
              </p:txBody>
            </p:sp>
            <p:sp>
              <p:nvSpPr>
                <p:cNvPr id="902" name="Freeform 901">
                  <a:extLst>
                    <a:ext uri="{FF2B5EF4-FFF2-40B4-BE49-F238E27FC236}">
                      <a16:creationId xmlns:a16="http://schemas.microsoft.com/office/drawing/2014/main" id="{6E89D328-34C3-3C44-962D-96F696ECE764}"/>
                    </a:ext>
                  </a:extLst>
                </p:cNvPr>
                <p:cNvSpPr/>
                <p:nvPr/>
              </p:nvSpPr>
              <p:spPr>
                <a:xfrm>
                  <a:off x="33242113" y="37076393"/>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grpFill/>
                <a:ln w="23813" cap="flat">
                  <a:solidFill>
                    <a:srgbClr val="232F3E"/>
                  </a:solidFill>
                  <a:prstDash val="solid"/>
                  <a:miter/>
                </a:ln>
              </p:spPr>
              <p:txBody>
                <a:bodyPr rtlCol="0" anchor="ctr"/>
                <a:lstStyle/>
                <a:p>
                  <a:endParaRPr lang="en-US"/>
                </a:p>
              </p:txBody>
            </p:sp>
            <p:sp>
              <p:nvSpPr>
                <p:cNvPr id="903" name="Freeform 902">
                  <a:extLst>
                    <a:ext uri="{FF2B5EF4-FFF2-40B4-BE49-F238E27FC236}">
                      <a16:creationId xmlns:a16="http://schemas.microsoft.com/office/drawing/2014/main" id="{F6E1125C-C73A-C64E-AE9A-D9169FE2A7C7}"/>
                    </a:ext>
                  </a:extLst>
                </p:cNvPr>
                <p:cNvSpPr/>
                <p:nvPr/>
              </p:nvSpPr>
              <p:spPr>
                <a:xfrm>
                  <a:off x="33036373" y="36859223"/>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grpFill/>
                <a:ln w="23813" cap="flat">
                  <a:solidFill>
                    <a:srgbClr val="FF9900"/>
                  </a:solidFill>
                  <a:prstDash val="solid"/>
                  <a:miter/>
                </a:ln>
              </p:spPr>
              <p:txBody>
                <a:bodyPr rtlCol="0" anchor="ctr"/>
                <a:lstStyle/>
                <a:p>
                  <a:endParaRPr lang="en-US"/>
                </a:p>
              </p:txBody>
            </p:sp>
            <p:sp>
              <p:nvSpPr>
                <p:cNvPr id="904" name="Freeform 903">
                  <a:extLst>
                    <a:ext uri="{FF2B5EF4-FFF2-40B4-BE49-F238E27FC236}">
                      <a16:creationId xmlns:a16="http://schemas.microsoft.com/office/drawing/2014/main" id="{96210BEE-4709-F242-B15A-F6FC88F1F16A}"/>
                    </a:ext>
                  </a:extLst>
                </p:cNvPr>
                <p:cNvSpPr/>
                <p:nvPr/>
              </p:nvSpPr>
              <p:spPr>
                <a:xfrm>
                  <a:off x="32674042" y="36859223"/>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grpFill/>
                <a:ln w="23813" cap="flat">
                  <a:solidFill>
                    <a:srgbClr val="FF9900"/>
                  </a:solidFill>
                  <a:prstDash val="solid"/>
                  <a:miter/>
                </a:ln>
              </p:spPr>
              <p:txBody>
                <a:bodyPr rtlCol="0" anchor="ctr"/>
                <a:lstStyle/>
                <a:p>
                  <a:endParaRPr lang="en-US"/>
                </a:p>
              </p:txBody>
            </p:sp>
            <p:sp>
              <p:nvSpPr>
                <p:cNvPr id="905" name="Freeform 904">
                  <a:extLst>
                    <a:ext uri="{FF2B5EF4-FFF2-40B4-BE49-F238E27FC236}">
                      <a16:creationId xmlns:a16="http://schemas.microsoft.com/office/drawing/2014/main" id="{3B05AF12-F4F0-0E47-B0E0-01182C514E57}"/>
                    </a:ext>
                  </a:extLst>
                </p:cNvPr>
                <p:cNvSpPr/>
                <p:nvPr/>
              </p:nvSpPr>
              <p:spPr>
                <a:xfrm>
                  <a:off x="32908738" y="37127828"/>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grpFill/>
                <a:ln w="23813" cap="flat">
                  <a:solidFill>
                    <a:srgbClr val="232F3E"/>
                  </a:solidFill>
                  <a:prstDash val="solid"/>
                  <a:miter/>
                </a:ln>
              </p:spPr>
              <p:txBody>
                <a:bodyPr rtlCol="0" anchor="ctr"/>
                <a:lstStyle/>
                <a:p>
                  <a:endParaRPr lang="en-US"/>
                </a:p>
              </p:txBody>
            </p:sp>
          </p:grpSp>
          <p:grpSp>
            <p:nvGrpSpPr>
              <p:cNvPr id="893" name="Graphic 281">
                <a:extLst>
                  <a:ext uri="{FF2B5EF4-FFF2-40B4-BE49-F238E27FC236}">
                    <a16:creationId xmlns:a16="http://schemas.microsoft.com/office/drawing/2014/main" id="{EC60C85B-F0D8-ED45-AC2D-4C7DF26869FB}"/>
                  </a:ext>
                </a:extLst>
              </p:cNvPr>
              <p:cNvGrpSpPr/>
              <p:nvPr/>
            </p:nvGrpSpPr>
            <p:grpSpPr>
              <a:xfrm>
                <a:off x="32819203" y="36391545"/>
                <a:ext cx="243840" cy="72390"/>
                <a:chOff x="32819203" y="36391545"/>
                <a:chExt cx="243840" cy="72390"/>
              </a:xfrm>
              <a:grpFill/>
            </p:grpSpPr>
            <p:sp>
              <p:nvSpPr>
                <p:cNvPr id="894" name="Freeform 893">
                  <a:extLst>
                    <a:ext uri="{FF2B5EF4-FFF2-40B4-BE49-F238E27FC236}">
                      <a16:creationId xmlns:a16="http://schemas.microsoft.com/office/drawing/2014/main" id="{0835E410-0B35-C040-9F61-237EBDA47D6C}"/>
                    </a:ext>
                  </a:extLst>
                </p:cNvPr>
                <p:cNvSpPr/>
                <p:nvPr/>
              </p:nvSpPr>
              <p:spPr>
                <a:xfrm>
                  <a:off x="32819203" y="36391545"/>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grpFill/>
                <a:ln w="23813" cap="flat">
                  <a:solidFill>
                    <a:srgbClr val="232F3E"/>
                  </a:solidFill>
                  <a:prstDash val="solid"/>
                  <a:round/>
                </a:ln>
              </p:spPr>
              <p:txBody>
                <a:bodyPr rtlCol="0" anchor="ctr"/>
                <a:lstStyle/>
                <a:p>
                  <a:endParaRPr lang="en-US"/>
                </a:p>
              </p:txBody>
            </p:sp>
            <p:sp>
              <p:nvSpPr>
                <p:cNvPr id="895" name="Freeform 894">
                  <a:extLst>
                    <a:ext uri="{FF2B5EF4-FFF2-40B4-BE49-F238E27FC236}">
                      <a16:creationId xmlns:a16="http://schemas.microsoft.com/office/drawing/2014/main" id="{46046292-1887-4D4B-B710-2675DA2478F2}"/>
                    </a:ext>
                  </a:extLst>
                </p:cNvPr>
                <p:cNvSpPr/>
                <p:nvPr/>
              </p:nvSpPr>
              <p:spPr>
                <a:xfrm>
                  <a:off x="32990653" y="36391545"/>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grpFill/>
                <a:ln w="23813" cap="flat">
                  <a:solidFill>
                    <a:srgbClr val="232F3E"/>
                  </a:solidFill>
                  <a:prstDash val="solid"/>
                  <a:round/>
                </a:ln>
              </p:spPr>
              <p:txBody>
                <a:bodyPr rtlCol="0" anchor="ctr"/>
                <a:lstStyle/>
                <a:p>
                  <a:endParaRPr lang="en-US"/>
                </a:p>
              </p:txBody>
            </p:sp>
          </p:grpSp>
        </p:grpSp>
        <p:sp>
          <p:nvSpPr>
            <p:cNvPr id="891" name="Freeform 890">
              <a:extLst>
                <a:ext uri="{FF2B5EF4-FFF2-40B4-BE49-F238E27FC236}">
                  <a16:creationId xmlns:a16="http://schemas.microsoft.com/office/drawing/2014/main" id="{9D8C7891-39A0-C440-92BE-44D772B6262A}"/>
                </a:ext>
              </a:extLst>
            </p:cNvPr>
            <p:cNvSpPr/>
            <p:nvPr/>
          </p:nvSpPr>
          <p:spPr>
            <a:xfrm>
              <a:off x="32737289" y="36242002"/>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grpFill/>
            <a:ln w="23813" cap="flat">
              <a:solidFill>
                <a:srgbClr val="232F3E"/>
              </a:solidFill>
              <a:prstDash val="solid"/>
              <a:miter/>
            </a:ln>
          </p:spPr>
          <p:txBody>
            <a:bodyPr rtlCol="0" anchor="ctr"/>
            <a:lstStyle/>
            <a:p>
              <a:endParaRPr lang="en-US"/>
            </a:p>
          </p:txBody>
        </p:sp>
      </p:grpSp>
      <p:grpSp>
        <p:nvGrpSpPr>
          <p:cNvPr id="906" name="Graphic 283">
            <a:extLst>
              <a:ext uri="{FF2B5EF4-FFF2-40B4-BE49-F238E27FC236}">
                <a16:creationId xmlns:a16="http://schemas.microsoft.com/office/drawing/2014/main" id="{0E8D817E-0533-074C-B197-1FBC8AA3492B}"/>
              </a:ext>
            </a:extLst>
          </p:cNvPr>
          <p:cNvGrpSpPr/>
          <p:nvPr/>
        </p:nvGrpSpPr>
        <p:grpSpPr>
          <a:xfrm>
            <a:off x="27702680" y="34331326"/>
            <a:ext cx="1048183" cy="1529838"/>
            <a:chOff x="27702680" y="34331326"/>
            <a:chExt cx="1048183" cy="1529838"/>
          </a:xfrm>
          <a:noFill/>
        </p:grpSpPr>
        <p:grpSp>
          <p:nvGrpSpPr>
            <p:cNvPr id="907" name="Graphic 283">
              <a:extLst>
                <a:ext uri="{FF2B5EF4-FFF2-40B4-BE49-F238E27FC236}">
                  <a16:creationId xmlns:a16="http://schemas.microsoft.com/office/drawing/2014/main" id="{D8130F10-30BD-3D4E-816F-E27B6F867AD4}"/>
                </a:ext>
              </a:extLst>
            </p:cNvPr>
            <p:cNvGrpSpPr/>
            <p:nvPr/>
          </p:nvGrpSpPr>
          <p:grpSpPr>
            <a:xfrm>
              <a:off x="27702680" y="34331326"/>
              <a:ext cx="1048183" cy="1529838"/>
              <a:chOff x="27702680" y="34331326"/>
              <a:chExt cx="1048183" cy="1529838"/>
            </a:xfrm>
            <a:noFill/>
          </p:grpSpPr>
          <p:grpSp>
            <p:nvGrpSpPr>
              <p:cNvPr id="909" name="Graphic 283">
                <a:extLst>
                  <a:ext uri="{FF2B5EF4-FFF2-40B4-BE49-F238E27FC236}">
                    <a16:creationId xmlns:a16="http://schemas.microsoft.com/office/drawing/2014/main" id="{04662711-3C61-7743-B493-441BF84BBB51}"/>
                  </a:ext>
                </a:extLst>
              </p:cNvPr>
              <p:cNvGrpSpPr/>
              <p:nvPr/>
            </p:nvGrpSpPr>
            <p:grpSpPr>
              <a:xfrm>
                <a:off x="27702680" y="34331326"/>
                <a:ext cx="1048183" cy="1529838"/>
                <a:chOff x="27702680" y="34331326"/>
                <a:chExt cx="1048183" cy="1529838"/>
              </a:xfrm>
              <a:noFill/>
            </p:grpSpPr>
            <p:sp>
              <p:nvSpPr>
                <p:cNvPr id="913" name="Freeform 912">
                  <a:extLst>
                    <a:ext uri="{FF2B5EF4-FFF2-40B4-BE49-F238E27FC236}">
                      <a16:creationId xmlns:a16="http://schemas.microsoft.com/office/drawing/2014/main" id="{000D282A-4B56-B145-A1FA-C4EFE8C506EB}"/>
                    </a:ext>
                  </a:extLst>
                </p:cNvPr>
                <p:cNvSpPr/>
                <p:nvPr/>
              </p:nvSpPr>
              <p:spPr>
                <a:xfrm>
                  <a:off x="27978027" y="35019153"/>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914" name="Freeform 913">
                  <a:extLst>
                    <a:ext uri="{FF2B5EF4-FFF2-40B4-BE49-F238E27FC236}">
                      <a16:creationId xmlns:a16="http://schemas.microsoft.com/office/drawing/2014/main" id="{54795730-31E0-6240-BAE4-71560D5053AF}"/>
                    </a:ext>
                  </a:extLst>
                </p:cNvPr>
                <p:cNvSpPr/>
                <p:nvPr/>
              </p:nvSpPr>
              <p:spPr>
                <a:xfrm>
                  <a:off x="27899207" y="34552424"/>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915" name="Freeform 914">
                  <a:extLst>
                    <a:ext uri="{FF2B5EF4-FFF2-40B4-BE49-F238E27FC236}">
                      <a16:creationId xmlns:a16="http://schemas.microsoft.com/office/drawing/2014/main" id="{B9E6AEA9-BF91-8C47-87D2-B5CFBBF3B831}"/>
                    </a:ext>
                  </a:extLst>
                </p:cNvPr>
                <p:cNvSpPr/>
                <p:nvPr/>
              </p:nvSpPr>
              <p:spPr>
                <a:xfrm>
                  <a:off x="27990847" y="34331326"/>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916" name="Freeform 915">
                  <a:extLst>
                    <a:ext uri="{FF2B5EF4-FFF2-40B4-BE49-F238E27FC236}">
                      <a16:creationId xmlns:a16="http://schemas.microsoft.com/office/drawing/2014/main" id="{4B2D5346-2B66-344B-A69D-F8DC4BC545B8}"/>
                    </a:ext>
                  </a:extLst>
                </p:cNvPr>
                <p:cNvSpPr/>
                <p:nvPr/>
              </p:nvSpPr>
              <p:spPr>
                <a:xfrm>
                  <a:off x="28078993" y="35283949"/>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917" name="Freeform 916">
                  <a:extLst>
                    <a:ext uri="{FF2B5EF4-FFF2-40B4-BE49-F238E27FC236}">
                      <a16:creationId xmlns:a16="http://schemas.microsoft.com/office/drawing/2014/main" id="{E96BDC73-D1CB-CA48-92FC-A73CD4132E61}"/>
                    </a:ext>
                  </a:extLst>
                </p:cNvPr>
                <p:cNvSpPr/>
                <p:nvPr/>
              </p:nvSpPr>
              <p:spPr>
                <a:xfrm>
                  <a:off x="27702680" y="35363958"/>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918" name="Freeform 917">
                  <a:extLst>
                    <a:ext uri="{FF2B5EF4-FFF2-40B4-BE49-F238E27FC236}">
                      <a16:creationId xmlns:a16="http://schemas.microsoft.com/office/drawing/2014/main" id="{5744904B-A804-C54C-AA8E-F11C3C8AF7EB}"/>
                    </a:ext>
                  </a:extLst>
                </p:cNvPr>
                <p:cNvSpPr/>
                <p:nvPr/>
              </p:nvSpPr>
              <p:spPr>
                <a:xfrm>
                  <a:off x="27920878" y="35643994"/>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919" name="Freeform 918">
                  <a:extLst>
                    <a:ext uri="{FF2B5EF4-FFF2-40B4-BE49-F238E27FC236}">
                      <a16:creationId xmlns:a16="http://schemas.microsoft.com/office/drawing/2014/main" id="{36417EF2-0C3B-3340-9F19-DA95A185DAE2}"/>
                    </a:ext>
                  </a:extLst>
                </p:cNvPr>
                <p:cNvSpPr/>
                <p:nvPr/>
              </p:nvSpPr>
              <p:spPr>
                <a:xfrm>
                  <a:off x="28518095" y="35643994"/>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920" name="Freeform 919">
                  <a:extLst>
                    <a:ext uri="{FF2B5EF4-FFF2-40B4-BE49-F238E27FC236}">
                      <a16:creationId xmlns:a16="http://schemas.microsoft.com/office/drawing/2014/main" id="{4C0B9050-2554-B34B-9EBB-54DBBFBD1D34}"/>
                    </a:ext>
                  </a:extLst>
                </p:cNvPr>
                <p:cNvSpPr/>
                <p:nvPr/>
              </p:nvSpPr>
              <p:spPr>
                <a:xfrm>
                  <a:off x="28312355" y="35426824"/>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921" name="Freeform 920">
                  <a:extLst>
                    <a:ext uri="{FF2B5EF4-FFF2-40B4-BE49-F238E27FC236}">
                      <a16:creationId xmlns:a16="http://schemas.microsoft.com/office/drawing/2014/main" id="{A5FFED1B-D069-3041-979E-9181FB2D1DB4}"/>
                    </a:ext>
                  </a:extLst>
                </p:cNvPr>
                <p:cNvSpPr/>
                <p:nvPr/>
              </p:nvSpPr>
              <p:spPr>
                <a:xfrm>
                  <a:off x="27950024" y="35426824"/>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922" name="Freeform 921">
                  <a:extLst>
                    <a:ext uri="{FF2B5EF4-FFF2-40B4-BE49-F238E27FC236}">
                      <a16:creationId xmlns:a16="http://schemas.microsoft.com/office/drawing/2014/main" id="{4DD3D13D-C7F0-7348-A7F7-E7CD2A68207C}"/>
                    </a:ext>
                  </a:extLst>
                </p:cNvPr>
                <p:cNvSpPr/>
                <p:nvPr/>
              </p:nvSpPr>
              <p:spPr>
                <a:xfrm>
                  <a:off x="28184720" y="35695429"/>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910" name="Graphic 283">
                <a:extLst>
                  <a:ext uri="{FF2B5EF4-FFF2-40B4-BE49-F238E27FC236}">
                    <a16:creationId xmlns:a16="http://schemas.microsoft.com/office/drawing/2014/main" id="{EEEAEE83-0547-8743-93D0-EFA33BE49D46}"/>
                  </a:ext>
                </a:extLst>
              </p:cNvPr>
              <p:cNvGrpSpPr/>
              <p:nvPr/>
            </p:nvGrpSpPr>
            <p:grpSpPr>
              <a:xfrm>
                <a:off x="28095185" y="34959146"/>
                <a:ext cx="243840" cy="72390"/>
                <a:chOff x="28095185" y="34959146"/>
                <a:chExt cx="243840" cy="72390"/>
              </a:xfrm>
              <a:noFill/>
            </p:grpSpPr>
            <p:sp>
              <p:nvSpPr>
                <p:cNvPr id="911" name="Freeform 910">
                  <a:extLst>
                    <a:ext uri="{FF2B5EF4-FFF2-40B4-BE49-F238E27FC236}">
                      <a16:creationId xmlns:a16="http://schemas.microsoft.com/office/drawing/2014/main" id="{124F20CB-531B-3145-B7F4-D0DEAB6ABB17}"/>
                    </a:ext>
                  </a:extLst>
                </p:cNvPr>
                <p:cNvSpPr/>
                <p:nvPr/>
              </p:nvSpPr>
              <p:spPr>
                <a:xfrm>
                  <a:off x="28095185" y="34959146"/>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912" name="Freeform 911">
                  <a:extLst>
                    <a:ext uri="{FF2B5EF4-FFF2-40B4-BE49-F238E27FC236}">
                      <a16:creationId xmlns:a16="http://schemas.microsoft.com/office/drawing/2014/main" id="{66AD13AD-F380-3247-B1E8-419F1F4CB802}"/>
                    </a:ext>
                  </a:extLst>
                </p:cNvPr>
                <p:cNvSpPr/>
                <p:nvPr/>
              </p:nvSpPr>
              <p:spPr>
                <a:xfrm>
                  <a:off x="28266635" y="34959146"/>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908" name="Freeform 907">
              <a:extLst>
                <a:ext uri="{FF2B5EF4-FFF2-40B4-BE49-F238E27FC236}">
                  <a16:creationId xmlns:a16="http://schemas.microsoft.com/office/drawing/2014/main" id="{4E1F5DF6-D370-F14E-8A3F-D9C80342085F}"/>
                </a:ext>
              </a:extLst>
            </p:cNvPr>
            <p:cNvSpPr/>
            <p:nvPr/>
          </p:nvSpPr>
          <p:spPr>
            <a:xfrm>
              <a:off x="28013271" y="34809603"/>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923" name="Graphic 285">
            <a:extLst>
              <a:ext uri="{FF2B5EF4-FFF2-40B4-BE49-F238E27FC236}">
                <a16:creationId xmlns:a16="http://schemas.microsoft.com/office/drawing/2014/main" id="{CF4E3511-9620-CF40-8052-81ECD74280E5}"/>
              </a:ext>
            </a:extLst>
          </p:cNvPr>
          <p:cNvGrpSpPr/>
          <p:nvPr/>
        </p:nvGrpSpPr>
        <p:grpSpPr>
          <a:xfrm>
            <a:off x="27168736" y="35772428"/>
            <a:ext cx="1048183" cy="1529838"/>
            <a:chOff x="27168736" y="35772428"/>
            <a:chExt cx="1048183" cy="1529838"/>
          </a:xfrm>
          <a:noFill/>
        </p:grpSpPr>
        <p:grpSp>
          <p:nvGrpSpPr>
            <p:cNvPr id="924" name="Graphic 285">
              <a:extLst>
                <a:ext uri="{FF2B5EF4-FFF2-40B4-BE49-F238E27FC236}">
                  <a16:creationId xmlns:a16="http://schemas.microsoft.com/office/drawing/2014/main" id="{0047E5A7-EFB7-8F4E-A025-8785B8ABE975}"/>
                </a:ext>
              </a:extLst>
            </p:cNvPr>
            <p:cNvGrpSpPr/>
            <p:nvPr/>
          </p:nvGrpSpPr>
          <p:grpSpPr>
            <a:xfrm>
              <a:off x="27168736" y="35772428"/>
              <a:ext cx="1048183" cy="1529838"/>
              <a:chOff x="27168736" y="35772428"/>
              <a:chExt cx="1048183" cy="1529838"/>
            </a:xfrm>
            <a:noFill/>
          </p:grpSpPr>
          <p:grpSp>
            <p:nvGrpSpPr>
              <p:cNvPr id="926" name="Graphic 285">
                <a:extLst>
                  <a:ext uri="{FF2B5EF4-FFF2-40B4-BE49-F238E27FC236}">
                    <a16:creationId xmlns:a16="http://schemas.microsoft.com/office/drawing/2014/main" id="{B671690B-ACC8-0746-BA5B-2F58310A068D}"/>
                  </a:ext>
                </a:extLst>
              </p:cNvPr>
              <p:cNvGrpSpPr/>
              <p:nvPr/>
            </p:nvGrpSpPr>
            <p:grpSpPr>
              <a:xfrm>
                <a:off x="27168736" y="35772428"/>
                <a:ext cx="1048183" cy="1529838"/>
                <a:chOff x="27168736" y="35772428"/>
                <a:chExt cx="1048183" cy="1529838"/>
              </a:xfrm>
              <a:noFill/>
            </p:grpSpPr>
            <p:sp>
              <p:nvSpPr>
                <p:cNvPr id="930" name="Freeform 929">
                  <a:extLst>
                    <a:ext uri="{FF2B5EF4-FFF2-40B4-BE49-F238E27FC236}">
                      <a16:creationId xmlns:a16="http://schemas.microsoft.com/office/drawing/2014/main" id="{5A8CCC80-76F1-9E45-9272-C1F0576A94D7}"/>
                    </a:ext>
                  </a:extLst>
                </p:cNvPr>
                <p:cNvSpPr/>
                <p:nvPr/>
              </p:nvSpPr>
              <p:spPr>
                <a:xfrm>
                  <a:off x="27444083" y="36460255"/>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931" name="Freeform 930">
                  <a:extLst>
                    <a:ext uri="{FF2B5EF4-FFF2-40B4-BE49-F238E27FC236}">
                      <a16:creationId xmlns:a16="http://schemas.microsoft.com/office/drawing/2014/main" id="{1727723C-DB5C-CD41-AC3F-700999675A25}"/>
                    </a:ext>
                  </a:extLst>
                </p:cNvPr>
                <p:cNvSpPr/>
                <p:nvPr/>
              </p:nvSpPr>
              <p:spPr>
                <a:xfrm>
                  <a:off x="27365263" y="35993526"/>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932" name="Freeform 931">
                  <a:extLst>
                    <a:ext uri="{FF2B5EF4-FFF2-40B4-BE49-F238E27FC236}">
                      <a16:creationId xmlns:a16="http://schemas.microsoft.com/office/drawing/2014/main" id="{2C5282AD-A138-574F-B637-19F58DB9087F}"/>
                    </a:ext>
                  </a:extLst>
                </p:cNvPr>
                <p:cNvSpPr/>
                <p:nvPr/>
              </p:nvSpPr>
              <p:spPr>
                <a:xfrm>
                  <a:off x="27456903" y="35772428"/>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933" name="Freeform 932">
                  <a:extLst>
                    <a:ext uri="{FF2B5EF4-FFF2-40B4-BE49-F238E27FC236}">
                      <a16:creationId xmlns:a16="http://schemas.microsoft.com/office/drawing/2014/main" id="{F231B475-491D-904B-8B6D-4480389BEAB5}"/>
                    </a:ext>
                  </a:extLst>
                </p:cNvPr>
                <p:cNvSpPr/>
                <p:nvPr/>
              </p:nvSpPr>
              <p:spPr>
                <a:xfrm>
                  <a:off x="27545049" y="36725051"/>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934" name="Freeform 933">
                  <a:extLst>
                    <a:ext uri="{FF2B5EF4-FFF2-40B4-BE49-F238E27FC236}">
                      <a16:creationId xmlns:a16="http://schemas.microsoft.com/office/drawing/2014/main" id="{F714C82A-9F66-BF45-A7D5-EB4B0B7DF201}"/>
                    </a:ext>
                  </a:extLst>
                </p:cNvPr>
                <p:cNvSpPr/>
                <p:nvPr/>
              </p:nvSpPr>
              <p:spPr>
                <a:xfrm>
                  <a:off x="27168736" y="36805060"/>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935" name="Freeform 934">
                  <a:extLst>
                    <a:ext uri="{FF2B5EF4-FFF2-40B4-BE49-F238E27FC236}">
                      <a16:creationId xmlns:a16="http://schemas.microsoft.com/office/drawing/2014/main" id="{CC79E744-240E-C04E-9821-C0C187B8A076}"/>
                    </a:ext>
                  </a:extLst>
                </p:cNvPr>
                <p:cNvSpPr/>
                <p:nvPr/>
              </p:nvSpPr>
              <p:spPr>
                <a:xfrm>
                  <a:off x="27386934" y="37085096"/>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936" name="Freeform 935">
                  <a:extLst>
                    <a:ext uri="{FF2B5EF4-FFF2-40B4-BE49-F238E27FC236}">
                      <a16:creationId xmlns:a16="http://schemas.microsoft.com/office/drawing/2014/main" id="{185CB30D-EEF9-2E49-8C68-2B06D76DA500}"/>
                    </a:ext>
                  </a:extLst>
                </p:cNvPr>
                <p:cNvSpPr/>
                <p:nvPr/>
              </p:nvSpPr>
              <p:spPr>
                <a:xfrm>
                  <a:off x="27984151" y="37085096"/>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937" name="Freeform 936">
                  <a:extLst>
                    <a:ext uri="{FF2B5EF4-FFF2-40B4-BE49-F238E27FC236}">
                      <a16:creationId xmlns:a16="http://schemas.microsoft.com/office/drawing/2014/main" id="{C8BAE919-F54E-D549-B207-F57F030CA6BA}"/>
                    </a:ext>
                  </a:extLst>
                </p:cNvPr>
                <p:cNvSpPr/>
                <p:nvPr/>
              </p:nvSpPr>
              <p:spPr>
                <a:xfrm>
                  <a:off x="27778411" y="36867926"/>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938" name="Freeform 937">
                  <a:extLst>
                    <a:ext uri="{FF2B5EF4-FFF2-40B4-BE49-F238E27FC236}">
                      <a16:creationId xmlns:a16="http://schemas.microsoft.com/office/drawing/2014/main" id="{0E4DFE32-A620-0F42-9CC8-AD1F03DF36E9}"/>
                    </a:ext>
                  </a:extLst>
                </p:cNvPr>
                <p:cNvSpPr/>
                <p:nvPr/>
              </p:nvSpPr>
              <p:spPr>
                <a:xfrm>
                  <a:off x="27416080" y="36867926"/>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939" name="Freeform 938">
                  <a:extLst>
                    <a:ext uri="{FF2B5EF4-FFF2-40B4-BE49-F238E27FC236}">
                      <a16:creationId xmlns:a16="http://schemas.microsoft.com/office/drawing/2014/main" id="{B2EA23FC-0FCD-A747-B9F6-33BCF4F257A0}"/>
                    </a:ext>
                  </a:extLst>
                </p:cNvPr>
                <p:cNvSpPr/>
                <p:nvPr/>
              </p:nvSpPr>
              <p:spPr>
                <a:xfrm>
                  <a:off x="27650776" y="37136531"/>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927" name="Graphic 285">
                <a:extLst>
                  <a:ext uri="{FF2B5EF4-FFF2-40B4-BE49-F238E27FC236}">
                    <a16:creationId xmlns:a16="http://schemas.microsoft.com/office/drawing/2014/main" id="{EA1B9C6F-4F9D-3646-B4BA-6DFBCC85DAA3}"/>
                  </a:ext>
                </a:extLst>
              </p:cNvPr>
              <p:cNvGrpSpPr/>
              <p:nvPr/>
            </p:nvGrpSpPr>
            <p:grpSpPr>
              <a:xfrm>
                <a:off x="27561241" y="36400248"/>
                <a:ext cx="243840" cy="72390"/>
                <a:chOff x="27561241" y="36400248"/>
                <a:chExt cx="243840" cy="72390"/>
              </a:xfrm>
              <a:noFill/>
            </p:grpSpPr>
            <p:sp>
              <p:nvSpPr>
                <p:cNvPr id="928" name="Freeform 927">
                  <a:extLst>
                    <a:ext uri="{FF2B5EF4-FFF2-40B4-BE49-F238E27FC236}">
                      <a16:creationId xmlns:a16="http://schemas.microsoft.com/office/drawing/2014/main" id="{C5F1AD8A-C6A5-124D-97BA-6E12582FC9C2}"/>
                    </a:ext>
                  </a:extLst>
                </p:cNvPr>
                <p:cNvSpPr/>
                <p:nvPr/>
              </p:nvSpPr>
              <p:spPr>
                <a:xfrm>
                  <a:off x="27561241" y="36400248"/>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929" name="Freeform 928">
                  <a:extLst>
                    <a:ext uri="{FF2B5EF4-FFF2-40B4-BE49-F238E27FC236}">
                      <a16:creationId xmlns:a16="http://schemas.microsoft.com/office/drawing/2014/main" id="{BCE4B69C-0268-084C-97F1-9ABAAFC603F3}"/>
                    </a:ext>
                  </a:extLst>
                </p:cNvPr>
                <p:cNvSpPr/>
                <p:nvPr/>
              </p:nvSpPr>
              <p:spPr>
                <a:xfrm>
                  <a:off x="27732691" y="36400248"/>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925" name="Freeform 924">
              <a:extLst>
                <a:ext uri="{FF2B5EF4-FFF2-40B4-BE49-F238E27FC236}">
                  <a16:creationId xmlns:a16="http://schemas.microsoft.com/office/drawing/2014/main" id="{A7266BB9-E0FD-B547-9F64-7AD3236AD09B}"/>
                </a:ext>
              </a:extLst>
            </p:cNvPr>
            <p:cNvSpPr/>
            <p:nvPr/>
          </p:nvSpPr>
          <p:spPr>
            <a:xfrm>
              <a:off x="27479327" y="36250705"/>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940" name="Graphic 289">
            <a:extLst>
              <a:ext uri="{FF2B5EF4-FFF2-40B4-BE49-F238E27FC236}">
                <a16:creationId xmlns:a16="http://schemas.microsoft.com/office/drawing/2014/main" id="{C8AAF44B-BAAC-B047-800D-536ECD246F46}"/>
              </a:ext>
            </a:extLst>
          </p:cNvPr>
          <p:cNvGrpSpPr/>
          <p:nvPr/>
        </p:nvGrpSpPr>
        <p:grpSpPr>
          <a:xfrm>
            <a:off x="30233045" y="35251150"/>
            <a:ext cx="1048183" cy="1529838"/>
            <a:chOff x="30233045" y="35251150"/>
            <a:chExt cx="1048183" cy="1529838"/>
          </a:xfrm>
          <a:gradFill>
            <a:gsLst>
              <a:gs pos="1000">
                <a:schemeClr val="accent4">
                  <a:lumMod val="50000"/>
                </a:schemeClr>
              </a:gs>
              <a:gs pos="98000">
                <a:schemeClr val="accent4">
                  <a:lumMod val="60000"/>
                  <a:lumOff val="40000"/>
                </a:schemeClr>
              </a:gs>
              <a:gs pos="49000">
                <a:schemeClr val="accent4"/>
              </a:gs>
            </a:gsLst>
            <a:lin ang="16200000" scaled="1"/>
          </a:gradFill>
        </p:grpSpPr>
        <p:grpSp>
          <p:nvGrpSpPr>
            <p:cNvPr id="941" name="Graphic 289">
              <a:extLst>
                <a:ext uri="{FF2B5EF4-FFF2-40B4-BE49-F238E27FC236}">
                  <a16:creationId xmlns:a16="http://schemas.microsoft.com/office/drawing/2014/main" id="{AE40F826-FDC7-0244-AC18-B3FBD0F04ED6}"/>
                </a:ext>
              </a:extLst>
            </p:cNvPr>
            <p:cNvGrpSpPr/>
            <p:nvPr/>
          </p:nvGrpSpPr>
          <p:grpSpPr>
            <a:xfrm>
              <a:off x="30233045" y="35251150"/>
              <a:ext cx="1048183" cy="1529838"/>
              <a:chOff x="30233045" y="35251150"/>
              <a:chExt cx="1048183" cy="1529838"/>
            </a:xfrm>
            <a:grpFill/>
          </p:grpSpPr>
          <p:grpSp>
            <p:nvGrpSpPr>
              <p:cNvPr id="943" name="Graphic 289">
                <a:extLst>
                  <a:ext uri="{FF2B5EF4-FFF2-40B4-BE49-F238E27FC236}">
                    <a16:creationId xmlns:a16="http://schemas.microsoft.com/office/drawing/2014/main" id="{F61B22CF-4FAC-1549-A3BB-5CB29926D97B}"/>
                  </a:ext>
                </a:extLst>
              </p:cNvPr>
              <p:cNvGrpSpPr/>
              <p:nvPr/>
            </p:nvGrpSpPr>
            <p:grpSpPr>
              <a:xfrm>
                <a:off x="30233045" y="35251150"/>
                <a:ext cx="1048183" cy="1529838"/>
                <a:chOff x="30233045" y="35251150"/>
                <a:chExt cx="1048183" cy="1529838"/>
              </a:xfrm>
              <a:grpFill/>
            </p:grpSpPr>
            <p:sp>
              <p:nvSpPr>
                <p:cNvPr id="947" name="Freeform 946">
                  <a:extLst>
                    <a:ext uri="{FF2B5EF4-FFF2-40B4-BE49-F238E27FC236}">
                      <a16:creationId xmlns:a16="http://schemas.microsoft.com/office/drawing/2014/main" id="{84959499-9391-5542-A8BB-C20B7BA9AD63}"/>
                    </a:ext>
                  </a:extLst>
                </p:cNvPr>
                <p:cNvSpPr/>
                <p:nvPr/>
              </p:nvSpPr>
              <p:spPr>
                <a:xfrm>
                  <a:off x="30508392" y="35938977"/>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grpFill/>
                <a:ln w="23813" cap="flat">
                  <a:solidFill>
                    <a:srgbClr val="232F3E"/>
                  </a:solidFill>
                  <a:prstDash val="solid"/>
                  <a:miter/>
                </a:ln>
              </p:spPr>
              <p:txBody>
                <a:bodyPr rtlCol="0" anchor="ctr"/>
                <a:lstStyle/>
                <a:p>
                  <a:endParaRPr lang="en-US"/>
                </a:p>
              </p:txBody>
            </p:sp>
            <p:sp>
              <p:nvSpPr>
                <p:cNvPr id="948" name="Freeform 947">
                  <a:extLst>
                    <a:ext uri="{FF2B5EF4-FFF2-40B4-BE49-F238E27FC236}">
                      <a16:creationId xmlns:a16="http://schemas.microsoft.com/office/drawing/2014/main" id="{A571D73D-5885-EE48-84A2-FF65E5AF6CCA}"/>
                    </a:ext>
                  </a:extLst>
                </p:cNvPr>
                <p:cNvSpPr/>
                <p:nvPr/>
              </p:nvSpPr>
              <p:spPr>
                <a:xfrm>
                  <a:off x="30429572" y="35472248"/>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grpFill/>
                <a:ln w="23813" cap="flat">
                  <a:solidFill>
                    <a:srgbClr val="232F3E"/>
                  </a:solidFill>
                  <a:prstDash val="solid"/>
                  <a:miter/>
                </a:ln>
              </p:spPr>
              <p:txBody>
                <a:bodyPr rtlCol="0" anchor="ctr"/>
                <a:lstStyle/>
                <a:p>
                  <a:endParaRPr lang="en-US"/>
                </a:p>
              </p:txBody>
            </p:sp>
            <p:sp>
              <p:nvSpPr>
                <p:cNvPr id="949" name="Freeform 948">
                  <a:extLst>
                    <a:ext uri="{FF2B5EF4-FFF2-40B4-BE49-F238E27FC236}">
                      <a16:creationId xmlns:a16="http://schemas.microsoft.com/office/drawing/2014/main" id="{EEB7E08D-8AD3-3C4D-9292-FFD46B7C8D91}"/>
                    </a:ext>
                  </a:extLst>
                </p:cNvPr>
                <p:cNvSpPr/>
                <p:nvPr/>
              </p:nvSpPr>
              <p:spPr>
                <a:xfrm>
                  <a:off x="30521212" y="35251150"/>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grpFill/>
                <a:ln w="23813" cap="flat">
                  <a:solidFill>
                    <a:srgbClr val="232F3E"/>
                  </a:solidFill>
                  <a:prstDash val="solid"/>
                  <a:miter/>
                </a:ln>
              </p:spPr>
              <p:txBody>
                <a:bodyPr rtlCol="0" anchor="ctr"/>
                <a:lstStyle/>
                <a:p>
                  <a:endParaRPr lang="en-US"/>
                </a:p>
              </p:txBody>
            </p:sp>
            <p:sp>
              <p:nvSpPr>
                <p:cNvPr id="950" name="Freeform 949">
                  <a:extLst>
                    <a:ext uri="{FF2B5EF4-FFF2-40B4-BE49-F238E27FC236}">
                      <a16:creationId xmlns:a16="http://schemas.microsoft.com/office/drawing/2014/main" id="{F8209930-D081-5142-949E-33F8C58FB522}"/>
                    </a:ext>
                  </a:extLst>
                </p:cNvPr>
                <p:cNvSpPr/>
                <p:nvPr/>
              </p:nvSpPr>
              <p:spPr>
                <a:xfrm>
                  <a:off x="30609358" y="36203773"/>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grpFill/>
                <a:ln w="23813" cap="flat">
                  <a:solidFill>
                    <a:srgbClr val="232F3E"/>
                  </a:solidFill>
                  <a:prstDash val="solid"/>
                  <a:miter/>
                </a:ln>
              </p:spPr>
              <p:txBody>
                <a:bodyPr rtlCol="0" anchor="ctr"/>
                <a:lstStyle/>
                <a:p>
                  <a:endParaRPr lang="en-US"/>
                </a:p>
              </p:txBody>
            </p:sp>
            <p:sp>
              <p:nvSpPr>
                <p:cNvPr id="951" name="Freeform 950">
                  <a:extLst>
                    <a:ext uri="{FF2B5EF4-FFF2-40B4-BE49-F238E27FC236}">
                      <a16:creationId xmlns:a16="http://schemas.microsoft.com/office/drawing/2014/main" id="{F8B3FE8B-6499-8943-A962-CCEFA7E73122}"/>
                    </a:ext>
                  </a:extLst>
                </p:cNvPr>
                <p:cNvSpPr/>
                <p:nvPr/>
              </p:nvSpPr>
              <p:spPr>
                <a:xfrm>
                  <a:off x="30233045" y="36283782"/>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grpFill/>
                <a:ln w="23813" cap="flat">
                  <a:solidFill>
                    <a:srgbClr val="232F3E"/>
                  </a:solidFill>
                  <a:prstDash val="solid"/>
                  <a:miter/>
                </a:ln>
              </p:spPr>
              <p:txBody>
                <a:bodyPr rtlCol="0" anchor="ctr"/>
                <a:lstStyle/>
                <a:p>
                  <a:endParaRPr lang="en-US"/>
                </a:p>
              </p:txBody>
            </p:sp>
            <p:sp>
              <p:nvSpPr>
                <p:cNvPr id="952" name="Freeform 951">
                  <a:extLst>
                    <a:ext uri="{FF2B5EF4-FFF2-40B4-BE49-F238E27FC236}">
                      <a16:creationId xmlns:a16="http://schemas.microsoft.com/office/drawing/2014/main" id="{336F26D0-891F-5140-82C8-28DCDAAA99D5}"/>
                    </a:ext>
                  </a:extLst>
                </p:cNvPr>
                <p:cNvSpPr/>
                <p:nvPr/>
              </p:nvSpPr>
              <p:spPr>
                <a:xfrm>
                  <a:off x="30451243" y="36563818"/>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grpFill/>
                <a:ln w="23813" cap="flat">
                  <a:solidFill>
                    <a:srgbClr val="232F3E"/>
                  </a:solidFill>
                  <a:prstDash val="solid"/>
                  <a:miter/>
                </a:ln>
              </p:spPr>
              <p:txBody>
                <a:bodyPr rtlCol="0" anchor="ctr"/>
                <a:lstStyle/>
                <a:p>
                  <a:endParaRPr lang="en-US"/>
                </a:p>
              </p:txBody>
            </p:sp>
            <p:sp>
              <p:nvSpPr>
                <p:cNvPr id="953" name="Freeform 952">
                  <a:extLst>
                    <a:ext uri="{FF2B5EF4-FFF2-40B4-BE49-F238E27FC236}">
                      <a16:creationId xmlns:a16="http://schemas.microsoft.com/office/drawing/2014/main" id="{726C905F-1D08-5E49-9570-1C3918BA2E5E}"/>
                    </a:ext>
                  </a:extLst>
                </p:cNvPr>
                <p:cNvSpPr/>
                <p:nvPr/>
              </p:nvSpPr>
              <p:spPr>
                <a:xfrm>
                  <a:off x="31048460" y="36563818"/>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grpFill/>
                <a:ln w="23813" cap="flat">
                  <a:solidFill>
                    <a:srgbClr val="232F3E"/>
                  </a:solidFill>
                  <a:prstDash val="solid"/>
                  <a:miter/>
                </a:ln>
              </p:spPr>
              <p:txBody>
                <a:bodyPr rtlCol="0" anchor="ctr"/>
                <a:lstStyle/>
                <a:p>
                  <a:endParaRPr lang="en-US"/>
                </a:p>
              </p:txBody>
            </p:sp>
            <p:sp>
              <p:nvSpPr>
                <p:cNvPr id="954" name="Freeform 953">
                  <a:extLst>
                    <a:ext uri="{FF2B5EF4-FFF2-40B4-BE49-F238E27FC236}">
                      <a16:creationId xmlns:a16="http://schemas.microsoft.com/office/drawing/2014/main" id="{AA955A34-0575-1C4B-8993-BF49ED66C81E}"/>
                    </a:ext>
                  </a:extLst>
                </p:cNvPr>
                <p:cNvSpPr/>
                <p:nvPr/>
              </p:nvSpPr>
              <p:spPr>
                <a:xfrm>
                  <a:off x="30842720" y="36346648"/>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grpFill/>
                <a:ln w="23813" cap="flat">
                  <a:solidFill>
                    <a:srgbClr val="FF9900"/>
                  </a:solidFill>
                  <a:prstDash val="solid"/>
                  <a:miter/>
                </a:ln>
              </p:spPr>
              <p:txBody>
                <a:bodyPr rtlCol="0" anchor="ctr"/>
                <a:lstStyle/>
                <a:p>
                  <a:endParaRPr lang="en-US"/>
                </a:p>
              </p:txBody>
            </p:sp>
            <p:sp>
              <p:nvSpPr>
                <p:cNvPr id="955" name="Freeform 954">
                  <a:extLst>
                    <a:ext uri="{FF2B5EF4-FFF2-40B4-BE49-F238E27FC236}">
                      <a16:creationId xmlns:a16="http://schemas.microsoft.com/office/drawing/2014/main" id="{9B08B08D-7413-1D44-B868-A7D4590DEC4F}"/>
                    </a:ext>
                  </a:extLst>
                </p:cNvPr>
                <p:cNvSpPr/>
                <p:nvPr/>
              </p:nvSpPr>
              <p:spPr>
                <a:xfrm>
                  <a:off x="30480389" y="36346648"/>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grpFill/>
                <a:ln w="23813" cap="flat">
                  <a:solidFill>
                    <a:srgbClr val="FF9900"/>
                  </a:solidFill>
                  <a:prstDash val="solid"/>
                  <a:miter/>
                </a:ln>
              </p:spPr>
              <p:txBody>
                <a:bodyPr rtlCol="0" anchor="ctr"/>
                <a:lstStyle/>
                <a:p>
                  <a:endParaRPr lang="en-US"/>
                </a:p>
              </p:txBody>
            </p:sp>
            <p:sp>
              <p:nvSpPr>
                <p:cNvPr id="956" name="Freeform 955">
                  <a:extLst>
                    <a:ext uri="{FF2B5EF4-FFF2-40B4-BE49-F238E27FC236}">
                      <a16:creationId xmlns:a16="http://schemas.microsoft.com/office/drawing/2014/main" id="{9A1407C1-3390-ED40-9952-C971D7C2B944}"/>
                    </a:ext>
                  </a:extLst>
                </p:cNvPr>
                <p:cNvSpPr/>
                <p:nvPr/>
              </p:nvSpPr>
              <p:spPr>
                <a:xfrm>
                  <a:off x="30715085" y="36615253"/>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grpFill/>
                <a:ln w="23813" cap="flat">
                  <a:solidFill>
                    <a:srgbClr val="232F3E"/>
                  </a:solidFill>
                  <a:prstDash val="solid"/>
                  <a:miter/>
                </a:ln>
              </p:spPr>
              <p:txBody>
                <a:bodyPr rtlCol="0" anchor="ctr"/>
                <a:lstStyle/>
                <a:p>
                  <a:endParaRPr lang="en-US"/>
                </a:p>
              </p:txBody>
            </p:sp>
          </p:grpSp>
          <p:grpSp>
            <p:nvGrpSpPr>
              <p:cNvPr id="944" name="Graphic 289">
                <a:extLst>
                  <a:ext uri="{FF2B5EF4-FFF2-40B4-BE49-F238E27FC236}">
                    <a16:creationId xmlns:a16="http://schemas.microsoft.com/office/drawing/2014/main" id="{5C2E78AE-0C5E-BD48-AAFB-5BFBCFDDE271}"/>
                  </a:ext>
                </a:extLst>
              </p:cNvPr>
              <p:cNvGrpSpPr/>
              <p:nvPr/>
            </p:nvGrpSpPr>
            <p:grpSpPr>
              <a:xfrm>
                <a:off x="30625550" y="35878970"/>
                <a:ext cx="243840" cy="72390"/>
                <a:chOff x="30625550" y="35878970"/>
                <a:chExt cx="243840" cy="72390"/>
              </a:xfrm>
              <a:grpFill/>
            </p:grpSpPr>
            <p:sp>
              <p:nvSpPr>
                <p:cNvPr id="945" name="Freeform 944">
                  <a:extLst>
                    <a:ext uri="{FF2B5EF4-FFF2-40B4-BE49-F238E27FC236}">
                      <a16:creationId xmlns:a16="http://schemas.microsoft.com/office/drawing/2014/main" id="{5F96FD59-40B0-D04F-8859-BCC486B4995A}"/>
                    </a:ext>
                  </a:extLst>
                </p:cNvPr>
                <p:cNvSpPr/>
                <p:nvPr/>
              </p:nvSpPr>
              <p:spPr>
                <a:xfrm>
                  <a:off x="30625550" y="35878970"/>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grpFill/>
                <a:ln w="23813" cap="flat">
                  <a:solidFill>
                    <a:srgbClr val="232F3E"/>
                  </a:solidFill>
                  <a:prstDash val="solid"/>
                  <a:round/>
                </a:ln>
              </p:spPr>
              <p:txBody>
                <a:bodyPr rtlCol="0" anchor="ctr"/>
                <a:lstStyle/>
                <a:p>
                  <a:endParaRPr lang="en-US"/>
                </a:p>
              </p:txBody>
            </p:sp>
            <p:sp>
              <p:nvSpPr>
                <p:cNvPr id="946" name="Freeform 945">
                  <a:extLst>
                    <a:ext uri="{FF2B5EF4-FFF2-40B4-BE49-F238E27FC236}">
                      <a16:creationId xmlns:a16="http://schemas.microsoft.com/office/drawing/2014/main" id="{1E046DBF-7311-D743-A7FA-10455F86E9B5}"/>
                    </a:ext>
                  </a:extLst>
                </p:cNvPr>
                <p:cNvSpPr/>
                <p:nvPr/>
              </p:nvSpPr>
              <p:spPr>
                <a:xfrm>
                  <a:off x="30797000" y="35878970"/>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grpFill/>
                <a:ln w="23813" cap="flat">
                  <a:solidFill>
                    <a:srgbClr val="232F3E"/>
                  </a:solidFill>
                  <a:prstDash val="solid"/>
                  <a:round/>
                </a:ln>
              </p:spPr>
              <p:txBody>
                <a:bodyPr rtlCol="0" anchor="ctr"/>
                <a:lstStyle/>
                <a:p>
                  <a:endParaRPr lang="en-US"/>
                </a:p>
              </p:txBody>
            </p:sp>
          </p:grpSp>
        </p:grpSp>
        <p:sp>
          <p:nvSpPr>
            <p:cNvPr id="942" name="Freeform 941">
              <a:extLst>
                <a:ext uri="{FF2B5EF4-FFF2-40B4-BE49-F238E27FC236}">
                  <a16:creationId xmlns:a16="http://schemas.microsoft.com/office/drawing/2014/main" id="{85530184-BDDB-3743-A2B0-3ABD56FD14F7}"/>
                </a:ext>
              </a:extLst>
            </p:cNvPr>
            <p:cNvSpPr/>
            <p:nvPr/>
          </p:nvSpPr>
          <p:spPr>
            <a:xfrm>
              <a:off x="30543636" y="35729427"/>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grpFill/>
            <a:ln w="23813" cap="flat">
              <a:solidFill>
                <a:srgbClr val="232F3E"/>
              </a:solidFill>
              <a:prstDash val="solid"/>
              <a:miter/>
            </a:ln>
          </p:spPr>
          <p:txBody>
            <a:bodyPr rtlCol="0" anchor="ctr"/>
            <a:lstStyle/>
            <a:p>
              <a:endParaRPr lang="en-US"/>
            </a:p>
          </p:txBody>
        </p:sp>
      </p:grpSp>
      <p:grpSp>
        <p:nvGrpSpPr>
          <p:cNvPr id="957" name="Graphic 291">
            <a:extLst>
              <a:ext uri="{FF2B5EF4-FFF2-40B4-BE49-F238E27FC236}">
                <a16:creationId xmlns:a16="http://schemas.microsoft.com/office/drawing/2014/main" id="{D25B0C10-6412-3B4F-A778-36460A35117F}"/>
              </a:ext>
            </a:extLst>
          </p:cNvPr>
          <p:cNvGrpSpPr/>
          <p:nvPr/>
        </p:nvGrpSpPr>
        <p:grpSpPr>
          <a:xfrm>
            <a:off x="29747486" y="35212348"/>
            <a:ext cx="1048183" cy="1529838"/>
            <a:chOff x="29747486" y="35212348"/>
            <a:chExt cx="1048183" cy="1529838"/>
          </a:xfrm>
          <a:noFill/>
        </p:grpSpPr>
        <p:grpSp>
          <p:nvGrpSpPr>
            <p:cNvPr id="958" name="Graphic 291">
              <a:extLst>
                <a:ext uri="{FF2B5EF4-FFF2-40B4-BE49-F238E27FC236}">
                  <a16:creationId xmlns:a16="http://schemas.microsoft.com/office/drawing/2014/main" id="{FF25D01D-69C5-0340-AEB1-25BFA099CDAD}"/>
                </a:ext>
              </a:extLst>
            </p:cNvPr>
            <p:cNvGrpSpPr/>
            <p:nvPr/>
          </p:nvGrpSpPr>
          <p:grpSpPr>
            <a:xfrm>
              <a:off x="29747486" y="35212348"/>
              <a:ext cx="1048183" cy="1529838"/>
              <a:chOff x="29747486" y="35212348"/>
              <a:chExt cx="1048183" cy="1529838"/>
            </a:xfrm>
            <a:noFill/>
          </p:grpSpPr>
          <p:grpSp>
            <p:nvGrpSpPr>
              <p:cNvPr id="960" name="Graphic 291">
                <a:extLst>
                  <a:ext uri="{FF2B5EF4-FFF2-40B4-BE49-F238E27FC236}">
                    <a16:creationId xmlns:a16="http://schemas.microsoft.com/office/drawing/2014/main" id="{EE7D8407-C2A3-D249-A39C-CE2FAD68DB8F}"/>
                  </a:ext>
                </a:extLst>
              </p:cNvPr>
              <p:cNvGrpSpPr/>
              <p:nvPr/>
            </p:nvGrpSpPr>
            <p:grpSpPr>
              <a:xfrm>
                <a:off x="29747486" y="35212348"/>
                <a:ext cx="1048183" cy="1529838"/>
                <a:chOff x="29747486" y="35212348"/>
                <a:chExt cx="1048183" cy="1529838"/>
              </a:xfrm>
              <a:noFill/>
            </p:grpSpPr>
            <p:sp>
              <p:nvSpPr>
                <p:cNvPr id="964" name="Freeform 963">
                  <a:extLst>
                    <a:ext uri="{FF2B5EF4-FFF2-40B4-BE49-F238E27FC236}">
                      <a16:creationId xmlns:a16="http://schemas.microsoft.com/office/drawing/2014/main" id="{7C6AD7B6-8DF9-2542-90D7-23D168213BBB}"/>
                    </a:ext>
                  </a:extLst>
                </p:cNvPr>
                <p:cNvSpPr/>
                <p:nvPr/>
              </p:nvSpPr>
              <p:spPr>
                <a:xfrm>
                  <a:off x="30022833" y="35900175"/>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965" name="Freeform 964">
                  <a:extLst>
                    <a:ext uri="{FF2B5EF4-FFF2-40B4-BE49-F238E27FC236}">
                      <a16:creationId xmlns:a16="http://schemas.microsoft.com/office/drawing/2014/main" id="{73B97152-D65B-FC45-A7AD-8438CD027846}"/>
                    </a:ext>
                  </a:extLst>
                </p:cNvPr>
                <p:cNvSpPr/>
                <p:nvPr/>
              </p:nvSpPr>
              <p:spPr>
                <a:xfrm>
                  <a:off x="29944013" y="35433446"/>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966" name="Freeform 965">
                  <a:extLst>
                    <a:ext uri="{FF2B5EF4-FFF2-40B4-BE49-F238E27FC236}">
                      <a16:creationId xmlns:a16="http://schemas.microsoft.com/office/drawing/2014/main" id="{6480012D-0AF9-D74D-BDAC-5B1180DBB976}"/>
                    </a:ext>
                  </a:extLst>
                </p:cNvPr>
                <p:cNvSpPr/>
                <p:nvPr/>
              </p:nvSpPr>
              <p:spPr>
                <a:xfrm>
                  <a:off x="30035653" y="35212348"/>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967" name="Freeform 966">
                  <a:extLst>
                    <a:ext uri="{FF2B5EF4-FFF2-40B4-BE49-F238E27FC236}">
                      <a16:creationId xmlns:a16="http://schemas.microsoft.com/office/drawing/2014/main" id="{8FA50ED0-45B2-B043-A7BC-BA06BC46D716}"/>
                    </a:ext>
                  </a:extLst>
                </p:cNvPr>
                <p:cNvSpPr/>
                <p:nvPr/>
              </p:nvSpPr>
              <p:spPr>
                <a:xfrm>
                  <a:off x="30123799" y="36164971"/>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968" name="Freeform 967">
                  <a:extLst>
                    <a:ext uri="{FF2B5EF4-FFF2-40B4-BE49-F238E27FC236}">
                      <a16:creationId xmlns:a16="http://schemas.microsoft.com/office/drawing/2014/main" id="{1EC42A68-9DE2-AA4E-917E-999DA2C008AA}"/>
                    </a:ext>
                  </a:extLst>
                </p:cNvPr>
                <p:cNvSpPr/>
                <p:nvPr/>
              </p:nvSpPr>
              <p:spPr>
                <a:xfrm>
                  <a:off x="29747486" y="36244980"/>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969" name="Freeform 968">
                  <a:extLst>
                    <a:ext uri="{FF2B5EF4-FFF2-40B4-BE49-F238E27FC236}">
                      <a16:creationId xmlns:a16="http://schemas.microsoft.com/office/drawing/2014/main" id="{CC21380B-CA90-AF46-9481-8ED35899B0E0}"/>
                    </a:ext>
                  </a:extLst>
                </p:cNvPr>
                <p:cNvSpPr/>
                <p:nvPr/>
              </p:nvSpPr>
              <p:spPr>
                <a:xfrm>
                  <a:off x="29965684" y="36525016"/>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970" name="Freeform 969">
                  <a:extLst>
                    <a:ext uri="{FF2B5EF4-FFF2-40B4-BE49-F238E27FC236}">
                      <a16:creationId xmlns:a16="http://schemas.microsoft.com/office/drawing/2014/main" id="{7FA86292-5433-614D-A564-83D28DF8B63C}"/>
                    </a:ext>
                  </a:extLst>
                </p:cNvPr>
                <p:cNvSpPr/>
                <p:nvPr/>
              </p:nvSpPr>
              <p:spPr>
                <a:xfrm>
                  <a:off x="30562901" y="36525016"/>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971" name="Freeform 970">
                  <a:extLst>
                    <a:ext uri="{FF2B5EF4-FFF2-40B4-BE49-F238E27FC236}">
                      <a16:creationId xmlns:a16="http://schemas.microsoft.com/office/drawing/2014/main" id="{3C14BE2E-D956-6741-8BD0-08336673572F}"/>
                    </a:ext>
                  </a:extLst>
                </p:cNvPr>
                <p:cNvSpPr/>
                <p:nvPr/>
              </p:nvSpPr>
              <p:spPr>
                <a:xfrm>
                  <a:off x="30357161" y="36307846"/>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972" name="Freeform 971">
                  <a:extLst>
                    <a:ext uri="{FF2B5EF4-FFF2-40B4-BE49-F238E27FC236}">
                      <a16:creationId xmlns:a16="http://schemas.microsoft.com/office/drawing/2014/main" id="{D4BF6AF6-B9EB-754D-A6CA-F8764A9894A8}"/>
                    </a:ext>
                  </a:extLst>
                </p:cNvPr>
                <p:cNvSpPr/>
                <p:nvPr/>
              </p:nvSpPr>
              <p:spPr>
                <a:xfrm>
                  <a:off x="29994830" y="36307846"/>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973" name="Freeform 972">
                  <a:extLst>
                    <a:ext uri="{FF2B5EF4-FFF2-40B4-BE49-F238E27FC236}">
                      <a16:creationId xmlns:a16="http://schemas.microsoft.com/office/drawing/2014/main" id="{A7B9A224-DBBD-9A45-B702-8302193E7833}"/>
                    </a:ext>
                  </a:extLst>
                </p:cNvPr>
                <p:cNvSpPr/>
                <p:nvPr/>
              </p:nvSpPr>
              <p:spPr>
                <a:xfrm>
                  <a:off x="30229526" y="36576451"/>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961" name="Graphic 291">
                <a:extLst>
                  <a:ext uri="{FF2B5EF4-FFF2-40B4-BE49-F238E27FC236}">
                    <a16:creationId xmlns:a16="http://schemas.microsoft.com/office/drawing/2014/main" id="{77FB77BC-67BB-8945-9A4C-5974DC59C730}"/>
                  </a:ext>
                </a:extLst>
              </p:cNvPr>
              <p:cNvGrpSpPr/>
              <p:nvPr/>
            </p:nvGrpSpPr>
            <p:grpSpPr>
              <a:xfrm>
                <a:off x="30139991" y="35840168"/>
                <a:ext cx="243840" cy="72390"/>
                <a:chOff x="30139991" y="35840168"/>
                <a:chExt cx="243840" cy="72390"/>
              </a:xfrm>
              <a:noFill/>
            </p:grpSpPr>
            <p:sp>
              <p:nvSpPr>
                <p:cNvPr id="962" name="Freeform 961">
                  <a:extLst>
                    <a:ext uri="{FF2B5EF4-FFF2-40B4-BE49-F238E27FC236}">
                      <a16:creationId xmlns:a16="http://schemas.microsoft.com/office/drawing/2014/main" id="{A419275B-EB11-014C-8A6A-7643C1998FBE}"/>
                    </a:ext>
                  </a:extLst>
                </p:cNvPr>
                <p:cNvSpPr/>
                <p:nvPr/>
              </p:nvSpPr>
              <p:spPr>
                <a:xfrm>
                  <a:off x="30139991" y="35840168"/>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963" name="Freeform 962">
                  <a:extLst>
                    <a:ext uri="{FF2B5EF4-FFF2-40B4-BE49-F238E27FC236}">
                      <a16:creationId xmlns:a16="http://schemas.microsoft.com/office/drawing/2014/main" id="{3531EA11-21D4-5844-B4BE-512810F555B9}"/>
                    </a:ext>
                  </a:extLst>
                </p:cNvPr>
                <p:cNvSpPr/>
                <p:nvPr/>
              </p:nvSpPr>
              <p:spPr>
                <a:xfrm>
                  <a:off x="30311441" y="35840168"/>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959" name="Freeform 958">
              <a:extLst>
                <a:ext uri="{FF2B5EF4-FFF2-40B4-BE49-F238E27FC236}">
                  <a16:creationId xmlns:a16="http://schemas.microsoft.com/office/drawing/2014/main" id="{4730E311-AC54-7A4F-A29D-50EB6F7172F3}"/>
                </a:ext>
              </a:extLst>
            </p:cNvPr>
            <p:cNvSpPr/>
            <p:nvPr/>
          </p:nvSpPr>
          <p:spPr>
            <a:xfrm>
              <a:off x="30058077" y="35690625"/>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974" name="Graphic 293">
            <a:extLst>
              <a:ext uri="{FF2B5EF4-FFF2-40B4-BE49-F238E27FC236}">
                <a16:creationId xmlns:a16="http://schemas.microsoft.com/office/drawing/2014/main" id="{F9804E61-FAA3-0844-AD17-CE390F5FC837}"/>
              </a:ext>
            </a:extLst>
          </p:cNvPr>
          <p:cNvGrpSpPr/>
          <p:nvPr/>
        </p:nvGrpSpPr>
        <p:grpSpPr>
          <a:xfrm>
            <a:off x="29996412" y="36209762"/>
            <a:ext cx="1048183" cy="1529838"/>
            <a:chOff x="29996412" y="36209762"/>
            <a:chExt cx="1048183" cy="1529838"/>
          </a:xfrm>
          <a:noFill/>
        </p:grpSpPr>
        <p:grpSp>
          <p:nvGrpSpPr>
            <p:cNvPr id="975" name="Graphic 293">
              <a:extLst>
                <a:ext uri="{FF2B5EF4-FFF2-40B4-BE49-F238E27FC236}">
                  <a16:creationId xmlns:a16="http://schemas.microsoft.com/office/drawing/2014/main" id="{249ACD35-E27D-7344-B888-D865079F98EB}"/>
                </a:ext>
              </a:extLst>
            </p:cNvPr>
            <p:cNvGrpSpPr/>
            <p:nvPr/>
          </p:nvGrpSpPr>
          <p:grpSpPr>
            <a:xfrm>
              <a:off x="29996412" y="36209762"/>
              <a:ext cx="1048183" cy="1529838"/>
              <a:chOff x="29996412" y="36209762"/>
              <a:chExt cx="1048183" cy="1529838"/>
            </a:xfrm>
            <a:noFill/>
          </p:grpSpPr>
          <p:grpSp>
            <p:nvGrpSpPr>
              <p:cNvPr id="977" name="Graphic 293">
                <a:extLst>
                  <a:ext uri="{FF2B5EF4-FFF2-40B4-BE49-F238E27FC236}">
                    <a16:creationId xmlns:a16="http://schemas.microsoft.com/office/drawing/2014/main" id="{5386C36C-CCE3-AF45-B6E8-51E50608E52A}"/>
                  </a:ext>
                </a:extLst>
              </p:cNvPr>
              <p:cNvGrpSpPr/>
              <p:nvPr/>
            </p:nvGrpSpPr>
            <p:grpSpPr>
              <a:xfrm>
                <a:off x="29996412" y="36209762"/>
                <a:ext cx="1048183" cy="1529838"/>
                <a:chOff x="29996412" y="36209762"/>
                <a:chExt cx="1048183" cy="1529838"/>
              </a:xfrm>
              <a:noFill/>
            </p:grpSpPr>
            <p:sp>
              <p:nvSpPr>
                <p:cNvPr id="981" name="Freeform 980">
                  <a:extLst>
                    <a:ext uri="{FF2B5EF4-FFF2-40B4-BE49-F238E27FC236}">
                      <a16:creationId xmlns:a16="http://schemas.microsoft.com/office/drawing/2014/main" id="{842A7F84-58F4-D440-B337-555E57FBC8F6}"/>
                    </a:ext>
                  </a:extLst>
                </p:cNvPr>
                <p:cNvSpPr/>
                <p:nvPr/>
              </p:nvSpPr>
              <p:spPr>
                <a:xfrm>
                  <a:off x="30271759" y="36897589"/>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982" name="Freeform 981">
                  <a:extLst>
                    <a:ext uri="{FF2B5EF4-FFF2-40B4-BE49-F238E27FC236}">
                      <a16:creationId xmlns:a16="http://schemas.microsoft.com/office/drawing/2014/main" id="{2977DDCF-054B-BB46-89AA-3E4226495754}"/>
                    </a:ext>
                  </a:extLst>
                </p:cNvPr>
                <p:cNvSpPr/>
                <p:nvPr/>
              </p:nvSpPr>
              <p:spPr>
                <a:xfrm>
                  <a:off x="30192939" y="36430860"/>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983" name="Freeform 982">
                  <a:extLst>
                    <a:ext uri="{FF2B5EF4-FFF2-40B4-BE49-F238E27FC236}">
                      <a16:creationId xmlns:a16="http://schemas.microsoft.com/office/drawing/2014/main" id="{DE01D92E-CEE5-F543-A0E8-1E4EF9EE3374}"/>
                    </a:ext>
                  </a:extLst>
                </p:cNvPr>
                <p:cNvSpPr/>
                <p:nvPr/>
              </p:nvSpPr>
              <p:spPr>
                <a:xfrm>
                  <a:off x="30284579" y="36209762"/>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984" name="Freeform 983">
                  <a:extLst>
                    <a:ext uri="{FF2B5EF4-FFF2-40B4-BE49-F238E27FC236}">
                      <a16:creationId xmlns:a16="http://schemas.microsoft.com/office/drawing/2014/main" id="{B1406FF7-2F05-0144-9D50-1C80B094AD2F}"/>
                    </a:ext>
                  </a:extLst>
                </p:cNvPr>
                <p:cNvSpPr/>
                <p:nvPr/>
              </p:nvSpPr>
              <p:spPr>
                <a:xfrm>
                  <a:off x="30372725" y="37162385"/>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985" name="Freeform 984">
                  <a:extLst>
                    <a:ext uri="{FF2B5EF4-FFF2-40B4-BE49-F238E27FC236}">
                      <a16:creationId xmlns:a16="http://schemas.microsoft.com/office/drawing/2014/main" id="{1C4FCE80-1BCC-E140-9917-811240623EC8}"/>
                    </a:ext>
                  </a:extLst>
                </p:cNvPr>
                <p:cNvSpPr/>
                <p:nvPr/>
              </p:nvSpPr>
              <p:spPr>
                <a:xfrm>
                  <a:off x="29996412" y="37242394"/>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986" name="Freeform 985">
                  <a:extLst>
                    <a:ext uri="{FF2B5EF4-FFF2-40B4-BE49-F238E27FC236}">
                      <a16:creationId xmlns:a16="http://schemas.microsoft.com/office/drawing/2014/main" id="{F9CC8F1F-1BA5-EA40-A79B-8ABE74CBE598}"/>
                    </a:ext>
                  </a:extLst>
                </p:cNvPr>
                <p:cNvSpPr/>
                <p:nvPr/>
              </p:nvSpPr>
              <p:spPr>
                <a:xfrm>
                  <a:off x="30214610" y="37522430"/>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987" name="Freeform 986">
                  <a:extLst>
                    <a:ext uri="{FF2B5EF4-FFF2-40B4-BE49-F238E27FC236}">
                      <a16:creationId xmlns:a16="http://schemas.microsoft.com/office/drawing/2014/main" id="{FC19118B-5122-7643-A589-6266E1EFFE2D}"/>
                    </a:ext>
                  </a:extLst>
                </p:cNvPr>
                <p:cNvSpPr/>
                <p:nvPr/>
              </p:nvSpPr>
              <p:spPr>
                <a:xfrm>
                  <a:off x="30811827" y="37522430"/>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988" name="Freeform 987">
                  <a:extLst>
                    <a:ext uri="{FF2B5EF4-FFF2-40B4-BE49-F238E27FC236}">
                      <a16:creationId xmlns:a16="http://schemas.microsoft.com/office/drawing/2014/main" id="{3AE97B3A-E6E4-1D4D-B52D-2956DAABACF3}"/>
                    </a:ext>
                  </a:extLst>
                </p:cNvPr>
                <p:cNvSpPr/>
                <p:nvPr/>
              </p:nvSpPr>
              <p:spPr>
                <a:xfrm>
                  <a:off x="30606087" y="37305260"/>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989" name="Freeform 988">
                  <a:extLst>
                    <a:ext uri="{FF2B5EF4-FFF2-40B4-BE49-F238E27FC236}">
                      <a16:creationId xmlns:a16="http://schemas.microsoft.com/office/drawing/2014/main" id="{5E5DD519-E5CA-FF42-BC43-A2BE7DD05AF8}"/>
                    </a:ext>
                  </a:extLst>
                </p:cNvPr>
                <p:cNvSpPr/>
                <p:nvPr/>
              </p:nvSpPr>
              <p:spPr>
                <a:xfrm>
                  <a:off x="30243756" y="37305260"/>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990" name="Freeform 989">
                  <a:extLst>
                    <a:ext uri="{FF2B5EF4-FFF2-40B4-BE49-F238E27FC236}">
                      <a16:creationId xmlns:a16="http://schemas.microsoft.com/office/drawing/2014/main" id="{10F76C2A-F6C1-D84F-A3DA-80907C01A52D}"/>
                    </a:ext>
                  </a:extLst>
                </p:cNvPr>
                <p:cNvSpPr/>
                <p:nvPr/>
              </p:nvSpPr>
              <p:spPr>
                <a:xfrm>
                  <a:off x="30478452" y="37573865"/>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978" name="Graphic 293">
                <a:extLst>
                  <a:ext uri="{FF2B5EF4-FFF2-40B4-BE49-F238E27FC236}">
                    <a16:creationId xmlns:a16="http://schemas.microsoft.com/office/drawing/2014/main" id="{3C3C387E-08BF-3F49-8F32-CEB840D9BD73}"/>
                  </a:ext>
                </a:extLst>
              </p:cNvPr>
              <p:cNvGrpSpPr/>
              <p:nvPr/>
            </p:nvGrpSpPr>
            <p:grpSpPr>
              <a:xfrm>
                <a:off x="30388917" y="36837582"/>
                <a:ext cx="243840" cy="72390"/>
                <a:chOff x="30388917" y="36837582"/>
                <a:chExt cx="243840" cy="72390"/>
              </a:xfrm>
              <a:noFill/>
            </p:grpSpPr>
            <p:sp>
              <p:nvSpPr>
                <p:cNvPr id="979" name="Freeform 978">
                  <a:extLst>
                    <a:ext uri="{FF2B5EF4-FFF2-40B4-BE49-F238E27FC236}">
                      <a16:creationId xmlns:a16="http://schemas.microsoft.com/office/drawing/2014/main" id="{B9298E37-4E81-7943-86C0-54148B82CEDD}"/>
                    </a:ext>
                  </a:extLst>
                </p:cNvPr>
                <p:cNvSpPr/>
                <p:nvPr/>
              </p:nvSpPr>
              <p:spPr>
                <a:xfrm>
                  <a:off x="30388917" y="3683758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980" name="Freeform 979">
                  <a:extLst>
                    <a:ext uri="{FF2B5EF4-FFF2-40B4-BE49-F238E27FC236}">
                      <a16:creationId xmlns:a16="http://schemas.microsoft.com/office/drawing/2014/main" id="{87AD4449-1B1D-3E49-9673-9248D844E440}"/>
                    </a:ext>
                  </a:extLst>
                </p:cNvPr>
                <p:cNvSpPr/>
                <p:nvPr/>
              </p:nvSpPr>
              <p:spPr>
                <a:xfrm>
                  <a:off x="30560367" y="3683758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976" name="Freeform 975">
              <a:extLst>
                <a:ext uri="{FF2B5EF4-FFF2-40B4-BE49-F238E27FC236}">
                  <a16:creationId xmlns:a16="http://schemas.microsoft.com/office/drawing/2014/main" id="{6BBAF0C2-D97D-D74E-B020-4AB976824601}"/>
                </a:ext>
              </a:extLst>
            </p:cNvPr>
            <p:cNvSpPr/>
            <p:nvPr/>
          </p:nvSpPr>
          <p:spPr>
            <a:xfrm>
              <a:off x="30307003" y="36688039"/>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991" name="Graphic 295">
            <a:extLst>
              <a:ext uri="{FF2B5EF4-FFF2-40B4-BE49-F238E27FC236}">
                <a16:creationId xmlns:a16="http://schemas.microsoft.com/office/drawing/2014/main" id="{F4377E7B-3AD0-3F4D-98D4-846B3EE53C2E}"/>
              </a:ext>
            </a:extLst>
          </p:cNvPr>
          <p:cNvGrpSpPr/>
          <p:nvPr/>
        </p:nvGrpSpPr>
        <p:grpSpPr>
          <a:xfrm>
            <a:off x="16510665" y="23451687"/>
            <a:ext cx="622335" cy="908307"/>
            <a:chOff x="16510665" y="23451687"/>
            <a:chExt cx="622335" cy="908307"/>
          </a:xfrm>
          <a:noFill/>
        </p:grpSpPr>
        <p:grpSp>
          <p:nvGrpSpPr>
            <p:cNvPr id="992" name="Graphic 295">
              <a:extLst>
                <a:ext uri="{FF2B5EF4-FFF2-40B4-BE49-F238E27FC236}">
                  <a16:creationId xmlns:a16="http://schemas.microsoft.com/office/drawing/2014/main" id="{44B6C7C2-5A98-564E-91D4-0C5AA8530D6F}"/>
                </a:ext>
              </a:extLst>
            </p:cNvPr>
            <p:cNvGrpSpPr/>
            <p:nvPr/>
          </p:nvGrpSpPr>
          <p:grpSpPr>
            <a:xfrm>
              <a:off x="16510665" y="23451687"/>
              <a:ext cx="622335" cy="908307"/>
              <a:chOff x="16510665" y="23451687"/>
              <a:chExt cx="622335" cy="908307"/>
            </a:xfrm>
            <a:noFill/>
          </p:grpSpPr>
          <p:grpSp>
            <p:nvGrpSpPr>
              <p:cNvPr id="994" name="Graphic 295">
                <a:extLst>
                  <a:ext uri="{FF2B5EF4-FFF2-40B4-BE49-F238E27FC236}">
                    <a16:creationId xmlns:a16="http://schemas.microsoft.com/office/drawing/2014/main" id="{25065BAE-6447-404A-BD16-FF63DC70E114}"/>
                  </a:ext>
                </a:extLst>
              </p:cNvPr>
              <p:cNvGrpSpPr/>
              <p:nvPr/>
            </p:nvGrpSpPr>
            <p:grpSpPr>
              <a:xfrm>
                <a:off x="16510665" y="23451687"/>
                <a:ext cx="622335" cy="908307"/>
                <a:chOff x="16510665" y="23451687"/>
                <a:chExt cx="622335" cy="908307"/>
              </a:xfrm>
              <a:noFill/>
            </p:grpSpPr>
            <p:sp>
              <p:nvSpPr>
                <p:cNvPr id="998" name="Freeform 997">
                  <a:extLst>
                    <a:ext uri="{FF2B5EF4-FFF2-40B4-BE49-F238E27FC236}">
                      <a16:creationId xmlns:a16="http://schemas.microsoft.com/office/drawing/2014/main" id="{34F41372-03FE-7048-9880-339A25B8C391}"/>
                    </a:ext>
                  </a:extLst>
                </p:cNvPr>
                <p:cNvSpPr/>
                <p:nvPr/>
              </p:nvSpPr>
              <p:spPr>
                <a:xfrm>
                  <a:off x="16674146" y="23860070"/>
                  <a:ext cx="287287" cy="180595"/>
                </a:xfrm>
                <a:custGeom>
                  <a:avLst/>
                  <a:gdLst>
                    <a:gd name="connsiteX0" fmla="*/ 0 w 287287"/>
                    <a:gd name="connsiteY0" fmla="*/ 11877 h 180595"/>
                    <a:gd name="connsiteX1" fmla="*/ 135162 w 287287"/>
                    <a:gd name="connsiteY1" fmla="*/ 180404 h 180595"/>
                    <a:gd name="connsiteX2" fmla="*/ 287287 w 287287"/>
                    <a:gd name="connsiteY2" fmla="*/ 0 h 180595"/>
                  </a:gdLst>
                  <a:ahLst/>
                  <a:cxnLst>
                    <a:cxn ang="0">
                      <a:pos x="connsiteX0" y="connsiteY0"/>
                    </a:cxn>
                    <a:cxn ang="0">
                      <a:pos x="connsiteX1" y="connsiteY1"/>
                    </a:cxn>
                    <a:cxn ang="0">
                      <a:pos x="connsiteX2" y="connsiteY2"/>
                    </a:cxn>
                  </a:cxnLst>
                  <a:rect l="l" t="t" r="r" b="b"/>
                  <a:pathLst>
                    <a:path w="287287" h="180595">
                      <a:moveTo>
                        <a:pt x="0" y="11877"/>
                      </a:moveTo>
                      <a:cubicBezTo>
                        <a:pt x="1697" y="94443"/>
                        <a:pt x="23187" y="175879"/>
                        <a:pt x="135162" y="180404"/>
                      </a:cubicBezTo>
                      <a:cubicBezTo>
                        <a:pt x="260142" y="185493"/>
                        <a:pt x="284460" y="88223"/>
                        <a:pt x="287287" y="0"/>
                      </a:cubicBezTo>
                    </a:path>
                  </a:pathLst>
                </a:custGeom>
                <a:noFill/>
                <a:ln w="14111" cap="flat">
                  <a:solidFill>
                    <a:srgbClr val="232F3E"/>
                  </a:solidFill>
                  <a:prstDash val="solid"/>
                  <a:miter/>
                </a:ln>
              </p:spPr>
              <p:txBody>
                <a:bodyPr rtlCol="0" anchor="ctr"/>
                <a:lstStyle/>
                <a:p>
                  <a:endParaRPr lang="en-US"/>
                </a:p>
              </p:txBody>
            </p:sp>
            <p:sp>
              <p:nvSpPr>
                <p:cNvPr id="999" name="Freeform 998">
                  <a:extLst>
                    <a:ext uri="{FF2B5EF4-FFF2-40B4-BE49-F238E27FC236}">
                      <a16:creationId xmlns:a16="http://schemas.microsoft.com/office/drawing/2014/main" id="{4BEA40E1-3883-894F-A81E-25326A54B08E}"/>
                    </a:ext>
                  </a:extLst>
                </p:cNvPr>
                <p:cNvSpPr/>
                <p:nvPr/>
              </p:nvSpPr>
              <p:spPr>
                <a:xfrm>
                  <a:off x="16627348" y="23582960"/>
                  <a:ext cx="380841" cy="292439"/>
                </a:xfrm>
                <a:custGeom>
                  <a:avLst/>
                  <a:gdLst>
                    <a:gd name="connsiteX0" fmla="*/ 263960 w 380841"/>
                    <a:gd name="connsiteY0" fmla="*/ 130639 h 292439"/>
                    <a:gd name="connsiteX1" fmla="*/ 123710 w 380841"/>
                    <a:gd name="connsiteY1" fmla="*/ 193412 h 292439"/>
                    <a:gd name="connsiteX2" fmla="*/ 44536 w 380841"/>
                    <a:gd name="connsiteY2" fmla="*/ 292379 h 292439"/>
                    <a:gd name="connsiteX3" fmla="*/ 991 w 380841"/>
                    <a:gd name="connsiteY3" fmla="*/ 166268 h 292439"/>
                    <a:gd name="connsiteX4" fmla="*/ 184787 w 380841"/>
                    <a:gd name="connsiteY4" fmla="*/ 2 h 292439"/>
                    <a:gd name="connsiteX5" fmla="*/ 377066 w 380841"/>
                    <a:gd name="connsiteY5" fmla="*/ 158916 h 292439"/>
                    <a:gd name="connsiteX6" fmla="*/ 336348 w 380841"/>
                    <a:gd name="connsiteY6" fmla="*/ 283331 h 292439"/>
                    <a:gd name="connsiteX7" fmla="*/ 306375 w 380841"/>
                    <a:gd name="connsiteY7" fmla="*/ 220557 h 292439"/>
                    <a:gd name="connsiteX8" fmla="*/ 263960 w 380841"/>
                    <a:gd name="connsiteY8" fmla="*/ 130639 h 2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41" h="292439">
                      <a:moveTo>
                        <a:pt x="263960" y="130639"/>
                      </a:moveTo>
                      <a:cubicBezTo>
                        <a:pt x="263960" y="130639"/>
                        <a:pt x="204014" y="209247"/>
                        <a:pt x="123710" y="193412"/>
                      </a:cubicBezTo>
                      <a:cubicBezTo>
                        <a:pt x="123710" y="193412"/>
                        <a:pt x="84123" y="282765"/>
                        <a:pt x="44536" y="292379"/>
                      </a:cubicBezTo>
                      <a:cubicBezTo>
                        <a:pt x="34922" y="294642"/>
                        <a:pt x="-6927" y="232999"/>
                        <a:pt x="991" y="166268"/>
                      </a:cubicBezTo>
                      <a:cubicBezTo>
                        <a:pt x="8343" y="101232"/>
                        <a:pt x="69419" y="-562"/>
                        <a:pt x="184787" y="2"/>
                      </a:cubicBezTo>
                      <a:cubicBezTo>
                        <a:pt x="246995" y="2"/>
                        <a:pt x="352748" y="27714"/>
                        <a:pt x="377066" y="158916"/>
                      </a:cubicBezTo>
                      <a:cubicBezTo>
                        <a:pt x="382721" y="191150"/>
                        <a:pt x="389507" y="269758"/>
                        <a:pt x="336348" y="283331"/>
                      </a:cubicBezTo>
                      <a:cubicBezTo>
                        <a:pt x="328996" y="285028"/>
                        <a:pt x="345962" y="248269"/>
                        <a:pt x="306375" y="220557"/>
                      </a:cubicBezTo>
                      <a:cubicBezTo>
                        <a:pt x="266222" y="193412"/>
                        <a:pt x="298457" y="97273"/>
                        <a:pt x="263960" y="130639"/>
                      </a:cubicBezTo>
                      <a:close/>
                    </a:path>
                  </a:pathLst>
                </a:custGeom>
                <a:noFill/>
                <a:ln w="14111" cap="flat">
                  <a:solidFill>
                    <a:srgbClr val="232F3E"/>
                  </a:solidFill>
                  <a:prstDash val="solid"/>
                  <a:miter/>
                </a:ln>
              </p:spPr>
              <p:txBody>
                <a:bodyPr rtlCol="0" anchor="ctr"/>
                <a:lstStyle/>
                <a:p>
                  <a:endParaRPr lang="en-US"/>
                </a:p>
              </p:txBody>
            </p:sp>
            <p:sp>
              <p:nvSpPr>
                <p:cNvPr id="1000" name="Freeform 999">
                  <a:extLst>
                    <a:ext uri="{FF2B5EF4-FFF2-40B4-BE49-F238E27FC236}">
                      <a16:creationId xmlns:a16="http://schemas.microsoft.com/office/drawing/2014/main" id="{71CD328F-5C6E-9F47-8D39-CE58EE3806B0}"/>
                    </a:ext>
                  </a:extLst>
                </p:cNvPr>
                <p:cNvSpPr/>
                <p:nvPr/>
              </p:nvSpPr>
              <p:spPr>
                <a:xfrm>
                  <a:off x="16681758" y="23451687"/>
                  <a:ext cx="276729" cy="143715"/>
                </a:xfrm>
                <a:custGeom>
                  <a:avLst/>
                  <a:gdLst>
                    <a:gd name="connsiteX0" fmla="*/ 7658 w 276729"/>
                    <a:gd name="connsiteY0" fmla="*/ 143716 h 143715"/>
                    <a:gd name="connsiteX1" fmla="*/ 21230 w 276729"/>
                    <a:gd name="connsiteY1" fmla="*/ 51536 h 143715"/>
                    <a:gd name="connsiteX2" fmla="*/ 251399 w 276729"/>
                    <a:gd name="connsiteY2" fmla="*/ 41356 h 143715"/>
                    <a:gd name="connsiteX3" fmla="*/ 263840 w 276729"/>
                    <a:gd name="connsiteY3" fmla="*/ 143716 h 143715"/>
                  </a:gdLst>
                  <a:ahLst/>
                  <a:cxnLst>
                    <a:cxn ang="0">
                      <a:pos x="connsiteX0" y="connsiteY0"/>
                    </a:cxn>
                    <a:cxn ang="0">
                      <a:pos x="connsiteX1" y="connsiteY1"/>
                    </a:cxn>
                    <a:cxn ang="0">
                      <a:pos x="connsiteX2" y="connsiteY2"/>
                    </a:cxn>
                    <a:cxn ang="0">
                      <a:pos x="connsiteX3" y="connsiteY3"/>
                    </a:cxn>
                  </a:cxnLst>
                  <a:rect l="l" t="t" r="r" b="b"/>
                  <a:pathLst>
                    <a:path w="276729" h="143715">
                      <a:moveTo>
                        <a:pt x="7658" y="143716"/>
                      </a:moveTo>
                      <a:cubicBezTo>
                        <a:pt x="-2521" y="122792"/>
                        <a:pt x="-6480" y="91688"/>
                        <a:pt x="21230" y="51536"/>
                      </a:cubicBezTo>
                      <a:cubicBezTo>
                        <a:pt x="71562" y="-19721"/>
                        <a:pt x="196543" y="-11238"/>
                        <a:pt x="251399" y="41356"/>
                      </a:cubicBezTo>
                      <a:cubicBezTo>
                        <a:pt x="277414" y="66239"/>
                        <a:pt x="286462" y="107523"/>
                        <a:pt x="263840" y="143716"/>
                      </a:cubicBezTo>
                    </a:path>
                  </a:pathLst>
                </a:custGeom>
                <a:noFill/>
                <a:ln w="14111" cap="flat">
                  <a:solidFill>
                    <a:srgbClr val="232F3E"/>
                  </a:solidFill>
                  <a:prstDash val="solid"/>
                  <a:miter/>
                </a:ln>
              </p:spPr>
              <p:txBody>
                <a:bodyPr rtlCol="0" anchor="ctr"/>
                <a:lstStyle/>
                <a:p>
                  <a:endParaRPr lang="en-US"/>
                </a:p>
              </p:txBody>
            </p:sp>
            <p:sp>
              <p:nvSpPr>
                <p:cNvPr id="1001" name="Freeform 1000">
                  <a:extLst>
                    <a:ext uri="{FF2B5EF4-FFF2-40B4-BE49-F238E27FC236}">
                      <a16:creationId xmlns:a16="http://schemas.microsoft.com/office/drawing/2014/main" id="{FC767089-15BD-E04B-8965-FDAD402A7329}"/>
                    </a:ext>
                  </a:extLst>
                </p:cNvPr>
                <p:cNvSpPr/>
                <p:nvPr/>
              </p:nvSpPr>
              <p:spPr>
                <a:xfrm>
                  <a:off x="16734092" y="24017286"/>
                  <a:ext cx="168527" cy="181250"/>
                </a:xfrm>
                <a:custGeom>
                  <a:avLst/>
                  <a:gdLst>
                    <a:gd name="connsiteX0" fmla="*/ 0 w 168527"/>
                    <a:gd name="connsiteY0" fmla="*/ 7352 h 181250"/>
                    <a:gd name="connsiteX1" fmla="*/ 566 w 168527"/>
                    <a:gd name="connsiteY1" fmla="*/ 54856 h 181250"/>
                    <a:gd name="connsiteX2" fmla="*/ 59380 w 168527"/>
                    <a:gd name="connsiteY2" fmla="*/ 165133 h 181250"/>
                    <a:gd name="connsiteX3" fmla="*/ 109711 w 168527"/>
                    <a:gd name="connsiteY3" fmla="*/ 165133 h 181250"/>
                    <a:gd name="connsiteX4" fmla="*/ 168527 w 168527"/>
                    <a:gd name="connsiteY4" fmla="*/ 54856 h 181250"/>
                    <a:gd name="connsiteX5" fmla="*/ 167396 w 168527"/>
                    <a:gd name="connsiteY5" fmla="*/ 0 h 1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527" h="181250">
                      <a:moveTo>
                        <a:pt x="0" y="7352"/>
                      </a:moveTo>
                      <a:lnTo>
                        <a:pt x="566" y="54856"/>
                      </a:lnTo>
                      <a:lnTo>
                        <a:pt x="59380" y="165133"/>
                      </a:lnTo>
                      <a:cubicBezTo>
                        <a:pt x="70691" y="186624"/>
                        <a:pt x="98401" y="186624"/>
                        <a:pt x="109711" y="165133"/>
                      </a:cubicBezTo>
                      <a:lnTo>
                        <a:pt x="168527" y="54856"/>
                      </a:lnTo>
                      <a:lnTo>
                        <a:pt x="167396" y="0"/>
                      </a:lnTo>
                    </a:path>
                  </a:pathLst>
                </a:custGeom>
                <a:noFill/>
                <a:ln w="14111" cap="flat">
                  <a:solidFill>
                    <a:srgbClr val="232F3E"/>
                  </a:solidFill>
                  <a:prstDash val="solid"/>
                  <a:miter/>
                </a:ln>
              </p:spPr>
              <p:txBody>
                <a:bodyPr rtlCol="0" anchor="ctr"/>
                <a:lstStyle/>
                <a:p>
                  <a:endParaRPr lang="en-US"/>
                </a:p>
              </p:txBody>
            </p:sp>
            <p:sp>
              <p:nvSpPr>
                <p:cNvPr id="1002" name="Freeform 1001">
                  <a:extLst>
                    <a:ext uri="{FF2B5EF4-FFF2-40B4-BE49-F238E27FC236}">
                      <a16:creationId xmlns:a16="http://schemas.microsoft.com/office/drawing/2014/main" id="{CDF06DD8-BDEF-5345-A529-2C696CBAB02B}"/>
                    </a:ext>
                  </a:extLst>
                </p:cNvPr>
                <p:cNvSpPr/>
                <p:nvPr/>
              </p:nvSpPr>
              <p:spPr>
                <a:xfrm>
                  <a:off x="16510665" y="24064790"/>
                  <a:ext cx="622335" cy="295205"/>
                </a:xfrm>
                <a:custGeom>
                  <a:avLst/>
                  <a:gdLst>
                    <a:gd name="connsiteX0" fmla="*/ 223993 w 622335"/>
                    <a:gd name="connsiteY0" fmla="*/ 0 h 295205"/>
                    <a:gd name="connsiteX1" fmla="*/ 30582 w 622335"/>
                    <a:gd name="connsiteY1" fmla="*/ 93878 h 295205"/>
                    <a:gd name="connsiteX2" fmla="*/ 45 w 622335"/>
                    <a:gd name="connsiteY2" fmla="*/ 295206 h 295205"/>
                    <a:gd name="connsiteX3" fmla="*/ 622123 w 622335"/>
                    <a:gd name="connsiteY3" fmla="*/ 295206 h 295205"/>
                    <a:gd name="connsiteX4" fmla="*/ 591585 w 622335"/>
                    <a:gd name="connsiteY4" fmla="*/ 93878 h 295205"/>
                    <a:gd name="connsiteX5" fmla="*/ 394216 w 622335"/>
                    <a:gd name="connsiteY5" fmla="*/ 0 h 29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35" h="295205">
                      <a:moveTo>
                        <a:pt x="223993" y="0"/>
                      </a:moveTo>
                      <a:cubicBezTo>
                        <a:pt x="180447" y="5655"/>
                        <a:pt x="66211" y="32236"/>
                        <a:pt x="30582" y="93878"/>
                      </a:cubicBezTo>
                      <a:cubicBezTo>
                        <a:pt x="4003" y="140817"/>
                        <a:pt x="-521" y="165699"/>
                        <a:pt x="45" y="295206"/>
                      </a:cubicBezTo>
                      <a:lnTo>
                        <a:pt x="622123" y="295206"/>
                      </a:lnTo>
                      <a:cubicBezTo>
                        <a:pt x="622689" y="165699"/>
                        <a:pt x="624385" y="151561"/>
                        <a:pt x="591585" y="93878"/>
                      </a:cubicBezTo>
                      <a:cubicBezTo>
                        <a:pt x="556522" y="31670"/>
                        <a:pt x="437761" y="5655"/>
                        <a:pt x="394216" y="0"/>
                      </a:cubicBezTo>
                    </a:path>
                  </a:pathLst>
                </a:custGeom>
                <a:noFill/>
                <a:ln w="14111" cap="flat">
                  <a:solidFill>
                    <a:srgbClr val="232F3E"/>
                  </a:solidFill>
                  <a:prstDash val="solid"/>
                  <a:miter/>
                </a:ln>
              </p:spPr>
              <p:txBody>
                <a:bodyPr rtlCol="0" anchor="ctr"/>
                <a:lstStyle/>
                <a:p>
                  <a:endParaRPr lang="en-US"/>
                </a:p>
              </p:txBody>
            </p:sp>
            <p:sp>
              <p:nvSpPr>
                <p:cNvPr id="1003" name="Freeform 1002">
                  <a:extLst>
                    <a:ext uri="{FF2B5EF4-FFF2-40B4-BE49-F238E27FC236}">
                      <a16:creationId xmlns:a16="http://schemas.microsoft.com/office/drawing/2014/main" id="{9FA85F09-8E47-4445-9FD3-B91AAC5C135C}"/>
                    </a:ext>
                  </a:extLst>
                </p:cNvPr>
                <p:cNvSpPr/>
                <p:nvPr/>
              </p:nvSpPr>
              <p:spPr>
                <a:xfrm>
                  <a:off x="16640215" y="24231055"/>
                  <a:ext cx="5655" cy="81435"/>
                </a:xfrm>
                <a:custGeom>
                  <a:avLst/>
                  <a:gdLst>
                    <a:gd name="connsiteX0" fmla="*/ -1 w 5655"/>
                    <a:gd name="connsiteY0" fmla="*/ 0 h 81435"/>
                    <a:gd name="connsiteX1" fmla="*/ -1 w 5655"/>
                    <a:gd name="connsiteY1" fmla="*/ 81435 h 81435"/>
                  </a:gdLst>
                  <a:ahLst/>
                  <a:cxnLst>
                    <a:cxn ang="0">
                      <a:pos x="connsiteX0" y="connsiteY0"/>
                    </a:cxn>
                    <a:cxn ang="0">
                      <a:pos x="connsiteX1" y="connsiteY1"/>
                    </a:cxn>
                  </a:cxnLst>
                  <a:rect l="l" t="t" r="r" b="b"/>
                  <a:pathLst>
                    <a:path w="5655" h="81435">
                      <a:moveTo>
                        <a:pt x="-1" y="0"/>
                      </a:moveTo>
                      <a:lnTo>
                        <a:pt x="-1" y="81435"/>
                      </a:lnTo>
                    </a:path>
                  </a:pathLst>
                </a:custGeom>
                <a:ln w="14111" cap="flat">
                  <a:solidFill>
                    <a:srgbClr val="232F3E"/>
                  </a:solidFill>
                  <a:prstDash val="solid"/>
                  <a:miter/>
                </a:ln>
              </p:spPr>
              <p:txBody>
                <a:bodyPr rtlCol="0" anchor="ctr"/>
                <a:lstStyle/>
                <a:p>
                  <a:endParaRPr lang="en-US"/>
                </a:p>
              </p:txBody>
            </p:sp>
            <p:sp>
              <p:nvSpPr>
                <p:cNvPr id="1004" name="Freeform 1003">
                  <a:extLst>
                    <a:ext uri="{FF2B5EF4-FFF2-40B4-BE49-F238E27FC236}">
                      <a16:creationId xmlns:a16="http://schemas.microsoft.com/office/drawing/2014/main" id="{6BD2C7B7-7436-1B45-AE99-6678DE6A4331}"/>
                    </a:ext>
                  </a:extLst>
                </p:cNvPr>
                <p:cNvSpPr/>
                <p:nvPr/>
              </p:nvSpPr>
              <p:spPr>
                <a:xfrm>
                  <a:off x="16994799" y="24231055"/>
                  <a:ext cx="5655" cy="81435"/>
                </a:xfrm>
                <a:custGeom>
                  <a:avLst/>
                  <a:gdLst>
                    <a:gd name="connsiteX0" fmla="*/ 1 w 5655"/>
                    <a:gd name="connsiteY0" fmla="*/ 0 h 81435"/>
                    <a:gd name="connsiteX1" fmla="*/ 1 w 5655"/>
                    <a:gd name="connsiteY1" fmla="*/ 81435 h 81435"/>
                  </a:gdLst>
                  <a:ahLst/>
                  <a:cxnLst>
                    <a:cxn ang="0">
                      <a:pos x="connsiteX0" y="connsiteY0"/>
                    </a:cxn>
                    <a:cxn ang="0">
                      <a:pos x="connsiteX1" y="connsiteY1"/>
                    </a:cxn>
                  </a:cxnLst>
                  <a:rect l="l" t="t" r="r" b="b"/>
                  <a:pathLst>
                    <a:path w="5655" h="81435">
                      <a:moveTo>
                        <a:pt x="1" y="0"/>
                      </a:moveTo>
                      <a:lnTo>
                        <a:pt x="1" y="81435"/>
                      </a:lnTo>
                    </a:path>
                  </a:pathLst>
                </a:custGeom>
                <a:ln w="14111" cap="flat">
                  <a:solidFill>
                    <a:srgbClr val="232F3E"/>
                  </a:solidFill>
                  <a:prstDash val="solid"/>
                  <a:miter/>
                </a:ln>
              </p:spPr>
              <p:txBody>
                <a:bodyPr rtlCol="0" anchor="ctr"/>
                <a:lstStyle/>
                <a:p>
                  <a:endParaRPr lang="en-US"/>
                </a:p>
              </p:txBody>
            </p:sp>
            <p:sp>
              <p:nvSpPr>
                <p:cNvPr id="1005" name="Freeform 1004">
                  <a:extLst>
                    <a:ext uri="{FF2B5EF4-FFF2-40B4-BE49-F238E27FC236}">
                      <a16:creationId xmlns:a16="http://schemas.microsoft.com/office/drawing/2014/main" id="{FB125F27-C7AA-6D4D-B440-C513643E86C7}"/>
                    </a:ext>
                  </a:extLst>
                </p:cNvPr>
                <p:cNvSpPr/>
                <p:nvPr/>
              </p:nvSpPr>
              <p:spPr>
                <a:xfrm>
                  <a:off x="16872646" y="24102115"/>
                  <a:ext cx="112766" cy="84828"/>
                </a:xfrm>
                <a:custGeom>
                  <a:avLst/>
                  <a:gdLst>
                    <a:gd name="connsiteX0" fmla="*/ 88787 w 112766"/>
                    <a:gd name="connsiteY0" fmla="*/ 0 h 84828"/>
                    <a:gd name="connsiteX1" fmla="*/ 107450 w 112766"/>
                    <a:gd name="connsiteY1" fmla="*/ 21490 h 84828"/>
                    <a:gd name="connsiteX2" fmla="*/ 90484 w 112766"/>
                    <a:gd name="connsiteY2" fmla="*/ 66732 h 84828"/>
                    <a:gd name="connsiteX3" fmla="*/ 0 w 112766"/>
                    <a:gd name="connsiteY3" fmla="*/ 84829 h 84828"/>
                  </a:gdLst>
                  <a:ahLst/>
                  <a:cxnLst>
                    <a:cxn ang="0">
                      <a:pos x="connsiteX0" y="connsiteY0"/>
                    </a:cxn>
                    <a:cxn ang="0">
                      <a:pos x="connsiteX1" y="connsiteY1"/>
                    </a:cxn>
                    <a:cxn ang="0">
                      <a:pos x="connsiteX2" y="connsiteY2"/>
                    </a:cxn>
                    <a:cxn ang="0">
                      <a:pos x="connsiteX3" y="connsiteY3"/>
                    </a:cxn>
                  </a:cxnLst>
                  <a:rect l="l" t="t" r="r" b="b"/>
                  <a:pathLst>
                    <a:path w="112766" h="84828">
                      <a:moveTo>
                        <a:pt x="88787" y="0"/>
                      </a:moveTo>
                      <a:cubicBezTo>
                        <a:pt x="95573" y="6221"/>
                        <a:pt x="102361" y="13572"/>
                        <a:pt x="107450" y="21490"/>
                      </a:cubicBezTo>
                      <a:cubicBezTo>
                        <a:pt x="119327" y="38456"/>
                        <a:pt x="110278" y="61642"/>
                        <a:pt x="90484" y="66732"/>
                      </a:cubicBezTo>
                      <a:lnTo>
                        <a:pt x="0" y="84829"/>
                      </a:lnTo>
                    </a:path>
                  </a:pathLst>
                </a:custGeom>
                <a:noFill/>
                <a:ln w="14111" cap="flat">
                  <a:solidFill>
                    <a:srgbClr val="FF9900"/>
                  </a:solidFill>
                  <a:prstDash val="solid"/>
                  <a:miter/>
                </a:ln>
              </p:spPr>
              <p:txBody>
                <a:bodyPr rtlCol="0" anchor="ctr"/>
                <a:lstStyle/>
                <a:p>
                  <a:endParaRPr lang="en-US"/>
                </a:p>
              </p:txBody>
            </p:sp>
            <p:sp>
              <p:nvSpPr>
                <p:cNvPr id="1006" name="Freeform 1005">
                  <a:extLst>
                    <a:ext uri="{FF2B5EF4-FFF2-40B4-BE49-F238E27FC236}">
                      <a16:creationId xmlns:a16="http://schemas.microsoft.com/office/drawing/2014/main" id="{7FDFC2DB-1024-7842-8487-DDEF296953C3}"/>
                    </a:ext>
                  </a:extLst>
                </p:cNvPr>
                <p:cNvSpPr/>
                <p:nvPr/>
              </p:nvSpPr>
              <p:spPr>
                <a:xfrm>
                  <a:off x="16657519" y="24102115"/>
                  <a:ext cx="112765" cy="84828"/>
                </a:xfrm>
                <a:custGeom>
                  <a:avLst/>
                  <a:gdLst>
                    <a:gd name="connsiteX0" fmla="*/ 23978 w 112765"/>
                    <a:gd name="connsiteY0" fmla="*/ 0 h 84828"/>
                    <a:gd name="connsiteX1" fmla="*/ 5316 w 112765"/>
                    <a:gd name="connsiteY1" fmla="*/ 21490 h 84828"/>
                    <a:gd name="connsiteX2" fmla="*/ 22281 w 112765"/>
                    <a:gd name="connsiteY2" fmla="*/ 66732 h 84828"/>
                    <a:gd name="connsiteX3" fmla="*/ 112766 w 112765"/>
                    <a:gd name="connsiteY3" fmla="*/ 84829 h 84828"/>
                  </a:gdLst>
                  <a:ahLst/>
                  <a:cxnLst>
                    <a:cxn ang="0">
                      <a:pos x="connsiteX0" y="connsiteY0"/>
                    </a:cxn>
                    <a:cxn ang="0">
                      <a:pos x="connsiteX1" y="connsiteY1"/>
                    </a:cxn>
                    <a:cxn ang="0">
                      <a:pos x="connsiteX2" y="connsiteY2"/>
                    </a:cxn>
                    <a:cxn ang="0">
                      <a:pos x="connsiteX3" y="connsiteY3"/>
                    </a:cxn>
                  </a:cxnLst>
                  <a:rect l="l" t="t" r="r" b="b"/>
                  <a:pathLst>
                    <a:path w="112765" h="84828">
                      <a:moveTo>
                        <a:pt x="23978" y="0"/>
                      </a:moveTo>
                      <a:cubicBezTo>
                        <a:pt x="17192" y="6221"/>
                        <a:pt x="10406" y="13572"/>
                        <a:pt x="5316" y="21490"/>
                      </a:cubicBezTo>
                      <a:cubicBezTo>
                        <a:pt x="-6560" y="38456"/>
                        <a:pt x="2488" y="61642"/>
                        <a:pt x="22281" y="66732"/>
                      </a:cubicBezTo>
                      <a:lnTo>
                        <a:pt x="112766" y="84829"/>
                      </a:lnTo>
                    </a:path>
                  </a:pathLst>
                </a:custGeom>
                <a:noFill/>
                <a:ln w="14111" cap="flat">
                  <a:solidFill>
                    <a:srgbClr val="FF9900"/>
                  </a:solidFill>
                  <a:prstDash val="solid"/>
                  <a:miter/>
                </a:ln>
              </p:spPr>
              <p:txBody>
                <a:bodyPr rtlCol="0" anchor="ctr"/>
                <a:lstStyle/>
                <a:p>
                  <a:endParaRPr lang="en-US"/>
                </a:p>
              </p:txBody>
            </p:sp>
            <p:sp>
              <p:nvSpPr>
                <p:cNvPr id="1007" name="Freeform 1006">
                  <a:extLst>
                    <a:ext uri="{FF2B5EF4-FFF2-40B4-BE49-F238E27FC236}">
                      <a16:creationId xmlns:a16="http://schemas.microsoft.com/office/drawing/2014/main" id="{C7F7D87C-D7FE-3D41-ABFA-1477938A561C}"/>
                    </a:ext>
                  </a:extLst>
                </p:cNvPr>
                <p:cNvSpPr/>
                <p:nvPr/>
              </p:nvSpPr>
              <p:spPr>
                <a:xfrm>
                  <a:off x="16796865" y="24261593"/>
                  <a:ext cx="50897" cy="50897"/>
                </a:xfrm>
                <a:custGeom>
                  <a:avLst/>
                  <a:gdLst>
                    <a:gd name="connsiteX0" fmla="*/ 50898 w 50897"/>
                    <a:gd name="connsiteY0" fmla="*/ 25448 h 50897"/>
                    <a:gd name="connsiteX1" fmla="*/ 25449 w 50897"/>
                    <a:gd name="connsiteY1" fmla="*/ 50897 h 50897"/>
                    <a:gd name="connsiteX2" fmla="*/ 1 w 50897"/>
                    <a:gd name="connsiteY2" fmla="*/ 25448 h 50897"/>
                    <a:gd name="connsiteX3" fmla="*/ 25449 w 50897"/>
                    <a:gd name="connsiteY3" fmla="*/ 0 h 50897"/>
                    <a:gd name="connsiteX4" fmla="*/ 50898 w 50897"/>
                    <a:gd name="connsiteY4" fmla="*/ 25448 h 5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97" h="50897">
                      <a:moveTo>
                        <a:pt x="50898" y="25448"/>
                      </a:moveTo>
                      <a:cubicBezTo>
                        <a:pt x="50898" y="39504"/>
                        <a:pt x="39505" y="50897"/>
                        <a:pt x="25449" y="50897"/>
                      </a:cubicBezTo>
                      <a:cubicBezTo>
                        <a:pt x="11394" y="50897"/>
                        <a:pt x="1" y="39504"/>
                        <a:pt x="1" y="25448"/>
                      </a:cubicBezTo>
                      <a:cubicBezTo>
                        <a:pt x="1" y="11393"/>
                        <a:pt x="11394" y="0"/>
                        <a:pt x="25449" y="0"/>
                      </a:cubicBezTo>
                      <a:cubicBezTo>
                        <a:pt x="39505" y="0"/>
                        <a:pt x="50898" y="11393"/>
                        <a:pt x="50898" y="25448"/>
                      </a:cubicBezTo>
                      <a:close/>
                    </a:path>
                  </a:pathLst>
                </a:custGeom>
                <a:noFill/>
                <a:ln w="14111" cap="flat">
                  <a:solidFill>
                    <a:srgbClr val="232F3E"/>
                  </a:solidFill>
                  <a:prstDash val="solid"/>
                  <a:miter/>
                </a:ln>
              </p:spPr>
              <p:txBody>
                <a:bodyPr rtlCol="0" anchor="ctr"/>
                <a:lstStyle/>
                <a:p>
                  <a:endParaRPr lang="en-US"/>
                </a:p>
              </p:txBody>
            </p:sp>
          </p:grpSp>
          <p:grpSp>
            <p:nvGrpSpPr>
              <p:cNvPr id="995" name="Graphic 295">
                <a:extLst>
                  <a:ext uri="{FF2B5EF4-FFF2-40B4-BE49-F238E27FC236}">
                    <a16:creationId xmlns:a16="http://schemas.microsoft.com/office/drawing/2014/main" id="{31A32D84-9071-854F-80A5-7296C372D3B9}"/>
                  </a:ext>
                </a:extLst>
              </p:cNvPr>
              <p:cNvGrpSpPr/>
              <p:nvPr/>
            </p:nvGrpSpPr>
            <p:grpSpPr>
              <a:xfrm>
                <a:off x="16743706" y="23824442"/>
                <a:ext cx="144774" cy="42979"/>
                <a:chOff x="16743706" y="23824442"/>
                <a:chExt cx="144774" cy="42979"/>
              </a:xfrm>
              <a:noFill/>
            </p:grpSpPr>
            <p:sp>
              <p:nvSpPr>
                <p:cNvPr id="996" name="Freeform 995">
                  <a:extLst>
                    <a:ext uri="{FF2B5EF4-FFF2-40B4-BE49-F238E27FC236}">
                      <a16:creationId xmlns:a16="http://schemas.microsoft.com/office/drawing/2014/main" id="{3B1239D0-F44C-AF43-ADA7-601B5F0F9C90}"/>
                    </a:ext>
                  </a:extLst>
                </p:cNvPr>
                <p:cNvSpPr/>
                <p:nvPr/>
              </p:nvSpPr>
              <p:spPr>
                <a:xfrm>
                  <a:off x="16743706" y="23824442"/>
                  <a:ext cx="42979" cy="42979"/>
                </a:xfrm>
                <a:custGeom>
                  <a:avLst/>
                  <a:gdLst>
                    <a:gd name="connsiteX0" fmla="*/ 42980 w 42979"/>
                    <a:gd name="connsiteY0" fmla="*/ 21490 h 42979"/>
                    <a:gd name="connsiteX1" fmla="*/ 21490 w 42979"/>
                    <a:gd name="connsiteY1" fmla="*/ 42980 h 42979"/>
                    <a:gd name="connsiteX2" fmla="*/ 0 w 42979"/>
                    <a:gd name="connsiteY2" fmla="*/ 21490 h 42979"/>
                    <a:gd name="connsiteX3" fmla="*/ 21490 w 42979"/>
                    <a:gd name="connsiteY3" fmla="*/ -1 h 42979"/>
                    <a:gd name="connsiteX4" fmla="*/ 42980 w 42979"/>
                    <a:gd name="connsiteY4" fmla="*/ 21490 h 42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9" h="42979">
                      <a:moveTo>
                        <a:pt x="42980" y="21490"/>
                      </a:moveTo>
                      <a:cubicBezTo>
                        <a:pt x="42980" y="33358"/>
                        <a:pt x="33358" y="42980"/>
                        <a:pt x="21490" y="42980"/>
                      </a:cubicBezTo>
                      <a:cubicBezTo>
                        <a:pt x="9622" y="42980"/>
                        <a:pt x="0" y="33358"/>
                        <a:pt x="0" y="21490"/>
                      </a:cubicBezTo>
                      <a:cubicBezTo>
                        <a:pt x="0" y="9621"/>
                        <a:pt x="9622" y="-1"/>
                        <a:pt x="21490" y="-1"/>
                      </a:cubicBezTo>
                      <a:cubicBezTo>
                        <a:pt x="33358" y="-1"/>
                        <a:pt x="42980" y="9621"/>
                        <a:pt x="42980" y="21490"/>
                      </a:cubicBezTo>
                      <a:close/>
                    </a:path>
                  </a:pathLst>
                </a:custGeom>
                <a:noFill/>
                <a:ln w="14111" cap="flat">
                  <a:solidFill>
                    <a:srgbClr val="232F3E"/>
                  </a:solidFill>
                  <a:prstDash val="solid"/>
                  <a:round/>
                </a:ln>
              </p:spPr>
              <p:txBody>
                <a:bodyPr rtlCol="0" anchor="ctr"/>
                <a:lstStyle/>
                <a:p>
                  <a:endParaRPr lang="en-US"/>
                </a:p>
              </p:txBody>
            </p:sp>
            <p:sp>
              <p:nvSpPr>
                <p:cNvPr id="997" name="Freeform 996">
                  <a:extLst>
                    <a:ext uri="{FF2B5EF4-FFF2-40B4-BE49-F238E27FC236}">
                      <a16:creationId xmlns:a16="http://schemas.microsoft.com/office/drawing/2014/main" id="{21ADEB2C-DF8F-0549-929C-B1A8851577D9}"/>
                    </a:ext>
                  </a:extLst>
                </p:cNvPr>
                <p:cNvSpPr/>
                <p:nvPr/>
              </p:nvSpPr>
              <p:spPr>
                <a:xfrm>
                  <a:off x="16845501" y="23824442"/>
                  <a:ext cx="42979" cy="42979"/>
                </a:xfrm>
                <a:custGeom>
                  <a:avLst/>
                  <a:gdLst>
                    <a:gd name="connsiteX0" fmla="*/ 42980 w 42979"/>
                    <a:gd name="connsiteY0" fmla="*/ 21490 h 42979"/>
                    <a:gd name="connsiteX1" fmla="*/ 21490 w 42979"/>
                    <a:gd name="connsiteY1" fmla="*/ 42980 h 42979"/>
                    <a:gd name="connsiteX2" fmla="*/ 0 w 42979"/>
                    <a:gd name="connsiteY2" fmla="*/ 21490 h 42979"/>
                    <a:gd name="connsiteX3" fmla="*/ 21490 w 42979"/>
                    <a:gd name="connsiteY3" fmla="*/ -1 h 42979"/>
                    <a:gd name="connsiteX4" fmla="*/ 42980 w 42979"/>
                    <a:gd name="connsiteY4" fmla="*/ 21490 h 42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9" h="42979">
                      <a:moveTo>
                        <a:pt x="42980" y="21490"/>
                      </a:moveTo>
                      <a:cubicBezTo>
                        <a:pt x="42980" y="33358"/>
                        <a:pt x="33358" y="42980"/>
                        <a:pt x="21490" y="42980"/>
                      </a:cubicBezTo>
                      <a:cubicBezTo>
                        <a:pt x="9622" y="42980"/>
                        <a:pt x="0" y="33358"/>
                        <a:pt x="0" y="21490"/>
                      </a:cubicBezTo>
                      <a:cubicBezTo>
                        <a:pt x="0" y="9621"/>
                        <a:pt x="9622" y="-1"/>
                        <a:pt x="21490" y="-1"/>
                      </a:cubicBezTo>
                      <a:cubicBezTo>
                        <a:pt x="33358" y="-1"/>
                        <a:pt x="42980" y="9621"/>
                        <a:pt x="42980" y="21490"/>
                      </a:cubicBezTo>
                      <a:close/>
                    </a:path>
                  </a:pathLst>
                </a:custGeom>
                <a:noFill/>
                <a:ln w="14111" cap="flat">
                  <a:solidFill>
                    <a:srgbClr val="232F3E"/>
                  </a:solidFill>
                  <a:prstDash val="solid"/>
                  <a:round/>
                </a:ln>
              </p:spPr>
              <p:txBody>
                <a:bodyPr rtlCol="0" anchor="ctr"/>
                <a:lstStyle/>
                <a:p>
                  <a:endParaRPr lang="en-US"/>
                </a:p>
              </p:txBody>
            </p:sp>
          </p:grpSp>
        </p:grpSp>
        <p:sp>
          <p:nvSpPr>
            <p:cNvPr id="993" name="Freeform 992">
              <a:extLst>
                <a:ext uri="{FF2B5EF4-FFF2-40B4-BE49-F238E27FC236}">
                  <a16:creationId xmlns:a16="http://schemas.microsoft.com/office/drawing/2014/main" id="{37F0EF78-EC86-E24A-9B55-3C5385D8E3DB}"/>
                </a:ext>
              </a:extLst>
            </p:cNvPr>
            <p:cNvSpPr/>
            <p:nvPr/>
          </p:nvSpPr>
          <p:spPr>
            <a:xfrm>
              <a:off x="16695071" y="23735654"/>
              <a:ext cx="55986" cy="40717"/>
            </a:xfrm>
            <a:custGeom>
              <a:avLst/>
              <a:gdLst>
                <a:gd name="connsiteX0" fmla="*/ 0 w 55986"/>
                <a:gd name="connsiteY0" fmla="*/ 0 h 40717"/>
                <a:gd name="connsiteX1" fmla="*/ 55987 w 55986"/>
                <a:gd name="connsiteY1" fmla="*/ 40718 h 40717"/>
              </a:gdLst>
              <a:ahLst/>
              <a:cxnLst>
                <a:cxn ang="0">
                  <a:pos x="connsiteX0" y="connsiteY0"/>
                </a:cxn>
                <a:cxn ang="0">
                  <a:pos x="connsiteX1" y="connsiteY1"/>
                </a:cxn>
              </a:cxnLst>
              <a:rect l="l" t="t" r="r" b="b"/>
              <a:pathLst>
                <a:path w="55986" h="40717">
                  <a:moveTo>
                    <a:pt x="0" y="0"/>
                  </a:moveTo>
                  <a:cubicBezTo>
                    <a:pt x="0" y="0"/>
                    <a:pt x="14703" y="32235"/>
                    <a:pt x="55987" y="40718"/>
                  </a:cubicBezTo>
                </a:path>
              </a:pathLst>
            </a:custGeom>
            <a:noFill/>
            <a:ln w="14111" cap="flat">
              <a:solidFill>
                <a:srgbClr val="232F3E"/>
              </a:solidFill>
              <a:prstDash val="solid"/>
              <a:miter/>
            </a:ln>
          </p:spPr>
          <p:txBody>
            <a:bodyPr rtlCol="0" anchor="ctr"/>
            <a:lstStyle/>
            <a:p>
              <a:endParaRPr lang="en-US"/>
            </a:p>
          </p:txBody>
        </p:sp>
      </p:grpSp>
      <p:grpSp>
        <p:nvGrpSpPr>
          <p:cNvPr id="1008" name="Graphic 297">
            <a:extLst>
              <a:ext uri="{FF2B5EF4-FFF2-40B4-BE49-F238E27FC236}">
                <a16:creationId xmlns:a16="http://schemas.microsoft.com/office/drawing/2014/main" id="{5F2C0CBD-FF13-F04C-8AF9-8E8EA99090CC}"/>
              </a:ext>
            </a:extLst>
          </p:cNvPr>
          <p:cNvGrpSpPr/>
          <p:nvPr/>
        </p:nvGrpSpPr>
        <p:grpSpPr>
          <a:xfrm>
            <a:off x="21737160" y="30222135"/>
            <a:ext cx="904449" cy="1320057"/>
            <a:chOff x="21737160" y="30222135"/>
            <a:chExt cx="904449" cy="1320057"/>
          </a:xfrm>
          <a:noFill/>
        </p:grpSpPr>
        <p:grpSp>
          <p:nvGrpSpPr>
            <p:cNvPr id="1009" name="Graphic 297">
              <a:extLst>
                <a:ext uri="{FF2B5EF4-FFF2-40B4-BE49-F238E27FC236}">
                  <a16:creationId xmlns:a16="http://schemas.microsoft.com/office/drawing/2014/main" id="{08FF9C20-3686-9B4A-881C-4B9E97D052A2}"/>
                </a:ext>
              </a:extLst>
            </p:cNvPr>
            <p:cNvGrpSpPr/>
            <p:nvPr/>
          </p:nvGrpSpPr>
          <p:grpSpPr>
            <a:xfrm>
              <a:off x="21737160" y="30222135"/>
              <a:ext cx="904449" cy="1320057"/>
              <a:chOff x="21737160" y="30222135"/>
              <a:chExt cx="904449" cy="1320057"/>
            </a:xfrm>
            <a:noFill/>
          </p:grpSpPr>
          <p:grpSp>
            <p:nvGrpSpPr>
              <p:cNvPr id="1011" name="Graphic 297">
                <a:extLst>
                  <a:ext uri="{FF2B5EF4-FFF2-40B4-BE49-F238E27FC236}">
                    <a16:creationId xmlns:a16="http://schemas.microsoft.com/office/drawing/2014/main" id="{BBC7E138-7723-B140-9E13-CFB9DD517955}"/>
                  </a:ext>
                </a:extLst>
              </p:cNvPr>
              <p:cNvGrpSpPr/>
              <p:nvPr/>
            </p:nvGrpSpPr>
            <p:grpSpPr>
              <a:xfrm>
                <a:off x="21737160" y="30222135"/>
                <a:ext cx="904449" cy="1320057"/>
                <a:chOff x="21737160" y="30222135"/>
                <a:chExt cx="904449" cy="1320057"/>
              </a:xfrm>
              <a:noFill/>
            </p:grpSpPr>
            <p:sp>
              <p:nvSpPr>
                <p:cNvPr id="1015" name="Freeform 1014">
                  <a:extLst>
                    <a:ext uri="{FF2B5EF4-FFF2-40B4-BE49-F238E27FC236}">
                      <a16:creationId xmlns:a16="http://schemas.microsoft.com/office/drawing/2014/main" id="{8BE84E19-6128-8845-9F9D-0A7EA88231A7}"/>
                    </a:ext>
                  </a:extLst>
                </p:cNvPr>
                <p:cNvSpPr/>
                <p:nvPr/>
              </p:nvSpPr>
              <p:spPr>
                <a:xfrm>
                  <a:off x="21974749" y="30815643"/>
                  <a:ext cx="417519" cy="262461"/>
                </a:xfrm>
                <a:custGeom>
                  <a:avLst/>
                  <a:gdLst>
                    <a:gd name="connsiteX0" fmla="*/ 0 w 417519"/>
                    <a:gd name="connsiteY0" fmla="*/ 17260 h 262461"/>
                    <a:gd name="connsiteX1" fmla="*/ 196432 w 417519"/>
                    <a:gd name="connsiteY1" fmla="*/ 262183 h 262461"/>
                    <a:gd name="connsiteX2" fmla="*/ 417519 w 417519"/>
                    <a:gd name="connsiteY2" fmla="*/ 0 h 262461"/>
                  </a:gdLst>
                  <a:ahLst/>
                  <a:cxnLst>
                    <a:cxn ang="0">
                      <a:pos x="connsiteX0" y="connsiteY0"/>
                    </a:cxn>
                    <a:cxn ang="0">
                      <a:pos x="connsiteX1" y="connsiteY1"/>
                    </a:cxn>
                    <a:cxn ang="0">
                      <a:pos x="connsiteX2" y="connsiteY2"/>
                    </a:cxn>
                  </a:cxnLst>
                  <a:rect l="l" t="t" r="r" b="b"/>
                  <a:pathLst>
                    <a:path w="417519" h="262461">
                      <a:moveTo>
                        <a:pt x="0" y="17260"/>
                      </a:moveTo>
                      <a:cubicBezTo>
                        <a:pt x="2466" y="137255"/>
                        <a:pt x="33698" y="255608"/>
                        <a:pt x="196432" y="262183"/>
                      </a:cubicBezTo>
                      <a:cubicBezTo>
                        <a:pt x="378068" y="269579"/>
                        <a:pt x="413410" y="128215"/>
                        <a:pt x="417519" y="0"/>
                      </a:cubicBezTo>
                    </a:path>
                  </a:pathLst>
                </a:custGeom>
                <a:noFill/>
                <a:ln w="20505" cap="flat">
                  <a:solidFill>
                    <a:srgbClr val="232F3E"/>
                  </a:solidFill>
                  <a:prstDash val="solid"/>
                  <a:miter/>
                </a:ln>
              </p:spPr>
              <p:txBody>
                <a:bodyPr rtlCol="0" anchor="ctr"/>
                <a:lstStyle/>
                <a:p>
                  <a:endParaRPr lang="en-US"/>
                </a:p>
              </p:txBody>
            </p:sp>
            <p:sp>
              <p:nvSpPr>
                <p:cNvPr id="1016" name="Freeform 1015">
                  <a:extLst>
                    <a:ext uri="{FF2B5EF4-FFF2-40B4-BE49-F238E27FC236}">
                      <a16:creationId xmlns:a16="http://schemas.microsoft.com/office/drawing/2014/main" id="{93A7B5B4-455E-8148-9DDD-78739A30CCD1}"/>
                    </a:ext>
                  </a:extLst>
                </p:cNvPr>
                <p:cNvSpPr/>
                <p:nvPr/>
              </p:nvSpPr>
              <p:spPr>
                <a:xfrm>
                  <a:off x="21906737" y="30412915"/>
                  <a:ext cx="553482" cy="425006"/>
                </a:xfrm>
                <a:custGeom>
                  <a:avLst/>
                  <a:gdLst>
                    <a:gd name="connsiteX0" fmla="*/ 383617 w 553482"/>
                    <a:gd name="connsiteY0" fmla="*/ 189860 h 425006"/>
                    <a:gd name="connsiteX1" fmla="*/ 179789 w 553482"/>
                    <a:gd name="connsiteY1" fmla="*/ 281088 h 425006"/>
                    <a:gd name="connsiteX2" fmla="*/ 64725 w 553482"/>
                    <a:gd name="connsiteY2" fmla="*/ 424919 h 425006"/>
                    <a:gd name="connsiteX3" fmla="*/ 1440 w 553482"/>
                    <a:gd name="connsiteY3" fmla="*/ 241639 h 425006"/>
                    <a:gd name="connsiteX4" fmla="*/ 268553 w 553482"/>
                    <a:gd name="connsiteY4" fmla="*/ 3 h 425006"/>
                    <a:gd name="connsiteX5" fmla="*/ 547995 w 553482"/>
                    <a:gd name="connsiteY5" fmla="*/ 230954 h 425006"/>
                    <a:gd name="connsiteX6" fmla="*/ 488819 w 553482"/>
                    <a:gd name="connsiteY6" fmla="*/ 411770 h 425006"/>
                    <a:gd name="connsiteX7" fmla="*/ 445259 w 553482"/>
                    <a:gd name="connsiteY7" fmla="*/ 320539 h 425006"/>
                    <a:gd name="connsiteX8" fmla="*/ 383617 w 553482"/>
                    <a:gd name="connsiteY8" fmla="*/ 189860 h 4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482" h="425006">
                      <a:moveTo>
                        <a:pt x="383617" y="189860"/>
                      </a:moveTo>
                      <a:cubicBezTo>
                        <a:pt x="383617" y="189860"/>
                        <a:pt x="296497" y="304102"/>
                        <a:pt x="179789" y="281088"/>
                      </a:cubicBezTo>
                      <a:cubicBezTo>
                        <a:pt x="179789" y="281088"/>
                        <a:pt x="122257" y="410947"/>
                        <a:pt x="64725" y="424919"/>
                      </a:cubicBezTo>
                      <a:cubicBezTo>
                        <a:pt x="50753" y="428207"/>
                        <a:pt x="-10068" y="338620"/>
                        <a:pt x="1440" y="241639"/>
                      </a:cubicBezTo>
                      <a:cubicBezTo>
                        <a:pt x="12125" y="147122"/>
                        <a:pt x="100887" y="-817"/>
                        <a:pt x="268553" y="3"/>
                      </a:cubicBezTo>
                      <a:cubicBezTo>
                        <a:pt x="358961" y="3"/>
                        <a:pt x="512653" y="40277"/>
                        <a:pt x="547995" y="230954"/>
                      </a:cubicBezTo>
                      <a:cubicBezTo>
                        <a:pt x="556214" y="277802"/>
                        <a:pt x="566076" y="392043"/>
                        <a:pt x="488819" y="411770"/>
                      </a:cubicBezTo>
                      <a:cubicBezTo>
                        <a:pt x="478134" y="414236"/>
                        <a:pt x="502791" y="360813"/>
                        <a:pt x="445259" y="320539"/>
                      </a:cubicBezTo>
                      <a:cubicBezTo>
                        <a:pt x="386904" y="281088"/>
                        <a:pt x="433751" y="141368"/>
                        <a:pt x="383617" y="189860"/>
                      </a:cubicBezTo>
                      <a:close/>
                    </a:path>
                  </a:pathLst>
                </a:custGeom>
                <a:noFill/>
                <a:ln w="20505" cap="flat">
                  <a:solidFill>
                    <a:srgbClr val="232F3E"/>
                  </a:solidFill>
                  <a:prstDash val="solid"/>
                  <a:miter/>
                </a:ln>
              </p:spPr>
              <p:txBody>
                <a:bodyPr rtlCol="0" anchor="ctr"/>
                <a:lstStyle/>
                <a:p>
                  <a:endParaRPr lang="en-US"/>
                </a:p>
              </p:txBody>
            </p:sp>
            <p:sp>
              <p:nvSpPr>
                <p:cNvPr id="1017" name="Freeform 1016">
                  <a:extLst>
                    <a:ext uri="{FF2B5EF4-FFF2-40B4-BE49-F238E27FC236}">
                      <a16:creationId xmlns:a16="http://schemas.microsoft.com/office/drawing/2014/main" id="{6B229A9E-1CDC-7D4B-A660-AB2105089F5E}"/>
                    </a:ext>
                  </a:extLst>
                </p:cNvPr>
                <p:cNvSpPr/>
                <p:nvPr/>
              </p:nvSpPr>
              <p:spPr>
                <a:xfrm>
                  <a:off x="21985812" y="30222135"/>
                  <a:ext cx="402174" cy="208864"/>
                </a:xfrm>
                <a:custGeom>
                  <a:avLst/>
                  <a:gdLst>
                    <a:gd name="connsiteX0" fmla="*/ 11130 w 402174"/>
                    <a:gd name="connsiteY0" fmla="*/ 208864 h 208864"/>
                    <a:gd name="connsiteX1" fmla="*/ 30854 w 402174"/>
                    <a:gd name="connsiteY1" fmla="*/ 74898 h 208864"/>
                    <a:gd name="connsiteX2" fmla="*/ 365362 w 402174"/>
                    <a:gd name="connsiteY2" fmla="*/ 60104 h 208864"/>
                    <a:gd name="connsiteX3" fmla="*/ 383443 w 402174"/>
                    <a:gd name="connsiteY3" fmla="*/ 208864 h 208864"/>
                  </a:gdLst>
                  <a:ahLst/>
                  <a:cxnLst>
                    <a:cxn ang="0">
                      <a:pos x="connsiteX0" y="connsiteY0"/>
                    </a:cxn>
                    <a:cxn ang="0">
                      <a:pos x="connsiteX1" y="connsiteY1"/>
                    </a:cxn>
                    <a:cxn ang="0">
                      <a:pos x="connsiteX2" y="connsiteY2"/>
                    </a:cxn>
                    <a:cxn ang="0">
                      <a:pos x="connsiteX3" y="connsiteY3"/>
                    </a:cxn>
                  </a:cxnLst>
                  <a:rect l="l" t="t" r="r" b="b"/>
                  <a:pathLst>
                    <a:path w="402174" h="208864">
                      <a:moveTo>
                        <a:pt x="11130" y="208864"/>
                      </a:moveTo>
                      <a:cubicBezTo>
                        <a:pt x="-3664" y="178455"/>
                        <a:pt x="-9417" y="133251"/>
                        <a:pt x="30854" y="74898"/>
                      </a:cubicBezTo>
                      <a:cubicBezTo>
                        <a:pt x="104002" y="-28660"/>
                        <a:pt x="285639" y="-16332"/>
                        <a:pt x="365362" y="60104"/>
                      </a:cubicBezTo>
                      <a:cubicBezTo>
                        <a:pt x="403170" y="96266"/>
                        <a:pt x="416319" y="156264"/>
                        <a:pt x="383443" y="208864"/>
                      </a:cubicBezTo>
                    </a:path>
                  </a:pathLst>
                </a:custGeom>
                <a:noFill/>
                <a:ln w="20505" cap="flat">
                  <a:solidFill>
                    <a:srgbClr val="232F3E"/>
                  </a:solidFill>
                  <a:prstDash val="solid"/>
                  <a:miter/>
                </a:ln>
              </p:spPr>
              <p:txBody>
                <a:bodyPr rtlCol="0" anchor="ctr"/>
                <a:lstStyle/>
                <a:p>
                  <a:endParaRPr lang="en-US"/>
                </a:p>
              </p:txBody>
            </p:sp>
            <p:sp>
              <p:nvSpPr>
                <p:cNvPr id="1018" name="Freeform 1017">
                  <a:extLst>
                    <a:ext uri="{FF2B5EF4-FFF2-40B4-BE49-F238E27FC236}">
                      <a16:creationId xmlns:a16="http://schemas.microsoft.com/office/drawing/2014/main" id="{9D487393-F065-D242-9BF3-FC242581189B}"/>
                    </a:ext>
                  </a:extLst>
                </p:cNvPr>
                <p:cNvSpPr/>
                <p:nvPr/>
              </p:nvSpPr>
              <p:spPr>
                <a:xfrm>
                  <a:off x="22061870" y="31044128"/>
                  <a:ext cx="244922" cy="263414"/>
                </a:xfrm>
                <a:custGeom>
                  <a:avLst/>
                  <a:gdLst>
                    <a:gd name="connsiteX0" fmla="*/ 0 w 244922"/>
                    <a:gd name="connsiteY0" fmla="*/ 10685 h 263414"/>
                    <a:gd name="connsiteX1" fmla="*/ 823 w 244922"/>
                    <a:gd name="connsiteY1" fmla="*/ 79723 h 263414"/>
                    <a:gd name="connsiteX2" fmla="*/ 86298 w 244922"/>
                    <a:gd name="connsiteY2" fmla="*/ 239991 h 263414"/>
                    <a:gd name="connsiteX3" fmla="*/ 159445 w 244922"/>
                    <a:gd name="connsiteY3" fmla="*/ 239991 h 263414"/>
                    <a:gd name="connsiteX4" fmla="*/ 244923 w 244922"/>
                    <a:gd name="connsiteY4" fmla="*/ 79723 h 263414"/>
                    <a:gd name="connsiteX5" fmla="*/ 243279 w 244922"/>
                    <a:gd name="connsiteY5" fmla="*/ 0 h 26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922" h="263414">
                      <a:moveTo>
                        <a:pt x="0" y="10685"/>
                      </a:moveTo>
                      <a:lnTo>
                        <a:pt x="823" y="79723"/>
                      </a:lnTo>
                      <a:lnTo>
                        <a:pt x="86298" y="239991"/>
                      </a:lnTo>
                      <a:cubicBezTo>
                        <a:pt x="102736" y="271223"/>
                        <a:pt x="143008" y="271223"/>
                        <a:pt x="159445" y="239991"/>
                      </a:cubicBezTo>
                      <a:lnTo>
                        <a:pt x="244923" y="79723"/>
                      </a:lnTo>
                      <a:lnTo>
                        <a:pt x="243279" y="0"/>
                      </a:lnTo>
                    </a:path>
                  </a:pathLst>
                </a:custGeom>
                <a:noFill/>
                <a:ln w="20505" cap="flat">
                  <a:solidFill>
                    <a:srgbClr val="232F3E"/>
                  </a:solidFill>
                  <a:prstDash val="solid"/>
                  <a:miter/>
                </a:ln>
              </p:spPr>
              <p:txBody>
                <a:bodyPr rtlCol="0" anchor="ctr"/>
                <a:lstStyle/>
                <a:p>
                  <a:endParaRPr lang="en-US"/>
                </a:p>
              </p:txBody>
            </p:sp>
            <p:sp>
              <p:nvSpPr>
                <p:cNvPr id="1019" name="Freeform 1018">
                  <a:extLst>
                    <a:ext uri="{FF2B5EF4-FFF2-40B4-BE49-F238E27FC236}">
                      <a16:creationId xmlns:a16="http://schemas.microsoft.com/office/drawing/2014/main" id="{6BE29080-AFB3-BB4F-B1FE-BCA55094A8E3}"/>
                    </a:ext>
                  </a:extLst>
                </p:cNvPr>
                <p:cNvSpPr/>
                <p:nvPr/>
              </p:nvSpPr>
              <p:spPr>
                <a:xfrm>
                  <a:off x="21737160" y="31113166"/>
                  <a:ext cx="904449" cy="429026"/>
                </a:xfrm>
                <a:custGeom>
                  <a:avLst/>
                  <a:gdLst>
                    <a:gd name="connsiteX0" fmla="*/ 325533 w 904449"/>
                    <a:gd name="connsiteY0" fmla="*/ 0 h 429026"/>
                    <a:gd name="connsiteX1" fmla="*/ 44446 w 904449"/>
                    <a:gd name="connsiteY1" fmla="*/ 136434 h 429026"/>
                    <a:gd name="connsiteX2" fmla="*/ 65 w 904449"/>
                    <a:gd name="connsiteY2" fmla="*/ 429027 h 429026"/>
                    <a:gd name="connsiteX3" fmla="*/ 904141 w 904449"/>
                    <a:gd name="connsiteY3" fmla="*/ 429027 h 429026"/>
                    <a:gd name="connsiteX4" fmla="*/ 859760 w 904449"/>
                    <a:gd name="connsiteY4" fmla="*/ 136434 h 429026"/>
                    <a:gd name="connsiteX5" fmla="*/ 572920 w 904449"/>
                    <a:gd name="connsiteY5" fmla="*/ 0 h 42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449" h="429026">
                      <a:moveTo>
                        <a:pt x="325533" y="0"/>
                      </a:moveTo>
                      <a:cubicBezTo>
                        <a:pt x="262246" y="8219"/>
                        <a:pt x="96225" y="46849"/>
                        <a:pt x="44446" y="136434"/>
                      </a:cubicBezTo>
                      <a:cubicBezTo>
                        <a:pt x="5818" y="204651"/>
                        <a:pt x="-758" y="240813"/>
                        <a:pt x="65" y="429027"/>
                      </a:cubicBezTo>
                      <a:lnTo>
                        <a:pt x="904141" y="429027"/>
                      </a:lnTo>
                      <a:cubicBezTo>
                        <a:pt x="904963" y="240813"/>
                        <a:pt x="907427" y="220266"/>
                        <a:pt x="859760" y="136434"/>
                      </a:cubicBezTo>
                      <a:cubicBezTo>
                        <a:pt x="808801" y="46026"/>
                        <a:pt x="636205" y="8219"/>
                        <a:pt x="572920" y="0"/>
                      </a:cubicBezTo>
                    </a:path>
                  </a:pathLst>
                </a:custGeom>
                <a:noFill/>
                <a:ln w="20505" cap="flat">
                  <a:solidFill>
                    <a:srgbClr val="232F3E"/>
                  </a:solidFill>
                  <a:prstDash val="solid"/>
                  <a:miter/>
                </a:ln>
              </p:spPr>
              <p:txBody>
                <a:bodyPr rtlCol="0" anchor="ctr"/>
                <a:lstStyle/>
                <a:p>
                  <a:endParaRPr lang="en-US"/>
                </a:p>
              </p:txBody>
            </p:sp>
            <p:sp>
              <p:nvSpPr>
                <p:cNvPr id="1020" name="Freeform 1019">
                  <a:extLst>
                    <a:ext uri="{FF2B5EF4-FFF2-40B4-BE49-F238E27FC236}">
                      <a16:creationId xmlns:a16="http://schemas.microsoft.com/office/drawing/2014/main" id="{F1765A6E-C349-AF43-9288-10DD1FDE5FFF}"/>
                    </a:ext>
                  </a:extLst>
                </p:cNvPr>
                <p:cNvSpPr/>
                <p:nvPr/>
              </p:nvSpPr>
              <p:spPr>
                <a:xfrm>
                  <a:off x="21925437" y="31354801"/>
                  <a:ext cx="8218" cy="118351"/>
                </a:xfrm>
                <a:custGeom>
                  <a:avLst/>
                  <a:gdLst>
                    <a:gd name="connsiteX0" fmla="*/ -1 w 8218"/>
                    <a:gd name="connsiteY0" fmla="*/ 0 h 118351"/>
                    <a:gd name="connsiteX1" fmla="*/ -1 w 8218"/>
                    <a:gd name="connsiteY1" fmla="*/ 118351 h 118351"/>
                  </a:gdLst>
                  <a:ahLst/>
                  <a:cxnLst>
                    <a:cxn ang="0">
                      <a:pos x="connsiteX0" y="connsiteY0"/>
                    </a:cxn>
                    <a:cxn ang="0">
                      <a:pos x="connsiteX1" y="connsiteY1"/>
                    </a:cxn>
                  </a:cxnLst>
                  <a:rect l="l" t="t" r="r" b="b"/>
                  <a:pathLst>
                    <a:path w="8218" h="118351">
                      <a:moveTo>
                        <a:pt x="-1" y="0"/>
                      </a:moveTo>
                      <a:lnTo>
                        <a:pt x="-1" y="118351"/>
                      </a:lnTo>
                    </a:path>
                  </a:pathLst>
                </a:custGeom>
                <a:ln w="20505" cap="flat">
                  <a:solidFill>
                    <a:srgbClr val="232F3E"/>
                  </a:solidFill>
                  <a:prstDash val="solid"/>
                  <a:miter/>
                </a:ln>
              </p:spPr>
              <p:txBody>
                <a:bodyPr rtlCol="0" anchor="ctr"/>
                <a:lstStyle/>
                <a:p>
                  <a:endParaRPr lang="en-US"/>
                </a:p>
              </p:txBody>
            </p:sp>
            <p:sp>
              <p:nvSpPr>
                <p:cNvPr id="1021" name="Freeform 1020">
                  <a:extLst>
                    <a:ext uri="{FF2B5EF4-FFF2-40B4-BE49-F238E27FC236}">
                      <a16:creationId xmlns:a16="http://schemas.microsoft.com/office/drawing/2014/main" id="{DCE8DA67-3E1E-C84F-9947-113D2AC3CF24}"/>
                    </a:ext>
                  </a:extLst>
                </p:cNvPr>
                <p:cNvSpPr/>
                <p:nvPr/>
              </p:nvSpPr>
              <p:spPr>
                <a:xfrm>
                  <a:off x="22440760" y="31354801"/>
                  <a:ext cx="8218" cy="118351"/>
                </a:xfrm>
                <a:custGeom>
                  <a:avLst/>
                  <a:gdLst>
                    <a:gd name="connsiteX0" fmla="*/ 1 w 8218"/>
                    <a:gd name="connsiteY0" fmla="*/ 0 h 118351"/>
                    <a:gd name="connsiteX1" fmla="*/ 1 w 8218"/>
                    <a:gd name="connsiteY1" fmla="*/ 118351 h 118351"/>
                  </a:gdLst>
                  <a:ahLst/>
                  <a:cxnLst>
                    <a:cxn ang="0">
                      <a:pos x="connsiteX0" y="connsiteY0"/>
                    </a:cxn>
                    <a:cxn ang="0">
                      <a:pos x="connsiteX1" y="connsiteY1"/>
                    </a:cxn>
                  </a:cxnLst>
                  <a:rect l="l" t="t" r="r" b="b"/>
                  <a:pathLst>
                    <a:path w="8218" h="118351">
                      <a:moveTo>
                        <a:pt x="1" y="0"/>
                      </a:moveTo>
                      <a:lnTo>
                        <a:pt x="1" y="118351"/>
                      </a:lnTo>
                    </a:path>
                  </a:pathLst>
                </a:custGeom>
                <a:ln w="20505" cap="flat">
                  <a:solidFill>
                    <a:srgbClr val="232F3E"/>
                  </a:solidFill>
                  <a:prstDash val="solid"/>
                  <a:miter/>
                </a:ln>
              </p:spPr>
              <p:txBody>
                <a:bodyPr rtlCol="0" anchor="ctr"/>
                <a:lstStyle/>
                <a:p>
                  <a:endParaRPr lang="en-US"/>
                </a:p>
              </p:txBody>
            </p:sp>
            <p:sp>
              <p:nvSpPr>
                <p:cNvPr id="1022" name="Freeform 1021">
                  <a:extLst>
                    <a:ext uri="{FF2B5EF4-FFF2-40B4-BE49-F238E27FC236}">
                      <a16:creationId xmlns:a16="http://schemas.microsoft.com/office/drawing/2014/main" id="{F59581EB-E8AD-7E44-90E7-3DA2EDA09BAA}"/>
                    </a:ext>
                  </a:extLst>
                </p:cNvPr>
                <p:cNvSpPr/>
                <p:nvPr/>
              </p:nvSpPr>
              <p:spPr>
                <a:xfrm>
                  <a:off x="22263232" y="31167411"/>
                  <a:ext cx="163884" cy="123283"/>
                </a:xfrm>
                <a:custGeom>
                  <a:avLst/>
                  <a:gdLst>
                    <a:gd name="connsiteX0" fmla="*/ 129036 w 163884"/>
                    <a:gd name="connsiteY0" fmla="*/ 0 h 123283"/>
                    <a:gd name="connsiteX1" fmla="*/ 156159 w 163884"/>
                    <a:gd name="connsiteY1" fmla="*/ 31232 h 123283"/>
                    <a:gd name="connsiteX2" fmla="*/ 131502 w 163884"/>
                    <a:gd name="connsiteY2" fmla="*/ 96983 h 123283"/>
                    <a:gd name="connsiteX3" fmla="*/ 0 w 163884"/>
                    <a:gd name="connsiteY3" fmla="*/ 123283 h 123283"/>
                  </a:gdLst>
                  <a:ahLst/>
                  <a:cxnLst>
                    <a:cxn ang="0">
                      <a:pos x="connsiteX0" y="connsiteY0"/>
                    </a:cxn>
                    <a:cxn ang="0">
                      <a:pos x="connsiteX1" y="connsiteY1"/>
                    </a:cxn>
                    <a:cxn ang="0">
                      <a:pos x="connsiteX2" y="connsiteY2"/>
                    </a:cxn>
                    <a:cxn ang="0">
                      <a:pos x="connsiteX3" y="connsiteY3"/>
                    </a:cxn>
                  </a:cxnLst>
                  <a:rect l="l" t="t" r="r" b="b"/>
                  <a:pathLst>
                    <a:path w="163884" h="123283">
                      <a:moveTo>
                        <a:pt x="129036" y="0"/>
                      </a:moveTo>
                      <a:cubicBezTo>
                        <a:pt x="138898" y="9042"/>
                        <a:pt x="148762" y="19724"/>
                        <a:pt x="156159" y="31232"/>
                      </a:cubicBezTo>
                      <a:cubicBezTo>
                        <a:pt x="173419" y="55889"/>
                        <a:pt x="160268" y="89585"/>
                        <a:pt x="131502" y="96983"/>
                      </a:cubicBezTo>
                      <a:lnTo>
                        <a:pt x="0" y="123283"/>
                      </a:lnTo>
                    </a:path>
                  </a:pathLst>
                </a:custGeom>
                <a:noFill/>
                <a:ln w="20505" cap="flat">
                  <a:solidFill>
                    <a:srgbClr val="FF9900"/>
                  </a:solidFill>
                  <a:prstDash val="solid"/>
                  <a:miter/>
                </a:ln>
              </p:spPr>
              <p:txBody>
                <a:bodyPr rtlCol="0" anchor="ctr"/>
                <a:lstStyle/>
                <a:p>
                  <a:endParaRPr lang="en-US"/>
                </a:p>
              </p:txBody>
            </p:sp>
            <p:sp>
              <p:nvSpPr>
                <p:cNvPr id="1023" name="Freeform 1022">
                  <a:extLst>
                    <a:ext uri="{FF2B5EF4-FFF2-40B4-BE49-F238E27FC236}">
                      <a16:creationId xmlns:a16="http://schemas.microsoft.com/office/drawing/2014/main" id="{4D6ADAEB-C46B-4343-B6D1-E463B1071987}"/>
                    </a:ext>
                  </a:extLst>
                </p:cNvPr>
                <p:cNvSpPr/>
                <p:nvPr/>
              </p:nvSpPr>
              <p:spPr>
                <a:xfrm>
                  <a:off x="21950586" y="31167411"/>
                  <a:ext cx="163883" cy="123283"/>
                </a:xfrm>
                <a:custGeom>
                  <a:avLst/>
                  <a:gdLst>
                    <a:gd name="connsiteX0" fmla="*/ 34848 w 163883"/>
                    <a:gd name="connsiteY0" fmla="*/ 0 h 123283"/>
                    <a:gd name="connsiteX1" fmla="*/ 7725 w 163883"/>
                    <a:gd name="connsiteY1" fmla="*/ 31232 h 123283"/>
                    <a:gd name="connsiteX2" fmla="*/ 32382 w 163883"/>
                    <a:gd name="connsiteY2" fmla="*/ 96983 h 123283"/>
                    <a:gd name="connsiteX3" fmla="*/ 163884 w 163883"/>
                    <a:gd name="connsiteY3" fmla="*/ 123283 h 123283"/>
                  </a:gdLst>
                  <a:ahLst/>
                  <a:cxnLst>
                    <a:cxn ang="0">
                      <a:pos x="connsiteX0" y="connsiteY0"/>
                    </a:cxn>
                    <a:cxn ang="0">
                      <a:pos x="connsiteX1" y="connsiteY1"/>
                    </a:cxn>
                    <a:cxn ang="0">
                      <a:pos x="connsiteX2" y="connsiteY2"/>
                    </a:cxn>
                    <a:cxn ang="0">
                      <a:pos x="connsiteX3" y="connsiteY3"/>
                    </a:cxn>
                  </a:cxnLst>
                  <a:rect l="l" t="t" r="r" b="b"/>
                  <a:pathLst>
                    <a:path w="163883" h="123283">
                      <a:moveTo>
                        <a:pt x="34848" y="0"/>
                      </a:moveTo>
                      <a:cubicBezTo>
                        <a:pt x="24986" y="9042"/>
                        <a:pt x="15124" y="19724"/>
                        <a:pt x="7725" y="31232"/>
                      </a:cubicBezTo>
                      <a:cubicBezTo>
                        <a:pt x="-9533" y="55889"/>
                        <a:pt x="3616" y="89585"/>
                        <a:pt x="32382" y="96983"/>
                      </a:cubicBezTo>
                      <a:lnTo>
                        <a:pt x="163884" y="123283"/>
                      </a:lnTo>
                    </a:path>
                  </a:pathLst>
                </a:custGeom>
                <a:noFill/>
                <a:ln w="20505" cap="flat">
                  <a:solidFill>
                    <a:srgbClr val="FF9900"/>
                  </a:solidFill>
                  <a:prstDash val="solid"/>
                  <a:miter/>
                </a:ln>
              </p:spPr>
              <p:txBody>
                <a:bodyPr rtlCol="0" anchor="ctr"/>
                <a:lstStyle/>
                <a:p>
                  <a:endParaRPr lang="en-US"/>
                </a:p>
              </p:txBody>
            </p:sp>
            <p:sp>
              <p:nvSpPr>
                <p:cNvPr id="1024" name="Freeform 1023">
                  <a:extLst>
                    <a:ext uri="{FF2B5EF4-FFF2-40B4-BE49-F238E27FC236}">
                      <a16:creationId xmlns:a16="http://schemas.microsoft.com/office/drawing/2014/main" id="{76FCC214-7FCE-2346-A9BA-BF1BE0B48949}"/>
                    </a:ext>
                  </a:extLst>
                </p:cNvPr>
                <p:cNvSpPr/>
                <p:nvPr/>
              </p:nvSpPr>
              <p:spPr>
                <a:xfrm>
                  <a:off x="22153099" y="31399183"/>
                  <a:ext cx="73969" cy="73969"/>
                </a:xfrm>
                <a:custGeom>
                  <a:avLst/>
                  <a:gdLst>
                    <a:gd name="connsiteX0" fmla="*/ 73971 w 73969"/>
                    <a:gd name="connsiteY0" fmla="*/ 36985 h 73969"/>
                    <a:gd name="connsiteX1" fmla="*/ 36986 w 73969"/>
                    <a:gd name="connsiteY1" fmla="*/ 73969 h 73969"/>
                    <a:gd name="connsiteX2" fmla="*/ 1 w 73969"/>
                    <a:gd name="connsiteY2" fmla="*/ 36985 h 73969"/>
                    <a:gd name="connsiteX3" fmla="*/ 36986 w 73969"/>
                    <a:gd name="connsiteY3" fmla="*/ 0 h 73969"/>
                    <a:gd name="connsiteX4" fmla="*/ 73971 w 73969"/>
                    <a:gd name="connsiteY4" fmla="*/ 36985 h 73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9" h="73969">
                      <a:moveTo>
                        <a:pt x="73971" y="36985"/>
                      </a:moveTo>
                      <a:cubicBezTo>
                        <a:pt x="73971" y="57411"/>
                        <a:pt x="57413" y="73969"/>
                        <a:pt x="36986" y="73969"/>
                      </a:cubicBezTo>
                      <a:cubicBezTo>
                        <a:pt x="16559" y="73969"/>
                        <a:pt x="1" y="57411"/>
                        <a:pt x="1" y="36985"/>
                      </a:cubicBezTo>
                      <a:cubicBezTo>
                        <a:pt x="1" y="16558"/>
                        <a:pt x="16559" y="0"/>
                        <a:pt x="36986" y="0"/>
                      </a:cubicBezTo>
                      <a:cubicBezTo>
                        <a:pt x="57413" y="0"/>
                        <a:pt x="73971" y="16558"/>
                        <a:pt x="73971" y="36985"/>
                      </a:cubicBezTo>
                      <a:close/>
                    </a:path>
                  </a:pathLst>
                </a:custGeom>
                <a:noFill/>
                <a:ln w="20505" cap="flat">
                  <a:solidFill>
                    <a:srgbClr val="232F3E"/>
                  </a:solidFill>
                  <a:prstDash val="solid"/>
                  <a:miter/>
                </a:ln>
              </p:spPr>
              <p:txBody>
                <a:bodyPr rtlCol="0" anchor="ctr"/>
                <a:lstStyle/>
                <a:p>
                  <a:endParaRPr lang="en-US"/>
                </a:p>
              </p:txBody>
            </p:sp>
          </p:grpSp>
          <p:grpSp>
            <p:nvGrpSpPr>
              <p:cNvPr id="1012" name="Graphic 297">
                <a:extLst>
                  <a:ext uri="{FF2B5EF4-FFF2-40B4-BE49-F238E27FC236}">
                    <a16:creationId xmlns:a16="http://schemas.microsoft.com/office/drawing/2014/main" id="{901EEAFF-7277-3045-AE0D-095FB1168E0A}"/>
                  </a:ext>
                </a:extLst>
              </p:cNvPr>
              <p:cNvGrpSpPr/>
              <p:nvPr/>
            </p:nvGrpSpPr>
            <p:grpSpPr>
              <a:xfrm>
                <a:off x="22075842" y="30763865"/>
                <a:ext cx="210403" cy="62463"/>
                <a:chOff x="22075842" y="30763865"/>
                <a:chExt cx="210403" cy="62463"/>
              </a:xfrm>
              <a:noFill/>
            </p:grpSpPr>
            <p:sp>
              <p:nvSpPr>
                <p:cNvPr id="1013" name="Freeform 1012">
                  <a:extLst>
                    <a:ext uri="{FF2B5EF4-FFF2-40B4-BE49-F238E27FC236}">
                      <a16:creationId xmlns:a16="http://schemas.microsoft.com/office/drawing/2014/main" id="{F01E69B2-0621-D242-B393-35F72C06DE65}"/>
                    </a:ext>
                  </a:extLst>
                </p:cNvPr>
                <p:cNvSpPr/>
                <p:nvPr/>
              </p:nvSpPr>
              <p:spPr>
                <a:xfrm>
                  <a:off x="22075842" y="30763865"/>
                  <a:ext cx="62463" cy="62463"/>
                </a:xfrm>
                <a:custGeom>
                  <a:avLst/>
                  <a:gdLst>
                    <a:gd name="connsiteX0" fmla="*/ 62464 w 62463"/>
                    <a:gd name="connsiteY0" fmla="*/ 31231 h 62463"/>
                    <a:gd name="connsiteX1" fmla="*/ 31232 w 62463"/>
                    <a:gd name="connsiteY1" fmla="*/ 62463 h 62463"/>
                    <a:gd name="connsiteX2" fmla="*/ 0 w 62463"/>
                    <a:gd name="connsiteY2" fmla="*/ 31231 h 62463"/>
                    <a:gd name="connsiteX3" fmla="*/ 31232 w 62463"/>
                    <a:gd name="connsiteY3" fmla="*/ -1 h 62463"/>
                    <a:gd name="connsiteX4" fmla="*/ 62464 w 62463"/>
                    <a:gd name="connsiteY4" fmla="*/ 31231 h 62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63" h="62463">
                      <a:moveTo>
                        <a:pt x="62464" y="31231"/>
                      </a:moveTo>
                      <a:cubicBezTo>
                        <a:pt x="62464" y="48480"/>
                        <a:pt x="48480" y="62463"/>
                        <a:pt x="31232" y="62463"/>
                      </a:cubicBezTo>
                      <a:cubicBezTo>
                        <a:pt x="13983" y="62463"/>
                        <a:pt x="0" y="48480"/>
                        <a:pt x="0" y="31231"/>
                      </a:cubicBezTo>
                      <a:cubicBezTo>
                        <a:pt x="0" y="13983"/>
                        <a:pt x="13983" y="-1"/>
                        <a:pt x="31232" y="-1"/>
                      </a:cubicBezTo>
                      <a:cubicBezTo>
                        <a:pt x="48480" y="-1"/>
                        <a:pt x="62464" y="13983"/>
                        <a:pt x="62464" y="31231"/>
                      </a:cubicBezTo>
                      <a:close/>
                    </a:path>
                  </a:pathLst>
                </a:custGeom>
                <a:noFill/>
                <a:ln w="20505" cap="flat">
                  <a:solidFill>
                    <a:srgbClr val="232F3E"/>
                  </a:solidFill>
                  <a:prstDash val="solid"/>
                  <a:round/>
                </a:ln>
              </p:spPr>
              <p:txBody>
                <a:bodyPr rtlCol="0" anchor="ctr"/>
                <a:lstStyle/>
                <a:p>
                  <a:endParaRPr lang="en-US"/>
                </a:p>
              </p:txBody>
            </p:sp>
            <p:sp>
              <p:nvSpPr>
                <p:cNvPr id="1014" name="Freeform 1013">
                  <a:extLst>
                    <a:ext uri="{FF2B5EF4-FFF2-40B4-BE49-F238E27FC236}">
                      <a16:creationId xmlns:a16="http://schemas.microsoft.com/office/drawing/2014/main" id="{19D970C7-3079-FE40-8EE7-BFB1B2B07B31}"/>
                    </a:ext>
                  </a:extLst>
                </p:cNvPr>
                <p:cNvSpPr/>
                <p:nvPr/>
              </p:nvSpPr>
              <p:spPr>
                <a:xfrm>
                  <a:off x="22223782" y="30763865"/>
                  <a:ext cx="62463" cy="62463"/>
                </a:xfrm>
                <a:custGeom>
                  <a:avLst/>
                  <a:gdLst>
                    <a:gd name="connsiteX0" fmla="*/ 62464 w 62463"/>
                    <a:gd name="connsiteY0" fmla="*/ 31231 h 62463"/>
                    <a:gd name="connsiteX1" fmla="*/ 31232 w 62463"/>
                    <a:gd name="connsiteY1" fmla="*/ 62463 h 62463"/>
                    <a:gd name="connsiteX2" fmla="*/ 0 w 62463"/>
                    <a:gd name="connsiteY2" fmla="*/ 31231 h 62463"/>
                    <a:gd name="connsiteX3" fmla="*/ 31232 w 62463"/>
                    <a:gd name="connsiteY3" fmla="*/ -1 h 62463"/>
                    <a:gd name="connsiteX4" fmla="*/ 62464 w 62463"/>
                    <a:gd name="connsiteY4" fmla="*/ 31231 h 62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63" h="62463">
                      <a:moveTo>
                        <a:pt x="62464" y="31231"/>
                      </a:moveTo>
                      <a:cubicBezTo>
                        <a:pt x="62464" y="48480"/>
                        <a:pt x="48480" y="62463"/>
                        <a:pt x="31232" y="62463"/>
                      </a:cubicBezTo>
                      <a:cubicBezTo>
                        <a:pt x="13983" y="62463"/>
                        <a:pt x="0" y="48480"/>
                        <a:pt x="0" y="31231"/>
                      </a:cubicBezTo>
                      <a:cubicBezTo>
                        <a:pt x="0" y="13983"/>
                        <a:pt x="13983" y="-1"/>
                        <a:pt x="31232" y="-1"/>
                      </a:cubicBezTo>
                      <a:cubicBezTo>
                        <a:pt x="48480" y="-1"/>
                        <a:pt x="62464" y="13983"/>
                        <a:pt x="62464" y="31231"/>
                      </a:cubicBezTo>
                      <a:close/>
                    </a:path>
                  </a:pathLst>
                </a:custGeom>
                <a:noFill/>
                <a:ln w="20505" cap="flat">
                  <a:solidFill>
                    <a:srgbClr val="232F3E"/>
                  </a:solidFill>
                  <a:prstDash val="solid"/>
                  <a:round/>
                </a:ln>
              </p:spPr>
              <p:txBody>
                <a:bodyPr rtlCol="0" anchor="ctr"/>
                <a:lstStyle/>
                <a:p>
                  <a:endParaRPr lang="en-US"/>
                </a:p>
              </p:txBody>
            </p:sp>
          </p:grpSp>
        </p:grpSp>
        <p:sp>
          <p:nvSpPr>
            <p:cNvPr id="1010" name="Freeform 1009">
              <a:extLst>
                <a:ext uri="{FF2B5EF4-FFF2-40B4-BE49-F238E27FC236}">
                  <a16:creationId xmlns:a16="http://schemas.microsoft.com/office/drawing/2014/main" id="{DF241E97-58BC-A143-A56B-2075F124879B}"/>
                </a:ext>
              </a:extLst>
            </p:cNvPr>
            <p:cNvSpPr/>
            <p:nvPr/>
          </p:nvSpPr>
          <p:spPr>
            <a:xfrm>
              <a:off x="22005160" y="30634828"/>
              <a:ext cx="81366" cy="59175"/>
            </a:xfrm>
            <a:custGeom>
              <a:avLst/>
              <a:gdLst>
                <a:gd name="connsiteX0" fmla="*/ 0 w 81366"/>
                <a:gd name="connsiteY0" fmla="*/ 0 h 59175"/>
                <a:gd name="connsiteX1" fmla="*/ 81366 w 81366"/>
                <a:gd name="connsiteY1" fmla="*/ 59175 h 59175"/>
              </a:gdLst>
              <a:ahLst/>
              <a:cxnLst>
                <a:cxn ang="0">
                  <a:pos x="connsiteX0" y="connsiteY0"/>
                </a:cxn>
                <a:cxn ang="0">
                  <a:pos x="connsiteX1" y="connsiteY1"/>
                </a:cxn>
              </a:cxnLst>
              <a:rect l="l" t="t" r="r" b="b"/>
              <a:pathLst>
                <a:path w="81366" h="59175">
                  <a:moveTo>
                    <a:pt x="0" y="0"/>
                  </a:moveTo>
                  <a:cubicBezTo>
                    <a:pt x="0" y="0"/>
                    <a:pt x="21368" y="46847"/>
                    <a:pt x="81366" y="59175"/>
                  </a:cubicBezTo>
                </a:path>
              </a:pathLst>
            </a:custGeom>
            <a:noFill/>
            <a:ln w="20505" cap="flat">
              <a:solidFill>
                <a:srgbClr val="232F3E"/>
              </a:solidFill>
              <a:prstDash val="solid"/>
              <a:miter/>
            </a:ln>
          </p:spPr>
          <p:txBody>
            <a:bodyPr rtlCol="0" anchor="ctr"/>
            <a:lstStyle/>
            <a:p>
              <a:endParaRPr lang="en-US"/>
            </a:p>
          </p:txBody>
        </p:sp>
      </p:grpSp>
      <p:grpSp>
        <p:nvGrpSpPr>
          <p:cNvPr id="1025" name="Graphic 458">
            <a:extLst>
              <a:ext uri="{FF2B5EF4-FFF2-40B4-BE49-F238E27FC236}">
                <a16:creationId xmlns:a16="http://schemas.microsoft.com/office/drawing/2014/main" id="{FE4C5A48-6033-8942-900A-ABDE3E4A3588}"/>
              </a:ext>
            </a:extLst>
          </p:cNvPr>
          <p:cNvGrpSpPr/>
          <p:nvPr/>
        </p:nvGrpSpPr>
        <p:grpSpPr>
          <a:xfrm>
            <a:off x="31695772" y="37209944"/>
            <a:ext cx="839823" cy="1225734"/>
            <a:chOff x="32299664" y="36609530"/>
            <a:chExt cx="1048183" cy="1529838"/>
          </a:xfrm>
          <a:gradFill>
            <a:gsLst>
              <a:gs pos="1000">
                <a:schemeClr val="accent4">
                  <a:lumMod val="50000"/>
                </a:schemeClr>
              </a:gs>
              <a:gs pos="98000">
                <a:schemeClr val="accent4">
                  <a:lumMod val="60000"/>
                  <a:lumOff val="40000"/>
                </a:schemeClr>
              </a:gs>
              <a:gs pos="49000">
                <a:schemeClr val="accent4"/>
              </a:gs>
            </a:gsLst>
            <a:lin ang="16200000" scaled="1"/>
          </a:gradFill>
        </p:grpSpPr>
        <p:grpSp>
          <p:nvGrpSpPr>
            <p:cNvPr id="1026" name="Graphic 458">
              <a:extLst>
                <a:ext uri="{FF2B5EF4-FFF2-40B4-BE49-F238E27FC236}">
                  <a16:creationId xmlns:a16="http://schemas.microsoft.com/office/drawing/2014/main" id="{C479EE3A-6BA1-6344-95EF-2E87150E978B}"/>
                </a:ext>
              </a:extLst>
            </p:cNvPr>
            <p:cNvGrpSpPr/>
            <p:nvPr/>
          </p:nvGrpSpPr>
          <p:grpSpPr>
            <a:xfrm>
              <a:off x="32299664" y="36609530"/>
              <a:ext cx="1048183" cy="1529838"/>
              <a:chOff x="32299664" y="36609530"/>
              <a:chExt cx="1048183" cy="1529838"/>
            </a:xfrm>
            <a:grpFill/>
          </p:grpSpPr>
          <p:grpSp>
            <p:nvGrpSpPr>
              <p:cNvPr id="1028" name="Graphic 458">
                <a:extLst>
                  <a:ext uri="{FF2B5EF4-FFF2-40B4-BE49-F238E27FC236}">
                    <a16:creationId xmlns:a16="http://schemas.microsoft.com/office/drawing/2014/main" id="{6DB666B8-1DEA-7745-88C4-5AE1995D5E40}"/>
                  </a:ext>
                </a:extLst>
              </p:cNvPr>
              <p:cNvGrpSpPr/>
              <p:nvPr/>
            </p:nvGrpSpPr>
            <p:grpSpPr>
              <a:xfrm>
                <a:off x="32299664" y="36609530"/>
                <a:ext cx="1048183" cy="1529838"/>
                <a:chOff x="32299664" y="36609530"/>
                <a:chExt cx="1048183" cy="1529838"/>
              </a:xfrm>
              <a:grpFill/>
            </p:grpSpPr>
            <p:sp>
              <p:nvSpPr>
                <p:cNvPr id="1032" name="Freeform 1031">
                  <a:extLst>
                    <a:ext uri="{FF2B5EF4-FFF2-40B4-BE49-F238E27FC236}">
                      <a16:creationId xmlns:a16="http://schemas.microsoft.com/office/drawing/2014/main" id="{1BBAC5A4-D0A9-7D40-8B50-BAEB0BA332D3}"/>
                    </a:ext>
                  </a:extLst>
                </p:cNvPr>
                <p:cNvSpPr/>
                <p:nvPr/>
              </p:nvSpPr>
              <p:spPr>
                <a:xfrm>
                  <a:off x="32575011" y="37297357"/>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grpFill/>
                <a:ln w="23813" cap="flat">
                  <a:solidFill>
                    <a:srgbClr val="232F3E"/>
                  </a:solidFill>
                  <a:prstDash val="solid"/>
                  <a:miter/>
                </a:ln>
              </p:spPr>
              <p:txBody>
                <a:bodyPr rtlCol="0" anchor="ctr"/>
                <a:lstStyle/>
                <a:p>
                  <a:endParaRPr lang="en-US"/>
                </a:p>
              </p:txBody>
            </p:sp>
            <p:sp>
              <p:nvSpPr>
                <p:cNvPr id="1033" name="Freeform 1032">
                  <a:extLst>
                    <a:ext uri="{FF2B5EF4-FFF2-40B4-BE49-F238E27FC236}">
                      <a16:creationId xmlns:a16="http://schemas.microsoft.com/office/drawing/2014/main" id="{6B249C2E-D1C2-C44D-9FD0-8B34DEFDB502}"/>
                    </a:ext>
                  </a:extLst>
                </p:cNvPr>
                <p:cNvSpPr/>
                <p:nvPr/>
              </p:nvSpPr>
              <p:spPr>
                <a:xfrm>
                  <a:off x="32496191" y="36830628"/>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grpFill/>
                <a:ln w="23813" cap="flat">
                  <a:solidFill>
                    <a:srgbClr val="232F3E"/>
                  </a:solidFill>
                  <a:prstDash val="solid"/>
                  <a:miter/>
                </a:ln>
              </p:spPr>
              <p:txBody>
                <a:bodyPr rtlCol="0" anchor="ctr"/>
                <a:lstStyle/>
                <a:p>
                  <a:endParaRPr lang="en-US"/>
                </a:p>
              </p:txBody>
            </p:sp>
            <p:sp>
              <p:nvSpPr>
                <p:cNvPr id="1034" name="Freeform 1033">
                  <a:extLst>
                    <a:ext uri="{FF2B5EF4-FFF2-40B4-BE49-F238E27FC236}">
                      <a16:creationId xmlns:a16="http://schemas.microsoft.com/office/drawing/2014/main" id="{6B82371C-E5AF-2945-B61E-DFAA9E21D4DE}"/>
                    </a:ext>
                  </a:extLst>
                </p:cNvPr>
                <p:cNvSpPr/>
                <p:nvPr/>
              </p:nvSpPr>
              <p:spPr>
                <a:xfrm>
                  <a:off x="32587831" y="36609530"/>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grpFill/>
                <a:ln w="23813" cap="flat">
                  <a:solidFill>
                    <a:srgbClr val="232F3E"/>
                  </a:solidFill>
                  <a:prstDash val="solid"/>
                  <a:miter/>
                </a:ln>
              </p:spPr>
              <p:txBody>
                <a:bodyPr rtlCol="0" anchor="ctr"/>
                <a:lstStyle/>
                <a:p>
                  <a:endParaRPr lang="en-US"/>
                </a:p>
              </p:txBody>
            </p:sp>
            <p:sp>
              <p:nvSpPr>
                <p:cNvPr id="1035" name="Freeform 1034">
                  <a:extLst>
                    <a:ext uri="{FF2B5EF4-FFF2-40B4-BE49-F238E27FC236}">
                      <a16:creationId xmlns:a16="http://schemas.microsoft.com/office/drawing/2014/main" id="{BF5840DC-853C-7E4D-84D7-091491624FEC}"/>
                    </a:ext>
                  </a:extLst>
                </p:cNvPr>
                <p:cNvSpPr/>
                <p:nvPr/>
              </p:nvSpPr>
              <p:spPr>
                <a:xfrm>
                  <a:off x="32675977" y="37562153"/>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grpFill/>
                <a:ln w="23813" cap="flat">
                  <a:solidFill>
                    <a:srgbClr val="232F3E"/>
                  </a:solidFill>
                  <a:prstDash val="solid"/>
                  <a:miter/>
                </a:ln>
              </p:spPr>
              <p:txBody>
                <a:bodyPr rtlCol="0" anchor="ctr"/>
                <a:lstStyle/>
                <a:p>
                  <a:endParaRPr lang="en-US"/>
                </a:p>
              </p:txBody>
            </p:sp>
            <p:sp>
              <p:nvSpPr>
                <p:cNvPr id="1036" name="Freeform 1035">
                  <a:extLst>
                    <a:ext uri="{FF2B5EF4-FFF2-40B4-BE49-F238E27FC236}">
                      <a16:creationId xmlns:a16="http://schemas.microsoft.com/office/drawing/2014/main" id="{7343A2C4-EAD3-3D46-BA63-29B623D3AEEA}"/>
                    </a:ext>
                  </a:extLst>
                </p:cNvPr>
                <p:cNvSpPr/>
                <p:nvPr/>
              </p:nvSpPr>
              <p:spPr>
                <a:xfrm>
                  <a:off x="32299664" y="37642162"/>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grpFill/>
                <a:ln w="23813" cap="flat">
                  <a:solidFill>
                    <a:srgbClr val="232F3E"/>
                  </a:solidFill>
                  <a:prstDash val="solid"/>
                  <a:miter/>
                </a:ln>
              </p:spPr>
              <p:txBody>
                <a:bodyPr rtlCol="0" anchor="ctr"/>
                <a:lstStyle/>
                <a:p>
                  <a:endParaRPr lang="en-US"/>
                </a:p>
              </p:txBody>
            </p:sp>
            <p:sp>
              <p:nvSpPr>
                <p:cNvPr id="1037" name="Freeform 1036">
                  <a:extLst>
                    <a:ext uri="{FF2B5EF4-FFF2-40B4-BE49-F238E27FC236}">
                      <a16:creationId xmlns:a16="http://schemas.microsoft.com/office/drawing/2014/main" id="{2404FA1B-F40D-0240-8716-A69C2AB21405}"/>
                    </a:ext>
                  </a:extLst>
                </p:cNvPr>
                <p:cNvSpPr/>
                <p:nvPr/>
              </p:nvSpPr>
              <p:spPr>
                <a:xfrm>
                  <a:off x="32517862" y="37922198"/>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grpFill/>
                <a:ln w="23813" cap="flat">
                  <a:solidFill>
                    <a:srgbClr val="232F3E"/>
                  </a:solidFill>
                  <a:prstDash val="solid"/>
                  <a:miter/>
                </a:ln>
              </p:spPr>
              <p:txBody>
                <a:bodyPr rtlCol="0" anchor="ctr"/>
                <a:lstStyle/>
                <a:p>
                  <a:endParaRPr lang="en-US"/>
                </a:p>
              </p:txBody>
            </p:sp>
            <p:sp>
              <p:nvSpPr>
                <p:cNvPr id="1038" name="Freeform 1037">
                  <a:extLst>
                    <a:ext uri="{FF2B5EF4-FFF2-40B4-BE49-F238E27FC236}">
                      <a16:creationId xmlns:a16="http://schemas.microsoft.com/office/drawing/2014/main" id="{2EA8402A-DC60-2041-8869-F5B5B3953458}"/>
                    </a:ext>
                  </a:extLst>
                </p:cNvPr>
                <p:cNvSpPr/>
                <p:nvPr/>
              </p:nvSpPr>
              <p:spPr>
                <a:xfrm>
                  <a:off x="33115079" y="37922198"/>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grpFill/>
                <a:ln w="23813" cap="flat">
                  <a:solidFill>
                    <a:srgbClr val="232F3E"/>
                  </a:solidFill>
                  <a:prstDash val="solid"/>
                  <a:miter/>
                </a:ln>
              </p:spPr>
              <p:txBody>
                <a:bodyPr rtlCol="0" anchor="ctr"/>
                <a:lstStyle/>
                <a:p>
                  <a:endParaRPr lang="en-US"/>
                </a:p>
              </p:txBody>
            </p:sp>
            <p:sp>
              <p:nvSpPr>
                <p:cNvPr id="1039" name="Freeform 1038">
                  <a:extLst>
                    <a:ext uri="{FF2B5EF4-FFF2-40B4-BE49-F238E27FC236}">
                      <a16:creationId xmlns:a16="http://schemas.microsoft.com/office/drawing/2014/main" id="{906240B2-C2FB-334C-B0AE-AC248D5E41A8}"/>
                    </a:ext>
                  </a:extLst>
                </p:cNvPr>
                <p:cNvSpPr/>
                <p:nvPr/>
              </p:nvSpPr>
              <p:spPr>
                <a:xfrm>
                  <a:off x="32909339" y="37705028"/>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grpFill/>
                <a:ln w="23813" cap="flat">
                  <a:solidFill>
                    <a:srgbClr val="FF9900"/>
                  </a:solidFill>
                  <a:prstDash val="solid"/>
                  <a:miter/>
                </a:ln>
              </p:spPr>
              <p:txBody>
                <a:bodyPr rtlCol="0" anchor="ctr"/>
                <a:lstStyle/>
                <a:p>
                  <a:endParaRPr lang="en-US"/>
                </a:p>
              </p:txBody>
            </p:sp>
            <p:sp>
              <p:nvSpPr>
                <p:cNvPr id="1040" name="Freeform 1039">
                  <a:extLst>
                    <a:ext uri="{FF2B5EF4-FFF2-40B4-BE49-F238E27FC236}">
                      <a16:creationId xmlns:a16="http://schemas.microsoft.com/office/drawing/2014/main" id="{8AD8C7B5-62D1-0F44-B294-9C0580C476D1}"/>
                    </a:ext>
                  </a:extLst>
                </p:cNvPr>
                <p:cNvSpPr/>
                <p:nvPr/>
              </p:nvSpPr>
              <p:spPr>
                <a:xfrm>
                  <a:off x="32547008" y="37705028"/>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grpFill/>
                <a:ln w="23813" cap="flat">
                  <a:solidFill>
                    <a:srgbClr val="FF9900"/>
                  </a:solidFill>
                  <a:prstDash val="solid"/>
                  <a:miter/>
                </a:ln>
              </p:spPr>
              <p:txBody>
                <a:bodyPr rtlCol="0" anchor="ctr"/>
                <a:lstStyle/>
                <a:p>
                  <a:endParaRPr lang="en-US"/>
                </a:p>
              </p:txBody>
            </p:sp>
            <p:sp>
              <p:nvSpPr>
                <p:cNvPr id="1041" name="Freeform 1040">
                  <a:extLst>
                    <a:ext uri="{FF2B5EF4-FFF2-40B4-BE49-F238E27FC236}">
                      <a16:creationId xmlns:a16="http://schemas.microsoft.com/office/drawing/2014/main" id="{D2175C9D-371B-BF4B-8F5D-7BF8509CCF39}"/>
                    </a:ext>
                  </a:extLst>
                </p:cNvPr>
                <p:cNvSpPr/>
                <p:nvPr/>
              </p:nvSpPr>
              <p:spPr>
                <a:xfrm>
                  <a:off x="32781704" y="37973633"/>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grpFill/>
                <a:ln w="23813" cap="flat">
                  <a:solidFill>
                    <a:srgbClr val="232F3E"/>
                  </a:solidFill>
                  <a:prstDash val="solid"/>
                  <a:miter/>
                </a:ln>
              </p:spPr>
              <p:txBody>
                <a:bodyPr rtlCol="0" anchor="ctr"/>
                <a:lstStyle/>
                <a:p>
                  <a:endParaRPr lang="en-US"/>
                </a:p>
              </p:txBody>
            </p:sp>
          </p:grpSp>
          <p:grpSp>
            <p:nvGrpSpPr>
              <p:cNvPr id="1029" name="Graphic 458">
                <a:extLst>
                  <a:ext uri="{FF2B5EF4-FFF2-40B4-BE49-F238E27FC236}">
                    <a16:creationId xmlns:a16="http://schemas.microsoft.com/office/drawing/2014/main" id="{89CD1F14-86DE-A248-B6E7-083CE67FFD2B}"/>
                  </a:ext>
                </a:extLst>
              </p:cNvPr>
              <p:cNvGrpSpPr/>
              <p:nvPr/>
            </p:nvGrpSpPr>
            <p:grpSpPr>
              <a:xfrm>
                <a:off x="32692169" y="37237350"/>
                <a:ext cx="243840" cy="72390"/>
                <a:chOff x="32692169" y="37237350"/>
                <a:chExt cx="243840" cy="72390"/>
              </a:xfrm>
              <a:grpFill/>
            </p:grpSpPr>
            <p:sp>
              <p:nvSpPr>
                <p:cNvPr id="1030" name="Freeform 1029">
                  <a:extLst>
                    <a:ext uri="{FF2B5EF4-FFF2-40B4-BE49-F238E27FC236}">
                      <a16:creationId xmlns:a16="http://schemas.microsoft.com/office/drawing/2014/main" id="{7F2CC448-5CD6-7C49-9FFA-31E546AD57B7}"/>
                    </a:ext>
                  </a:extLst>
                </p:cNvPr>
                <p:cNvSpPr/>
                <p:nvPr/>
              </p:nvSpPr>
              <p:spPr>
                <a:xfrm>
                  <a:off x="32692169" y="37237350"/>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grpFill/>
                <a:ln w="23813" cap="flat">
                  <a:solidFill>
                    <a:srgbClr val="232F3E"/>
                  </a:solidFill>
                  <a:prstDash val="solid"/>
                  <a:round/>
                </a:ln>
              </p:spPr>
              <p:txBody>
                <a:bodyPr rtlCol="0" anchor="ctr"/>
                <a:lstStyle/>
                <a:p>
                  <a:endParaRPr lang="en-US"/>
                </a:p>
              </p:txBody>
            </p:sp>
            <p:sp>
              <p:nvSpPr>
                <p:cNvPr id="1031" name="Freeform 1030">
                  <a:extLst>
                    <a:ext uri="{FF2B5EF4-FFF2-40B4-BE49-F238E27FC236}">
                      <a16:creationId xmlns:a16="http://schemas.microsoft.com/office/drawing/2014/main" id="{F85A37B5-F46B-DE40-B9F9-50EAB253C030}"/>
                    </a:ext>
                  </a:extLst>
                </p:cNvPr>
                <p:cNvSpPr/>
                <p:nvPr/>
              </p:nvSpPr>
              <p:spPr>
                <a:xfrm>
                  <a:off x="32863619" y="37237350"/>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grpFill/>
                <a:ln w="23813" cap="flat">
                  <a:solidFill>
                    <a:srgbClr val="232F3E"/>
                  </a:solidFill>
                  <a:prstDash val="solid"/>
                  <a:round/>
                </a:ln>
              </p:spPr>
              <p:txBody>
                <a:bodyPr rtlCol="0" anchor="ctr"/>
                <a:lstStyle/>
                <a:p>
                  <a:endParaRPr lang="en-US"/>
                </a:p>
              </p:txBody>
            </p:sp>
          </p:grpSp>
        </p:grpSp>
        <p:sp>
          <p:nvSpPr>
            <p:cNvPr id="1027" name="Freeform 1026">
              <a:extLst>
                <a:ext uri="{FF2B5EF4-FFF2-40B4-BE49-F238E27FC236}">
                  <a16:creationId xmlns:a16="http://schemas.microsoft.com/office/drawing/2014/main" id="{1A3BDF03-558C-7140-8116-F107FD26D5F6}"/>
                </a:ext>
              </a:extLst>
            </p:cNvPr>
            <p:cNvSpPr/>
            <p:nvPr/>
          </p:nvSpPr>
          <p:spPr>
            <a:xfrm>
              <a:off x="32610255" y="37087807"/>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grpFill/>
            <a:ln w="23813" cap="flat">
              <a:solidFill>
                <a:srgbClr val="232F3E"/>
              </a:solidFill>
              <a:prstDash val="solid"/>
              <a:miter/>
            </a:ln>
          </p:spPr>
          <p:txBody>
            <a:bodyPr rtlCol="0" anchor="ctr"/>
            <a:lstStyle/>
            <a:p>
              <a:endParaRPr lang="en-US"/>
            </a:p>
          </p:txBody>
        </p:sp>
      </p:grpSp>
      <p:grpSp>
        <p:nvGrpSpPr>
          <p:cNvPr id="1042" name="Graphic 48">
            <a:extLst>
              <a:ext uri="{FF2B5EF4-FFF2-40B4-BE49-F238E27FC236}">
                <a16:creationId xmlns:a16="http://schemas.microsoft.com/office/drawing/2014/main" id="{5C95E956-BA91-4849-A532-29D7DAA38712}"/>
              </a:ext>
            </a:extLst>
          </p:cNvPr>
          <p:cNvGrpSpPr/>
          <p:nvPr/>
        </p:nvGrpSpPr>
        <p:grpSpPr>
          <a:xfrm>
            <a:off x="20638175" y="26882113"/>
            <a:ext cx="649547" cy="948023"/>
            <a:chOff x="20638175" y="26882113"/>
            <a:chExt cx="649547" cy="948023"/>
          </a:xfrm>
          <a:noFill/>
        </p:grpSpPr>
        <p:grpSp>
          <p:nvGrpSpPr>
            <p:cNvPr id="1043" name="Graphic 48">
              <a:extLst>
                <a:ext uri="{FF2B5EF4-FFF2-40B4-BE49-F238E27FC236}">
                  <a16:creationId xmlns:a16="http://schemas.microsoft.com/office/drawing/2014/main" id="{10280E21-759D-7148-AF5F-CBB192970223}"/>
                </a:ext>
              </a:extLst>
            </p:cNvPr>
            <p:cNvGrpSpPr/>
            <p:nvPr/>
          </p:nvGrpSpPr>
          <p:grpSpPr>
            <a:xfrm>
              <a:off x="20638175" y="26882113"/>
              <a:ext cx="649547" cy="948023"/>
              <a:chOff x="20638175" y="26882113"/>
              <a:chExt cx="649547" cy="948023"/>
            </a:xfrm>
            <a:noFill/>
          </p:grpSpPr>
          <p:grpSp>
            <p:nvGrpSpPr>
              <p:cNvPr id="1045" name="Graphic 48">
                <a:extLst>
                  <a:ext uri="{FF2B5EF4-FFF2-40B4-BE49-F238E27FC236}">
                    <a16:creationId xmlns:a16="http://schemas.microsoft.com/office/drawing/2014/main" id="{BE6F7443-1BFD-9A4F-8FA9-92ACF21DCCC4}"/>
                  </a:ext>
                </a:extLst>
              </p:cNvPr>
              <p:cNvGrpSpPr/>
              <p:nvPr/>
            </p:nvGrpSpPr>
            <p:grpSpPr>
              <a:xfrm>
                <a:off x="20638175" y="26882113"/>
                <a:ext cx="649547" cy="948023"/>
                <a:chOff x="20638175" y="26882113"/>
                <a:chExt cx="649547" cy="948023"/>
              </a:xfrm>
              <a:noFill/>
            </p:grpSpPr>
            <p:sp>
              <p:nvSpPr>
                <p:cNvPr id="1049" name="Freeform 1048">
                  <a:extLst>
                    <a:ext uri="{FF2B5EF4-FFF2-40B4-BE49-F238E27FC236}">
                      <a16:creationId xmlns:a16="http://schemas.microsoft.com/office/drawing/2014/main" id="{85B3CB7E-D1A9-DC4D-8B03-614F898FB613}"/>
                    </a:ext>
                  </a:extLst>
                </p:cNvPr>
                <p:cNvSpPr/>
                <p:nvPr/>
              </p:nvSpPr>
              <p:spPr>
                <a:xfrm>
                  <a:off x="20808804" y="27308351"/>
                  <a:ext cx="299849" cy="188491"/>
                </a:xfrm>
                <a:custGeom>
                  <a:avLst/>
                  <a:gdLst>
                    <a:gd name="connsiteX0" fmla="*/ 0 w 299849"/>
                    <a:gd name="connsiteY0" fmla="*/ 12396 h 188491"/>
                    <a:gd name="connsiteX1" fmla="*/ 141072 w 299849"/>
                    <a:gd name="connsiteY1" fmla="*/ 188292 h 188491"/>
                    <a:gd name="connsiteX2" fmla="*/ 299849 w 299849"/>
                    <a:gd name="connsiteY2" fmla="*/ 0 h 188491"/>
                  </a:gdLst>
                  <a:ahLst/>
                  <a:cxnLst>
                    <a:cxn ang="0">
                      <a:pos x="connsiteX0" y="connsiteY0"/>
                    </a:cxn>
                    <a:cxn ang="0">
                      <a:pos x="connsiteX1" y="connsiteY1"/>
                    </a:cxn>
                    <a:cxn ang="0">
                      <a:pos x="connsiteX2" y="connsiteY2"/>
                    </a:cxn>
                  </a:cxnLst>
                  <a:rect l="l" t="t" r="r" b="b"/>
                  <a:pathLst>
                    <a:path w="299849" h="188491">
                      <a:moveTo>
                        <a:pt x="0" y="12396"/>
                      </a:moveTo>
                      <a:cubicBezTo>
                        <a:pt x="1771" y="98572"/>
                        <a:pt x="24201" y="183569"/>
                        <a:pt x="141072" y="188292"/>
                      </a:cubicBezTo>
                      <a:cubicBezTo>
                        <a:pt x="271517" y="193604"/>
                        <a:pt x="296898" y="92080"/>
                        <a:pt x="299849" y="0"/>
                      </a:cubicBezTo>
                    </a:path>
                  </a:pathLst>
                </a:custGeom>
                <a:noFill/>
                <a:ln w="14552" cap="flat">
                  <a:solidFill>
                    <a:srgbClr val="232F3E"/>
                  </a:solidFill>
                  <a:prstDash val="solid"/>
                  <a:miter/>
                </a:ln>
              </p:spPr>
              <p:txBody>
                <a:bodyPr rtlCol="0" anchor="ctr"/>
                <a:lstStyle/>
                <a:p>
                  <a:endParaRPr lang="en-US"/>
                </a:p>
              </p:txBody>
            </p:sp>
            <p:sp>
              <p:nvSpPr>
                <p:cNvPr id="1050" name="Freeform 1049">
                  <a:extLst>
                    <a:ext uri="{FF2B5EF4-FFF2-40B4-BE49-F238E27FC236}">
                      <a16:creationId xmlns:a16="http://schemas.microsoft.com/office/drawing/2014/main" id="{F45A7F15-C335-3F46-ACA1-2BB28D824A06}"/>
                    </a:ext>
                  </a:extLst>
                </p:cNvPr>
                <p:cNvSpPr/>
                <p:nvPr/>
              </p:nvSpPr>
              <p:spPr>
                <a:xfrm>
                  <a:off x="20759960" y="27019125"/>
                  <a:ext cx="397493" cy="305226"/>
                </a:xfrm>
                <a:custGeom>
                  <a:avLst/>
                  <a:gdLst>
                    <a:gd name="connsiteX0" fmla="*/ 275502 w 397493"/>
                    <a:gd name="connsiteY0" fmla="*/ 136352 h 305226"/>
                    <a:gd name="connsiteX1" fmla="*/ 129119 w 397493"/>
                    <a:gd name="connsiteY1" fmla="*/ 201869 h 305226"/>
                    <a:gd name="connsiteX2" fmla="*/ 46483 w 397493"/>
                    <a:gd name="connsiteY2" fmla="*/ 305163 h 305226"/>
                    <a:gd name="connsiteX3" fmla="*/ 1034 w 397493"/>
                    <a:gd name="connsiteY3" fmla="*/ 173538 h 305226"/>
                    <a:gd name="connsiteX4" fmla="*/ 192867 w 397493"/>
                    <a:gd name="connsiteY4" fmla="*/ 2 h 305226"/>
                    <a:gd name="connsiteX5" fmla="*/ 393553 w 397493"/>
                    <a:gd name="connsiteY5" fmla="*/ 165864 h 305226"/>
                    <a:gd name="connsiteX6" fmla="*/ 351055 w 397493"/>
                    <a:gd name="connsiteY6" fmla="*/ 295720 h 305226"/>
                    <a:gd name="connsiteX7" fmla="*/ 319771 w 397493"/>
                    <a:gd name="connsiteY7" fmla="*/ 230201 h 305226"/>
                    <a:gd name="connsiteX8" fmla="*/ 275502 w 397493"/>
                    <a:gd name="connsiteY8" fmla="*/ 136352 h 30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493" h="305226">
                      <a:moveTo>
                        <a:pt x="275502" y="136352"/>
                      </a:moveTo>
                      <a:cubicBezTo>
                        <a:pt x="275502" y="136352"/>
                        <a:pt x="212935" y="218396"/>
                        <a:pt x="129119" y="201869"/>
                      </a:cubicBezTo>
                      <a:cubicBezTo>
                        <a:pt x="129119" y="201869"/>
                        <a:pt x="87801" y="295129"/>
                        <a:pt x="46483" y="305163"/>
                      </a:cubicBezTo>
                      <a:cubicBezTo>
                        <a:pt x="36449" y="307525"/>
                        <a:pt x="-7230" y="243187"/>
                        <a:pt x="1034" y="173538"/>
                      </a:cubicBezTo>
                      <a:cubicBezTo>
                        <a:pt x="8708" y="105659"/>
                        <a:pt x="72454" y="-587"/>
                        <a:pt x="192867" y="2"/>
                      </a:cubicBezTo>
                      <a:cubicBezTo>
                        <a:pt x="257795" y="2"/>
                        <a:pt x="368172" y="28926"/>
                        <a:pt x="393553" y="165864"/>
                      </a:cubicBezTo>
                      <a:cubicBezTo>
                        <a:pt x="399455" y="199508"/>
                        <a:pt x="406538" y="281553"/>
                        <a:pt x="351055" y="295720"/>
                      </a:cubicBezTo>
                      <a:cubicBezTo>
                        <a:pt x="343381" y="297491"/>
                        <a:pt x="361089" y="259125"/>
                        <a:pt x="319771" y="230201"/>
                      </a:cubicBezTo>
                      <a:cubicBezTo>
                        <a:pt x="277863" y="201869"/>
                        <a:pt x="311507" y="101526"/>
                        <a:pt x="275502" y="136352"/>
                      </a:cubicBezTo>
                      <a:close/>
                    </a:path>
                  </a:pathLst>
                </a:custGeom>
                <a:noFill/>
                <a:ln w="14552" cap="flat">
                  <a:solidFill>
                    <a:srgbClr val="232F3E"/>
                  </a:solidFill>
                  <a:prstDash val="solid"/>
                  <a:miter/>
                </a:ln>
              </p:spPr>
              <p:txBody>
                <a:bodyPr rtlCol="0" anchor="ctr"/>
                <a:lstStyle/>
                <a:p>
                  <a:endParaRPr lang="en-US"/>
                </a:p>
              </p:txBody>
            </p:sp>
            <p:sp>
              <p:nvSpPr>
                <p:cNvPr id="1051" name="Freeform 1050">
                  <a:extLst>
                    <a:ext uri="{FF2B5EF4-FFF2-40B4-BE49-F238E27FC236}">
                      <a16:creationId xmlns:a16="http://schemas.microsoft.com/office/drawing/2014/main" id="{A6B4B80A-388E-7948-8F4B-FCBF011BB857}"/>
                    </a:ext>
                  </a:extLst>
                </p:cNvPr>
                <p:cNvSpPr/>
                <p:nvPr/>
              </p:nvSpPr>
              <p:spPr>
                <a:xfrm>
                  <a:off x="20816749" y="26882113"/>
                  <a:ext cx="288829" cy="149999"/>
                </a:xfrm>
                <a:custGeom>
                  <a:avLst/>
                  <a:gdLst>
                    <a:gd name="connsiteX0" fmla="*/ 7993 w 288829"/>
                    <a:gd name="connsiteY0" fmla="*/ 150000 h 149999"/>
                    <a:gd name="connsiteX1" fmla="*/ 22159 w 288829"/>
                    <a:gd name="connsiteY1" fmla="*/ 53790 h 149999"/>
                    <a:gd name="connsiteX2" fmla="*/ 262392 w 288829"/>
                    <a:gd name="connsiteY2" fmla="*/ 43165 h 149999"/>
                    <a:gd name="connsiteX3" fmla="*/ 275377 w 288829"/>
                    <a:gd name="connsiteY3" fmla="*/ 150000 h 149999"/>
                  </a:gdLst>
                  <a:ahLst/>
                  <a:cxnLst>
                    <a:cxn ang="0">
                      <a:pos x="connsiteX0" y="connsiteY0"/>
                    </a:cxn>
                    <a:cxn ang="0">
                      <a:pos x="connsiteX1" y="connsiteY1"/>
                    </a:cxn>
                    <a:cxn ang="0">
                      <a:pos x="connsiteX2" y="connsiteY2"/>
                    </a:cxn>
                    <a:cxn ang="0">
                      <a:pos x="connsiteX3" y="connsiteY3"/>
                    </a:cxn>
                  </a:cxnLst>
                  <a:rect l="l" t="t" r="r" b="b"/>
                  <a:pathLst>
                    <a:path w="288829" h="149999">
                      <a:moveTo>
                        <a:pt x="7993" y="150000"/>
                      </a:moveTo>
                      <a:cubicBezTo>
                        <a:pt x="-2632" y="128161"/>
                        <a:pt x="-6763" y="95697"/>
                        <a:pt x="22159" y="53790"/>
                      </a:cubicBezTo>
                      <a:cubicBezTo>
                        <a:pt x="74691" y="-20583"/>
                        <a:pt x="205137" y="-11729"/>
                        <a:pt x="262392" y="43165"/>
                      </a:cubicBezTo>
                      <a:cubicBezTo>
                        <a:pt x="289544" y="69135"/>
                        <a:pt x="298987" y="112224"/>
                        <a:pt x="275377" y="150000"/>
                      </a:cubicBezTo>
                    </a:path>
                  </a:pathLst>
                </a:custGeom>
                <a:noFill/>
                <a:ln w="14552" cap="flat">
                  <a:solidFill>
                    <a:srgbClr val="232F3E"/>
                  </a:solidFill>
                  <a:prstDash val="solid"/>
                  <a:miter/>
                </a:ln>
              </p:spPr>
              <p:txBody>
                <a:bodyPr rtlCol="0" anchor="ctr"/>
                <a:lstStyle/>
                <a:p>
                  <a:endParaRPr lang="en-US"/>
                </a:p>
              </p:txBody>
            </p:sp>
            <p:sp>
              <p:nvSpPr>
                <p:cNvPr id="1052" name="Freeform 1051">
                  <a:extLst>
                    <a:ext uri="{FF2B5EF4-FFF2-40B4-BE49-F238E27FC236}">
                      <a16:creationId xmlns:a16="http://schemas.microsoft.com/office/drawing/2014/main" id="{BE39703B-AA3B-F14A-8D1E-C5E23B6FDECF}"/>
                    </a:ext>
                  </a:extLst>
                </p:cNvPr>
                <p:cNvSpPr/>
                <p:nvPr/>
              </p:nvSpPr>
              <p:spPr>
                <a:xfrm>
                  <a:off x="20871371" y="27472442"/>
                  <a:ext cx="175895" cy="189176"/>
                </a:xfrm>
                <a:custGeom>
                  <a:avLst/>
                  <a:gdLst>
                    <a:gd name="connsiteX0" fmla="*/ 0 w 175895"/>
                    <a:gd name="connsiteY0" fmla="*/ 7674 h 189176"/>
                    <a:gd name="connsiteX1" fmla="*/ 591 w 175895"/>
                    <a:gd name="connsiteY1" fmla="*/ 57254 h 189176"/>
                    <a:gd name="connsiteX2" fmla="*/ 61977 w 175895"/>
                    <a:gd name="connsiteY2" fmla="*/ 172354 h 189176"/>
                    <a:gd name="connsiteX3" fmla="*/ 114509 w 175895"/>
                    <a:gd name="connsiteY3" fmla="*/ 172354 h 189176"/>
                    <a:gd name="connsiteX4" fmla="*/ 175896 w 175895"/>
                    <a:gd name="connsiteY4" fmla="*/ 57254 h 189176"/>
                    <a:gd name="connsiteX5" fmla="*/ 174716 w 175895"/>
                    <a:gd name="connsiteY5" fmla="*/ 0 h 18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95" h="189176">
                      <a:moveTo>
                        <a:pt x="0" y="7674"/>
                      </a:moveTo>
                      <a:lnTo>
                        <a:pt x="591" y="57254"/>
                      </a:lnTo>
                      <a:lnTo>
                        <a:pt x="61977" y="172354"/>
                      </a:lnTo>
                      <a:cubicBezTo>
                        <a:pt x="73782" y="194784"/>
                        <a:pt x="102704" y="194784"/>
                        <a:pt x="114509" y="172354"/>
                      </a:cubicBezTo>
                      <a:lnTo>
                        <a:pt x="175896" y="57254"/>
                      </a:lnTo>
                      <a:lnTo>
                        <a:pt x="174716" y="0"/>
                      </a:lnTo>
                    </a:path>
                  </a:pathLst>
                </a:custGeom>
                <a:noFill/>
                <a:ln w="14552" cap="flat">
                  <a:solidFill>
                    <a:srgbClr val="232F3E"/>
                  </a:solidFill>
                  <a:prstDash val="solid"/>
                  <a:miter/>
                </a:ln>
              </p:spPr>
              <p:txBody>
                <a:bodyPr rtlCol="0" anchor="ctr"/>
                <a:lstStyle/>
                <a:p>
                  <a:endParaRPr lang="en-US"/>
                </a:p>
              </p:txBody>
            </p:sp>
            <p:sp>
              <p:nvSpPr>
                <p:cNvPr id="1053" name="Freeform 1052">
                  <a:extLst>
                    <a:ext uri="{FF2B5EF4-FFF2-40B4-BE49-F238E27FC236}">
                      <a16:creationId xmlns:a16="http://schemas.microsoft.com/office/drawing/2014/main" id="{950F3C2A-A13D-4946-A1CF-18D6A3061C3C}"/>
                    </a:ext>
                  </a:extLst>
                </p:cNvPr>
                <p:cNvSpPr/>
                <p:nvPr/>
              </p:nvSpPr>
              <p:spPr>
                <a:xfrm>
                  <a:off x="20638175" y="27522023"/>
                  <a:ext cx="649547" cy="308113"/>
                </a:xfrm>
                <a:custGeom>
                  <a:avLst/>
                  <a:gdLst>
                    <a:gd name="connsiteX0" fmla="*/ 233788 w 649547"/>
                    <a:gd name="connsiteY0" fmla="*/ 0 h 308113"/>
                    <a:gd name="connsiteX1" fmla="*/ 31920 w 649547"/>
                    <a:gd name="connsiteY1" fmla="*/ 97983 h 308113"/>
                    <a:gd name="connsiteX2" fmla="*/ 47 w 649547"/>
                    <a:gd name="connsiteY2" fmla="*/ 308114 h 308113"/>
                    <a:gd name="connsiteX3" fmla="*/ 649326 w 649547"/>
                    <a:gd name="connsiteY3" fmla="*/ 308114 h 308113"/>
                    <a:gd name="connsiteX4" fmla="*/ 617453 w 649547"/>
                    <a:gd name="connsiteY4" fmla="*/ 97983 h 308113"/>
                    <a:gd name="connsiteX5" fmla="*/ 411453 w 649547"/>
                    <a:gd name="connsiteY5" fmla="*/ 0 h 30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9547" h="308113">
                      <a:moveTo>
                        <a:pt x="233788" y="0"/>
                      </a:moveTo>
                      <a:cubicBezTo>
                        <a:pt x="188337" y="5903"/>
                        <a:pt x="69106" y="33646"/>
                        <a:pt x="31920" y="97983"/>
                      </a:cubicBezTo>
                      <a:cubicBezTo>
                        <a:pt x="4178" y="146974"/>
                        <a:pt x="-544" y="172945"/>
                        <a:pt x="47" y="308114"/>
                      </a:cubicBezTo>
                      <a:lnTo>
                        <a:pt x="649326" y="308114"/>
                      </a:lnTo>
                      <a:cubicBezTo>
                        <a:pt x="649917" y="172945"/>
                        <a:pt x="651686" y="158188"/>
                        <a:pt x="617453" y="97983"/>
                      </a:cubicBezTo>
                      <a:cubicBezTo>
                        <a:pt x="580856" y="33055"/>
                        <a:pt x="456902" y="5903"/>
                        <a:pt x="411453" y="0"/>
                      </a:cubicBezTo>
                    </a:path>
                  </a:pathLst>
                </a:custGeom>
                <a:noFill/>
                <a:ln w="14552" cap="flat">
                  <a:solidFill>
                    <a:srgbClr val="232F3E"/>
                  </a:solidFill>
                  <a:prstDash val="solid"/>
                  <a:miter/>
                </a:ln>
              </p:spPr>
              <p:txBody>
                <a:bodyPr rtlCol="0" anchor="ctr"/>
                <a:lstStyle/>
                <a:p>
                  <a:endParaRPr lang="en-US"/>
                </a:p>
              </p:txBody>
            </p:sp>
            <p:sp>
              <p:nvSpPr>
                <p:cNvPr id="1054" name="Freeform 1053">
                  <a:extLst>
                    <a:ext uri="{FF2B5EF4-FFF2-40B4-BE49-F238E27FC236}">
                      <a16:creationId xmlns:a16="http://schemas.microsoft.com/office/drawing/2014/main" id="{6F1EB8E7-505B-CE43-A8B3-55FD6E85640E}"/>
                    </a:ext>
                  </a:extLst>
                </p:cNvPr>
                <p:cNvSpPr/>
                <p:nvPr/>
              </p:nvSpPr>
              <p:spPr>
                <a:xfrm>
                  <a:off x="20773389" y="27695558"/>
                  <a:ext cx="5902" cy="84996"/>
                </a:xfrm>
                <a:custGeom>
                  <a:avLst/>
                  <a:gdLst>
                    <a:gd name="connsiteX0" fmla="*/ -1 w 5902"/>
                    <a:gd name="connsiteY0" fmla="*/ 0 h 84996"/>
                    <a:gd name="connsiteX1" fmla="*/ -1 w 5902"/>
                    <a:gd name="connsiteY1" fmla="*/ 84996 h 84996"/>
                  </a:gdLst>
                  <a:ahLst/>
                  <a:cxnLst>
                    <a:cxn ang="0">
                      <a:pos x="connsiteX0" y="connsiteY0"/>
                    </a:cxn>
                    <a:cxn ang="0">
                      <a:pos x="connsiteX1" y="connsiteY1"/>
                    </a:cxn>
                  </a:cxnLst>
                  <a:rect l="l" t="t" r="r" b="b"/>
                  <a:pathLst>
                    <a:path w="5902" h="84996">
                      <a:moveTo>
                        <a:pt x="-1" y="0"/>
                      </a:moveTo>
                      <a:lnTo>
                        <a:pt x="-1" y="84996"/>
                      </a:lnTo>
                    </a:path>
                  </a:pathLst>
                </a:custGeom>
                <a:ln w="14552" cap="flat">
                  <a:solidFill>
                    <a:srgbClr val="232F3E"/>
                  </a:solidFill>
                  <a:prstDash val="solid"/>
                  <a:miter/>
                </a:ln>
              </p:spPr>
              <p:txBody>
                <a:bodyPr rtlCol="0" anchor="ctr"/>
                <a:lstStyle/>
                <a:p>
                  <a:endParaRPr lang="en-US"/>
                </a:p>
              </p:txBody>
            </p:sp>
            <p:sp>
              <p:nvSpPr>
                <p:cNvPr id="1055" name="Freeform 1054">
                  <a:extLst>
                    <a:ext uri="{FF2B5EF4-FFF2-40B4-BE49-F238E27FC236}">
                      <a16:creationId xmlns:a16="http://schemas.microsoft.com/office/drawing/2014/main" id="{FD28C5EC-50C2-A94D-B310-2DE6C4A61245}"/>
                    </a:ext>
                  </a:extLst>
                </p:cNvPr>
                <p:cNvSpPr/>
                <p:nvPr/>
              </p:nvSpPr>
              <p:spPr>
                <a:xfrm>
                  <a:off x="21143478" y="27695558"/>
                  <a:ext cx="5902" cy="84996"/>
                </a:xfrm>
                <a:custGeom>
                  <a:avLst/>
                  <a:gdLst>
                    <a:gd name="connsiteX0" fmla="*/ 1 w 5902"/>
                    <a:gd name="connsiteY0" fmla="*/ 0 h 84996"/>
                    <a:gd name="connsiteX1" fmla="*/ 1 w 5902"/>
                    <a:gd name="connsiteY1" fmla="*/ 84996 h 84996"/>
                  </a:gdLst>
                  <a:ahLst/>
                  <a:cxnLst>
                    <a:cxn ang="0">
                      <a:pos x="connsiteX0" y="connsiteY0"/>
                    </a:cxn>
                    <a:cxn ang="0">
                      <a:pos x="connsiteX1" y="connsiteY1"/>
                    </a:cxn>
                  </a:cxnLst>
                  <a:rect l="l" t="t" r="r" b="b"/>
                  <a:pathLst>
                    <a:path w="5902" h="84996">
                      <a:moveTo>
                        <a:pt x="1" y="0"/>
                      </a:moveTo>
                      <a:lnTo>
                        <a:pt x="1" y="84996"/>
                      </a:lnTo>
                    </a:path>
                  </a:pathLst>
                </a:custGeom>
                <a:ln w="14552" cap="flat">
                  <a:solidFill>
                    <a:srgbClr val="232F3E"/>
                  </a:solidFill>
                  <a:prstDash val="solid"/>
                  <a:miter/>
                </a:ln>
              </p:spPr>
              <p:txBody>
                <a:bodyPr rtlCol="0" anchor="ctr"/>
                <a:lstStyle/>
                <a:p>
                  <a:endParaRPr lang="en-US"/>
                </a:p>
              </p:txBody>
            </p:sp>
            <p:sp>
              <p:nvSpPr>
                <p:cNvPr id="1056" name="Freeform 1055">
                  <a:extLst>
                    <a:ext uri="{FF2B5EF4-FFF2-40B4-BE49-F238E27FC236}">
                      <a16:creationId xmlns:a16="http://schemas.microsoft.com/office/drawing/2014/main" id="{EC3AF789-AAEE-9D43-9572-ADE2495E34B5}"/>
                    </a:ext>
                  </a:extLst>
                </p:cNvPr>
                <p:cNvSpPr/>
                <p:nvPr/>
              </p:nvSpPr>
              <p:spPr>
                <a:xfrm>
                  <a:off x="21015984" y="27560980"/>
                  <a:ext cx="117696" cy="88538"/>
                </a:xfrm>
                <a:custGeom>
                  <a:avLst/>
                  <a:gdLst>
                    <a:gd name="connsiteX0" fmla="*/ 92670 w 117696"/>
                    <a:gd name="connsiteY0" fmla="*/ 0 h 88538"/>
                    <a:gd name="connsiteX1" fmla="*/ 112148 w 117696"/>
                    <a:gd name="connsiteY1" fmla="*/ 22430 h 88538"/>
                    <a:gd name="connsiteX2" fmla="*/ 94441 w 117696"/>
                    <a:gd name="connsiteY2" fmla="*/ 69650 h 88538"/>
                    <a:gd name="connsiteX3" fmla="*/ 0 w 117696"/>
                    <a:gd name="connsiteY3" fmla="*/ 88538 h 88538"/>
                  </a:gdLst>
                  <a:ahLst/>
                  <a:cxnLst>
                    <a:cxn ang="0">
                      <a:pos x="connsiteX0" y="connsiteY0"/>
                    </a:cxn>
                    <a:cxn ang="0">
                      <a:pos x="connsiteX1" y="connsiteY1"/>
                    </a:cxn>
                    <a:cxn ang="0">
                      <a:pos x="connsiteX2" y="connsiteY2"/>
                    </a:cxn>
                    <a:cxn ang="0">
                      <a:pos x="connsiteX3" y="connsiteY3"/>
                    </a:cxn>
                  </a:cxnLst>
                  <a:rect l="l" t="t" r="r" b="b"/>
                  <a:pathLst>
                    <a:path w="117696" h="88538">
                      <a:moveTo>
                        <a:pt x="92670" y="0"/>
                      </a:moveTo>
                      <a:cubicBezTo>
                        <a:pt x="99752" y="6493"/>
                        <a:pt x="106837" y="14166"/>
                        <a:pt x="112148" y="22430"/>
                      </a:cubicBezTo>
                      <a:cubicBezTo>
                        <a:pt x="124544" y="40138"/>
                        <a:pt x="115099" y="64337"/>
                        <a:pt x="94441" y="69650"/>
                      </a:cubicBezTo>
                      <a:lnTo>
                        <a:pt x="0" y="88538"/>
                      </a:lnTo>
                    </a:path>
                  </a:pathLst>
                </a:custGeom>
                <a:noFill/>
                <a:ln w="14552" cap="flat">
                  <a:solidFill>
                    <a:srgbClr val="FF9900"/>
                  </a:solidFill>
                  <a:prstDash val="solid"/>
                  <a:miter/>
                </a:ln>
              </p:spPr>
              <p:txBody>
                <a:bodyPr rtlCol="0" anchor="ctr"/>
                <a:lstStyle/>
                <a:p>
                  <a:endParaRPr lang="en-US"/>
                </a:p>
              </p:txBody>
            </p:sp>
            <p:sp>
              <p:nvSpPr>
                <p:cNvPr id="1057" name="Freeform 1056">
                  <a:extLst>
                    <a:ext uri="{FF2B5EF4-FFF2-40B4-BE49-F238E27FC236}">
                      <a16:creationId xmlns:a16="http://schemas.microsoft.com/office/drawing/2014/main" id="{A540B96F-429E-5340-BF02-A51BEB8A2094}"/>
                    </a:ext>
                  </a:extLst>
                </p:cNvPr>
                <p:cNvSpPr/>
                <p:nvPr/>
              </p:nvSpPr>
              <p:spPr>
                <a:xfrm>
                  <a:off x="20791451" y="27560980"/>
                  <a:ext cx="117696" cy="88538"/>
                </a:xfrm>
                <a:custGeom>
                  <a:avLst/>
                  <a:gdLst>
                    <a:gd name="connsiteX0" fmla="*/ 25027 w 117696"/>
                    <a:gd name="connsiteY0" fmla="*/ 0 h 88538"/>
                    <a:gd name="connsiteX1" fmla="*/ 5548 w 117696"/>
                    <a:gd name="connsiteY1" fmla="*/ 22430 h 88538"/>
                    <a:gd name="connsiteX2" fmla="*/ 23256 w 117696"/>
                    <a:gd name="connsiteY2" fmla="*/ 69650 h 88538"/>
                    <a:gd name="connsiteX3" fmla="*/ 117696 w 117696"/>
                    <a:gd name="connsiteY3" fmla="*/ 88538 h 88538"/>
                  </a:gdLst>
                  <a:ahLst/>
                  <a:cxnLst>
                    <a:cxn ang="0">
                      <a:pos x="connsiteX0" y="connsiteY0"/>
                    </a:cxn>
                    <a:cxn ang="0">
                      <a:pos x="connsiteX1" y="connsiteY1"/>
                    </a:cxn>
                    <a:cxn ang="0">
                      <a:pos x="connsiteX2" y="connsiteY2"/>
                    </a:cxn>
                    <a:cxn ang="0">
                      <a:pos x="connsiteX3" y="connsiteY3"/>
                    </a:cxn>
                  </a:cxnLst>
                  <a:rect l="l" t="t" r="r" b="b"/>
                  <a:pathLst>
                    <a:path w="117696" h="88538">
                      <a:moveTo>
                        <a:pt x="25027" y="0"/>
                      </a:moveTo>
                      <a:cubicBezTo>
                        <a:pt x="17944" y="6493"/>
                        <a:pt x="10861" y="14166"/>
                        <a:pt x="5548" y="22430"/>
                      </a:cubicBezTo>
                      <a:cubicBezTo>
                        <a:pt x="-6846" y="40138"/>
                        <a:pt x="2597" y="64337"/>
                        <a:pt x="23256" y="69650"/>
                      </a:cubicBezTo>
                      <a:lnTo>
                        <a:pt x="117696" y="88538"/>
                      </a:lnTo>
                    </a:path>
                  </a:pathLst>
                </a:custGeom>
                <a:noFill/>
                <a:ln w="14552" cap="flat">
                  <a:solidFill>
                    <a:srgbClr val="FF9900"/>
                  </a:solidFill>
                  <a:prstDash val="solid"/>
                  <a:miter/>
                </a:ln>
              </p:spPr>
              <p:txBody>
                <a:bodyPr rtlCol="0" anchor="ctr"/>
                <a:lstStyle/>
                <a:p>
                  <a:endParaRPr lang="en-US"/>
                </a:p>
              </p:txBody>
            </p:sp>
            <p:sp>
              <p:nvSpPr>
                <p:cNvPr id="1058" name="Freeform 1057">
                  <a:extLst>
                    <a:ext uri="{FF2B5EF4-FFF2-40B4-BE49-F238E27FC236}">
                      <a16:creationId xmlns:a16="http://schemas.microsoft.com/office/drawing/2014/main" id="{71BAAFEA-7E8A-3247-BE44-A2F3EF77889D}"/>
                    </a:ext>
                  </a:extLst>
                </p:cNvPr>
                <p:cNvSpPr/>
                <p:nvPr/>
              </p:nvSpPr>
              <p:spPr>
                <a:xfrm>
                  <a:off x="20936890" y="27727432"/>
                  <a:ext cx="53122" cy="53122"/>
                </a:xfrm>
                <a:custGeom>
                  <a:avLst/>
                  <a:gdLst>
                    <a:gd name="connsiteX0" fmla="*/ 53123 w 53122"/>
                    <a:gd name="connsiteY0" fmla="*/ 26561 h 53122"/>
                    <a:gd name="connsiteX1" fmla="*/ 26562 w 53122"/>
                    <a:gd name="connsiteY1" fmla="*/ 53123 h 53122"/>
                    <a:gd name="connsiteX2" fmla="*/ 1 w 53122"/>
                    <a:gd name="connsiteY2" fmla="*/ 26561 h 53122"/>
                    <a:gd name="connsiteX3" fmla="*/ 26562 w 53122"/>
                    <a:gd name="connsiteY3" fmla="*/ 0 h 53122"/>
                    <a:gd name="connsiteX4" fmla="*/ 53123 w 53122"/>
                    <a:gd name="connsiteY4" fmla="*/ 26561 h 53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22" h="53122">
                      <a:moveTo>
                        <a:pt x="53123" y="26561"/>
                      </a:moveTo>
                      <a:cubicBezTo>
                        <a:pt x="53123" y="41231"/>
                        <a:pt x="41232" y="53123"/>
                        <a:pt x="26562" y="53123"/>
                      </a:cubicBezTo>
                      <a:cubicBezTo>
                        <a:pt x="11892" y="53123"/>
                        <a:pt x="1" y="41231"/>
                        <a:pt x="1" y="26561"/>
                      </a:cubicBezTo>
                      <a:cubicBezTo>
                        <a:pt x="1" y="11891"/>
                        <a:pt x="11892" y="0"/>
                        <a:pt x="26562" y="0"/>
                      </a:cubicBezTo>
                      <a:cubicBezTo>
                        <a:pt x="41232" y="0"/>
                        <a:pt x="53123" y="11891"/>
                        <a:pt x="53123" y="26561"/>
                      </a:cubicBezTo>
                      <a:close/>
                    </a:path>
                  </a:pathLst>
                </a:custGeom>
                <a:noFill/>
                <a:ln w="14552" cap="flat">
                  <a:solidFill>
                    <a:srgbClr val="232F3E"/>
                  </a:solidFill>
                  <a:prstDash val="solid"/>
                  <a:miter/>
                </a:ln>
              </p:spPr>
              <p:txBody>
                <a:bodyPr rtlCol="0" anchor="ctr"/>
                <a:lstStyle/>
                <a:p>
                  <a:endParaRPr lang="en-US"/>
                </a:p>
              </p:txBody>
            </p:sp>
          </p:grpSp>
          <p:grpSp>
            <p:nvGrpSpPr>
              <p:cNvPr id="1046" name="Graphic 48">
                <a:extLst>
                  <a:ext uri="{FF2B5EF4-FFF2-40B4-BE49-F238E27FC236}">
                    <a16:creationId xmlns:a16="http://schemas.microsoft.com/office/drawing/2014/main" id="{555773AE-5CFF-A94D-9CFE-8FA7803ABCBD}"/>
                  </a:ext>
                </a:extLst>
              </p:cNvPr>
              <p:cNvGrpSpPr/>
              <p:nvPr/>
            </p:nvGrpSpPr>
            <p:grpSpPr>
              <a:xfrm>
                <a:off x="20881406" y="27271166"/>
                <a:ext cx="151104" cy="44859"/>
                <a:chOff x="20881406" y="27271166"/>
                <a:chExt cx="151104" cy="44859"/>
              </a:xfrm>
              <a:noFill/>
            </p:grpSpPr>
            <p:sp>
              <p:nvSpPr>
                <p:cNvPr id="1047" name="Freeform 1046">
                  <a:extLst>
                    <a:ext uri="{FF2B5EF4-FFF2-40B4-BE49-F238E27FC236}">
                      <a16:creationId xmlns:a16="http://schemas.microsoft.com/office/drawing/2014/main" id="{BF27379E-04A5-B24F-A9BC-F80D7C6B5DF7}"/>
                    </a:ext>
                  </a:extLst>
                </p:cNvPr>
                <p:cNvSpPr/>
                <p:nvPr/>
              </p:nvSpPr>
              <p:spPr>
                <a:xfrm>
                  <a:off x="20881406" y="27271166"/>
                  <a:ext cx="44859" cy="44859"/>
                </a:xfrm>
                <a:custGeom>
                  <a:avLst/>
                  <a:gdLst>
                    <a:gd name="connsiteX0" fmla="*/ 44860 w 44859"/>
                    <a:gd name="connsiteY0" fmla="*/ 22429 h 44859"/>
                    <a:gd name="connsiteX1" fmla="*/ 22430 w 44859"/>
                    <a:gd name="connsiteY1" fmla="*/ 44859 h 44859"/>
                    <a:gd name="connsiteX2" fmla="*/ 0 w 44859"/>
                    <a:gd name="connsiteY2" fmla="*/ 22429 h 44859"/>
                    <a:gd name="connsiteX3" fmla="*/ 22430 w 44859"/>
                    <a:gd name="connsiteY3" fmla="*/ -1 h 44859"/>
                    <a:gd name="connsiteX4" fmla="*/ 44860 w 44859"/>
                    <a:gd name="connsiteY4" fmla="*/ 22429 h 4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9" h="44859">
                      <a:moveTo>
                        <a:pt x="44860" y="22429"/>
                      </a:moveTo>
                      <a:cubicBezTo>
                        <a:pt x="44860" y="34817"/>
                        <a:pt x="34817" y="44859"/>
                        <a:pt x="22430" y="44859"/>
                      </a:cubicBezTo>
                      <a:cubicBezTo>
                        <a:pt x="10042" y="44859"/>
                        <a:pt x="0" y="34817"/>
                        <a:pt x="0" y="22429"/>
                      </a:cubicBezTo>
                      <a:cubicBezTo>
                        <a:pt x="0" y="10042"/>
                        <a:pt x="10042" y="-1"/>
                        <a:pt x="22430" y="-1"/>
                      </a:cubicBezTo>
                      <a:cubicBezTo>
                        <a:pt x="34817" y="-1"/>
                        <a:pt x="44860" y="10042"/>
                        <a:pt x="44860" y="22429"/>
                      </a:cubicBezTo>
                      <a:close/>
                    </a:path>
                  </a:pathLst>
                </a:custGeom>
                <a:noFill/>
                <a:ln w="14552" cap="flat">
                  <a:solidFill>
                    <a:srgbClr val="232F3E"/>
                  </a:solidFill>
                  <a:prstDash val="solid"/>
                  <a:round/>
                </a:ln>
              </p:spPr>
              <p:txBody>
                <a:bodyPr rtlCol="0" anchor="ctr"/>
                <a:lstStyle/>
                <a:p>
                  <a:endParaRPr lang="en-US"/>
                </a:p>
              </p:txBody>
            </p:sp>
            <p:sp>
              <p:nvSpPr>
                <p:cNvPr id="1048" name="Freeform 1047">
                  <a:extLst>
                    <a:ext uri="{FF2B5EF4-FFF2-40B4-BE49-F238E27FC236}">
                      <a16:creationId xmlns:a16="http://schemas.microsoft.com/office/drawing/2014/main" id="{0157A532-1D49-724E-AEBD-D25AE48E6D6B}"/>
                    </a:ext>
                  </a:extLst>
                </p:cNvPr>
                <p:cNvSpPr/>
                <p:nvPr/>
              </p:nvSpPr>
              <p:spPr>
                <a:xfrm>
                  <a:off x="20987651" y="27271166"/>
                  <a:ext cx="44859" cy="44859"/>
                </a:xfrm>
                <a:custGeom>
                  <a:avLst/>
                  <a:gdLst>
                    <a:gd name="connsiteX0" fmla="*/ 44860 w 44859"/>
                    <a:gd name="connsiteY0" fmla="*/ 22429 h 44859"/>
                    <a:gd name="connsiteX1" fmla="*/ 22430 w 44859"/>
                    <a:gd name="connsiteY1" fmla="*/ 44859 h 44859"/>
                    <a:gd name="connsiteX2" fmla="*/ 0 w 44859"/>
                    <a:gd name="connsiteY2" fmla="*/ 22429 h 44859"/>
                    <a:gd name="connsiteX3" fmla="*/ 22430 w 44859"/>
                    <a:gd name="connsiteY3" fmla="*/ -1 h 44859"/>
                    <a:gd name="connsiteX4" fmla="*/ 44860 w 44859"/>
                    <a:gd name="connsiteY4" fmla="*/ 22429 h 4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9" h="44859">
                      <a:moveTo>
                        <a:pt x="44860" y="22429"/>
                      </a:moveTo>
                      <a:cubicBezTo>
                        <a:pt x="44860" y="34817"/>
                        <a:pt x="34817" y="44859"/>
                        <a:pt x="22430" y="44859"/>
                      </a:cubicBezTo>
                      <a:cubicBezTo>
                        <a:pt x="10042" y="44859"/>
                        <a:pt x="0" y="34817"/>
                        <a:pt x="0" y="22429"/>
                      </a:cubicBezTo>
                      <a:cubicBezTo>
                        <a:pt x="0" y="10042"/>
                        <a:pt x="10042" y="-1"/>
                        <a:pt x="22430" y="-1"/>
                      </a:cubicBezTo>
                      <a:cubicBezTo>
                        <a:pt x="34817" y="-1"/>
                        <a:pt x="44860" y="10042"/>
                        <a:pt x="44860" y="22429"/>
                      </a:cubicBezTo>
                      <a:close/>
                    </a:path>
                  </a:pathLst>
                </a:custGeom>
                <a:noFill/>
                <a:ln w="14552" cap="flat">
                  <a:solidFill>
                    <a:srgbClr val="232F3E"/>
                  </a:solidFill>
                  <a:prstDash val="solid"/>
                  <a:round/>
                </a:ln>
              </p:spPr>
              <p:txBody>
                <a:bodyPr rtlCol="0" anchor="ctr"/>
                <a:lstStyle/>
                <a:p>
                  <a:endParaRPr lang="en-US"/>
                </a:p>
              </p:txBody>
            </p:sp>
          </p:grpSp>
        </p:grpSp>
        <p:sp>
          <p:nvSpPr>
            <p:cNvPr id="1044" name="Freeform 1043">
              <a:extLst>
                <a:ext uri="{FF2B5EF4-FFF2-40B4-BE49-F238E27FC236}">
                  <a16:creationId xmlns:a16="http://schemas.microsoft.com/office/drawing/2014/main" id="{95A8A9D2-2B69-C449-8079-2B4E87F4977D}"/>
                </a:ext>
              </a:extLst>
            </p:cNvPr>
            <p:cNvSpPr/>
            <p:nvPr/>
          </p:nvSpPr>
          <p:spPr>
            <a:xfrm>
              <a:off x="20830644" y="27178496"/>
              <a:ext cx="58434" cy="42497"/>
            </a:xfrm>
            <a:custGeom>
              <a:avLst/>
              <a:gdLst>
                <a:gd name="connsiteX0" fmla="*/ 0 w 58434"/>
                <a:gd name="connsiteY0" fmla="*/ 0 h 42497"/>
                <a:gd name="connsiteX1" fmla="*/ 58435 w 58434"/>
                <a:gd name="connsiteY1" fmla="*/ 42498 h 42497"/>
              </a:gdLst>
              <a:ahLst/>
              <a:cxnLst>
                <a:cxn ang="0">
                  <a:pos x="connsiteX0" y="connsiteY0"/>
                </a:cxn>
                <a:cxn ang="0">
                  <a:pos x="connsiteX1" y="connsiteY1"/>
                </a:cxn>
              </a:cxnLst>
              <a:rect l="l" t="t" r="r" b="b"/>
              <a:pathLst>
                <a:path w="58434" h="42497">
                  <a:moveTo>
                    <a:pt x="0" y="0"/>
                  </a:moveTo>
                  <a:cubicBezTo>
                    <a:pt x="0" y="0"/>
                    <a:pt x="15346" y="33644"/>
                    <a:pt x="58435" y="42498"/>
                  </a:cubicBezTo>
                </a:path>
              </a:pathLst>
            </a:custGeom>
            <a:noFill/>
            <a:ln w="14552" cap="flat">
              <a:solidFill>
                <a:srgbClr val="232F3E"/>
              </a:solidFill>
              <a:prstDash val="solid"/>
              <a:miter/>
            </a:ln>
          </p:spPr>
          <p:txBody>
            <a:bodyPr rtlCol="0" anchor="ctr"/>
            <a:lstStyle/>
            <a:p>
              <a:endParaRPr lang="en-US"/>
            </a:p>
          </p:txBody>
        </p:sp>
      </p:grpSp>
      <p:grpSp>
        <p:nvGrpSpPr>
          <p:cNvPr id="1059" name="Graphic 74">
            <a:extLst>
              <a:ext uri="{FF2B5EF4-FFF2-40B4-BE49-F238E27FC236}">
                <a16:creationId xmlns:a16="http://schemas.microsoft.com/office/drawing/2014/main" id="{73416B17-1463-8142-B85A-1892D80A2C46}"/>
              </a:ext>
            </a:extLst>
          </p:cNvPr>
          <p:cNvGrpSpPr/>
          <p:nvPr/>
        </p:nvGrpSpPr>
        <p:grpSpPr>
          <a:xfrm>
            <a:off x="27303337" y="35051877"/>
            <a:ext cx="1048183" cy="1529838"/>
            <a:chOff x="27303337" y="35051877"/>
            <a:chExt cx="1048183" cy="1529838"/>
          </a:xfrm>
          <a:noFill/>
        </p:grpSpPr>
        <p:grpSp>
          <p:nvGrpSpPr>
            <p:cNvPr id="1060" name="Graphic 74">
              <a:extLst>
                <a:ext uri="{FF2B5EF4-FFF2-40B4-BE49-F238E27FC236}">
                  <a16:creationId xmlns:a16="http://schemas.microsoft.com/office/drawing/2014/main" id="{2D4F476E-6F58-9E4A-9E6D-B90BB25BBF9E}"/>
                </a:ext>
              </a:extLst>
            </p:cNvPr>
            <p:cNvGrpSpPr/>
            <p:nvPr/>
          </p:nvGrpSpPr>
          <p:grpSpPr>
            <a:xfrm>
              <a:off x="27303337" y="35051877"/>
              <a:ext cx="1048183" cy="1529838"/>
              <a:chOff x="27303337" y="35051877"/>
              <a:chExt cx="1048183" cy="1529838"/>
            </a:xfrm>
            <a:noFill/>
          </p:grpSpPr>
          <p:grpSp>
            <p:nvGrpSpPr>
              <p:cNvPr id="1062" name="Graphic 74">
                <a:extLst>
                  <a:ext uri="{FF2B5EF4-FFF2-40B4-BE49-F238E27FC236}">
                    <a16:creationId xmlns:a16="http://schemas.microsoft.com/office/drawing/2014/main" id="{76DE10B9-8F77-1C44-9D6F-5A19EBB14439}"/>
                  </a:ext>
                </a:extLst>
              </p:cNvPr>
              <p:cNvGrpSpPr/>
              <p:nvPr/>
            </p:nvGrpSpPr>
            <p:grpSpPr>
              <a:xfrm>
                <a:off x="27303337" y="35051877"/>
                <a:ext cx="1048183" cy="1529838"/>
                <a:chOff x="27303337" y="35051877"/>
                <a:chExt cx="1048183" cy="1529838"/>
              </a:xfrm>
              <a:noFill/>
            </p:grpSpPr>
            <p:sp>
              <p:nvSpPr>
                <p:cNvPr id="1066" name="Freeform 1065">
                  <a:extLst>
                    <a:ext uri="{FF2B5EF4-FFF2-40B4-BE49-F238E27FC236}">
                      <a16:creationId xmlns:a16="http://schemas.microsoft.com/office/drawing/2014/main" id="{FE8C4724-EF8B-9144-B2BD-0BB0723AAE33}"/>
                    </a:ext>
                  </a:extLst>
                </p:cNvPr>
                <p:cNvSpPr/>
                <p:nvPr/>
              </p:nvSpPr>
              <p:spPr>
                <a:xfrm>
                  <a:off x="27578684" y="35739704"/>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1067" name="Freeform 1066">
                  <a:extLst>
                    <a:ext uri="{FF2B5EF4-FFF2-40B4-BE49-F238E27FC236}">
                      <a16:creationId xmlns:a16="http://schemas.microsoft.com/office/drawing/2014/main" id="{8841CB26-188D-9642-870B-ADCFFFB9E8D9}"/>
                    </a:ext>
                  </a:extLst>
                </p:cNvPr>
                <p:cNvSpPr/>
                <p:nvPr/>
              </p:nvSpPr>
              <p:spPr>
                <a:xfrm>
                  <a:off x="27499864" y="35272975"/>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1068" name="Freeform 1067">
                  <a:extLst>
                    <a:ext uri="{FF2B5EF4-FFF2-40B4-BE49-F238E27FC236}">
                      <a16:creationId xmlns:a16="http://schemas.microsoft.com/office/drawing/2014/main" id="{DBF8D7F4-FCBA-3E46-A979-772C086CFD0E}"/>
                    </a:ext>
                  </a:extLst>
                </p:cNvPr>
                <p:cNvSpPr/>
                <p:nvPr/>
              </p:nvSpPr>
              <p:spPr>
                <a:xfrm>
                  <a:off x="27591504" y="35051877"/>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1069" name="Freeform 1068">
                  <a:extLst>
                    <a:ext uri="{FF2B5EF4-FFF2-40B4-BE49-F238E27FC236}">
                      <a16:creationId xmlns:a16="http://schemas.microsoft.com/office/drawing/2014/main" id="{BDD4E8BE-9619-D241-AAFF-91429CE1857C}"/>
                    </a:ext>
                  </a:extLst>
                </p:cNvPr>
                <p:cNvSpPr/>
                <p:nvPr/>
              </p:nvSpPr>
              <p:spPr>
                <a:xfrm>
                  <a:off x="27679650" y="36004500"/>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1070" name="Freeform 1069">
                  <a:extLst>
                    <a:ext uri="{FF2B5EF4-FFF2-40B4-BE49-F238E27FC236}">
                      <a16:creationId xmlns:a16="http://schemas.microsoft.com/office/drawing/2014/main" id="{99775AC8-4F17-2243-ACCF-43C485C02541}"/>
                    </a:ext>
                  </a:extLst>
                </p:cNvPr>
                <p:cNvSpPr/>
                <p:nvPr/>
              </p:nvSpPr>
              <p:spPr>
                <a:xfrm>
                  <a:off x="27303337" y="36084509"/>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1071" name="Freeform 1070">
                  <a:extLst>
                    <a:ext uri="{FF2B5EF4-FFF2-40B4-BE49-F238E27FC236}">
                      <a16:creationId xmlns:a16="http://schemas.microsoft.com/office/drawing/2014/main" id="{F6798130-2177-7643-B866-08278F3683F6}"/>
                    </a:ext>
                  </a:extLst>
                </p:cNvPr>
                <p:cNvSpPr/>
                <p:nvPr/>
              </p:nvSpPr>
              <p:spPr>
                <a:xfrm>
                  <a:off x="27521535" y="3636454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072" name="Freeform 1071">
                  <a:extLst>
                    <a:ext uri="{FF2B5EF4-FFF2-40B4-BE49-F238E27FC236}">
                      <a16:creationId xmlns:a16="http://schemas.microsoft.com/office/drawing/2014/main" id="{AEB34A84-F426-8841-A523-356D42F9792D}"/>
                    </a:ext>
                  </a:extLst>
                </p:cNvPr>
                <p:cNvSpPr/>
                <p:nvPr/>
              </p:nvSpPr>
              <p:spPr>
                <a:xfrm>
                  <a:off x="28118752" y="3636454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073" name="Freeform 1072">
                  <a:extLst>
                    <a:ext uri="{FF2B5EF4-FFF2-40B4-BE49-F238E27FC236}">
                      <a16:creationId xmlns:a16="http://schemas.microsoft.com/office/drawing/2014/main" id="{09DC267C-01D0-674C-A53F-DAEFE1E8E89E}"/>
                    </a:ext>
                  </a:extLst>
                </p:cNvPr>
                <p:cNvSpPr/>
                <p:nvPr/>
              </p:nvSpPr>
              <p:spPr>
                <a:xfrm>
                  <a:off x="27913012" y="36147375"/>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1074" name="Freeform 1073">
                  <a:extLst>
                    <a:ext uri="{FF2B5EF4-FFF2-40B4-BE49-F238E27FC236}">
                      <a16:creationId xmlns:a16="http://schemas.microsoft.com/office/drawing/2014/main" id="{CB6CB412-F042-C44D-A112-78FC59C8AF12}"/>
                    </a:ext>
                  </a:extLst>
                </p:cNvPr>
                <p:cNvSpPr/>
                <p:nvPr/>
              </p:nvSpPr>
              <p:spPr>
                <a:xfrm>
                  <a:off x="27550681" y="36147375"/>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1075" name="Freeform 1074">
                  <a:extLst>
                    <a:ext uri="{FF2B5EF4-FFF2-40B4-BE49-F238E27FC236}">
                      <a16:creationId xmlns:a16="http://schemas.microsoft.com/office/drawing/2014/main" id="{70446166-2AE6-BB47-B47D-032960796308}"/>
                    </a:ext>
                  </a:extLst>
                </p:cNvPr>
                <p:cNvSpPr/>
                <p:nvPr/>
              </p:nvSpPr>
              <p:spPr>
                <a:xfrm>
                  <a:off x="27785377" y="36415980"/>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1063" name="Graphic 74">
                <a:extLst>
                  <a:ext uri="{FF2B5EF4-FFF2-40B4-BE49-F238E27FC236}">
                    <a16:creationId xmlns:a16="http://schemas.microsoft.com/office/drawing/2014/main" id="{6599FBCE-02F6-4C49-8347-41BB5B2C5C17}"/>
                  </a:ext>
                </a:extLst>
              </p:cNvPr>
              <p:cNvGrpSpPr/>
              <p:nvPr/>
            </p:nvGrpSpPr>
            <p:grpSpPr>
              <a:xfrm>
                <a:off x="27695842" y="35679697"/>
                <a:ext cx="243840" cy="72390"/>
                <a:chOff x="27695842" y="35679697"/>
                <a:chExt cx="243840" cy="72390"/>
              </a:xfrm>
              <a:noFill/>
            </p:grpSpPr>
            <p:sp>
              <p:nvSpPr>
                <p:cNvPr id="1064" name="Freeform 1063">
                  <a:extLst>
                    <a:ext uri="{FF2B5EF4-FFF2-40B4-BE49-F238E27FC236}">
                      <a16:creationId xmlns:a16="http://schemas.microsoft.com/office/drawing/2014/main" id="{F1A781FA-DAA7-B640-8F7A-697BB83A76F2}"/>
                    </a:ext>
                  </a:extLst>
                </p:cNvPr>
                <p:cNvSpPr/>
                <p:nvPr/>
              </p:nvSpPr>
              <p:spPr>
                <a:xfrm>
                  <a:off x="27695842" y="3567969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1065" name="Freeform 1064">
                  <a:extLst>
                    <a:ext uri="{FF2B5EF4-FFF2-40B4-BE49-F238E27FC236}">
                      <a16:creationId xmlns:a16="http://schemas.microsoft.com/office/drawing/2014/main" id="{98009C9E-EC8C-394F-9433-687E15937EBF}"/>
                    </a:ext>
                  </a:extLst>
                </p:cNvPr>
                <p:cNvSpPr/>
                <p:nvPr/>
              </p:nvSpPr>
              <p:spPr>
                <a:xfrm>
                  <a:off x="27867292" y="3567969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1061" name="Freeform 1060">
              <a:extLst>
                <a:ext uri="{FF2B5EF4-FFF2-40B4-BE49-F238E27FC236}">
                  <a16:creationId xmlns:a16="http://schemas.microsoft.com/office/drawing/2014/main" id="{6558C30B-08C1-5A47-A319-7C41A7046737}"/>
                </a:ext>
              </a:extLst>
            </p:cNvPr>
            <p:cNvSpPr/>
            <p:nvPr/>
          </p:nvSpPr>
          <p:spPr>
            <a:xfrm>
              <a:off x="27613928" y="35530154"/>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1076" name="Graphic 98">
            <a:extLst>
              <a:ext uri="{FF2B5EF4-FFF2-40B4-BE49-F238E27FC236}">
                <a16:creationId xmlns:a16="http://schemas.microsoft.com/office/drawing/2014/main" id="{0543041C-AFAF-EC49-BAD7-69A5AD88F58D}"/>
              </a:ext>
            </a:extLst>
          </p:cNvPr>
          <p:cNvGrpSpPr/>
          <p:nvPr/>
        </p:nvGrpSpPr>
        <p:grpSpPr>
          <a:xfrm>
            <a:off x="27303337" y="35051877"/>
            <a:ext cx="1048183" cy="1529838"/>
            <a:chOff x="27303337" y="35051877"/>
            <a:chExt cx="1048183" cy="1529838"/>
          </a:xfrm>
          <a:noFill/>
        </p:grpSpPr>
        <p:grpSp>
          <p:nvGrpSpPr>
            <p:cNvPr id="1077" name="Graphic 98">
              <a:extLst>
                <a:ext uri="{FF2B5EF4-FFF2-40B4-BE49-F238E27FC236}">
                  <a16:creationId xmlns:a16="http://schemas.microsoft.com/office/drawing/2014/main" id="{3D3A3748-C6A6-EF44-9601-4A349B57A95D}"/>
                </a:ext>
              </a:extLst>
            </p:cNvPr>
            <p:cNvGrpSpPr/>
            <p:nvPr/>
          </p:nvGrpSpPr>
          <p:grpSpPr>
            <a:xfrm>
              <a:off x="27303337" y="35051877"/>
              <a:ext cx="1048183" cy="1529838"/>
              <a:chOff x="27303337" y="35051877"/>
              <a:chExt cx="1048183" cy="1529838"/>
            </a:xfrm>
            <a:noFill/>
          </p:grpSpPr>
          <p:grpSp>
            <p:nvGrpSpPr>
              <p:cNvPr id="1079" name="Graphic 98">
                <a:extLst>
                  <a:ext uri="{FF2B5EF4-FFF2-40B4-BE49-F238E27FC236}">
                    <a16:creationId xmlns:a16="http://schemas.microsoft.com/office/drawing/2014/main" id="{F8842BFD-343C-3047-9179-98DE012F8DC9}"/>
                  </a:ext>
                </a:extLst>
              </p:cNvPr>
              <p:cNvGrpSpPr/>
              <p:nvPr/>
            </p:nvGrpSpPr>
            <p:grpSpPr>
              <a:xfrm>
                <a:off x="27303337" y="35051877"/>
                <a:ext cx="1048183" cy="1529838"/>
                <a:chOff x="27303337" y="35051877"/>
                <a:chExt cx="1048183" cy="1529838"/>
              </a:xfrm>
              <a:noFill/>
            </p:grpSpPr>
            <p:sp>
              <p:nvSpPr>
                <p:cNvPr id="1083" name="Freeform 1082">
                  <a:extLst>
                    <a:ext uri="{FF2B5EF4-FFF2-40B4-BE49-F238E27FC236}">
                      <a16:creationId xmlns:a16="http://schemas.microsoft.com/office/drawing/2014/main" id="{14BFB495-C441-C14B-A1CE-024A7662FF3B}"/>
                    </a:ext>
                  </a:extLst>
                </p:cNvPr>
                <p:cNvSpPr/>
                <p:nvPr/>
              </p:nvSpPr>
              <p:spPr>
                <a:xfrm>
                  <a:off x="27578684" y="35739704"/>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1084" name="Freeform 1083">
                  <a:extLst>
                    <a:ext uri="{FF2B5EF4-FFF2-40B4-BE49-F238E27FC236}">
                      <a16:creationId xmlns:a16="http://schemas.microsoft.com/office/drawing/2014/main" id="{04421951-753A-6243-8AF5-ACCB5A21F9C6}"/>
                    </a:ext>
                  </a:extLst>
                </p:cNvPr>
                <p:cNvSpPr/>
                <p:nvPr/>
              </p:nvSpPr>
              <p:spPr>
                <a:xfrm>
                  <a:off x="27499864" y="35272975"/>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1085" name="Freeform 1084">
                  <a:extLst>
                    <a:ext uri="{FF2B5EF4-FFF2-40B4-BE49-F238E27FC236}">
                      <a16:creationId xmlns:a16="http://schemas.microsoft.com/office/drawing/2014/main" id="{5C8BC999-A4CC-6B48-8964-14A92D14C981}"/>
                    </a:ext>
                  </a:extLst>
                </p:cNvPr>
                <p:cNvSpPr/>
                <p:nvPr/>
              </p:nvSpPr>
              <p:spPr>
                <a:xfrm>
                  <a:off x="27591504" y="35051877"/>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1086" name="Freeform 1085">
                  <a:extLst>
                    <a:ext uri="{FF2B5EF4-FFF2-40B4-BE49-F238E27FC236}">
                      <a16:creationId xmlns:a16="http://schemas.microsoft.com/office/drawing/2014/main" id="{76E9D8EB-8F5B-4F40-81A8-40DE137748ED}"/>
                    </a:ext>
                  </a:extLst>
                </p:cNvPr>
                <p:cNvSpPr/>
                <p:nvPr/>
              </p:nvSpPr>
              <p:spPr>
                <a:xfrm>
                  <a:off x="27679650" y="36004500"/>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1087" name="Freeform 1086">
                  <a:extLst>
                    <a:ext uri="{FF2B5EF4-FFF2-40B4-BE49-F238E27FC236}">
                      <a16:creationId xmlns:a16="http://schemas.microsoft.com/office/drawing/2014/main" id="{C7CB533B-A7C6-B24E-8C6A-7EE7219B2CAA}"/>
                    </a:ext>
                  </a:extLst>
                </p:cNvPr>
                <p:cNvSpPr/>
                <p:nvPr/>
              </p:nvSpPr>
              <p:spPr>
                <a:xfrm>
                  <a:off x="27303337" y="36084509"/>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1088" name="Freeform 1087">
                  <a:extLst>
                    <a:ext uri="{FF2B5EF4-FFF2-40B4-BE49-F238E27FC236}">
                      <a16:creationId xmlns:a16="http://schemas.microsoft.com/office/drawing/2014/main" id="{32466DEA-65EC-BE4D-8B62-9E0E8F40437A}"/>
                    </a:ext>
                  </a:extLst>
                </p:cNvPr>
                <p:cNvSpPr/>
                <p:nvPr/>
              </p:nvSpPr>
              <p:spPr>
                <a:xfrm>
                  <a:off x="27521535" y="3636454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089" name="Freeform 1088">
                  <a:extLst>
                    <a:ext uri="{FF2B5EF4-FFF2-40B4-BE49-F238E27FC236}">
                      <a16:creationId xmlns:a16="http://schemas.microsoft.com/office/drawing/2014/main" id="{02E24B07-184C-0044-8748-683D169A3AF5}"/>
                    </a:ext>
                  </a:extLst>
                </p:cNvPr>
                <p:cNvSpPr/>
                <p:nvPr/>
              </p:nvSpPr>
              <p:spPr>
                <a:xfrm>
                  <a:off x="28118752" y="3636454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090" name="Freeform 1089">
                  <a:extLst>
                    <a:ext uri="{FF2B5EF4-FFF2-40B4-BE49-F238E27FC236}">
                      <a16:creationId xmlns:a16="http://schemas.microsoft.com/office/drawing/2014/main" id="{509FC065-420B-944E-9966-926A8DCD8EB5}"/>
                    </a:ext>
                  </a:extLst>
                </p:cNvPr>
                <p:cNvSpPr/>
                <p:nvPr/>
              </p:nvSpPr>
              <p:spPr>
                <a:xfrm>
                  <a:off x="27913012" y="36147375"/>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1091" name="Freeform 1090">
                  <a:extLst>
                    <a:ext uri="{FF2B5EF4-FFF2-40B4-BE49-F238E27FC236}">
                      <a16:creationId xmlns:a16="http://schemas.microsoft.com/office/drawing/2014/main" id="{7D3F9768-16F3-734B-9593-760ABED9EB01}"/>
                    </a:ext>
                  </a:extLst>
                </p:cNvPr>
                <p:cNvSpPr/>
                <p:nvPr/>
              </p:nvSpPr>
              <p:spPr>
                <a:xfrm>
                  <a:off x="27550681" y="36147375"/>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1092" name="Freeform 1091">
                  <a:extLst>
                    <a:ext uri="{FF2B5EF4-FFF2-40B4-BE49-F238E27FC236}">
                      <a16:creationId xmlns:a16="http://schemas.microsoft.com/office/drawing/2014/main" id="{09B94785-298F-DE47-8EBE-1FD5E949AA77}"/>
                    </a:ext>
                  </a:extLst>
                </p:cNvPr>
                <p:cNvSpPr/>
                <p:nvPr/>
              </p:nvSpPr>
              <p:spPr>
                <a:xfrm>
                  <a:off x="27785377" y="36415980"/>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1080" name="Graphic 98">
                <a:extLst>
                  <a:ext uri="{FF2B5EF4-FFF2-40B4-BE49-F238E27FC236}">
                    <a16:creationId xmlns:a16="http://schemas.microsoft.com/office/drawing/2014/main" id="{BB30FF7B-3B5E-3440-8391-3CF0F97D9F52}"/>
                  </a:ext>
                </a:extLst>
              </p:cNvPr>
              <p:cNvGrpSpPr/>
              <p:nvPr/>
            </p:nvGrpSpPr>
            <p:grpSpPr>
              <a:xfrm>
                <a:off x="27695842" y="35679697"/>
                <a:ext cx="243840" cy="72390"/>
                <a:chOff x="27695842" y="35679697"/>
                <a:chExt cx="243840" cy="72390"/>
              </a:xfrm>
              <a:noFill/>
            </p:grpSpPr>
            <p:sp>
              <p:nvSpPr>
                <p:cNvPr id="1081" name="Freeform 1080">
                  <a:extLst>
                    <a:ext uri="{FF2B5EF4-FFF2-40B4-BE49-F238E27FC236}">
                      <a16:creationId xmlns:a16="http://schemas.microsoft.com/office/drawing/2014/main" id="{363B5AB3-0AD5-8E40-B7E3-88D34CE1488D}"/>
                    </a:ext>
                  </a:extLst>
                </p:cNvPr>
                <p:cNvSpPr/>
                <p:nvPr/>
              </p:nvSpPr>
              <p:spPr>
                <a:xfrm>
                  <a:off x="27695842" y="3567969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1082" name="Freeform 1081">
                  <a:extLst>
                    <a:ext uri="{FF2B5EF4-FFF2-40B4-BE49-F238E27FC236}">
                      <a16:creationId xmlns:a16="http://schemas.microsoft.com/office/drawing/2014/main" id="{7EF4DC48-A6D0-4249-9482-AA7A071E6338}"/>
                    </a:ext>
                  </a:extLst>
                </p:cNvPr>
                <p:cNvSpPr/>
                <p:nvPr/>
              </p:nvSpPr>
              <p:spPr>
                <a:xfrm>
                  <a:off x="27867292" y="3567969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1078" name="Freeform 1077">
              <a:extLst>
                <a:ext uri="{FF2B5EF4-FFF2-40B4-BE49-F238E27FC236}">
                  <a16:creationId xmlns:a16="http://schemas.microsoft.com/office/drawing/2014/main" id="{BF34E095-C7E4-794E-91FC-4F41819D4F2F}"/>
                </a:ext>
              </a:extLst>
            </p:cNvPr>
            <p:cNvSpPr/>
            <p:nvPr/>
          </p:nvSpPr>
          <p:spPr>
            <a:xfrm>
              <a:off x="27613928" y="35530154"/>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1093" name="Graphic 125">
            <a:extLst>
              <a:ext uri="{FF2B5EF4-FFF2-40B4-BE49-F238E27FC236}">
                <a16:creationId xmlns:a16="http://schemas.microsoft.com/office/drawing/2014/main" id="{7A4F9E82-0DA0-FF4D-929E-82537B363ACF}"/>
              </a:ext>
            </a:extLst>
          </p:cNvPr>
          <p:cNvGrpSpPr/>
          <p:nvPr/>
        </p:nvGrpSpPr>
        <p:grpSpPr>
          <a:xfrm>
            <a:off x="27303337" y="35051877"/>
            <a:ext cx="1048183" cy="1529838"/>
            <a:chOff x="27303337" y="35051877"/>
            <a:chExt cx="1048183" cy="1529838"/>
          </a:xfrm>
          <a:noFill/>
        </p:grpSpPr>
        <p:grpSp>
          <p:nvGrpSpPr>
            <p:cNvPr id="1094" name="Graphic 125">
              <a:extLst>
                <a:ext uri="{FF2B5EF4-FFF2-40B4-BE49-F238E27FC236}">
                  <a16:creationId xmlns:a16="http://schemas.microsoft.com/office/drawing/2014/main" id="{217BA0F5-9B37-5B44-BD20-BB174D18F31D}"/>
                </a:ext>
              </a:extLst>
            </p:cNvPr>
            <p:cNvGrpSpPr/>
            <p:nvPr/>
          </p:nvGrpSpPr>
          <p:grpSpPr>
            <a:xfrm>
              <a:off x="27303337" y="35051877"/>
              <a:ext cx="1048183" cy="1529838"/>
              <a:chOff x="27303337" y="35051877"/>
              <a:chExt cx="1048183" cy="1529838"/>
            </a:xfrm>
            <a:noFill/>
          </p:grpSpPr>
          <p:grpSp>
            <p:nvGrpSpPr>
              <p:cNvPr id="1096" name="Graphic 125">
                <a:extLst>
                  <a:ext uri="{FF2B5EF4-FFF2-40B4-BE49-F238E27FC236}">
                    <a16:creationId xmlns:a16="http://schemas.microsoft.com/office/drawing/2014/main" id="{E4F26D86-D6D3-E545-BEC5-9FF14F6581CD}"/>
                  </a:ext>
                </a:extLst>
              </p:cNvPr>
              <p:cNvGrpSpPr/>
              <p:nvPr/>
            </p:nvGrpSpPr>
            <p:grpSpPr>
              <a:xfrm>
                <a:off x="27303337" y="35051877"/>
                <a:ext cx="1048183" cy="1529838"/>
                <a:chOff x="27303337" y="35051877"/>
                <a:chExt cx="1048183" cy="1529838"/>
              </a:xfrm>
              <a:noFill/>
            </p:grpSpPr>
            <p:sp>
              <p:nvSpPr>
                <p:cNvPr id="1100" name="Freeform 1099">
                  <a:extLst>
                    <a:ext uri="{FF2B5EF4-FFF2-40B4-BE49-F238E27FC236}">
                      <a16:creationId xmlns:a16="http://schemas.microsoft.com/office/drawing/2014/main" id="{AE462C5E-293A-8447-B007-A860E53480D1}"/>
                    </a:ext>
                  </a:extLst>
                </p:cNvPr>
                <p:cNvSpPr/>
                <p:nvPr/>
              </p:nvSpPr>
              <p:spPr>
                <a:xfrm>
                  <a:off x="27578684" y="35739704"/>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1101" name="Freeform 1100">
                  <a:extLst>
                    <a:ext uri="{FF2B5EF4-FFF2-40B4-BE49-F238E27FC236}">
                      <a16:creationId xmlns:a16="http://schemas.microsoft.com/office/drawing/2014/main" id="{BB3753E2-D202-3A4A-B97A-E03859B0AC0F}"/>
                    </a:ext>
                  </a:extLst>
                </p:cNvPr>
                <p:cNvSpPr/>
                <p:nvPr/>
              </p:nvSpPr>
              <p:spPr>
                <a:xfrm>
                  <a:off x="27499864" y="35272975"/>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1102" name="Freeform 1101">
                  <a:extLst>
                    <a:ext uri="{FF2B5EF4-FFF2-40B4-BE49-F238E27FC236}">
                      <a16:creationId xmlns:a16="http://schemas.microsoft.com/office/drawing/2014/main" id="{E28D2081-7A8E-724D-A466-14E990E3DD74}"/>
                    </a:ext>
                  </a:extLst>
                </p:cNvPr>
                <p:cNvSpPr/>
                <p:nvPr/>
              </p:nvSpPr>
              <p:spPr>
                <a:xfrm>
                  <a:off x="27591504" y="35051877"/>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1103" name="Freeform 1102">
                  <a:extLst>
                    <a:ext uri="{FF2B5EF4-FFF2-40B4-BE49-F238E27FC236}">
                      <a16:creationId xmlns:a16="http://schemas.microsoft.com/office/drawing/2014/main" id="{4B002DED-FADB-5A42-8E2B-FD082A990AF7}"/>
                    </a:ext>
                  </a:extLst>
                </p:cNvPr>
                <p:cNvSpPr/>
                <p:nvPr/>
              </p:nvSpPr>
              <p:spPr>
                <a:xfrm>
                  <a:off x="27679650" y="36004500"/>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1104" name="Freeform 1103">
                  <a:extLst>
                    <a:ext uri="{FF2B5EF4-FFF2-40B4-BE49-F238E27FC236}">
                      <a16:creationId xmlns:a16="http://schemas.microsoft.com/office/drawing/2014/main" id="{1205BD9C-B58C-F447-A5B5-DDC2A226C0B2}"/>
                    </a:ext>
                  </a:extLst>
                </p:cNvPr>
                <p:cNvSpPr/>
                <p:nvPr/>
              </p:nvSpPr>
              <p:spPr>
                <a:xfrm>
                  <a:off x="27303337" y="36084509"/>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1105" name="Freeform 1104">
                  <a:extLst>
                    <a:ext uri="{FF2B5EF4-FFF2-40B4-BE49-F238E27FC236}">
                      <a16:creationId xmlns:a16="http://schemas.microsoft.com/office/drawing/2014/main" id="{998503BD-A2D9-ED43-9053-645FF84C6810}"/>
                    </a:ext>
                  </a:extLst>
                </p:cNvPr>
                <p:cNvSpPr/>
                <p:nvPr/>
              </p:nvSpPr>
              <p:spPr>
                <a:xfrm>
                  <a:off x="27521535" y="3636454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106" name="Freeform 1105">
                  <a:extLst>
                    <a:ext uri="{FF2B5EF4-FFF2-40B4-BE49-F238E27FC236}">
                      <a16:creationId xmlns:a16="http://schemas.microsoft.com/office/drawing/2014/main" id="{C2890D7B-AC71-3C4E-BF9E-EA4BDFAA43F4}"/>
                    </a:ext>
                  </a:extLst>
                </p:cNvPr>
                <p:cNvSpPr/>
                <p:nvPr/>
              </p:nvSpPr>
              <p:spPr>
                <a:xfrm>
                  <a:off x="28118752" y="3636454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107" name="Freeform 1106">
                  <a:extLst>
                    <a:ext uri="{FF2B5EF4-FFF2-40B4-BE49-F238E27FC236}">
                      <a16:creationId xmlns:a16="http://schemas.microsoft.com/office/drawing/2014/main" id="{1B58914B-E6E6-AA43-8115-F38E729F3FF0}"/>
                    </a:ext>
                  </a:extLst>
                </p:cNvPr>
                <p:cNvSpPr/>
                <p:nvPr/>
              </p:nvSpPr>
              <p:spPr>
                <a:xfrm>
                  <a:off x="27913012" y="36147375"/>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1108" name="Freeform 1107">
                  <a:extLst>
                    <a:ext uri="{FF2B5EF4-FFF2-40B4-BE49-F238E27FC236}">
                      <a16:creationId xmlns:a16="http://schemas.microsoft.com/office/drawing/2014/main" id="{B07664AA-0FEA-524C-BCD6-1551470AE9B0}"/>
                    </a:ext>
                  </a:extLst>
                </p:cNvPr>
                <p:cNvSpPr/>
                <p:nvPr/>
              </p:nvSpPr>
              <p:spPr>
                <a:xfrm>
                  <a:off x="27550681" y="36147375"/>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1109" name="Freeform 1108">
                  <a:extLst>
                    <a:ext uri="{FF2B5EF4-FFF2-40B4-BE49-F238E27FC236}">
                      <a16:creationId xmlns:a16="http://schemas.microsoft.com/office/drawing/2014/main" id="{7575CF02-3043-E244-B3EB-827320431E95}"/>
                    </a:ext>
                  </a:extLst>
                </p:cNvPr>
                <p:cNvSpPr/>
                <p:nvPr/>
              </p:nvSpPr>
              <p:spPr>
                <a:xfrm>
                  <a:off x="27785377" y="36415980"/>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1097" name="Graphic 125">
                <a:extLst>
                  <a:ext uri="{FF2B5EF4-FFF2-40B4-BE49-F238E27FC236}">
                    <a16:creationId xmlns:a16="http://schemas.microsoft.com/office/drawing/2014/main" id="{C1022F8A-5AFD-2E4D-A810-E3DF9B030689}"/>
                  </a:ext>
                </a:extLst>
              </p:cNvPr>
              <p:cNvGrpSpPr/>
              <p:nvPr/>
            </p:nvGrpSpPr>
            <p:grpSpPr>
              <a:xfrm>
                <a:off x="27695842" y="35679697"/>
                <a:ext cx="243840" cy="72390"/>
                <a:chOff x="27695842" y="35679697"/>
                <a:chExt cx="243840" cy="72390"/>
              </a:xfrm>
              <a:noFill/>
            </p:grpSpPr>
            <p:sp>
              <p:nvSpPr>
                <p:cNvPr id="1098" name="Freeform 1097">
                  <a:extLst>
                    <a:ext uri="{FF2B5EF4-FFF2-40B4-BE49-F238E27FC236}">
                      <a16:creationId xmlns:a16="http://schemas.microsoft.com/office/drawing/2014/main" id="{0128FFCD-A997-BF46-A307-E27DC999CB6C}"/>
                    </a:ext>
                  </a:extLst>
                </p:cNvPr>
                <p:cNvSpPr/>
                <p:nvPr/>
              </p:nvSpPr>
              <p:spPr>
                <a:xfrm>
                  <a:off x="27695842" y="3567969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1099" name="Freeform 1098">
                  <a:extLst>
                    <a:ext uri="{FF2B5EF4-FFF2-40B4-BE49-F238E27FC236}">
                      <a16:creationId xmlns:a16="http://schemas.microsoft.com/office/drawing/2014/main" id="{8D863A6B-6A6F-8449-ABB7-C5551743747C}"/>
                    </a:ext>
                  </a:extLst>
                </p:cNvPr>
                <p:cNvSpPr/>
                <p:nvPr/>
              </p:nvSpPr>
              <p:spPr>
                <a:xfrm>
                  <a:off x="27867292" y="3567969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1095" name="Freeform 1094">
              <a:extLst>
                <a:ext uri="{FF2B5EF4-FFF2-40B4-BE49-F238E27FC236}">
                  <a16:creationId xmlns:a16="http://schemas.microsoft.com/office/drawing/2014/main" id="{7B36CFD3-4072-4D4B-A9AB-E9E3A8B5B0CA}"/>
                </a:ext>
              </a:extLst>
            </p:cNvPr>
            <p:cNvSpPr/>
            <p:nvPr/>
          </p:nvSpPr>
          <p:spPr>
            <a:xfrm>
              <a:off x="27613928" y="35530154"/>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1110" name="Graphic 180">
            <a:extLst>
              <a:ext uri="{FF2B5EF4-FFF2-40B4-BE49-F238E27FC236}">
                <a16:creationId xmlns:a16="http://schemas.microsoft.com/office/drawing/2014/main" id="{9836AF90-89FA-134C-80A5-294E08D3E4EB}"/>
              </a:ext>
            </a:extLst>
          </p:cNvPr>
          <p:cNvGrpSpPr/>
          <p:nvPr/>
        </p:nvGrpSpPr>
        <p:grpSpPr>
          <a:xfrm>
            <a:off x="28161124" y="39459527"/>
            <a:ext cx="1048183" cy="1529838"/>
            <a:chOff x="28161124" y="39459527"/>
            <a:chExt cx="1048183" cy="1529838"/>
          </a:xfrm>
          <a:noFill/>
        </p:grpSpPr>
        <p:grpSp>
          <p:nvGrpSpPr>
            <p:cNvPr id="1111" name="Graphic 180">
              <a:extLst>
                <a:ext uri="{FF2B5EF4-FFF2-40B4-BE49-F238E27FC236}">
                  <a16:creationId xmlns:a16="http://schemas.microsoft.com/office/drawing/2014/main" id="{6B216EEA-81F9-C64A-A084-C004DF4C0646}"/>
                </a:ext>
              </a:extLst>
            </p:cNvPr>
            <p:cNvGrpSpPr/>
            <p:nvPr/>
          </p:nvGrpSpPr>
          <p:grpSpPr>
            <a:xfrm>
              <a:off x="28161124" y="39459527"/>
              <a:ext cx="1048183" cy="1529838"/>
              <a:chOff x="28161124" y="39459527"/>
              <a:chExt cx="1048183" cy="1529838"/>
            </a:xfrm>
            <a:noFill/>
          </p:grpSpPr>
          <p:grpSp>
            <p:nvGrpSpPr>
              <p:cNvPr id="1113" name="Graphic 180">
                <a:extLst>
                  <a:ext uri="{FF2B5EF4-FFF2-40B4-BE49-F238E27FC236}">
                    <a16:creationId xmlns:a16="http://schemas.microsoft.com/office/drawing/2014/main" id="{6DA79953-E58E-3649-B511-0F24B23C3791}"/>
                  </a:ext>
                </a:extLst>
              </p:cNvPr>
              <p:cNvGrpSpPr/>
              <p:nvPr/>
            </p:nvGrpSpPr>
            <p:grpSpPr>
              <a:xfrm>
                <a:off x="28161124" y="39459527"/>
                <a:ext cx="1048183" cy="1529838"/>
                <a:chOff x="28161124" y="39459527"/>
                <a:chExt cx="1048183" cy="1529838"/>
              </a:xfrm>
              <a:noFill/>
            </p:grpSpPr>
            <p:sp>
              <p:nvSpPr>
                <p:cNvPr id="1117" name="Freeform 1116">
                  <a:extLst>
                    <a:ext uri="{FF2B5EF4-FFF2-40B4-BE49-F238E27FC236}">
                      <a16:creationId xmlns:a16="http://schemas.microsoft.com/office/drawing/2014/main" id="{90AC65CC-605C-7549-895C-2AD656215786}"/>
                    </a:ext>
                  </a:extLst>
                </p:cNvPr>
                <p:cNvSpPr/>
                <p:nvPr/>
              </p:nvSpPr>
              <p:spPr>
                <a:xfrm>
                  <a:off x="28436471" y="40147354"/>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1118" name="Freeform 1117">
                  <a:extLst>
                    <a:ext uri="{FF2B5EF4-FFF2-40B4-BE49-F238E27FC236}">
                      <a16:creationId xmlns:a16="http://schemas.microsoft.com/office/drawing/2014/main" id="{25464AD1-EE84-1443-A9BF-2C06F6DF2615}"/>
                    </a:ext>
                  </a:extLst>
                </p:cNvPr>
                <p:cNvSpPr/>
                <p:nvPr/>
              </p:nvSpPr>
              <p:spPr>
                <a:xfrm>
                  <a:off x="28357651" y="39680625"/>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1119" name="Freeform 1118">
                  <a:extLst>
                    <a:ext uri="{FF2B5EF4-FFF2-40B4-BE49-F238E27FC236}">
                      <a16:creationId xmlns:a16="http://schemas.microsoft.com/office/drawing/2014/main" id="{D1A693DE-81E7-AE46-B4AB-1B628D930326}"/>
                    </a:ext>
                  </a:extLst>
                </p:cNvPr>
                <p:cNvSpPr/>
                <p:nvPr/>
              </p:nvSpPr>
              <p:spPr>
                <a:xfrm>
                  <a:off x="28449291" y="39459527"/>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1120" name="Freeform 1119">
                  <a:extLst>
                    <a:ext uri="{FF2B5EF4-FFF2-40B4-BE49-F238E27FC236}">
                      <a16:creationId xmlns:a16="http://schemas.microsoft.com/office/drawing/2014/main" id="{E885E433-3A6E-E140-A33D-D2B05214BF2D}"/>
                    </a:ext>
                  </a:extLst>
                </p:cNvPr>
                <p:cNvSpPr/>
                <p:nvPr/>
              </p:nvSpPr>
              <p:spPr>
                <a:xfrm>
                  <a:off x="28537437" y="40412150"/>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1121" name="Freeform 1120">
                  <a:extLst>
                    <a:ext uri="{FF2B5EF4-FFF2-40B4-BE49-F238E27FC236}">
                      <a16:creationId xmlns:a16="http://schemas.microsoft.com/office/drawing/2014/main" id="{7CE7A6D0-E4AC-3844-8642-16B225617E75}"/>
                    </a:ext>
                  </a:extLst>
                </p:cNvPr>
                <p:cNvSpPr/>
                <p:nvPr/>
              </p:nvSpPr>
              <p:spPr>
                <a:xfrm>
                  <a:off x="28161124" y="40492159"/>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1122" name="Freeform 1121">
                  <a:extLst>
                    <a:ext uri="{FF2B5EF4-FFF2-40B4-BE49-F238E27FC236}">
                      <a16:creationId xmlns:a16="http://schemas.microsoft.com/office/drawing/2014/main" id="{E80438BD-B89E-EC4D-AED2-BE6DF24949F3}"/>
                    </a:ext>
                  </a:extLst>
                </p:cNvPr>
                <p:cNvSpPr/>
                <p:nvPr/>
              </p:nvSpPr>
              <p:spPr>
                <a:xfrm>
                  <a:off x="28379322" y="4077219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123" name="Freeform 1122">
                  <a:extLst>
                    <a:ext uri="{FF2B5EF4-FFF2-40B4-BE49-F238E27FC236}">
                      <a16:creationId xmlns:a16="http://schemas.microsoft.com/office/drawing/2014/main" id="{3BCD473E-C8CA-1740-AAA4-3A4C3D4751E8}"/>
                    </a:ext>
                  </a:extLst>
                </p:cNvPr>
                <p:cNvSpPr/>
                <p:nvPr/>
              </p:nvSpPr>
              <p:spPr>
                <a:xfrm>
                  <a:off x="28976539" y="4077219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124" name="Freeform 1123">
                  <a:extLst>
                    <a:ext uri="{FF2B5EF4-FFF2-40B4-BE49-F238E27FC236}">
                      <a16:creationId xmlns:a16="http://schemas.microsoft.com/office/drawing/2014/main" id="{9DE36A31-6A7F-B844-866F-0D79551A5D94}"/>
                    </a:ext>
                  </a:extLst>
                </p:cNvPr>
                <p:cNvSpPr/>
                <p:nvPr/>
              </p:nvSpPr>
              <p:spPr>
                <a:xfrm>
                  <a:off x="28770799" y="40555025"/>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1125" name="Freeform 1124">
                  <a:extLst>
                    <a:ext uri="{FF2B5EF4-FFF2-40B4-BE49-F238E27FC236}">
                      <a16:creationId xmlns:a16="http://schemas.microsoft.com/office/drawing/2014/main" id="{93446E45-223F-5E4A-B863-5630E9128EC1}"/>
                    </a:ext>
                  </a:extLst>
                </p:cNvPr>
                <p:cNvSpPr/>
                <p:nvPr/>
              </p:nvSpPr>
              <p:spPr>
                <a:xfrm>
                  <a:off x="28408468" y="40555025"/>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1126" name="Freeform 1125">
                  <a:extLst>
                    <a:ext uri="{FF2B5EF4-FFF2-40B4-BE49-F238E27FC236}">
                      <a16:creationId xmlns:a16="http://schemas.microsoft.com/office/drawing/2014/main" id="{A2994EDE-9DA9-6A46-BF0A-A86327DADADB}"/>
                    </a:ext>
                  </a:extLst>
                </p:cNvPr>
                <p:cNvSpPr/>
                <p:nvPr/>
              </p:nvSpPr>
              <p:spPr>
                <a:xfrm>
                  <a:off x="28643164" y="40823630"/>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1114" name="Graphic 180">
                <a:extLst>
                  <a:ext uri="{FF2B5EF4-FFF2-40B4-BE49-F238E27FC236}">
                    <a16:creationId xmlns:a16="http://schemas.microsoft.com/office/drawing/2014/main" id="{4AAEF5EB-D9F4-964F-B575-AF9A4CC3F665}"/>
                  </a:ext>
                </a:extLst>
              </p:cNvPr>
              <p:cNvGrpSpPr/>
              <p:nvPr/>
            </p:nvGrpSpPr>
            <p:grpSpPr>
              <a:xfrm>
                <a:off x="28553629" y="40087347"/>
                <a:ext cx="243840" cy="72390"/>
                <a:chOff x="28553629" y="40087347"/>
                <a:chExt cx="243840" cy="72390"/>
              </a:xfrm>
              <a:noFill/>
            </p:grpSpPr>
            <p:sp>
              <p:nvSpPr>
                <p:cNvPr id="1115" name="Freeform 1114">
                  <a:extLst>
                    <a:ext uri="{FF2B5EF4-FFF2-40B4-BE49-F238E27FC236}">
                      <a16:creationId xmlns:a16="http://schemas.microsoft.com/office/drawing/2014/main" id="{0CC3DF8B-70E5-8C4F-A61C-51919A090693}"/>
                    </a:ext>
                  </a:extLst>
                </p:cNvPr>
                <p:cNvSpPr/>
                <p:nvPr/>
              </p:nvSpPr>
              <p:spPr>
                <a:xfrm>
                  <a:off x="28553629" y="4008734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1116" name="Freeform 1115">
                  <a:extLst>
                    <a:ext uri="{FF2B5EF4-FFF2-40B4-BE49-F238E27FC236}">
                      <a16:creationId xmlns:a16="http://schemas.microsoft.com/office/drawing/2014/main" id="{AEAFF634-9728-D343-ACCB-063AA3D2739D}"/>
                    </a:ext>
                  </a:extLst>
                </p:cNvPr>
                <p:cNvSpPr/>
                <p:nvPr/>
              </p:nvSpPr>
              <p:spPr>
                <a:xfrm>
                  <a:off x="28725079" y="4008734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1112" name="Freeform 1111">
              <a:extLst>
                <a:ext uri="{FF2B5EF4-FFF2-40B4-BE49-F238E27FC236}">
                  <a16:creationId xmlns:a16="http://schemas.microsoft.com/office/drawing/2014/main" id="{21C447F8-3F3A-B24E-A8D6-98F308D5FB40}"/>
                </a:ext>
              </a:extLst>
            </p:cNvPr>
            <p:cNvSpPr/>
            <p:nvPr/>
          </p:nvSpPr>
          <p:spPr>
            <a:xfrm>
              <a:off x="28471715" y="39937804"/>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1127" name="Graphic 761">
            <a:extLst>
              <a:ext uri="{FF2B5EF4-FFF2-40B4-BE49-F238E27FC236}">
                <a16:creationId xmlns:a16="http://schemas.microsoft.com/office/drawing/2014/main" id="{0DC8EA2D-92CA-374A-87AC-9EF8118B4E5A}"/>
              </a:ext>
            </a:extLst>
          </p:cNvPr>
          <p:cNvGrpSpPr/>
          <p:nvPr/>
        </p:nvGrpSpPr>
        <p:grpSpPr>
          <a:xfrm>
            <a:off x="27703126" y="39254952"/>
            <a:ext cx="1048183" cy="1529838"/>
            <a:chOff x="27703126" y="39254952"/>
            <a:chExt cx="1048183" cy="1529838"/>
          </a:xfrm>
          <a:noFill/>
        </p:grpSpPr>
        <p:grpSp>
          <p:nvGrpSpPr>
            <p:cNvPr id="1128" name="Graphic 761">
              <a:extLst>
                <a:ext uri="{FF2B5EF4-FFF2-40B4-BE49-F238E27FC236}">
                  <a16:creationId xmlns:a16="http://schemas.microsoft.com/office/drawing/2014/main" id="{EE278231-F878-6041-BED8-3847AEA56F59}"/>
                </a:ext>
              </a:extLst>
            </p:cNvPr>
            <p:cNvGrpSpPr/>
            <p:nvPr/>
          </p:nvGrpSpPr>
          <p:grpSpPr>
            <a:xfrm>
              <a:off x="27703126" y="39254952"/>
              <a:ext cx="1048183" cy="1529838"/>
              <a:chOff x="27703126" y="39254952"/>
              <a:chExt cx="1048183" cy="1529838"/>
            </a:xfrm>
            <a:noFill/>
          </p:grpSpPr>
          <p:grpSp>
            <p:nvGrpSpPr>
              <p:cNvPr id="1130" name="Graphic 761">
                <a:extLst>
                  <a:ext uri="{FF2B5EF4-FFF2-40B4-BE49-F238E27FC236}">
                    <a16:creationId xmlns:a16="http://schemas.microsoft.com/office/drawing/2014/main" id="{11F2E643-7248-2A43-8185-C71745BBFDC5}"/>
                  </a:ext>
                </a:extLst>
              </p:cNvPr>
              <p:cNvGrpSpPr/>
              <p:nvPr/>
            </p:nvGrpSpPr>
            <p:grpSpPr>
              <a:xfrm>
                <a:off x="27703126" y="39254952"/>
                <a:ext cx="1048183" cy="1529838"/>
                <a:chOff x="27703126" y="39254952"/>
                <a:chExt cx="1048183" cy="1529838"/>
              </a:xfrm>
              <a:noFill/>
            </p:grpSpPr>
            <p:sp>
              <p:nvSpPr>
                <p:cNvPr id="1134" name="Freeform 1133">
                  <a:extLst>
                    <a:ext uri="{FF2B5EF4-FFF2-40B4-BE49-F238E27FC236}">
                      <a16:creationId xmlns:a16="http://schemas.microsoft.com/office/drawing/2014/main" id="{DE1834A3-D7A4-6A42-98A5-8E13978C5EF4}"/>
                    </a:ext>
                  </a:extLst>
                </p:cNvPr>
                <p:cNvSpPr/>
                <p:nvPr/>
              </p:nvSpPr>
              <p:spPr>
                <a:xfrm>
                  <a:off x="27978473" y="39942779"/>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1135" name="Freeform 1134">
                  <a:extLst>
                    <a:ext uri="{FF2B5EF4-FFF2-40B4-BE49-F238E27FC236}">
                      <a16:creationId xmlns:a16="http://schemas.microsoft.com/office/drawing/2014/main" id="{0E4E91E2-A104-6E43-8F25-A99230E80476}"/>
                    </a:ext>
                  </a:extLst>
                </p:cNvPr>
                <p:cNvSpPr/>
                <p:nvPr/>
              </p:nvSpPr>
              <p:spPr>
                <a:xfrm>
                  <a:off x="27899653" y="39476050"/>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1136" name="Freeform 1135">
                  <a:extLst>
                    <a:ext uri="{FF2B5EF4-FFF2-40B4-BE49-F238E27FC236}">
                      <a16:creationId xmlns:a16="http://schemas.microsoft.com/office/drawing/2014/main" id="{83F92857-1061-1E48-B97D-FA44684DFD4F}"/>
                    </a:ext>
                  </a:extLst>
                </p:cNvPr>
                <p:cNvSpPr/>
                <p:nvPr/>
              </p:nvSpPr>
              <p:spPr>
                <a:xfrm>
                  <a:off x="27991293" y="39254952"/>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1137" name="Freeform 1136">
                  <a:extLst>
                    <a:ext uri="{FF2B5EF4-FFF2-40B4-BE49-F238E27FC236}">
                      <a16:creationId xmlns:a16="http://schemas.microsoft.com/office/drawing/2014/main" id="{5604CE90-1A05-D14C-979A-2E5710CAA5BF}"/>
                    </a:ext>
                  </a:extLst>
                </p:cNvPr>
                <p:cNvSpPr/>
                <p:nvPr/>
              </p:nvSpPr>
              <p:spPr>
                <a:xfrm>
                  <a:off x="28079439" y="40207575"/>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1138" name="Freeform 1137">
                  <a:extLst>
                    <a:ext uri="{FF2B5EF4-FFF2-40B4-BE49-F238E27FC236}">
                      <a16:creationId xmlns:a16="http://schemas.microsoft.com/office/drawing/2014/main" id="{0044EF6D-CD09-3C4F-836F-09136011E30D}"/>
                    </a:ext>
                  </a:extLst>
                </p:cNvPr>
                <p:cNvSpPr/>
                <p:nvPr/>
              </p:nvSpPr>
              <p:spPr>
                <a:xfrm>
                  <a:off x="27703126" y="40287584"/>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1139" name="Freeform 1138">
                  <a:extLst>
                    <a:ext uri="{FF2B5EF4-FFF2-40B4-BE49-F238E27FC236}">
                      <a16:creationId xmlns:a16="http://schemas.microsoft.com/office/drawing/2014/main" id="{CAB59DDD-C0DB-8D44-B766-28CADBF8817C}"/>
                    </a:ext>
                  </a:extLst>
                </p:cNvPr>
                <p:cNvSpPr/>
                <p:nvPr/>
              </p:nvSpPr>
              <p:spPr>
                <a:xfrm>
                  <a:off x="27921324" y="40567620"/>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140" name="Freeform 1139">
                  <a:extLst>
                    <a:ext uri="{FF2B5EF4-FFF2-40B4-BE49-F238E27FC236}">
                      <a16:creationId xmlns:a16="http://schemas.microsoft.com/office/drawing/2014/main" id="{01969A7B-24BD-E348-8C5F-B92D1C65575D}"/>
                    </a:ext>
                  </a:extLst>
                </p:cNvPr>
                <p:cNvSpPr/>
                <p:nvPr/>
              </p:nvSpPr>
              <p:spPr>
                <a:xfrm>
                  <a:off x="28518541" y="40567620"/>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141" name="Freeform 1140">
                  <a:extLst>
                    <a:ext uri="{FF2B5EF4-FFF2-40B4-BE49-F238E27FC236}">
                      <a16:creationId xmlns:a16="http://schemas.microsoft.com/office/drawing/2014/main" id="{2FFAF064-B6AA-334C-AE6C-1232BB5982E3}"/>
                    </a:ext>
                  </a:extLst>
                </p:cNvPr>
                <p:cNvSpPr/>
                <p:nvPr/>
              </p:nvSpPr>
              <p:spPr>
                <a:xfrm>
                  <a:off x="28312801" y="40350450"/>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1142" name="Freeform 1141">
                  <a:extLst>
                    <a:ext uri="{FF2B5EF4-FFF2-40B4-BE49-F238E27FC236}">
                      <a16:creationId xmlns:a16="http://schemas.microsoft.com/office/drawing/2014/main" id="{9C67178E-A1CB-C846-9280-8C10DE81ECE9}"/>
                    </a:ext>
                  </a:extLst>
                </p:cNvPr>
                <p:cNvSpPr/>
                <p:nvPr/>
              </p:nvSpPr>
              <p:spPr>
                <a:xfrm>
                  <a:off x="27950470" y="40350450"/>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1143" name="Freeform 1142">
                  <a:extLst>
                    <a:ext uri="{FF2B5EF4-FFF2-40B4-BE49-F238E27FC236}">
                      <a16:creationId xmlns:a16="http://schemas.microsoft.com/office/drawing/2014/main" id="{EC8BCD46-CF5A-3C42-9939-711486A2C29C}"/>
                    </a:ext>
                  </a:extLst>
                </p:cNvPr>
                <p:cNvSpPr/>
                <p:nvPr/>
              </p:nvSpPr>
              <p:spPr>
                <a:xfrm>
                  <a:off x="28185166" y="40619055"/>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1131" name="Graphic 761">
                <a:extLst>
                  <a:ext uri="{FF2B5EF4-FFF2-40B4-BE49-F238E27FC236}">
                    <a16:creationId xmlns:a16="http://schemas.microsoft.com/office/drawing/2014/main" id="{AA704171-F32D-F44C-AA46-EFBA84D0BE4F}"/>
                  </a:ext>
                </a:extLst>
              </p:cNvPr>
              <p:cNvGrpSpPr/>
              <p:nvPr/>
            </p:nvGrpSpPr>
            <p:grpSpPr>
              <a:xfrm>
                <a:off x="28095631" y="39882772"/>
                <a:ext cx="243840" cy="72390"/>
                <a:chOff x="28095631" y="39882772"/>
                <a:chExt cx="243840" cy="72390"/>
              </a:xfrm>
              <a:noFill/>
            </p:grpSpPr>
            <p:sp>
              <p:nvSpPr>
                <p:cNvPr id="1132" name="Freeform 1131">
                  <a:extLst>
                    <a:ext uri="{FF2B5EF4-FFF2-40B4-BE49-F238E27FC236}">
                      <a16:creationId xmlns:a16="http://schemas.microsoft.com/office/drawing/2014/main" id="{0FF58126-35E2-A749-A752-C0F9871D280B}"/>
                    </a:ext>
                  </a:extLst>
                </p:cNvPr>
                <p:cNvSpPr/>
                <p:nvPr/>
              </p:nvSpPr>
              <p:spPr>
                <a:xfrm>
                  <a:off x="28095631" y="3988277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1133" name="Freeform 1132">
                  <a:extLst>
                    <a:ext uri="{FF2B5EF4-FFF2-40B4-BE49-F238E27FC236}">
                      <a16:creationId xmlns:a16="http://schemas.microsoft.com/office/drawing/2014/main" id="{F6D76DF9-961B-AA47-A249-F25EC804B5A2}"/>
                    </a:ext>
                  </a:extLst>
                </p:cNvPr>
                <p:cNvSpPr/>
                <p:nvPr/>
              </p:nvSpPr>
              <p:spPr>
                <a:xfrm>
                  <a:off x="28267081" y="3988277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1129" name="Freeform 1128">
              <a:extLst>
                <a:ext uri="{FF2B5EF4-FFF2-40B4-BE49-F238E27FC236}">
                  <a16:creationId xmlns:a16="http://schemas.microsoft.com/office/drawing/2014/main" id="{918316F6-FA34-7948-AFAC-2BC673EC2E95}"/>
                </a:ext>
              </a:extLst>
            </p:cNvPr>
            <p:cNvSpPr/>
            <p:nvPr/>
          </p:nvSpPr>
          <p:spPr>
            <a:xfrm>
              <a:off x="28013717" y="39733229"/>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1144" name="Graphic 4">
            <a:extLst>
              <a:ext uri="{FF2B5EF4-FFF2-40B4-BE49-F238E27FC236}">
                <a16:creationId xmlns:a16="http://schemas.microsoft.com/office/drawing/2014/main" id="{025BD88A-5695-6F4E-BB19-BE6A40A281BA}"/>
              </a:ext>
            </a:extLst>
          </p:cNvPr>
          <p:cNvGrpSpPr/>
          <p:nvPr/>
        </p:nvGrpSpPr>
        <p:grpSpPr>
          <a:xfrm>
            <a:off x="27303337" y="35051877"/>
            <a:ext cx="1048183" cy="1529838"/>
            <a:chOff x="27303337" y="35051877"/>
            <a:chExt cx="1048183" cy="1529838"/>
          </a:xfrm>
          <a:solidFill>
            <a:srgbClr val="000000"/>
          </a:solidFill>
        </p:grpSpPr>
        <p:grpSp>
          <p:nvGrpSpPr>
            <p:cNvPr id="1145" name="Graphic 4">
              <a:extLst>
                <a:ext uri="{FF2B5EF4-FFF2-40B4-BE49-F238E27FC236}">
                  <a16:creationId xmlns:a16="http://schemas.microsoft.com/office/drawing/2014/main" id="{5BC4912F-A2D3-9443-8AEF-EEBF1D9B286E}"/>
                </a:ext>
              </a:extLst>
            </p:cNvPr>
            <p:cNvGrpSpPr/>
            <p:nvPr/>
          </p:nvGrpSpPr>
          <p:grpSpPr>
            <a:xfrm>
              <a:off x="27303337" y="35051877"/>
              <a:ext cx="1048183" cy="1529838"/>
              <a:chOff x="27303337" y="35051877"/>
              <a:chExt cx="1048183" cy="1529838"/>
            </a:xfrm>
            <a:solidFill>
              <a:srgbClr val="000000"/>
            </a:solidFill>
          </p:grpSpPr>
          <p:grpSp>
            <p:nvGrpSpPr>
              <p:cNvPr id="1147" name="Graphic 4">
                <a:extLst>
                  <a:ext uri="{FF2B5EF4-FFF2-40B4-BE49-F238E27FC236}">
                    <a16:creationId xmlns:a16="http://schemas.microsoft.com/office/drawing/2014/main" id="{08BBC31F-3139-9144-B710-1D92D40CBBC8}"/>
                  </a:ext>
                </a:extLst>
              </p:cNvPr>
              <p:cNvGrpSpPr/>
              <p:nvPr/>
            </p:nvGrpSpPr>
            <p:grpSpPr>
              <a:xfrm>
                <a:off x="27303337" y="35051877"/>
                <a:ext cx="1048183" cy="1529838"/>
                <a:chOff x="27303337" y="35051877"/>
                <a:chExt cx="1048183" cy="1529838"/>
              </a:xfrm>
              <a:solidFill>
                <a:srgbClr val="000000"/>
              </a:solidFill>
            </p:grpSpPr>
            <p:sp>
              <p:nvSpPr>
                <p:cNvPr id="1151" name="Freeform 1150">
                  <a:extLst>
                    <a:ext uri="{FF2B5EF4-FFF2-40B4-BE49-F238E27FC236}">
                      <a16:creationId xmlns:a16="http://schemas.microsoft.com/office/drawing/2014/main" id="{1B6B1E1D-CF9F-DD44-8944-2BF69B611A40}"/>
                    </a:ext>
                  </a:extLst>
                </p:cNvPr>
                <p:cNvSpPr/>
                <p:nvPr/>
              </p:nvSpPr>
              <p:spPr>
                <a:xfrm>
                  <a:off x="27578684" y="35739704"/>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solidFill>
                  <a:srgbClr val="000000"/>
                </a:solidFill>
                <a:ln w="23813" cap="flat">
                  <a:solidFill>
                    <a:srgbClr val="232F3E"/>
                  </a:solidFill>
                  <a:prstDash val="solid"/>
                  <a:miter/>
                </a:ln>
              </p:spPr>
              <p:txBody>
                <a:bodyPr rtlCol="0" anchor="ctr"/>
                <a:lstStyle/>
                <a:p>
                  <a:endParaRPr lang="en-US"/>
                </a:p>
              </p:txBody>
            </p:sp>
            <p:sp>
              <p:nvSpPr>
                <p:cNvPr id="1152" name="Freeform 1151">
                  <a:extLst>
                    <a:ext uri="{FF2B5EF4-FFF2-40B4-BE49-F238E27FC236}">
                      <a16:creationId xmlns:a16="http://schemas.microsoft.com/office/drawing/2014/main" id="{9B34AEBB-96DA-7044-AC9D-C899689C8A93}"/>
                    </a:ext>
                  </a:extLst>
                </p:cNvPr>
                <p:cNvSpPr/>
                <p:nvPr/>
              </p:nvSpPr>
              <p:spPr>
                <a:xfrm>
                  <a:off x="27499864" y="35272975"/>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solidFill>
                  <a:srgbClr val="000000"/>
                </a:solidFill>
                <a:ln w="23813" cap="flat">
                  <a:solidFill>
                    <a:srgbClr val="232F3E"/>
                  </a:solidFill>
                  <a:prstDash val="solid"/>
                  <a:miter/>
                </a:ln>
              </p:spPr>
              <p:txBody>
                <a:bodyPr rtlCol="0" anchor="ctr"/>
                <a:lstStyle/>
                <a:p>
                  <a:endParaRPr lang="en-US"/>
                </a:p>
              </p:txBody>
            </p:sp>
            <p:sp>
              <p:nvSpPr>
                <p:cNvPr id="1153" name="Freeform 1152">
                  <a:extLst>
                    <a:ext uri="{FF2B5EF4-FFF2-40B4-BE49-F238E27FC236}">
                      <a16:creationId xmlns:a16="http://schemas.microsoft.com/office/drawing/2014/main" id="{644543B0-0866-D04D-A19A-C8194B3DDF56}"/>
                    </a:ext>
                  </a:extLst>
                </p:cNvPr>
                <p:cNvSpPr/>
                <p:nvPr/>
              </p:nvSpPr>
              <p:spPr>
                <a:xfrm>
                  <a:off x="27591504" y="35051877"/>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solidFill>
                  <a:srgbClr val="000000"/>
                </a:solidFill>
                <a:ln w="23813" cap="flat">
                  <a:solidFill>
                    <a:srgbClr val="232F3E"/>
                  </a:solidFill>
                  <a:prstDash val="solid"/>
                  <a:miter/>
                </a:ln>
              </p:spPr>
              <p:txBody>
                <a:bodyPr rtlCol="0" anchor="ctr"/>
                <a:lstStyle/>
                <a:p>
                  <a:endParaRPr lang="en-US"/>
                </a:p>
              </p:txBody>
            </p:sp>
            <p:sp>
              <p:nvSpPr>
                <p:cNvPr id="1154" name="Freeform 1153">
                  <a:extLst>
                    <a:ext uri="{FF2B5EF4-FFF2-40B4-BE49-F238E27FC236}">
                      <a16:creationId xmlns:a16="http://schemas.microsoft.com/office/drawing/2014/main" id="{19324491-D878-4746-924C-2662634F5C80}"/>
                    </a:ext>
                  </a:extLst>
                </p:cNvPr>
                <p:cNvSpPr/>
                <p:nvPr/>
              </p:nvSpPr>
              <p:spPr>
                <a:xfrm>
                  <a:off x="27679650" y="36004500"/>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solidFill>
                  <a:srgbClr val="000000"/>
                </a:solidFill>
                <a:ln w="23813" cap="flat">
                  <a:solidFill>
                    <a:srgbClr val="232F3E"/>
                  </a:solidFill>
                  <a:prstDash val="solid"/>
                  <a:miter/>
                </a:ln>
              </p:spPr>
              <p:txBody>
                <a:bodyPr rtlCol="0" anchor="ctr"/>
                <a:lstStyle/>
                <a:p>
                  <a:endParaRPr lang="en-US"/>
                </a:p>
              </p:txBody>
            </p:sp>
            <p:sp>
              <p:nvSpPr>
                <p:cNvPr id="1155" name="Freeform 1154">
                  <a:extLst>
                    <a:ext uri="{FF2B5EF4-FFF2-40B4-BE49-F238E27FC236}">
                      <a16:creationId xmlns:a16="http://schemas.microsoft.com/office/drawing/2014/main" id="{C10A4F54-08E8-5046-9DF1-33C9CD8A9EDF}"/>
                    </a:ext>
                  </a:extLst>
                </p:cNvPr>
                <p:cNvSpPr/>
                <p:nvPr/>
              </p:nvSpPr>
              <p:spPr>
                <a:xfrm>
                  <a:off x="27303337" y="36084509"/>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solidFill>
                  <a:srgbClr val="000000"/>
                </a:solidFill>
                <a:ln w="23813" cap="flat">
                  <a:solidFill>
                    <a:srgbClr val="232F3E"/>
                  </a:solidFill>
                  <a:prstDash val="solid"/>
                  <a:miter/>
                </a:ln>
              </p:spPr>
              <p:txBody>
                <a:bodyPr rtlCol="0" anchor="ctr"/>
                <a:lstStyle/>
                <a:p>
                  <a:endParaRPr lang="en-US"/>
                </a:p>
              </p:txBody>
            </p:sp>
            <p:sp>
              <p:nvSpPr>
                <p:cNvPr id="1156" name="Freeform 1155">
                  <a:extLst>
                    <a:ext uri="{FF2B5EF4-FFF2-40B4-BE49-F238E27FC236}">
                      <a16:creationId xmlns:a16="http://schemas.microsoft.com/office/drawing/2014/main" id="{9A480152-A10E-C347-9DBA-BDE20FABE758}"/>
                    </a:ext>
                  </a:extLst>
                </p:cNvPr>
                <p:cNvSpPr/>
                <p:nvPr/>
              </p:nvSpPr>
              <p:spPr>
                <a:xfrm>
                  <a:off x="27521535" y="3636454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157" name="Freeform 1156">
                  <a:extLst>
                    <a:ext uri="{FF2B5EF4-FFF2-40B4-BE49-F238E27FC236}">
                      <a16:creationId xmlns:a16="http://schemas.microsoft.com/office/drawing/2014/main" id="{2EEBA202-5C31-E94C-BE81-C1AF43C3B0CF}"/>
                    </a:ext>
                  </a:extLst>
                </p:cNvPr>
                <p:cNvSpPr/>
                <p:nvPr/>
              </p:nvSpPr>
              <p:spPr>
                <a:xfrm>
                  <a:off x="28118752" y="3636454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158" name="Freeform 1157">
                  <a:extLst>
                    <a:ext uri="{FF2B5EF4-FFF2-40B4-BE49-F238E27FC236}">
                      <a16:creationId xmlns:a16="http://schemas.microsoft.com/office/drawing/2014/main" id="{637A9CA6-1FBB-344B-8655-5643B12BBBA6}"/>
                    </a:ext>
                  </a:extLst>
                </p:cNvPr>
                <p:cNvSpPr/>
                <p:nvPr/>
              </p:nvSpPr>
              <p:spPr>
                <a:xfrm>
                  <a:off x="27913012" y="36147375"/>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solidFill>
                  <a:srgbClr val="000000"/>
                </a:solidFill>
                <a:ln w="23813" cap="flat">
                  <a:solidFill>
                    <a:srgbClr val="FF9900"/>
                  </a:solidFill>
                  <a:prstDash val="solid"/>
                  <a:miter/>
                </a:ln>
              </p:spPr>
              <p:txBody>
                <a:bodyPr rtlCol="0" anchor="ctr"/>
                <a:lstStyle/>
                <a:p>
                  <a:endParaRPr lang="en-US"/>
                </a:p>
              </p:txBody>
            </p:sp>
            <p:sp>
              <p:nvSpPr>
                <p:cNvPr id="1159" name="Freeform 1158">
                  <a:extLst>
                    <a:ext uri="{FF2B5EF4-FFF2-40B4-BE49-F238E27FC236}">
                      <a16:creationId xmlns:a16="http://schemas.microsoft.com/office/drawing/2014/main" id="{9359E60A-CED7-A74B-90A4-49A71761D7ED}"/>
                    </a:ext>
                  </a:extLst>
                </p:cNvPr>
                <p:cNvSpPr/>
                <p:nvPr/>
              </p:nvSpPr>
              <p:spPr>
                <a:xfrm>
                  <a:off x="27550681" y="36147375"/>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solidFill>
                  <a:srgbClr val="000000"/>
                </a:solidFill>
                <a:ln w="23813" cap="flat">
                  <a:solidFill>
                    <a:srgbClr val="FF9900"/>
                  </a:solidFill>
                  <a:prstDash val="solid"/>
                  <a:miter/>
                </a:ln>
              </p:spPr>
              <p:txBody>
                <a:bodyPr rtlCol="0" anchor="ctr"/>
                <a:lstStyle/>
                <a:p>
                  <a:endParaRPr lang="en-US"/>
                </a:p>
              </p:txBody>
            </p:sp>
            <p:sp>
              <p:nvSpPr>
                <p:cNvPr id="1160" name="Freeform 1159">
                  <a:extLst>
                    <a:ext uri="{FF2B5EF4-FFF2-40B4-BE49-F238E27FC236}">
                      <a16:creationId xmlns:a16="http://schemas.microsoft.com/office/drawing/2014/main" id="{6AA7BB47-50A1-D845-9FA9-FF6D01D52A89}"/>
                    </a:ext>
                  </a:extLst>
                </p:cNvPr>
                <p:cNvSpPr/>
                <p:nvPr/>
              </p:nvSpPr>
              <p:spPr>
                <a:xfrm>
                  <a:off x="27785377" y="36415980"/>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solidFill>
                  <a:srgbClr val="000000"/>
                </a:solidFill>
                <a:ln w="23813" cap="flat">
                  <a:solidFill>
                    <a:srgbClr val="232F3E"/>
                  </a:solidFill>
                  <a:prstDash val="solid"/>
                  <a:miter/>
                </a:ln>
              </p:spPr>
              <p:txBody>
                <a:bodyPr rtlCol="0" anchor="ctr"/>
                <a:lstStyle/>
                <a:p>
                  <a:endParaRPr lang="en-US"/>
                </a:p>
              </p:txBody>
            </p:sp>
          </p:grpSp>
          <p:grpSp>
            <p:nvGrpSpPr>
              <p:cNvPr id="1148" name="Graphic 4">
                <a:extLst>
                  <a:ext uri="{FF2B5EF4-FFF2-40B4-BE49-F238E27FC236}">
                    <a16:creationId xmlns:a16="http://schemas.microsoft.com/office/drawing/2014/main" id="{7A0B0FBE-4C74-774C-8B33-01D481C3D180}"/>
                  </a:ext>
                </a:extLst>
              </p:cNvPr>
              <p:cNvGrpSpPr/>
              <p:nvPr/>
            </p:nvGrpSpPr>
            <p:grpSpPr>
              <a:xfrm>
                <a:off x="27695842" y="35679697"/>
                <a:ext cx="243840" cy="72390"/>
                <a:chOff x="27695842" y="35679697"/>
                <a:chExt cx="243840" cy="72390"/>
              </a:xfrm>
              <a:solidFill>
                <a:srgbClr val="000000"/>
              </a:solidFill>
            </p:grpSpPr>
            <p:sp>
              <p:nvSpPr>
                <p:cNvPr id="1149" name="Freeform 1148">
                  <a:extLst>
                    <a:ext uri="{FF2B5EF4-FFF2-40B4-BE49-F238E27FC236}">
                      <a16:creationId xmlns:a16="http://schemas.microsoft.com/office/drawing/2014/main" id="{CB9B3E8F-403A-904D-966F-959C1AEB0CAF}"/>
                    </a:ext>
                  </a:extLst>
                </p:cNvPr>
                <p:cNvSpPr/>
                <p:nvPr/>
              </p:nvSpPr>
              <p:spPr>
                <a:xfrm>
                  <a:off x="27695842" y="3567969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solidFill>
                  <a:srgbClr val="000000"/>
                </a:solidFill>
                <a:ln w="23813" cap="flat">
                  <a:solidFill>
                    <a:srgbClr val="232F3E"/>
                  </a:solidFill>
                  <a:prstDash val="solid"/>
                  <a:round/>
                </a:ln>
              </p:spPr>
              <p:txBody>
                <a:bodyPr rtlCol="0" anchor="ctr"/>
                <a:lstStyle/>
                <a:p>
                  <a:endParaRPr lang="en-US"/>
                </a:p>
              </p:txBody>
            </p:sp>
            <p:sp>
              <p:nvSpPr>
                <p:cNvPr id="1150" name="Freeform 1149">
                  <a:extLst>
                    <a:ext uri="{FF2B5EF4-FFF2-40B4-BE49-F238E27FC236}">
                      <a16:creationId xmlns:a16="http://schemas.microsoft.com/office/drawing/2014/main" id="{51544F13-DF7D-9946-9338-D6A668950E83}"/>
                    </a:ext>
                  </a:extLst>
                </p:cNvPr>
                <p:cNvSpPr/>
                <p:nvPr/>
              </p:nvSpPr>
              <p:spPr>
                <a:xfrm>
                  <a:off x="27867292" y="3567969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solidFill>
                  <a:srgbClr val="000000"/>
                </a:solidFill>
                <a:ln w="23813" cap="flat">
                  <a:solidFill>
                    <a:srgbClr val="232F3E"/>
                  </a:solidFill>
                  <a:prstDash val="solid"/>
                  <a:round/>
                </a:ln>
              </p:spPr>
              <p:txBody>
                <a:bodyPr rtlCol="0" anchor="ctr"/>
                <a:lstStyle/>
                <a:p>
                  <a:endParaRPr lang="en-US"/>
                </a:p>
              </p:txBody>
            </p:sp>
          </p:grpSp>
        </p:grpSp>
        <p:sp>
          <p:nvSpPr>
            <p:cNvPr id="1146" name="Freeform 1145">
              <a:extLst>
                <a:ext uri="{FF2B5EF4-FFF2-40B4-BE49-F238E27FC236}">
                  <a16:creationId xmlns:a16="http://schemas.microsoft.com/office/drawing/2014/main" id="{612B078B-32F4-0F4B-A461-8CADEB834AA7}"/>
                </a:ext>
              </a:extLst>
            </p:cNvPr>
            <p:cNvSpPr/>
            <p:nvPr/>
          </p:nvSpPr>
          <p:spPr>
            <a:xfrm>
              <a:off x="27613928" y="35530154"/>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solidFill>
              <a:srgbClr val="000000"/>
            </a:solidFill>
            <a:ln w="23813" cap="flat">
              <a:solidFill>
                <a:srgbClr val="232F3E"/>
              </a:solidFill>
              <a:prstDash val="solid"/>
              <a:miter/>
            </a:ln>
          </p:spPr>
          <p:txBody>
            <a:bodyPr rtlCol="0" anchor="ctr"/>
            <a:lstStyle/>
            <a:p>
              <a:endParaRPr lang="en-US"/>
            </a:p>
          </p:txBody>
        </p:sp>
      </p:grpSp>
      <p:grpSp>
        <p:nvGrpSpPr>
          <p:cNvPr id="1161" name="Graphic 37">
            <a:extLst>
              <a:ext uri="{FF2B5EF4-FFF2-40B4-BE49-F238E27FC236}">
                <a16:creationId xmlns:a16="http://schemas.microsoft.com/office/drawing/2014/main" id="{EAA8BAB6-C78E-5E43-BE08-A035264C3CE6}"/>
              </a:ext>
            </a:extLst>
          </p:cNvPr>
          <p:cNvGrpSpPr/>
          <p:nvPr/>
        </p:nvGrpSpPr>
        <p:grpSpPr>
          <a:xfrm>
            <a:off x="27303337" y="35051877"/>
            <a:ext cx="1048183" cy="1529838"/>
            <a:chOff x="27303337" y="35051877"/>
            <a:chExt cx="1048183" cy="1529838"/>
          </a:xfrm>
          <a:noFill/>
        </p:grpSpPr>
        <p:grpSp>
          <p:nvGrpSpPr>
            <p:cNvPr id="1162" name="Graphic 37">
              <a:extLst>
                <a:ext uri="{FF2B5EF4-FFF2-40B4-BE49-F238E27FC236}">
                  <a16:creationId xmlns:a16="http://schemas.microsoft.com/office/drawing/2014/main" id="{71897642-DFA1-0A41-9AFF-F5D53AD0582E}"/>
                </a:ext>
              </a:extLst>
            </p:cNvPr>
            <p:cNvGrpSpPr/>
            <p:nvPr/>
          </p:nvGrpSpPr>
          <p:grpSpPr>
            <a:xfrm>
              <a:off x="27303337" y="35051877"/>
              <a:ext cx="1048183" cy="1529838"/>
              <a:chOff x="27303337" y="35051877"/>
              <a:chExt cx="1048183" cy="1529838"/>
            </a:xfrm>
            <a:noFill/>
          </p:grpSpPr>
          <p:grpSp>
            <p:nvGrpSpPr>
              <p:cNvPr id="1164" name="Graphic 37">
                <a:extLst>
                  <a:ext uri="{FF2B5EF4-FFF2-40B4-BE49-F238E27FC236}">
                    <a16:creationId xmlns:a16="http://schemas.microsoft.com/office/drawing/2014/main" id="{4929DD02-BF79-264E-A458-860EEF3B0139}"/>
                  </a:ext>
                </a:extLst>
              </p:cNvPr>
              <p:cNvGrpSpPr/>
              <p:nvPr/>
            </p:nvGrpSpPr>
            <p:grpSpPr>
              <a:xfrm>
                <a:off x="27303337" y="35051877"/>
                <a:ext cx="1048183" cy="1529838"/>
                <a:chOff x="27303337" y="35051877"/>
                <a:chExt cx="1048183" cy="1529838"/>
              </a:xfrm>
              <a:noFill/>
            </p:grpSpPr>
            <p:sp>
              <p:nvSpPr>
                <p:cNvPr id="1168" name="Freeform 1167">
                  <a:extLst>
                    <a:ext uri="{FF2B5EF4-FFF2-40B4-BE49-F238E27FC236}">
                      <a16:creationId xmlns:a16="http://schemas.microsoft.com/office/drawing/2014/main" id="{CF109CF7-EBC3-E645-AE32-CBE8819890C1}"/>
                    </a:ext>
                  </a:extLst>
                </p:cNvPr>
                <p:cNvSpPr/>
                <p:nvPr/>
              </p:nvSpPr>
              <p:spPr>
                <a:xfrm>
                  <a:off x="27578684" y="35739704"/>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1169" name="Freeform 1168">
                  <a:extLst>
                    <a:ext uri="{FF2B5EF4-FFF2-40B4-BE49-F238E27FC236}">
                      <a16:creationId xmlns:a16="http://schemas.microsoft.com/office/drawing/2014/main" id="{213905E8-917B-B440-AD8D-3E201E02DBB5}"/>
                    </a:ext>
                  </a:extLst>
                </p:cNvPr>
                <p:cNvSpPr/>
                <p:nvPr/>
              </p:nvSpPr>
              <p:spPr>
                <a:xfrm>
                  <a:off x="27499864" y="35272975"/>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1170" name="Freeform 1169">
                  <a:extLst>
                    <a:ext uri="{FF2B5EF4-FFF2-40B4-BE49-F238E27FC236}">
                      <a16:creationId xmlns:a16="http://schemas.microsoft.com/office/drawing/2014/main" id="{8AC1A772-5965-FA4A-BA74-B0A2AC7DEFD2}"/>
                    </a:ext>
                  </a:extLst>
                </p:cNvPr>
                <p:cNvSpPr/>
                <p:nvPr/>
              </p:nvSpPr>
              <p:spPr>
                <a:xfrm>
                  <a:off x="27591504" y="35051877"/>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1171" name="Freeform 1170">
                  <a:extLst>
                    <a:ext uri="{FF2B5EF4-FFF2-40B4-BE49-F238E27FC236}">
                      <a16:creationId xmlns:a16="http://schemas.microsoft.com/office/drawing/2014/main" id="{9ADBA13E-B8F0-0B45-A734-A52E488324AD}"/>
                    </a:ext>
                  </a:extLst>
                </p:cNvPr>
                <p:cNvSpPr/>
                <p:nvPr/>
              </p:nvSpPr>
              <p:spPr>
                <a:xfrm>
                  <a:off x="27679650" y="36004500"/>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1172" name="Freeform 1171">
                  <a:extLst>
                    <a:ext uri="{FF2B5EF4-FFF2-40B4-BE49-F238E27FC236}">
                      <a16:creationId xmlns:a16="http://schemas.microsoft.com/office/drawing/2014/main" id="{4BB3E976-74E3-984B-BF58-DAEE3377598F}"/>
                    </a:ext>
                  </a:extLst>
                </p:cNvPr>
                <p:cNvSpPr/>
                <p:nvPr/>
              </p:nvSpPr>
              <p:spPr>
                <a:xfrm>
                  <a:off x="27303337" y="36084509"/>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1173" name="Freeform 1172">
                  <a:extLst>
                    <a:ext uri="{FF2B5EF4-FFF2-40B4-BE49-F238E27FC236}">
                      <a16:creationId xmlns:a16="http://schemas.microsoft.com/office/drawing/2014/main" id="{3DA454CE-3943-0A4B-9C2C-279AFE60E265}"/>
                    </a:ext>
                  </a:extLst>
                </p:cNvPr>
                <p:cNvSpPr/>
                <p:nvPr/>
              </p:nvSpPr>
              <p:spPr>
                <a:xfrm>
                  <a:off x="27521535" y="3636454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174" name="Freeform 1173">
                  <a:extLst>
                    <a:ext uri="{FF2B5EF4-FFF2-40B4-BE49-F238E27FC236}">
                      <a16:creationId xmlns:a16="http://schemas.microsoft.com/office/drawing/2014/main" id="{F4B87A2A-3495-F442-B074-1E4EDB743424}"/>
                    </a:ext>
                  </a:extLst>
                </p:cNvPr>
                <p:cNvSpPr/>
                <p:nvPr/>
              </p:nvSpPr>
              <p:spPr>
                <a:xfrm>
                  <a:off x="28118752" y="3636454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175" name="Freeform 1174">
                  <a:extLst>
                    <a:ext uri="{FF2B5EF4-FFF2-40B4-BE49-F238E27FC236}">
                      <a16:creationId xmlns:a16="http://schemas.microsoft.com/office/drawing/2014/main" id="{CAC519A6-B222-6C43-A58B-756800F75F43}"/>
                    </a:ext>
                  </a:extLst>
                </p:cNvPr>
                <p:cNvSpPr/>
                <p:nvPr/>
              </p:nvSpPr>
              <p:spPr>
                <a:xfrm>
                  <a:off x="27913012" y="36147375"/>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1176" name="Freeform 1175">
                  <a:extLst>
                    <a:ext uri="{FF2B5EF4-FFF2-40B4-BE49-F238E27FC236}">
                      <a16:creationId xmlns:a16="http://schemas.microsoft.com/office/drawing/2014/main" id="{CDB36E92-E2DB-C341-B8B9-0D2D9D1BB256}"/>
                    </a:ext>
                  </a:extLst>
                </p:cNvPr>
                <p:cNvSpPr/>
                <p:nvPr/>
              </p:nvSpPr>
              <p:spPr>
                <a:xfrm>
                  <a:off x="27550681" y="36147375"/>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1177" name="Freeform 1176">
                  <a:extLst>
                    <a:ext uri="{FF2B5EF4-FFF2-40B4-BE49-F238E27FC236}">
                      <a16:creationId xmlns:a16="http://schemas.microsoft.com/office/drawing/2014/main" id="{EAC0A653-F151-9E47-B0CD-99159BDBA07F}"/>
                    </a:ext>
                  </a:extLst>
                </p:cNvPr>
                <p:cNvSpPr/>
                <p:nvPr/>
              </p:nvSpPr>
              <p:spPr>
                <a:xfrm>
                  <a:off x="27785377" y="36415980"/>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1165" name="Graphic 37">
                <a:extLst>
                  <a:ext uri="{FF2B5EF4-FFF2-40B4-BE49-F238E27FC236}">
                    <a16:creationId xmlns:a16="http://schemas.microsoft.com/office/drawing/2014/main" id="{4ECCCC54-A0C3-CE44-BBBA-D92F62D38555}"/>
                  </a:ext>
                </a:extLst>
              </p:cNvPr>
              <p:cNvGrpSpPr/>
              <p:nvPr/>
            </p:nvGrpSpPr>
            <p:grpSpPr>
              <a:xfrm>
                <a:off x="27695842" y="35679697"/>
                <a:ext cx="243840" cy="72390"/>
                <a:chOff x="27695842" y="35679697"/>
                <a:chExt cx="243840" cy="72390"/>
              </a:xfrm>
              <a:noFill/>
            </p:grpSpPr>
            <p:sp>
              <p:nvSpPr>
                <p:cNvPr id="1166" name="Freeform 1165">
                  <a:extLst>
                    <a:ext uri="{FF2B5EF4-FFF2-40B4-BE49-F238E27FC236}">
                      <a16:creationId xmlns:a16="http://schemas.microsoft.com/office/drawing/2014/main" id="{77216E83-5232-1C41-98CC-1169D50CBC3A}"/>
                    </a:ext>
                  </a:extLst>
                </p:cNvPr>
                <p:cNvSpPr/>
                <p:nvPr/>
              </p:nvSpPr>
              <p:spPr>
                <a:xfrm>
                  <a:off x="27695842" y="3567969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1167" name="Freeform 1166">
                  <a:extLst>
                    <a:ext uri="{FF2B5EF4-FFF2-40B4-BE49-F238E27FC236}">
                      <a16:creationId xmlns:a16="http://schemas.microsoft.com/office/drawing/2014/main" id="{E32BB9D9-9426-BC42-8305-8446C0E350FD}"/>
                    </a:ext>
                  </a:extLst>
                </p:cNvPr>
                <p:cNvSpPr/>
                <p:nvPr/>
              </p:nvSpPr>
              <p:spPr>
                <a:xfrm>
                  <a:off x="27867292" y="3567969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1163" name="Freeform 1162">
              <a:extLst>
                <a:ext uri="{FF2B5EF4-FFF2-40B4-BE49-F238E27FC236}">
                  <a16:creationId xmlns:a16="http://schemas.microsoft.com/office/drawing/2014/main" id="{15E51B60-8A8A-4841-8711-19A882132EA1}"/>
                </a:ext>
              </a:extLst>
            </p:cNvPr>
            <p:cNvSpPr/>
            <p:nvPr/>
          </p:nvSpPr>
          <p:spPr>
            <a:xfrm>
              <a:off x="27613928" y="35530154"/>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1178" name="Graphic 124">
            <a:extLst>
              <a:ext uri="{FF2B5EF4-FFF2-40B4-BE49-F238E27FC236}">
                <a16:creationId xmlns:a16="http://schemas.microsoft.com/office/drawing/2014/main" id="{4A5A0317-2032-6A41-A3D0-31A9E1507B9E}"/>
              </a:ext>
            </a:extLst>
          </p:cNvPr>
          <p:cNvGrpSpPr/>
          <p:nvPr/>
        </p:nvGrpSpPr>
        <p:grpSpPr>
          <a:xfrm>
            <a:off x="27303337" y="35051877"/>
            <a:ext cx="1048183" cy="1529838"/>
            <a:chOff x="27303337" y="35051877"/>
            <a:chExt cx="1048183" cy="1529838"/>
          </a:xfrm>
          <a:noFill/>
        </p:grpSpPr>
        <p:grpSp>
          <p:nvGrpSpPr>
            <p:cNvPr id="1179" name="Graphic 124">
              <a:extLst>
                <a:ext uri="{FF2B5EF4-FFF2-40B4-BE49-F238E27FC236}">
                  <a16:creationId xmlns:a16="http://schemas.microsoft.com/office/drawing/2014/main" id="{5BFB6466-B4DB-5C4C-AE7B-F7B7587E0FBA}"/>
                </a:ext>
              </a:extLst>
            </p:cNvPr>
            <p:cNvGrpSpPr/>
            <p:nvPr/>
          </p:nvGrpSpPr>
          <p:grpSpPr>
            <a:xfrm>
              <a:off x="27303337" y="35051877"/>
              <a:ext cx="1048183" cy="1529838"/>
              <a:chOff x="27303337" y="35051877"/>
              <a:chExt cx="1048183" cy="1529838"/>
            </a:xfrm>
            <a:noFill/>
          </p:grpSpPr>
          <p:grpSp>
            <p:nvGrpSpPr>
              <p:cNvPr id="1181" name="Graphic 124">
                <a:extLst>
                  <a:ext uri="{FF2B5EF4-FFF2-40B4-BE49-F238E27FC236}">
                    <a16:creationId xmlns:a16="http://schemas.microsoft.com/office/drawing/2014/main" id="{8A8A7567-550B-C048-9B51-3D514D70A924}"/>
                  </a:ext>
                </a:extLst>
              </p:cNvPr>
              <p:cNvGrpSpPr/>
              <p:nvPr/>
            </p:nvGrpSpPr>
            <p:grpSpPr>
              <a:xfrm>
                <a:off x="27303337" y="35051877"/>
                <a:ext cx="1048183" cy="1529838"/>
                <a:chOff x="27303337" y="35051877"/>
                <a:chExt cx="1048183" cy="1529838"/>
              </a:xfrm>
              <a:noFill/>
            </p:grpSpPr>
            <p:sp>
              <p:nvSpPr>
                <p:cNvPr id="1185" name="Freeform 1184">
                  <a:extLst>
                    <a:ext uri="{FF2B5EF4-FFF2-40B4-BE49-F238E27FC236}">
                      <a16:creationId xmlns:a16="http://schemas.microsoft.com/office/drawing/2014/main" id="{BC7964D7-0B21-AC44-9D84-3CB00DE633AB}"/>
                    </a:ext>
                  </a:extLst>
                </p:cNvPr>
                <p:cNvSpPr/>
                <p:nvPr/>
              </p:nvSpPr>
              <p:spPr>
                <a:xfrm>
                  <a:off x="27578684" y="35739704"/>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noFill/>
                <a:ln w="23813" cap="flat">
                  <a:solidFill>
                    <a:srgbClr val="232F3E"/>
                  </a:solidFill>
                  <a:prstDash val="solid"/>
                  <a:miter/>
                </a:ln>
              </p:spPr>
              <p:txBody>
                <a:bodyPr rtlCol="0" anchor="ctr"/>
                <a:lstStyle/>
                <a:p>
                  <a:endParaRPr lang="en-US"/>
                </a:p>
              </p:txBody>
            </p:sp>
            <p:sp>
              <p:nvSpPr>
                <p:cNvPr id="1186" name="Freeform 1185">
                  <a:extLst>
                    <a:ext uri="{FF2B5EF4-FFF2-40B4-BE49-F238E27FC236}">
                      <a16:creationId xmlns:a16="http://schemas.microsoft.com/office/drawing/2014/main" id="{DF6EEC21-EDEB-7145-AA51-00A78773ADD7}"/>
                    </a:ext>
                  </a:extLst>
                </p:cNvPr>
                <p:cNvSpPr/>
                <p:nvPr/>
              </p:nvSpPr>
              <p:spPr>
                <a:xfrm>
                  <a:off x="27499864" y="35272975"/>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noFill/>
                <a:ln w="23813" cap="flat">
                  <a:solidFill>
                    <a:srgbClr val="232F3E"/>
                  </a:solidFill>
                  <a:prstDash val="solid"/>
                  <a:miter/>
                </a:ln>
              </p:spPr>
              <p:txBody>
                <a:bodyPr rtlCol="0" anchor="ctr"/>
                <a:lstStyle/>
                <a:p>
                  <a:endParaRPr lang="en-US"/>
                </a:p>
              </p:txBody>
            </p:sp>
            <p:sp>
              <p:nvSpPr>
                <p:cNvPr id="1187" name="Freeform 1186">
                  <a:extLst>
                    <a:ext uri="{FF2B5EF4-FFF2-40B4-BE49-F238E27FC236}">
                      <a16:creationId xmlns:a16="http://schemas.microsoft.com/office/drawing/2014/main" id="{2122292B-C7C8-314F-9C5F-5906009E9E01}"/>
                    </a:ext>
                  </a:extLst>
                </p:cNvPr>
                <p:cNvSpPr/>
                <p:nvPr/>
              </p:nvSpPr>
              <p:spPr>
                <a:xfrm>
                  <a:off x="27591504" y="35051877"/>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noFill/>
                <a:ln w="23813" cap="flat">
                  <a:solidFill>
                    <a:srgbClr val="232F3E"/>
                  </a:solidFill>
                  <a:prstDash val="solid"/>
                  <a:miter/>
                </a:ln>
              </p:spPr>
              <p:txBody>
                <a:bodyPr rtlCol="0" anchor="ctr"/>
                <a:lstStyle/>
                <a:p>
                  <a:endParaRPr lang="en-US"/>
                </a:p>
              </p:txBody>
            </p:sp>
            <p:sp>
              <p:nvSpPr>
                <p:cNvPr id="1188" name="Freeform 1187">
                  <a:extLst>
                    <a:ext uri="{FF2B5EF4-FFF2-40B4-BE49-F238E27FC236}">
                      <a16:creationId xmlns:a16="http://schemas.microsoft.com/office/drawing/2014/main" id="{0091B90F-8717-054A-B529-F20A5080E158}"/>
                    </a:ext>
                  </a:extLst>
                </p:cNvPr>
                <p:cNvSpPr/>
                <p:nvPr/>
              </p:nvSpPr>
              <p:spPr>
                <a:xfrm>
                  <a:off x="27679650" y="36004500"/>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noFill/>
                <a:ln w="23813" cap="flat">
                  <a:solidFill>
                    <a:srgbClr val="232F3E"/>
                  </a:solidFill>
                  <a:prstDash val="solid"/>
                  <a:miter/>
                </a:ln>
              </p:spPr>
              <p:txBody>
                <a:bodyPr rtlCol="0" anchor="ctr"/>
                <a:lstStyle/>
                <a:p>
                  <a:endParaRPr lang="en-US"/>
                </a:p>
              </p:txBody>
            </p:sp>
            <p:sp>
              <p:nvSpPr>
                <p:cNvPr id="1189" name="Freeform 1188">
                  <a:extLst>
                    <a:ext uri="{FF2B5EF4-FFF2-40B4-BE49-F238E27FC236}">
                      <a16:creationId xmlns:a16="http://schemas.microsoft.com/office/drawing/2014/main" id="{B1AE3794-CEA8-8949-A0E5-8A5C420C786B}"/>
                    </a:ext>
                  </a:extLst>
                </p:cNvPr>
                <p:cNvSpPr/>
                <p:nvPr/>
              </p:nvSpPr>
              <p:spPr>
                <a:xfrm>
                  <a:off x="27303337" y="36084509"/>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noFill/>
                <a:ln w="23813" cap="flat">
                  <a:solidFill>
                    <a:srgbClr val="232F3E"/>
                  </a:solidFill>
                  <a:prstDash val="solid"/>
                  <a:miter/>
                </a:ln>
              </p:spPr>
              <p:txBody>
                <a:bodyPr rtlCol="0" anchor="ctr"/>
                <a:lstStyle/>
                <a:p>
                  <a:endParaRPr lang="en-US"/>
                </a:p>
              </p:txBody>
            </p:sp>
            <p:sp>
              <p:nvSpPr>
                <p:cNvPr id="1190" name="Freeform 1189">
                  <a:extLst>
                    <a:ext uri="{FF2B5EF4-FFF2-40B4-BE49-F238E27FC236}">
                      <a16:creationId xmlns:a16="http://schemas.microsoft.com/office/drawing/2014/main" id="{955EA3B0-221B-2E47-B6DA-63A33AC445CF}"/>
                    </a:ext>
                  </a:extLst>
                </p:cNvPr>
                <p:cNvSpPr/>
                <p:nvPr/>
              </p:nvSpPr>
              <p:spPr>
                <a:xfrm>
                  <a:off x="27521535" y="3636454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191" name="Freeform 1190">
                  <a:extLst>
                    <a:ext uri="{FF2B5EF4-FFF2-40B4-BE49-F238E27FC236}">
                      <a16:creationId xmlns:a16="http://schemas.microsoft.com/office/drawing/2014/main" id="{DEC03D2F-900F-7B42-B2DB-933FD21528F9}"/>
                    </a:ext>
                  </a:extLst>
                </p:cNvPr>
                <p:cNvSpPr/>
                <p:nvPr/>
              </p:nvSpPr>
              <p:spPr>
                <a:xfrm>
                  <a:off x="28118752" y="36364545"/>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ln w="23813" cap="flat">
                  <a:solidFill>
                    <a:srgbClr val="232F3E"/>
                  </a:solidFill>
                  <a:prstDash val="solid"/>
                  <a:miter/>
                </a:ln>
              </p:spPr>
              <p:txBody>
                <a:bodyPr rtlCol="0" anchor="ctr"/>
                <a:lstStyle/>
                <a:p>
                  <a:endParaRPr lang="en-US"/>
                </a:p>
              </p:txBody>
            </p:sp>
            <p:sp>
              <p:nvSpPr>
                <p:cNvPr id="1192" name="Freeform 1191">
                  <a:extLst>
                    <a:ext uri="{FF2B5EF4-FFF2-40B4-BE49-F238E27FC236}">
                      <a16:creationId xmlns:a16="http://schemas.microsoft.com/office/drawing/2014/main" id="{B79B5139-1473-6E46-90EB-759701FE5120}"/>
                    </a:ext>
                  </a:extLst>
                </p:cNvPr>
                <p:cNvSpPr/>
                <p:nvPr/>
              </p:nvSpPr>
              <p:spPr>
                <a:xfrm>
                  <a:off x="27913012" y="36147375"/>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noFill/>
                <a:ln w="23813" cap="flat">
                  <a:solidFill>
                    <a:srgbClr val="FF9900"/>
                  </a:solidFill>
                  <a:prstDash val="solid"/>
                  <a:miter/>
                </a:ln>
              </p:spPr>
              <p:txBody>
                <a:bodyPr rtlCol="0" anchor="ctr"/>
                <a:lstStyle/>
                <a:p>
                  <a:endParaRPr lang="en-US"/>
                </a:p>
              </p:txBody>
            </p:sp>
            <p:sp>
              <p:nvSpPr>
                <p:cNvPr id="1193" name="Freeform 1192">
                  <a:extLst>
                    <a:ext uri="{FF2B5EF4-FFF2-40B4-BE49-F238E27FC236}">
                      <a16:creationId xmlns:a16="http://schemas.microsoft.com/office/drawing/2014/main" id="{5E2F279B-2C07-5547-AEAF-88F0CDDC2DDC}"/>
                    </a:ext>
                  </a:extLst>
                </p:cNvPr>
                <p:cNvSpPr/>
                <p:nvPr/>
              </p:nvSpPr>
              <p:spPr>
                <a:xfrm>
                  <a:off x="27550681" y="36147375"/>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noFill/>
                <a:ln w="23813" cap="flat">
                  <a:solidFill>
                    <a:srgbClr val="FF9900"/>
                  </a:solidFill>
                  <a:prstDash val="solid"/>
                  <a:miter/>
                </a:ln>
              </p:spPr>
              <p:txBody>
                <a:bodyPr rtlCol="0" anchor="ctr"/>
                <a:lstStyle/>
                <a:p>
                  <a:endParaRPr lang="en-US"/>
                </a:p>
              </p:txBody>
            </p:sp>
            <p:sp>
              <p:nvSpPr>
                <p:cNvPr id="1194" name="Freeform 1193">
                  <a:extLst>
                    <a:ext uri="{FF2B5EF4-FFF2-40B4-BE49-F238E27FC236}">
                      <a16:creationId xmlns:a16="http://schemas.microsoft.com/office/drawing/2014/main" id="{EC9D5791-E5E9-E04B-9DD7-C814C65DC10A}"/>
                    </a:ext>
                  </a:extLst>
                </p:cNvPr>
                <p:cNvSpPr/>
                <p:nvPr/>
              </p:nvSpPr>
              <p:spPr>
                <a:xfrm>
                  <a:off x="27785377" y="36415980"/>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noFill/>
                <a:ln w="23813" cap="flat">
                  <a:solidFill>
                    <a:srgbClr val="232F3E"/>
                  </a:solidFill>
                  <a:prstDash val="solid"/>
                  <a:miter/>
                </a:ln>
              </p:spPr>
              <p:txBody>
                <a:bodyPr rtlCol="0" anchor="ctr"/>
                <a:lstStyle/>
                <a:p>
                  <a:endParaRPr lang="en-US"/>
                </a:p>
              </p:txBody>
            </p:sp>
          </p:grpSp>
          <p:grpSp>
            <p:nvGrpSpPr>
              <p:cNvPr id="1182" name="Graphic 124">
                <a:extLst>
                  <a:ext uri="{FF2B5EF4-FFF2-40B4-BE49-F238E27FC236}">
                    <a16:creationId xmlns:a16="http://schemas.microsoft.com/office/drawing/2014/main" id="{C1F9540A-BF91-824E-B3CF-843D0662D2C1}"/>
                  </a:ext>
                </a:extLst>
              </p:cNvPr>
              <p:cNvGrpSpPr/>
              <p:nvPr/>
            </p:nvGrpSpPr>
            <p:grpSpPr>
              <a:xfrm>
                <a:off x="27695842" y="35679697"/>
                <a:ext cx="243840" cy="72390"/>
                <a:chOff x="27695842" y="35679697"/>
                <a:chExt cx="243840" cy="72390"/>
              </a:xfrm>
              <a:noFill/>
            </p:grpSpPr>
            <p:sp>
              <p:nvSpPr>
                <p:cNvPr id="1183" name="Freeform 1182">
                  <a:extLst>
                    <a:ext uri="{FF2B5EF4-FFF2-40B4-BE49-F238E27FC236}">
                      <a16:creationId xmlns:a16="http://schemas.microsoft.com/office/drawing/2014/main" id="{1B69007F-536F-F741-A12C-32476F87AC83}"/>
                    </a:ext>
                  </a:extLst>
                </p:cNvPr>
                <p:cNvSpPr/>
                <p:nvPr/>
              </p:nvSpPr>
              <p:spPr>
                <a:xfrm>
                  <a:off x="27695842" y="3567969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sp>
              <p:nvSpPr>
                <p:cNvPr id="1184" name="Freeform 1183">
                  <a:extLst>
                    <a:ext uri="{FF2B5EF4-FFF2-40B4-BE49-F238E27FC236}">
                      <a16:creationId xmlns:a16="http://schemas.microsoft.com/office/drawing/2014/main" id="{759C90DB-7682-3D45-BDE0-CADE00C8CCE7}"/>
                    </a:ext>
                  </a:extLst>
                </p:cNvPr>
                <p:cNvSpPr/>
                <p:nvPr/>
              </p:nvSpPr>
              <p:spPr>
                <a:xfrm>
                  <a:off x="27867292" y="3567969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noFill/>
                <a:ln w="23813" cap="flat">
                  <a:solidFill>
                    <a:srgbClr val="232F3E"/>
                  </a:solidFill>
                  <a:prstDash val="solid"/>
                  <a:round/>
                </a:ln>
              </p:spPr>
              <p:txBody>
                <a:bodyPr rtlCol="0" anchor="ctr"/>
                <a:lstStyle/>
                <a:p>
                  <a:endParaRPr lang="en-US"/>
                </a:p>
              </p:txBody>
            </p:sp>
          </p:grpSp>
        </p:grpSp>
        <p:sp>
          <p:nvSpPr>
            <p:cNvPr id="1180" name="Freeform 1179">
              <a:extLst>
                <a:ext uri="{FF2B5EF4-FFF2-40B4-BE49-F238E27FC236}">
                  <a16:creationId xmlns:a16="http://schemas.microsoft.com/office/drawing/2014/main" id="{18EE3300-21B0-EC43-B793-E81190B5C650}"/>
                </a:ext>
              </a:extLst>
            </p:cNvPr>
            <p:cNvSpPr/>
            <p:nvPr/>
          </p:nvSpPr>
          <p:spPr>
            <a:xfrm>
              <a:off x="27613928" y="35530154"/>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noFill/>
            <a:ln w="23813" cap="flat">
              <a:solidFill>
                <a:srgbClr val="232F3E"/>
              </a:solidFill>
              <a:prstDash val="solid"/>
              <a:miter/>
            </a:ln>
          </p:spPr>
          <p:txBody>
            <a:bodyPr rtlCol="0" anchor="ctr"/>
            <a:lstStyle/>
            <a:p>
              <a:endParaRPr lang="en-US"/>
            </a:p>
          </p:txBody>
        </p:sp>
      </p:grpSp>
      <p:grpSp>
        <p:nvGrpSpPr>
          <p:cNvPr id="1195" name="Graphic 166">
            <a:extLst>
              <a:ext uri="{FF2B5EF4-FFF2-40B4-BE49-F238E27FC236}">
                <a16:creationId xmlns:a16="http://schemas.microsoft.com/office/drawing/2014/main" id="{EFA41DA0-C2A6-7C43-B880-AF7027BFC33D}"/>
              </a:ext>
            </a:extLst>
          </p:cNvPr>
          <p:cNvGrpSpPr/>
          <p:nvPr/>
        </p:nvGrpSpPr>
        <p:grpSpPr>
          <a:xfrm>
            <a:off x="31101055" y="35573177"/>
            <a:ext cx="491268" cy="717013"/>
            <a:chOff x="31101054" y="34760353"/>
            <a:chExt cx="1048183" cy="1529838"/>
          </a:xfrm>
          <a:gradFill>
            <a:gsLst>
              <a:gs pos="1000">
                <a:schemeClr val="accent4">
                  <a:lumMod val="50000"/>
                </a:schemeClr>
              </a:gs>
              <a:gs pos="98000">
                <a:schemeClr val="accent4">
                  <a:lumMod val="60000"/>
                  <a:lumOff val="40000"/>
                </a:schemeClr>
              </a:gs>
              <a:gs pos="49000">
                <a:schemeClr val="accent4"/>
              </a:gs>
            </a:gsLst>
            <a:lin ang="16200000" scaled="1"/>
          </a:gradFill>
        </p:grpSpPr>
        <p:grpSp>
          <p:nvGrpSpPr>
            <p:cNvPr id="1196" name="Graphic 166">
              <a:extLst>
                <a:ext uri="{FF2B5EF4-FFF2-40B4-BE49-F238E27FC236}">
                  <a16:creationId xmlns:a16="http://schemas.microsoft.com/office/drawing/2014/main" id="{A66DAC1B-D309-3742-9A47-77D6AA482E35}"/>
                </a:ext>
              </a:extLst>
            </p:cNvPr>
            <p:cNvGrpSpPr/>
            <p:nvPr/>
          </p:nvGrpSpPr>
          <p:grpSpPr>
            <a:xfrm>
              <a:off x="31101054" y="34760353"/>
              <a:ext cx="1048183" cy="1529838"/>
              <a:chOff x="31101054" y="34760353"/>
              <a:chExt cx="1048183" cy="1529838"/>
            </a:xfrm>
            <a:grpFill/>
          </p:grpSpPr>
          <p:grpSp>
            <p:nvGrpSpPr>
              <p:cNvPr id="1198" name="Graphic 166">
                <a:extLst>
                  <a:ext uri="{FF2B5EF4-FFF2-40B4-BE49-F238E27FC236}">
                    <a16:creationId xmlns:a16="http://schemas.microsoft.com/office/drawing/2014/main" id="{565E4247-CC89-264A-8876-65C9547ED7BA}"/>
                  </a:ext>
                </a:extLst>
              </p:cNvPr>
              <p:cNvGrpSpPr/>
              <p:nvPr/>
            </p:nvGrpSpPr>
            <p:grpSpPr>
              <a:xfrm>
                <a:off x="31101054" y="34760353"/>
                <a:ext cx="1048183" cy="1529838"/>
                <a:chOff x="31101054" y="34760353"/>
                <a:chExt cx="1048183" cy="1529838"/>
              </a:xfrm>
              <a:grpFill/>
            </p:grpSpPr>
            <p:sp>
              <p:nvSpPr>
                <p:cNvPr id="1202" name="Freeform 1201">
                  <a:extLst>
                    <a:ext uri="{FF2B5EF4-FFF2-40B4-BE49-F238E27FC236}">
                      <a16:creationId xmlns:a16="http://schemas.microsoft.com/office/drawing/2014/main" id="{18E21926-6C89-674B-8377-92EFB00171A7}"/>
                    </a:ext>
                  </a:extLst>
                </p:cNvPr>
                <p:cNvSpPr/>
                <p:nvPr/>
              </p:nvSpPr>
              <p:spPr>
                <a:xfrm>
                  <a:off x="31376401" y="35448180"/>
                  <a:ext cx="483870" cy="304171"/>
                </a:xfrm>
                <a:custGeom>
                  <a:avLst/>
                  <a:gdLst>
                    <a:gd name="connsiteX0" fmla="*/ 0 w 483870"/>
                    <a:gd name="connsiteY0" fmla="*/ 20003 h 304171"/>
                    <a:gd name="connsiteX1" fmla="*/ 227649 w 483870"/>
                    <a:gd name="connsiteY1" fmla="*/ 303849 h 304171"/>
                    <a:gd name="connsiteX2" fmla="*/ 483870 w 483870"/>
                    <a:gd name="connsiteY2" fmla="*/ 0 h 304171"/>
                  </a:gdLst>
                  <a:ahLst/>
                  <a:cxnLst>
                    <a:cxn ang="0">
                      <a:pos x="connsiteX0" y="connsiteY0"/>
                    </a:cxn>
                    <a:cxn ang="0">
                      <a:pos x="connsiteX1" y="connsiteY1"/>
                    </a:cxn>
                    <a:cxn ang="0">
                      <a:pos x="connsiteX2" y="connsiteY2"/>
                    </a:cxn>
                  </a:cxnLst>
                  <a:rect l="l" t="t" r="r" b="b"/>
                  <a:pathLst>
                    <a:path w="483870" h="304171">
                      <a:moveTo>
                        <a:pt x="0" y="20003"/>
                      </a:moveTo>
                      <a:cubicBezTo>
                        <a:pt x="2858" y="159067"/>
                        <a:pt x="39053" y="296228"/>
                        <a:pt x="227649" y="303849"/>
                      </a:cubicBezTo>
                      <a:cubicBezTo>
                        <a:pt x="438150" y="312420"/>
                        <a:pt x="479108" y="148591"/>
                        <a:pt x="483870" y="0"/>
                      </a:cubicBezTo>
                    </a:path>
                  </a:pathLst>
                </a:custGeom>
                <a:grpFill/>
                <a:ln w="23813" cap="flat">
                  <a:solidFill>
                    <a:srgbClr val="232F3E"/>
                  </a:solidFill>
                  <a:prstDash val="solid"/>
                  <a:miter/>
                </a:ln>
              </p:spPr>
              <p:txBody>
                <a:bodyPr rtlCol="0" anchor="ctr"/>
                <a:lstStyle/>
                <a:p>
                  <a:endParaRPr lang="en-US"/>
                </a:p>
              </p:txBody>
            </p:sp>
            <p:sp>
              <p:nvSpPr>
                <p:cNvPr id="1203" name="Freeform 1202">
                  <a:extLst>
                    <a:ext uri="{FF2B5EF4-FFF2-40B4-BE49-F238E27FC236}">
                      <a16:creationId xmlns:a16="http://schemas.microsoft.com/office/drawing/2014/main" id="{2B637FAE-BCB1-DE43-970D-8C7B2FD61B3F}"/>
                    </a:ext>
                  </a:extLst>
                </p:cNvPr>
                <p:cNvSpPr/>
                <p:nvPr/>
              </p:nvSpPr>
              <p:spPr>
                <a:xfrm>
                  <a:off x="31297581" y="34981451"/>
                  <a:ext cx="641440" cy="492547"/>
                </a:xfrm>
                <a:custGeom>
                  <a:avLst/>
                  <a:gdLst>
                    <a:gd name="connsiteX0" fmla="*/ 444581 w 641440"/>
                    <a:gd name="connsiteY0" fmla="*/ 220032 h 492547"/>
                    <a:gd name="connsiteX1" fmla="*/ 208361 w 641440"/>
                    <a:gd name="connsiteY1" fmla="*/ 325758 h 492547"/>
                    <a:gd name="connsiteX2" fmla="*/ 75011 w 641440"/>
                    <a:gd name="connsiteY2" fmla="*/ 492446 h 492547"/>
                    <a:gd name="connsiteX3" fmla="*/ 1669 w 641440"/>
                    <a:gd name="connsiteY3" fmla="*/ 280040 h 492547"/>
                    <a:gd name="connsiteX4" fmla="*/ 311231 w 641440"/>
                    <a:gd name="connsiteY4" fmla="*/ 4 h 492547"/>
                    <a:gd name="connsiteX5" fmla="*/ 635081 w 641440"/>
                    <a:gd name="connsiteY5" fmla="*/ 267657 h 492547"/>
                    <a:gd name="connsiteX6" fmla="*/ 566502 w 641440"/>
                    <a:gd name="connsiteY6" fmla="*/ 477207 h 492547"/>
                    <a:gd name="connsiteX7" fmla="*/ 516019 w 641440"/>
                    <a:gd name="connsiteY7" fmla="*/ 371479 h 492547"/>
                    <a:gd name="connsiteX8" fmla="*/ 444581 w 641440"/>
                    <a:gd name="connsiteY8" fmla="*/ 220032 h 49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0" h="492547">
                      <a:moveTo>
                        <a:pt x="444581" y="220032"/>
                      </a:moveTo>
                      <a:cubicBezTo>
                        <a:pt x="444581" y="220032"/>
                        <a:pt x="343615" y="352429"/>
                        <a:pt x="208361" y="325758"/>
                      </a:cubicBezTo>
                      <a:cubicBezTo>
                        <a:pt x="208361" y="325758"/>
                        <a:pt x="141686" y="476254"/>
                        <a:pt x="75011" y="492446"/>
                      </a:cubicBezTo>
                      <a:cubicBezTo>
                        <a:pt x="58819" y="496257"/>
                        <a:pt x="-11668" y="392433"/>
                        <a:pt x="1669" y="280040"/>
                      </a:cubicBezTo>
                      <a:cubicBezTo>
                        <a:pt x="14052" y="170503"/>
                        <a:pt x="116920" y="-947"/>
                        <a:pt x="311231" y="4"/>
                      </a:cubicBezTo>
                      <a:cubicBezTo>
                        <a:pt x="416006" y="4"/>
                        <a:pt x="594123" y="46678"/>
                        <a:pt x="635081" y="267657"/>
                      </a:cubicBezTo>
                      <a:cubicBezTo>
                        <a:pt x="644606" y="321949"/>
                        <a:pt x="656036" y="454346"/>
                        <a:pt x="566502" y="477207"/>
                      </a:cubicBezTo>
                      <a:cubicBezTo>
                        <a:pt x="554119" y="480065"/>
                        <a:pt x="582694" y="418153"/>
                        <a:pt x="516019" y="371479"/>
                      </a:cubicBezTo>
                      <a:cubicBezTo>
                        <a:pt x="448390" y="325758"/>
                        <a:pt x="502682" y="163833"/>
                        <a:pt x="444581" y="220032"/>
                      </a:cubicBezTo>
                      <a:close/>
                    </a:path>
                  </a:pathLst>
                </a:custGeom>
                <a:grpFill/>
                <a:ln w="23813" cap="flat">
                  <a:solidFill>
                    <a:srgbClr val="232F3E"/>
                  </a:solidFill>
                  <a:prstDash val="solid"/>
                  <a:miter/>
                </a:ln>
              </p:spPr>
              <p:txBody>
                <a:bodyPr rtlCol="0" anchor="ctr"/>
                <a:lstStyle/>
                <a:p>
                  <a:endParaRPr lang="en-US"/>
                </a:p>
              </p:txBody>
            </p:sp>
            <p:sp>
              <p:nvSpPr>
                <p:cNvPr id="1204" name="Freeform 1203">
                  <a:extLst>
                    <a:ext uri="{FF2B5EF4-FFF2-40B4-BE49-F238E27FC236}">
                      <a16:creationId xmlns:a16="http://schemas.microsoft.com/office/drawing/2014/main" id="{3EF9494A-60CE-B04C-9689-D1D6238BCD92}"/>
                    </a:ext>
                  </a:extLst>
                </p:cNvPr>
                <p:cNvSpPr/>
                <p:nvPr/>
              </p:nvSpPr>
              <p:spPr>
                <a:xfrm>
                  <a:off x="31389221" y="34760353"/>
                  <a:ext cx="466087" cy="242056"/>
                </a:xfrm>
                <a:custGeom>
                  <a:avLst/>
                  <a:gdLst>
                    <a:gd name="connsiteX0" fmla="*/ 12899 w 466087"/>
                    <a:gd name="connsiteY0" fmla="*/ 242057 h 242056"/>
                    <a:gd name="connsiteX1" fmla="*/ 35758 w 466087"/>
                    <a:gd name="connsiteY1" fmla="*/ 86801 h 242056"/>
                    <a:gd name="connsiteX2" fmla="*/ 423425 w 466087"/>
                    <a:gd name="connsiteY2" fmla="*/ 69656 h 242056"/>
                    <a:gd name="connsiteX3" fmla="*/ 444379 w 466087"/>
                    <a:gd name="connsiteY3" fmla="*/ 242057 h 242056"/>
                  </a:gdLst>
                  <a:ahLst/>
                  <a:cxnLst>
                    <a:cxn ang="0">
                      <a:pos x="connsiteX0" y="connsiteY0"/>
                    </a:cxn>
                    <a:cxn ang="0">
                      <a:pos x="connsiteX1" y="connsiteY1"/>
                    </a:cxn>
                    <a:cxn ang="0">
                      <a:pos x="connsiteX2" y="connsiteY2"/>
                    </a:cxn>
                    <a:cxn ang="0">
                      <a:pos x="connsiteX3" y="connsiteY3"/>
                    </a:cxn>
                  </a:cxnLst>
                  <a:rect l="l" t="t" r="r" b="b"/>
                  <a:pathLst>
                    <a:path w="466087" h="242056">
                      <a:moveTo>
                        <a:pt x="12899" y="242057"/>
                      </a:moveTo>
                      <a:cubicBezTo>
                        <a:pt x="-4247" y="206815"/>
                        <a:pt x="-10914" y="154427"/>
                        <a:pt x="35758" y="86801"/>
                      </a:cubicBezTo>
                      <a:cubicBezTo>
                        <a:pt x="120529" y="-33215"/>
                        <a:pt x="331033" y="-18927"/>
                        <a:pt x="423425" y="69656"/>
                      </a:cubicBezTo>
                      <a:cubicBezTo>
                        <a:pt x="467241" y="111565"/>
                        <a:pt x="482479" y="181098"/>
                        <a:pt x="444379" y="242057"/>
                      </a:cubicBezTo>
                    </a:path>
                  </a:pathLst>
                </a:custGeom>
                <a:grpFill/>
                <a:ln w="23813" cap="flat">
                  <a:solidFill>
                    <a:srgbClr val="232F3E"/>
                  </a:solidFill>
                  <a:prstDash val="solid"/>
                  <a:miter/>
                </a:ln>
              </p:spPr>
              <p:txBody>
                <a:bodyPr rtlCol="0" anchor="ctr"/>
                <a:lstStyle/>
                <a:p>
                  <a:endParaRPr lang="en-US"/>
                </a:p>
              </p:txBody>
            </p:sp>
            <p:sp>
              <p:nvSpPr>
                <p:cNvPr id="1205" name="Freeform 1204">
                  <a:extLst>
                    <a:ext uri="{FF2B5EF4-FFF2-40B4-BE49-F238E27FC236}">
                      <a16:creationId xmlns:a16="http://schemas.microsoft.com/office/drawing/2014/main" id="{E9A828FB-2F39-C04D-84FA-074FD4D50D30}"/>
                    </a:ext>
                  </a:extLst>
                </p:cNvPr>
                <p:cNvSpPr/>
                <p:nvPr/>
              </p:nvSpPr>
              <p:spPr>
                <a:xfrm>
                  <a:off x="31477367" y="35712976"/>
                  <a:ext cx="283845" cy="305276"/>
                </a:xfrm>
                <a:custGeom>
                  <a:avLst/>
                  <a:gdLst>
                    <a:gd name="connsiteX0" fmla="*/ 0 w 283845"/>
                    <a:gd name="connsiteY0" fmla="*/ 12383 h 305276"/>
                    <a:gd name="connsiteX1" fmla="*/ 953 w 283845"/>
                    <a:gd name="connsiteY1" fmla="*/ 92392 h 305276"/>
                    <a:gd name="connsiteX2" fmla="*/ 100013 w 283845"/>
                    <a:gd name="connsiteY2" fmla="*/ 278130 h 305276"/>
                    <a:gd name="connsiteX3" fmla="*/ 184784 w 283845"/>
                    <a:gd name="connsiteY3" fmla="*/ 278130 h 305276"/>
                    <a:gd name="connsiteX4" fmla="*/ 283845 w 283845"/>
                    <a:gd name="connsiteY4" fmla="*/ 92392 h 305276"/>
                    <a:gd name="connsiteX5" fmla="*/ 281941 w 283845"/>
                    <a:gd name="connsiteY5" fmla="*/ 0 h 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45" h="305276">
                      <a:moveTo>
                        <a:pt x="0" y="12383"/>
                      </a:moveTo>
                      <a:lnTo>
                        <a:pt x="953" y="92392"/>
                      </a:lnTo>
                      <a:lnTo>
                        <a:pt x="100013" y="278130"/>
                      </a:lnTo>
                      <a:cubicBezTo>
                        <a:pt x="119063" y="314325"/>
                        <a:pt x="165734" y="314325"/>
                        <a:pt x="184784" y="278130"/>
                      </a:cubicBezTo>
                      <a:lnTo>
                        <a:pt x="283845" y="92392"/>
                      </a:lnTo>
                      <a:lnTo>
                        <a:pt x="281941" y="0"/>
                      </a:lnTo>
                    </a:path>
                  </a:pathLst>
                </a:custGeom>
                <a:grpFill/>
                <a:ln w="23813" cap="flat">
                  <a:solidFill>
                    <a:srgbClr val="232F3E"/>
                  </a:solidFill>
                  <a:prstDash val="solid"/>
                  <a:miter/>
                </a:ln>
              </p:spPr>
              <p:txBody>
                <a:bodyPr rtlCol="0" anchor="ctr"/>
                <a:lstStyle/>
                <a:p>
                  <a:endParaRPr lang="en-US"/>
                </a:p>
              </p:txBody>
            </p:sp>
            <p:sp>
              <p:nvSpPr>
                <p:cNvPr id="1206" name="Freeform 1205">
                  <a:extLst>
                    <a:ext uri="{FF2B5EF4-FFF2-40B4-BE49-F238E27FC236}">
                      <a16:creationId xmlns:a16="http://schemas.microsoft.com/office/drawing/2014/main" id="{2D81A63E-7BB4-B54E-85A5-D709DA08F211}"/>
                    </a:ext>
                  </a:extLst>
                </p:cNvPr>
                <p:cNvSpPr/>
                <p:nvPr/>
              </p:nvSpPr>
              <p:spPr>
                <a:xfrm>
                  <a:off x="31101054" y="35792985"/>
                  <a:ext cx="1048183" cy="497206"/>
                </a:xfrm>
                <a:custGeom>
                  <a:avLst/>
                  <a:gdLst>
                    <a:gd name="connsiteX0" fmla="*/ 377266 w 1048183"/>
                    <a:gd name="connsiteY0" fmla="*/ 0 h 497206"/>
                    <a:gd name="connsiteX1" fmla="*/ 51509 w 1048183"/>
                    <a:gd name="connsiteY1" fmla="*/ 158116 h 497206"/>
                    <a:gd name="connsiteX2" fmla="*/ 75 w 1048183"/>
                    <a:gd name="connsiteY2" fmla="*/ 497207 h 497206"/>
                    <a:gd name="connsiteX3" fmla="*/ 1047825 w 1048183"/>
                    <a:gd name="connsiteY3" fmla="*/ 497207 h 497206"/>
                    <a:gd name="connsiteX4" fmla="*/ 996391 w 1048183"/>
                    <a:gd name="connsiteY4" fmla="*/ 158116 h 497206"/>
                    <a:gd name="connsiteX5" fmla="*/ 663967 w 1048183"/>
                    <a:gd name="connsiteY5" fmla="*/ 0 h 49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183" h="497206">
                      <a:moveTo>
                        <a:pt x="377266" y="0"/>
                      </a:moveTo>
                      <a:cubicBezTo>
                        <a:pt x="303922" y="9525"/>
                        <a:pt x="111517" y="54294"/>
                        <a:pt x="51509" y="158116"/>
                      </a:cubicBezTo>
                      <a:cubicBezTo>
                        <a:pt x="6742" y="237174"/>
                        <a:pt x="-878" y="279083"/>
                        <a:pt x="75" y="497207"/>
                      </a:cubicBezTo>
                      <a:lnTo>
                        <a:pt x="1047825" y="497207"/>
                      </a:lnTo>
                      <a:cubicBezTo>
                        <a:pt x="1048779" y="279083"/>
                        <a:pt x="1051634" y="255270"/>
                        <a:pt x="996391" y="158116"/>
                      </a:cubicBezTo>
                      <a:cubicBezTo>
                        <a:pt x="937334" y="53341"/>
                        <a:pt x="737309" y="9525"/>
                        <a:pt x="663967" y="0"/>
                      </a:cubicBezTo>
                    </a:path>
                  </a:pathLst>
                </a:custGeom>
                <a:grpFill/>
                <a:ln w="23813" cap="flat">
                  <a:solidFill>
                    <a:srgbClr val="232F3E"/>
                  </a:solidFill>
                  <a:prstDash val="solid"/>
                  <a:miter/>
                </a:ln>
              </p:spPr>
              <p:txBody>
                <a:bodyPr rtlCol="0" anchor="ctr"/>
                <a:lstStyle/>
                <a:p>
                  <a:endParaRPr lang="en-US"/>
                </a:p>
              </p:txBody>
            </p:sp>
            <p:sp>
              <p:nvSpPr>
                <p:cNvPr id="1207" name="Freeform 1206">
                  <a:extLst>
                    <a:ext uri="{FF2B5EF4-FFF2-40B4-BE49-F238E27FC236}">
                      <a16:creationId xmlns:a16="http://schemas.microsoft.com/office/drawing/2014/main" id="{A8807D67-B388-F549-B2B2-98D7FECC0FA7}"/>
                    </a:ext>
                  </a:extLst>
                </p:cNvPr>
                <p:cNvSpPr/>
                <p:nvPr/>
              </p:nvSpPr>
              <p:spPr>
                <a:xfrm>
                  <a:off x="31319252" y="36073021"/>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grpFill/>
                <a:ln w="23813" cap="flat">
                  <a:solidFill>
                    <a:srgbClr val="232F3E"/>
                  </a:solidFill>
                  <a:prstDash val="solid"/>
                  <a:miter/>
                </a:ln>
              </p:spPr>
              <p:txBody>
                <a:bodyPr rtlCol="0" anchor="ctr"/>
                <a:lstStyle/>
                <a:p>
                  <a:endParaRPr lang="en-US"/>
                </a:p>
              </p:txBody>
            </p:sp>
            <p:sp>
              <p:nvSpPr>
                <p:cNvPr id="1208" name="Freeform 1207">
                  <a:extLst>
                    <a:ext uri="{FF2B5EF4-FFF2-40B4-BE49-F238E27FC236}">
                      <a16:creationId xmlns:a16="http://schemas.microsoft.com/office/drawing/2014/main" id="{9C2F98F3-CEF8-CC42-80F8-2BA1D606D04C}"/>
                    </a:ext>
                  </a:extLst>
                </p:cNvPr>
                <p:cNvSpPr/>
                <p:nvPr/>
              </p:nvSpPr>
              <p:spPr>
                <a:xfrm>
                  <a:off x="31916469" y="36073021"/>
                  <a:ext cx="9525" cy="137159"/>
                </a:xfrm>
                <a:custGeom>
                  <a:avLst/>
                  <a:gdLst>
                    <a:gd name="connsiteX0" fmla="*/ 1 w 9525"/>
                    <a:gd name="connsiteY0" fmla="*/ 0 h 137159"/>
                    <a:gd name="connsiteX1" fmla="*/ 1 w 9525"/>
                    <a:gd name="connsiteY1" fmla="*/ 137160 h 137159"/>
                  </a:gdLst>
                  <a:ahLst/>
                  <a:cxnLst>
                    <a:cxn ang="0">
                      <a:pos x="connsiteX0" y="connsiteY0"/>
                    </a:cxn>
                    <a:cxn ang="0">
                      <a:pos x="connsiteX1" y="connsiteY1"/>
                    </a:cxn>
                  </a:cxnLst>
                  <a:rect l="l" t="t" r="r" b="b"/>
                  <a:pathLst>
                    <a:path w="9525" h="137159">
                      <a:moveTo>
                        <a:pt x="1" y="0"/>
                      </a:moveTo>
                      <a:lnTo>
                        <a:pt x="1" y="137160"/>
                      </a:lnTo>
                    </a:path>
                  </a:pathLst>
                </a:custGeom>
                <a:grpFill/>
                <a:ln w="23813" cap="flat">
                  <a:solidFill>
                    <a:srgbClr val="232F3E"/>
                  </a:solidFill>
                  <a:prstDash val="solid"/>
                  <a:miter/>
                </a:ln>
              </p:spPr>
              <p:txBody>
                <a:bodyPr rtlCol="0" anchor="ctr"/>
                <a:lstStyle/>
                <a:p>
                  <a:endParaRPr lang="en-US"/>
                </a:p>
              </p:txBody>
            </p:sp>
            <p:sp>
              <p:nvSpPr>
                <p:cNvPr id="1209" name="Freeform 1208">
                  <a:extLst>
                    <a:ext uri="{FF2B5EF4-FFF2-40B4-BE49-F238E27FC236}">
                      <a16:creationId xmlns:a16="http://schemas.microsoft.com/office/drawing/2014/main" id="{365F177D-9536-8D40-A5BD-56EC27ED204C}"/>
                    </a:ext>
                  </a:extLst>
                </p:cNvPr>
                <p:cNvSpPr/>
                <p:nvPr/>
              </p:nvSpPr>
              <p:spPr>
                <a:xfrm>
                  <a:off x="31710729" y="35855851"/>
                  <a:ext cx="189929" cy="142875"/>
                </a:xfrm>
                <a:custGeom>
                  <a:avLst/>
                  <a:gdLst>
                    <a:gd name="connsiteX0" fmla="*/ 149542 w 189929"/>
                    <a:gd name="connsiteY0" fmla="*/ 0 h 142875"/>
                    <a:gd name="connsiteX1" fmla="*/ 180975 w 189929"/>
                    <a:gd name="connsiteY1" fmla="*/ 36195 h 142875"/>
                    <a:gd name="connsiteX2" fmla="*/ 152400 w 189929"/>
                    <a:gd name="connsiteY2" fmla="*/ 112395 h 142875"/>
                    <a:gd name="connsiteX3" fmla="*/ 0 w 189929"/>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9" h="142875">
                      <a:moveTo>
                        <a:pt x="149542" y="0"/>
                      </a:moveTo>
                      <a:cubicBezTo>
                        <a:pt x="160972" y="10478"/>
                        <a:pt x="172403" y="22859"/>
                        <a:pt x="180975" y="36195"/>
                      </a:cubicBezTo>
                      <a:cubicBezTo>
                        <a:pt x="200978" y="64770"/>
                        <a:pt x="185738" y="103822"/>
                        <a:pt x="152400" y="112395"/>
                      </a:cubicBezTo>
                      <a:lnTo>
                        <a:pt x="0" y="142875"/>
                      </a:lnTo>
                    </a:path>
                  </a:pathLst>
                </a:custGeom>
                <a:grpFill/>
                <a:ln w="23813" cap="flat">
                  <a:solidFill>
                    <a:srgbClr val="FF9900"/>
                  </a:solidFill>
                  <a:prstDash val="solid"/>
                  <a:miter/>
                </a:ln>
              </p:spPr>
              <p:txBody>
                <a:bodyPr rtlCol="0" anchor="ctr"/>
                <a:lstStyle/>
                <a:p>
                  <a:endParaRPr lang="en-US"/>
                </a:p>
              </p:txBody>
            </p:sp>
            <p:sp>
              <p:nvSpPr>
                <p:cNvPr id="1210" name="Freeform 1209">
                  <a:extLst>
                    <a:ext uri="{FF2B5EF4-FFF2-40B4-BE49-F238E27FC236}">
                      <a16:creationId xmlns:a16="http://schemas.microsoft.com/office/drawing/2014/main" id="{0662BB91-EEEC-0047-BDAA-996CD114ED41}"/>
                    </a:ext>
                  </a:extLst>
                </p:cNvPr>
                <p:cNvSpPr/>
                <p:nvPr/>
              </p:nvSpPr>
              <p:spPr>
                <a:xfrm>
                  <a:off x="31348398" y="35855851"/>
                  <a:ext cx="189928" cy="142875"/>
                </a:xfrm>
                <a:custGeom>
                  <a:avLst/>
                  <a:gdLst>
                    <a:gd name="connsiteX0" fmla="*/ 40386 w 189928"/>
                    <a:gd name="connsiteY0" fmla="*/ 0 h 142875"/>
                    <a:gd name="connsiteX1" fmla="*/ 8953 w 189928"/>
                    <a:gd name="connsiteY1" fmla="*/ 36195 h 142875"/>
                    <a:gd name="connsiteX2" fmla="*/ 37528 w 189928"/>
                    <a:gd name="connsiteY2" fmla="*/ 112395 h 142875"/>
                    <a:gd name="connsiteX3" fmla="*/ 189928 w 18992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89928" h="142875">
                      <a:moveTo>
                        <a:pt x="40386" y="0"/>
                      </a:moveTo>
                      <a:cubicBezTo>
                        <a:pt x="28956" y="10478"/>
                        <a:pt x="17527" y="22859"/>
                        <a:pt x="8953" y="36195"/>
                      </a:cubicBezTo>
                      <a:cubicBezTo>
                        <a:pt x="-11048" y="64770"/>
                        <a:pt x="4191" y="103822"/>
                        <a:pt x="37528" y="112395"/>
                      </a:cubicBezTo>
                      <a:lnTo>
                        <a:pt x="189928" y="142875"/>
                      </a:lnTo>
                    </a:path>
                  </a:pathLst>
                </a:custGeom>
                <a:grpFill/>
                <a:ln w="23813" cap="flat">
                  <a:solidFill>
                    <a:srgbClr val="FF9900"/>
                  </a:solidFill>
                  <a:prstDash val="solid"/>
                  <a:miter/>
                </a:ln>
              </p:spPr>
              <p:txBody>
                <a:bodyPr rtlCol="0" anchor="ctr"/>
                <a:lstStyle/>
                <a:p>
                  <a:endParaRPr lang="en-US"/>
                </a:p>
              </p:txBody>
            </p:sp>
            <p:sp>
              <p:nvSpPr>
                <p:cNvPr id="1211" name="Freeform 1210">
                  <a:extLst>
                    <a:ext uri="{FF2B5EF4-FFF2-40B4-BE49-F238E27FC236}">
                      <a16:creationId xmlns:a16="http://schemas.microsoft.com/office/drawing/2014/main" id="{CC7ADFD9-25C4-DB40-A0FC-62CEFAE73F33}"/>
                    </a:ext>
                  </a:extLst>
                </p:cNvPr>
                <p:cNvSpPr/>
                <p:nvPr/>
              </p:nvSpPr>
              <p:spPr>
                <a:xfrm>
                  <a:off x="31583094" y="36124456"/>
                  <a:ext cx="85725" cy="85725"/>
                </a:xfrm>
                <a:custGeom>
                  <a:avLst/>
                  <a:gdLst>
                    <a:gd name="connsiteX0" fmla="*/ 85726 w 85725"/>
                    <a:gd name="connsiteY0" fmla="*/ 42862 h 85725"/>
                    <a:gd name="connsiteX1" fmla="*/ 42863 w 85725"/>
                    <a:gd name="connsiteY1" fmla="*/ 85725 h 85725"/>
                    <a:gd name="connsiteX2" fmla="*/ 1 w 85725"/>
                    <a:gd name="connsiteY2" fmla="*/ 42862 h 85725"/>
                    <a:gd name="connsiteX3" fmla="*/ 42863 w 85725"/>
                    <a:gd name="connsiteY3" fmla="*/ 0 h 85725"/>
                    <a:gd name="connsiteX4" fmla="*/ 85726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6" y="42862"/>
                      </a:moveTo>
                      <a:cubicBezTo>
                        <a:pt x="85726" y="66535"/>
                        <a:pt x="66536" y="85725"/>
                        <a:pt x="42863" y="85725"/>
                      </a:cubicBezTo>
                      <a:cubicBezTo>
                        <a:pt x="19190" y="85725"/>
                        <a:pt x="1" y="66535"/>
                        <a:pt x="1" y="42862"/>
                      </a:cubicBezTo>
                      <a:cubicBezTo>
                        <a:pt x="1" y="19189"/>
                        <a:pt x="19190" y="0"/>
                        <a:pt x="42863" y="0"/>
                      </a:cubicBezTo>
                      <a:cubicBezTo>
                        <a:pt x="66536" y="0"/>
                        <a:pt x="85726" y="19189"/>
                        <a:pt x="85726" y="42862"/>
                      </a:cubicBezTo>
                      <a:close/>
                    </a:path>
                  </a:pathLst>
                </a:custGeom>
                <a:grpFill/>
                <a:ln w="23813" cap="flat">
                  <a:solidFill>
                    <a:srgbClr val="232F3E"/>
                  </a:solidFill>
                  <a:prstDash val="solid"/>
                  <a:miter/>
                </a:ln>
              </p:spPr>
              <p:txBody>
                <a:bodyPr rtlCol="0" anchor="ctr"/>
                <a:lstStyle/>
                <a:p>
                  <a:endParaRPr lang="en-US"/>
                </a:p>
              </p:txBody>
            </p:sp>
          </p:grpSp>
          <p:grpSp>
            <p:nvGrpSpPr>
              <p:cNvPr id="1199" name="Graphic 166">
                <a:extLst>
                  <a:ext uri="{FF2B5EF4-FFF2-40B4-BE49-F238E27FC236}">
                    <a16:creationId xmlns:a16="http://schemas.microsoft.com/office/drawing/2014/main" id="{82AB7FA3-8BAE-9A41-BE84-369A4E7AD86D}"/>
                  </a:ext>
                </a:extLst>
              </p:cNvPr>
              <p:cNvGrpSpPr/>
              <p:nvPr/>
            </p:nvGrpSpPr>
            <p:grpSpPr>
              <a:xfrm>
                <a:off x="31493559" y="35388173"/>
                <a:ext cx="243840" cy="72390"/>
                <a:chOff x="31493559" y="35388173"/>
                <a:chExt cx="243840" cy="72390"/>
              </a:xfrm>
              <a:grpFill/>
            </p:grpSpPr>
            <p:sp>
              <p:nvSpPr>
                <p:cNvPr id="1200" name="Freeform 1199">
                  <a:extLst>
                    <a:ext uri="{FF2B5EF4-FFF2-40B4-BE49-F238E27FC236}">
                      <a16:creationId xmlns:a16="http://schemas.microsoft.com/office/drawing/2014/main" id="{5C74398A-F21E-D04E-BCD7-3DBD5EF495F9}"/>
                    </a:ext>
                  </a:extLst>
                </p:cNvPr>
                <p:cNvSpPr/>
                <p:nvPr/>
              </p:nvSpPr>
              <p:spPr>
                <a:xfrm>
                  <a:off x="31493559" y="35388173"/>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grpFill/>
                <a:ln w="23813" cap="flat">
                  <a:solidFill>
                    <a:srgbClr val="232F3E"/>
                  </a:solidFill>
                  <a:prstDash val="solid"/>
                  <a:round/>
                </a:ln>
              </p:spPr>
              <p:txBody>
                <a:bodyPr rtlCol="0" anchor="ctr"/>
                <a:lstStyle/>
                <a:p>
                  <a:endParaRPr lang="en-US"/>
                </a:p>
              </p:txBody>
            </p:sp>
            <p:sp>
              <p:nvSpPr>
                <p:cNvPr id="1201" name="Freeform 1200">
                  <a:extLst>
                    <a:ext uri="{FF2B5EF4-FFF2-40B4-BE49-F238E27FC236}">
                      <a16:creationId xmlns:a16="http://schemas.microsoft.com/office/drawing/2014/main" id="{20C6C6BE-A6C5-CB4B-AF84-2F32793363B1}"/>
                    </a:ext>
                  </a:extLst>
                </p:cNvPr>
                <p:cNvSpPr/>
                <p:nvPr/>
              </p:nvSpPr>
              <p:spPr>
                <a:xfrm>
                  <a:off x="31665009" y="35388173"/>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1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4"/>
                        <a:pt x="56184" y="72390"/>
                        <a:pt x="36195" y="72390"/>
                      </a:cubicBezTo>
                      <a:cubicBezTo>
                        <a:pt x="16206" y="72390"/>
                        <a:pt x="0" y="56184"/>
                        <a:pt x="0" y="36195"/>
                      </a:cubicBezTo>
                      <a:cubicBezTo>
                        <a:pt x="0" y="16205"/>
                        <a:pt x="16206" y="-1"/>
                        <a:pt x="36195" y="-1"/>
                      </a:cubicBezTo>
                      <a:cubicBezTo>
                        <a:pt x="56184" y="-1"/>
                        <a:pt x="72390" y="16205"/>
                        <a:pt x="72390" y="36195"/>
                      </a:cubicBezTo>
                      <a:close/>
                    </a:path>
                  </a:pathLst>
                </a:custGeom>
                <a:grpFill/>
                <a:ln w="23813" cap="flat">
                  <a:solidFill>
                    <a:srgbClr val="232F3E"/>
                  </a:solidFill>
                  <a:prstDash val="solid"/>
                  <a:round/>
                </a:ln>
              </p:spPr>
              <p:txBody>
                <a:bodyPr rtlCol="0" anchor="ctr"/>
                <a:lstStyle/>
                <a:p>
                  <a:endParaRPr lang="en-US"/>
                </a:p>
              </p:txBody>
            </p:sp>
          </p:grpSp>
        </p:grpSp>
        <p:sp>
          <p:nvSpPr>
            <p:cNvPr id="1197" name="Freeform 1196">
              <a:extLst>
                <a:ext uri="{FF2B5EF4-FFF2-40B4-BE49-F238E27FC236}">
                  <a16:creationId xmlns:a16="http://schemas.microsoft.com/office/drawing/2014/main" id="{44887E1B-311A-9040-8DD9-141D77D18FEA}"/>
                </a:ext>
              </a:extLst>
            </p:cNvPr>
            <p:cNvSpPr/>
            <p:nvPr/>
          </p:nvSpPr>
          <p:spPr>
            <a:xfrm>
              <a:off x="31411645" y="35238630"/>
              <a:ext cx="94296" cy="68579"/>
            </a:xfrm>
            <a:custGeom>
              <a:avLst/>
              <a:gdLst>
                <a:gd name="connsiteX0" fmla="*/ 0 w 94296"/>
                <a:gd name="connsiteY0" fmla="*/ 0 h 68579"/>
                <a:gd name="connsiteX1" fmla="*/ 94297 w 94296"/>
                <a:gd name="connsiteY1" fmla="*/ 68580 h 68579"/>
              </a:gdLst>
              <a:ahLst/>
              <a:cxnLst>
                <a:cxn ang="0">
                  <a:pos x="connsiteX0" y="connsiteY0"/>
                </a:cxn>
                <a:cxn ang="0">
                  <a:pos x="connsiteX1" y="connsiteY1"/>
                </a:cxn>
              </a:cxnLst>
              <a:rect l="l" t="t" r="r" b="b"/>
              <a:pathLst>
                <a:path w="94296" h="68579">
                  <a:moveTo>
                    <a:pt x="0" y="0"/>
                  </a:moveTo>
                  <a:cubicBezTo>
                    <a:pt x="0" y="0"/>
                    <a:pt x="24764" y="54292"/>
                    <a:pt x="94297" y="68580"/>
                  </a:cubicBezTo>
                </a:path>
              </a:pathLst>
            </a:custGeom>
            <a:grpFill/>
            <a:ln w="23813" cap="flat">
              <a:solidFill>
                <a:srgbClr val="232F3E"/>
              </a:solidFill>
              <a:prstDash val="solid"/>
              <a:miter/>
            </a:ln>
          </p:spPr>
          <p:txBody>
            <a:bodyPr rtlCol="0" anchor="ctr"/>
            <a:lstStyle/>
            <a:p>
              <a:endParaRPr lang="en-US"/>
            </a:p>
          </p:txBody>
        </p:sp>
      </p:grpSp>
      <p:grpSp>
        <p:nvGrpSpPr>
          <p:cNvPr id="1213" name="Group 1212">
            <a:extLst>
              <a:ext uri="{FF2B5EF4-FFF2-40B4-BE49-F238E27FC236}">
                <a16:creationId xmlns:a16="http://schemas.microsoft.com/office/drawing/2014/main" id="{E6BB6F50-B780-7444-9416-CC7E6F8E6318}"/>
              </a:ext>
            </a:extLst>
          </p:cNvPr>
          <p:cNvGrpSpPr/>
          <p:nvPr/>
        </p:nvGrpSpPr>
        <p:grpSpPr>
          <a:xfrm>
            <a:off x="3911395" y="1953251"/>
            <a:ext cx="4353968" cy="4396046"/>
            <a:chOff x="3946309" y="1218642"/>
            <a:chExt cx="4353968" cy="4396046"/>
          </a:xfrm>
        </p:grpSpPr>
        <p:sp>
          <p:nvSpPr>
            <p:cNvPr id="1214" name="Oval 1213">
              <a:extLst>
                <a:ext uri="{FF2B5EF4-FFF2-40B4-BE49-F238E27FC236}">
                  <a16:creationId xmlns:a16="http://schemas.microsoft.com/office/drawing/2014/main" id="{E6EC5668-C3E5-9C41-8966-120E7F79E753}"/>
                </a:ext>
              </a:extLst>
            </p:cNvPr>
            <p:cNvSpPr/>
            <p:nvPr/>
          </p:nvSpPr>
          <p:spPr>
            <a:xfrm>
              <a:off x="4125432" y="1433138"/>
              <a:ext cx="3997441" cy="3997441"/>
            </a:xfrm>
            <a:prstGeom prst="ellipse">
              <a:avLst/>
            </a:prstGeom>
            <a:ln w="12700" cap="rnd">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1071494" eaLnBrk="1" fontAlgn="auto" hangingPunct="1">
                <a:spcBef>
                  <a:spcPts val="0"/>
                </a:spcBef>
                <a:spcAft>
                  <a:spcPts val="0"/>
                </a:spcAft>
                <a:defRPr/>
              </a:pPr>
              <a:endParaRPr lang="en-US" sz="4218" dirty="0">
                <a:solidFill>
                  <a:schemeClr val="bg1"/>
                </a:solidFill>
                <a:latin typeface="Amazon Ember Light"/>
              </a:endParaRPr>
            </a:p>
          </p:txBody>
        </p:sp>
        <p:sp>
          <p:nvSpPr>
            <p:cNvPr id="1215" name="Oval 1214">
              <a:extLst>
                <a:ext uri="{FF2B5EF4-FFF2-40B4-BE49-F238E27FC236}">
                  <a16:creationId xmlns:a16="http://schemas.microsoft.com/office/drawing/2014/main" id="{244BE81B-52B0-F741-AC71-3C149C4B76F7}"/>
                </a:ext>
              </a:extLst>
            </p:cNvPr>
            <p:cNvSpPr>
              <a:spLocks noChangeAspect="1"/>
            </p:cNvSpPr>
            <p:nvPr/>
          </p:nvSpPr>
          <p:spPr>
            <a:xfrm>
              <a:off x="4978012" y="1218642"/>
              <a:ext cx="731520" cy="73152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1494" eaLnBrk="1" fontAlgn="auto" hangingPunct="1">
                <a:spcBef>
                  <a:spcPts val="0"/>
                </a:spcBef>
                <a:spcAft>
                  <a:spcPts val="0"/>
                </a:spcAft>
                <a:defRPr/>
              </a:pPr>
              <a:endParaRPr lang="en-US" sz="4218" dirty="0">
                <a:solidFill>
                  <a:schemeClr val="bg1"/>
                </a:solidFill>
                <a:latin typeface="Amazon Ember Light"/>
              </a:endParaRPr>
            </a:p>
          </p:txBody>
        </p:sp>
        <p:sp>
          <p:nvSpPr>
            <p:cNvPr id="1216" name="Oval 1215">
              <a:extLst>
                <a:ext uri="{FF2B5EF4-FFF2-40B4-BE49-F238E27FC236}">
                  <a16:creationId xmlns:a16="http://schemas.microsoft.com/office/drawing/2014/main" id="{282CB366-A37E-0F48-A40C-2AB189386503}"/>
                </a:ext>
              </a:extLst>
            </p:cNvPr>
            <p:cNvSpPr>
              <a:spLocks noChangeAspect="1"/>
            </p:cNvSpPr>
            <p:nvPr/>
          </p:nvSpPr>
          <p:spPr>
            <a:xfrm>
              <a:off x="6558484" y="1218642"/>
              <a:ext cx="731520" cy="73152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1494" eaLnBrk="1" fontAlgn="auto" hangingPunct="1">
                <a:spcBef>
                  <a:spcPts val="0"/>
                </a:spcBef>
                <a:spcAft>
                  <a:spcPts val="0"/>
                </a:spcAft>
                <a:defRPr/>
              </a:pPr>
              <a:endParaRPr lang="en-US" sz="4218">
                <a:solidFill>
                  <a:schemeClr val="bg1"/>
                </a:solidFill>
                <a:latin typeface="Amazon Ember Light"/>
              </a:endParaRPr>
            </a:p>
          </p:txBody>
        </p:sp>
        <p:sp>
          <p:nvSpPr>
            <p:cNvPr id="1217" name="Oval 1216">
              <a:extLst>
                <a:ext uri="{FF2B5EF4-FFF2-40B4-BE49-F238E27FC236}">
                  <a16:creationId xmlns:a16="http://schemas.microsoft.com/office/drawing/2014/main" id="{2C05BBF8-8DB7-7549-869D-30CDB9D0F279}"/>
                </a:ext>
              </a:extLst>
            </p:cNvPr>
            <p:cNvSpPr>
              <a:spLocks noChangeAspect="1"/>
            </p:cNvSpPr>
            <p:nvPr/>
          </p:nvSpPr>
          <p:spPr>
            <a:xfrm>
              <a:off x="3946309" y="2245701"/>
              <a:ext cx="731520" cy="73152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1494" eaLnBrk="1" fontAlgn="auto" hangingPunct="1">
                <a:spcBef>
                  <a:spcPts val="0"/>
                </a:spcBef>
                <a:spcAft>
                  <a:spcPts val="0"/>
                </a:spcAft>
                <a:defRPr/>
              </a:pPr>
              <a:endParaRPr lang="en-US" sz="4218">
                <a:solidFill>
                  <a:schemeClr val="bg1"/>
                </a:solidFill>
                <a:latin typeface="Amazon Ember Light"/>
              </a:endParaRPr>
            </a:p>
          </p:txBody>
        </p:sp>
        <p:sp>
          <p:nvSpPr>
            <p:cNvPr id="1218" name="Oval 1217">
              <a:extLst>
                <a:ext uri="{FF2B5EF4-FFF2-40B4-BE49-F238E27FC236}">
                  <a16:creationId xmlns:a16="http://schemas.microsoft.com/office/drawing/2014/main" id="{19A53F2B-B1A1-A54F-B521-00ABECE058A1}"/>
                </a:ext>
              </a:extLst>
            </p:cNvPr>
            <p:cNvSpPr>
              <a:spLocks noChangeAspect="1"/>
            </p:cNvSpPr>
            <p:nvPr/>
          </p:nvSpPr>
          <p:spPr>
            <a:xfrm>
              <a:off x="7568757" y="2244627"/>
              <a:ext cx="731520" cy="73152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1494" eaLnBrk="1" fontAlgn="auto" hangingPunct="1">
                <a:spcBef>
                  <a:spcPts val="0"/>
                </a:spcBef>
                <a:spcAft>
                  <a:spcPts val="0"/>
                </a:spcAft>
                <a:defRPr/>
              </a:pPr>
              <a:endParaRPr lang="en-US" sz="4218" dirty="0">
                <a:solidFill>
                  <a:schemeClr val="bg1"/>
                </a:solidFill>
                <a:latin typeface="Amazon Ember Light"/>
              </a:endParaRPr>
            </a:p>
          </p:txBody>
        </p:sp>
        <p:sp>
          <p:nvSpPr>
            <p:cNvPr id="1219" name="Oval 1218">
              <a:extLst>
                <a:ext uri="{FF2B5EF4-FFF2-40B4-BE49-F238E27FC236}">
                  <a16:creationId xmlns:a16="http://schemas.microsoft.com/office/drawing/2014/main" id="{4D964028-6E39-FF46-AC95-E32F35A432F0}"/>
                </a:ext>
              </a:extLst>
            </p:cNvPr>
            <p:cNvSpPr>
              <a:spLocks noChangeAspect="1"/>
            </p:cNvSpPr>
            <p:nvPr/>
          </p:nvSpPr>
          <p:spPr>
            <a:xfrm>
              <a:off x="3946309" y="3796280"/>
              <a:ext cx="731520" cy="73152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1494" eaLnBrk="1" fontAlgn="auto" hangingPunct="1">
                <a:spcBef>
                  <a:spcPts val="0"/>
                </a:spcBef>
                <a:spcAft>
                  <a:spcPts val="0"/>
                </a:spcAft>
                <a:defRPr/>
              </a:pPr>
              <a:endParaRPr lang="en-US" sz="4218" dirty="0">
                <a:solidFill>
                  <a:schemeClr val="bg1"/>
                </a:solidFill>
                <a:latin typeface="Amazon Ember Light"/>
              </a:endParaRPr>
            </a:p>
          </p:txBody>
        </p:sp>
        <p:sp>
          <p:nvSpPr>
            <p:cNvPr id="1220" name="Oval 1219">
              <a:extLst>
                <a:ext uri="{FF2B5EF4-FFF2-40B4-BE49-F238E27FC236}">
                  <a16:creationId xmlns:a16="http://schemas.microsoft.com/office/drawing/2014/main" id="{BA94471B-31C1-EE4B-9E0A-3A7E222A8682}"/>
                </a:ext>
              </a:extLst>
            </p:cNvPr>
            <p:cNvSpPr>
              <a:spLocks noChangeAspect="1"/>
            </p:cNvSpPr>
            <p:nvPr/>
          </p:nvSpPr>
          <p:spPr>
            <a:xfrm>
              <a:off x="7568757" y="3796280"/>
              <a:ext cx="731520" cy="73152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1494" eaLnBrk="1" fontAlgn="auto" hangingPunct="1">
                <a:spcBef>
                  <a:spcPts val="0"/>
                </a:spcBef>
                <a:spcAft>
                  <a:spcPts val="0"/>
                </a:spcAft>
                <a:defRPr/>
              </a:pPr>
              <a:endParaRPr lang="en-US" sz="4218" dirty="0">
                <a:solidFill>
                  <a:schemeClr val="bg1"/>
                </a:solidFill>
                <a:latin typeface="Amazon Ember Light"/>
              </a:endParaRPr>
            </a:p>
          </p:txBody>
        </p:sp>
        <p:sp>
          <p:nvSpPr>
            <p:cNvPr id="1221" name="Oval 1220">
              <a:extLst>
                <a:ext uri="{FF2B5EF4-FFF2-40B4-BE49-F238E27FC236}">
                  <a16:creationId xmlns:a16="http://schemas.microsoft.com/office/drawing/2014/main" id="{4F5EE7E9-5083-524F-8654-DA5994A8EF8B}"/>
                </a:ext>
              </a:extLst>
            </p:cNvPr>
            <p:cNvSpPr>
              <a:spLocks noChangeAspect="1"/>
            </p:cNvSpPr>
            <p:nvPr/>
          </p:nvSpPr>
          <p:spPr>
            <a:xfrm>
              <a:off x="6558484" y="4883168"/>
              <a:ext cx="731520" cy="73152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1494" eaLnBrk="1" fontAlgn="auto" hangingPunct="1">
                <a:spcBef>
                  <a:spcPts val="0"/>
                </a:spcBef>
                <a:spcAft>
                  <a:spcPts val="0"/>
                </a:spcAft>
                <a:defRPr/>
              </a:pPr>
              <a:endParaRPr lang="en-US" sz="4218" dirty="0">
                <a:solidFill>
                  <a:schemeClr val="bg1"/>
                </a:solidFill>
                <a:latin typeface="Amazon Ember Light"/>
              </a:endParaRPr>
            </a:p>
          </p:txBody>
        </p:sp>
        <p:sp>
          <p:nvSpPr>
            <p:cNvPr id="1222" name="Oval 1221">
              <a:extLst>
                <a:ext uri="{FF2B5EF4-FFF2-40B4-BE49-F238E27FC236}">
                  <a16:creationId xmlns:a16="http://schemas.microsoft.com/office/drawing/2014/main" id="{DE8FAF77-C165-104A-98F6-8289909F4B35}"/>
                </a:ext>
              </a:extLst>
            </p:cNvPr>
            <p:cNvSpPr>
              <a:spLocks noChangeAspect="1"/>
            </p:cNvSpPr>
            <p:nvPr/>
          </p:nvSpPr>
          <p:spPr>
            <a:xfrm>
              <a:off x="4976677" y="4883168"/>
              <a:ext cx="731520" cy="73152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1494" eaLnBrk="1" fontAlgn="auto" hangingPunct="1">
                <a:spcBef>
                  <a:spcPts val="0"/>
                </a:spcBef>
                <a:spcAft>
                  <a:spcPts val="0"/>
                </a:spcAft>
                <a:defRPr/>
              </a:pPr>
              <a:endParaRPr lang="en-US" sz="4218" dirty="0">
                <a:solidFill>
                  <a:schemeClr val="bg1"/>
                </a:solidFill>
                <a:latin typeface="Amazon Ember Light"/>
              </a:endParaRPr>
            </a:p>
          </p:txBody>
        </p:sp>
      </p:grpSp>
      <p:grpSp>
        <p:nvGrpSpPr>
          <p:cNvPr id="1223" name="Group 1222">
            <a:extLst>
              <a:ext uri="{FF2B5EF4-FFF2-40B4-BE49-F238E27FC236}">
                <a16:creationId xmlns:a16="http://schemas.microsoft.com/office/drawing/2014/main" id="{A53705B4-8B44-7642-B188-72FBBB8B371F}"/>
              </a:ext>
            </a:extLst>
          </p:cNvPr>
          <p:cNvGrpSpPr/>
          <p:nvPr/>
        </p:nvGrpSpPr>
        <p:grpSpPr>
          <a:xfrm>
            <a:off x="5381350" y="4164909"/>
            <a:ext cx="1431018" cy="718314"/>
            <a:chOff x="5376737" y="3110753"/>
            <a:chExt cx="1431018" cy="718314"/>
          </a:xfrm>
        </p:grpSpPr>
        <p:sp>
          <p:nvSpPr>
            <p:cNvPr id="1224" name="TextBox 1223">
              <a:extLst>
                <a:ext uri="{FF2B5EF4-FFF2-40B4-BE49-F238E27FC236}">
                  <a16:creationId xmlns:a16="http://schemas.microsoft.com/office/drawing/2014/main" id="{A7BD031B-F106-EE41-916F-07395E542DCB}"/>
                </a:ext>
              </a:extLst>
            </p:cNvPr>
            <p:cNvSpPr txBox="1"/>
            <p:nvPr/>
          </p:nvSpPr>
          <p:spPr>
            <a:xfrm>
              <a:off x="5376737" y="3182736"/>
              <a:ext cx="1431018" cy="646331"/>
            </a:xfrm>
            <a:prstGeom prst="rect">
              <a:avLst/>
            </a:prstGeom>
            <a:noFill/>
          </p:spPr>
          <p:txBody>
            <a:bodyPr wrap="square" rtlCol="0" anchor="ctr" anchorCtr="0">
              <a:spAutoFit/>
            </a:bodyPr>
            <a:lstStyle/>
            <a:p>
              <a:pPr lvl="0" algn="ctr" defTabSz="609576">
                <a:defRPr/>
              </a:pPr>
              <a:r>
                <a:rPr lang="en-US" kern="0" dirty="0">
                  <a:solidFill>
                    <a:schemeClr val="bg1"/>
                  </a:solidFill>
                  <a:latin typeface="+mj-lt"/>
                  <a:ea typeface="Amazon Ember Display Light" panose="020F0403020204020204" pitchFamily="34" charset="0"/>
                  <a:cs typeface="Amazon Ember Display Light" panose="020F0403020204020204" pitchFamily="34" charset="0"/>
                </a:rPr>
                <a:t>AWS </a:t>
              </a:r>
            </a:p>
            <a:p>
              <a:pPr lvl="0" algn="ctr" defTabSz="609576">
                <a:defRPr/>
              </a:pPr>
              <a:r>
                <a:rPr lang="en-US" kern="0" dirty="0">
                  <a:solidFill>
                    <a:schemeClr val="bg1"/>
                  </a:solidFill>
                  <a:latin typeface="+mj-lt"/>
                  <a:ea typeface="Amazon Ember Display Light" panose="020F0403020204020204" pitchFamily="34" charset="0"/>
                  <a:cs typeface="Amazon Ember Display Light" panose="020F0403020204020204" pitchFamily="34" charset="0"/>
                </a:rPr>
                <a:t>Analytics</a:t>
              </a:r>
            </a:p>
          </p:txBody>
        </p:sp>
        <p:cxnSp>
          <p:nvCxnSpPr>
            <p:cNvPr id="1225" name="Straight Connector 1224">
              <a:extLst>
                <a:ext uri="{FF2B5EF4-FFF2-40B4-BE49-F238E27FC236}">
                  <a16:creationId xmlns:a16="http://schemas.microsoft.com/office/drawing/2014/main" id="{E6D70708-6589-5E42-B082-4419BA6CAC62}"/>
                </a:ext>
              </a:extLst>
            </p:cNvPr>
            <p:cNvCxnSpPr>
              <a:cxnSpLocks/>
            </p:cNvCxnSpPr>
            <p:nvPr/>
          </p:nvCxnSpPr>
          <p:spPr>
            <a:xfrm>
              <a:off x="5692194" y="3110753"/>
              <a:ext cx="856960" cy="0"/>
            </a:xfrm>
            <a:prstGeom prst="line">
              <a:avLst/>
            </a:prstGeom>
            <a:ln w="19050" cap="rnd">
              <a:solidFill>
                <a:schemeClr val="bg1"/>
              </a:solidFill>
              <a:miter lim="800000"/>
              <a:headEnd w="lg" len="lg"/>
              <a:tailEnd w="lg" len="lg"/>
            </a:ln>
          </p:spPr>
          <p:style>
            <a:lnRef idx="1">
              <a:schemeClr val="accent1"/>
            </a:lnRef>
            <a:fillRef idx="0">
              <a:schemeClr val="accent1"/>
            </a:fillRef>
            <a:effectRef idx="0">
              <a:schemeClr val="accent1"/>
            </a:effectRef>
            <a:fontRef idx="minor">
              <a:schemeClr val="tx1"/>
            </a:fontRef>
          </p:style>
        </p:cxnSp>
      </p:grpSp>
      <p:grpSp>
        <p:nvGrpSpPr>
          <p:cNvPr id="1226" name="Group 1225">
            <a:extLst>
              <a:ext uri="{FF2B5EF4-FFF2-40B4-BE49-F238E27FC236}">
                <a16:creationId xmlns:a16="http://schemas.microsoft.com/office/drawing/2014/main" id="{B0B6367B-4A2C-3D45-9FF6-237C72F7B202}"/>
              </a:ext>
            </a:extLst>
          </p:cNvPr>
          <p:cNvGrpSpPr/>
          <p:nvPr/>
        </p:nvGrpSpPr>
        <p:grpSpPr>
          <a:xfrm>
            <a:off x="4077178" y="2066970"/>
            <a:ext cx="4047109" cy="4122937"/>
            <a:chOff x="4076319" y="1380065"/>
            <a:chExt cx="4047109" cy="4122937"/>
          </a:xfrm>
        </p:grpSpPr>
        <p:sp>
          <p:nvSpPr>
            <p:cNvPr id="1227" name="Graphic 17">
              <a:extLst>
                <a:ext uri="{FF2B5EF4-FFF2-40B4-BE49-F238E27FC236}">
                  <a16:creationId xmlns:a16="http://schemas.microsoft.com/office/drawing/2014/main" id="{40461CE2-E43E-7545-8C39-878E66C93D8E}"/>
                </a:ext>
              </a:extLst>
            </p:cNvPr>
            <p:cNvSpPr>
              <a:spLocks noChangeAspect="1"/>
            </p:cNvSpPr>
            <p:nvPr/>
          </p:nvSpPr>
          <p:spPr>
            <a:xfrm>
              <a:off x="4132475" y="2442248"/>
              <a:ext cx="286736" cy="422559"/>
            </a:xfrm>
            <a:custGeom>
              <a:avLst/>
              <a:gdLst>
                <a:gd name="connsiteX0" fmla="*/ 284083 w 361950"/>
                <a:gd name="connsiteY0" fmla="*/ 220699 h 533400"/>
                <a:gd name="connsiteX1" fmla="*/ 265788 w 361950"/>
                <a:gd name="connsiteY1" fmla="*/ 202446 h 533400"/>
                <a:gd name="connsiteX2" fmla="*/ 284083 w 361950"/>
                <a:gd name="connsiteY2" fmla="*/ 184185 h 533400"/>
                <a:gd name="connsiteX3" fmla="*/ 302370 w 361950"/>
                <a:gd name="connsiteY3" fmla="*/ 202446 h 533400"/>
                <a:gd name="connsiteX4" fmla="*/ 284083 w 361950"/>
                <a:gd name="connsiteY4" fmla="*/ 220699 h 533400"/>
                <a:gd name="connsiteX5" fmla="*/ 237738 w 361950"/>
                <a:gd name="connsiteY5" fmla="*/ 331703 h 533400"/>
                <a:gd name="connsiteX6" fmla="*/ 219451 w 361950"/>
                <a:gd name="connsiteY6" fmla="*/ 313452 h 533400"/>
                <a:gd name="connsiteX7" fmla="*/ 237738 w 361950"/>
                <a:gd name="connsiteY7" fmla="*/ 295199 h 533400"/>
                <a:gd name="connsiteX8" fmla="*/ 256035 w 361950"/>
                <a:gd name="connsiteY8" fmla="*/ 313452 h 533400"/>
                <a:gd name="connsiteX9" fmla="*/ 237738 w 361950"/>
                <a:gd name="connsiteY9" fmla="*/ 331703 h 533400"/>
                <a:gd name="connsiteX10" fmla="*/ 126514 w 361950"/>
                <a:gd name="connsiteY10" fmla="*/ 313205 h 533400"/>
                <a:gd name="connsiteX11" fmla="*/ 108236 w 361950"/>
                <a:gd name="connsiteY11" fmla="*/ 294952 h 533400"/>
                <a:gd name="connsiteX12" fmla="*/ 126514 w 361950"/>
                <a:gd name="connsiteY12" fmla="*/ 276691 h 533400"/>
                <a:gd name="connsiteX13" fmla="*/ 144810 w 361950"/>
                <a:gd name="connsiteY13" fmla="*/ 294952 h 533400"/>
                <a:gd name="connsiteX14" fmla="*/ 126514 w 361950"/>
                <a:gd name="connsiteY14" fmla="*/ 313205 h 533400"/>
                <a:gd name="connsiteX15" fmla="*/ 80179 w 361950"/>
                <a:gd name="connsiteY15" fmla="*/ 414959 h 533400"/>
                <a:gd name="connsiteX16" fmla="*/ 61892 w 361950"/>
                <a:gd name="connsiteY16" fmla="*/ 396708 h 533400"/>
                <a:gd name="connsiteX17" fmla="*/ 80179 w 361950"/>
                <a:gd name="connsiteY17" fmla="*/ 378455 h 533400"/>
                <a:gd name="connsiteX18" fmla="*/ 98475 w 361950"/>
                <a:gd name="connsiteY18" fmla="*/ 396708 h 533400"/>
                <a:gd name="connsiteX19" fmla="*/ 80179 w 361950"/>
                <a:gd name="connsiteY19" fmla="*/ 414959 h 533400"/>
                <a:gd name="connsiteX20" fmla="*/ 284083 w 361950"/>
                <a:gd name="connsiteY20" fmla="*/ 165192 h 533400"/>
                <a:gd name="connsiteX21" fmla="*/ 246758 w 361950"/>
                <a:gd name="connsiteY21" fmla="*/ 202446 h 533400"/>
                <a:gd name="connsiteX22" fmla="*/ 262704 w 361950"/>
                <a:gd name="connsiteY22" fmla="*/ 232892 h 533400"/>
                <a:gd name="connsiteX23" fmla="*/ 245293 w 361950"/>
                <a:gd name="connsiteY23" fmla="*/ 276976 h 533400"/>
                <a:gd name="connsiteX24" fmla="*/ 237738 w 361950"/>
                <a:gd name="connsiteY24" fmla="*/ 276206 h 533400"/>
                <a:gd name="connsiteX25" fmla="*/ 202573 w 361950"/>
                <a:gd name="connsiteY25" fmla="*/ 301514 h 533400"/>
                <a:gd name="connsiteX26" fmla="*/ 163611 w 361950"/>
                <a:gd name="connsiteY26" fmla="*/ 292673 h 533400"/>
                <a:gd name="connsiteX27" fmla="*/ 126514 w 361950"/>
                <a:gd name="connsiteY27" fmla="*/ 257697 h 533400"/>
                <a:gd name="connsiteX28" fmla="*/ 89207 w 361950"/>
                <a:gd name="connsiteY28" fmla="*/ 294952 h 533400"/>
                <a:gd name="connsiteX29" fmla="*/ 98960 w 361950"/>
                <a:gd name="connsiteY29" fmla="*/ 319843 h 533400"/>
                <a:gd name="connsiteX30" fmla="*/ 81958 w 361950"/>
                <a:gd name="connsiteY30" fmla="*/ 359642 h 533400"/>
                <a:gd name="connsiteX31" fmla="*/ 80179 w 361950"/>
                <a:gd name="connsiteY31" fmla="*/ 359462 h 533400"/>
                <a:gd name="connsiteX32" fmla="*/ 42863 w 361950"/>
                <a:gd name="connsiteY32" fmla="*/ 396708 h 533400"/>
                <a:gd name="connsiteX33" fmla="*/ 80179 w 361950"/>
                <a:gd name="connsiteY33" fmla="*/ 433952 h 533400"/>
                <a:gd name="connsiteX34" fmla="*/ 117504 w 361950"/>
                <a:gd name="connsiteY34" fmla="*/ 396708 h 533400"/>
                <a:gd name="connsiteX35" fmla="*/ 100197 w 361950"/>
                <a:gd name="connsiteY35" fmla="*/ 365369 h 533400"/>
                <a:gd name="connsiteX36" fmla="*/ 115201 w 361950"/>
                <a:gd name="connsiteY36" fmla="*/ 330260 h 533400"/>
                <a:gd name="connsiteX37" fmla="*/ 126514 w 361950"/>
                <a:gd name="connsiteY37" fmla="*/ 332198 h 533400"/>
                <a:gd name="connsiteX38" fmla="*/ 159881 w 361950"/>
                <a:gd name="connsiteY38" fmla="*/ 311306 h 533400"/>
                <a:gd name="connsiteX39" fmla="*/ 201156 w 361950"/>
                <a:gd name="connsiteY39" fmla="*/ 320669 h 533400"/>
                <a:gd name="connsiteX40" fmla="*/ 237738 w 361950"/>
                <a:gd name="connsiteY40" fmla="*/ 350696 h 533400"/>
                <a:gd name="connsiteX41" fmla="*/ 275064 w 361950"/>
                <a:gd name="connsiteY41" fmla="*/ 313452 h 533400"/>
                <a:gd name="connsiteX42" fmla="*/ 262324 w 361950"/>
                <a:gd name="connsiteY42" fmla="*/ 285645 h 533400"/>
                <a:gd name="connsiteX43" fmla="*/ 280620 w 361950"/>
                <a:gd name="connsiteY43" fmla="*/ 239340 h 533400"/>
                <a:gd name="connsiteX44" fmla="*/ 284083 w 361950"/>
                <a:gd name="connsiteY44" fmla="*/ 239692 h 533400"/>
                <a:gd name="connsiteX45" fmla="*/ 321399 w 361950"/>
                <a:gd name="connsiteY45" fmla="*/ 202446 h 533400"/>
                <a:gd name="connsiteX46" fmla="*/ 284083 w 361950"/>
                <a:gd name="connsiteY46" fmla="*/ 165192 h 533400"/>
                <a:gd name="connsiteX47" fmla="*/ 180975 w 361950"/>
                <a:gd name="connsiteY47" fmla="*/ 514407 h 533400"/>
                <a:gd name="connsiteX48" fmla="*/ 19029 w 361950"/>
                <a:gd name="connsiteY48" fmla="*/ 461702 h 533400"/>
                <a:gd name="connsiteX49" fmla="*/ 19029 w 361950"/>
                <a:gd name="connsiteY49" fmla="*/ 106218 h 533400"/>
                <a:gd name="connsiteX50" fmla="*/ 181175 w 361950"/>
                <a:gd name="connsiteY50" fmla="*/ 145382 h 533400"/>
                <a:gd name="connsiteX51" fmla="*/ 342921 w 361950"/>
                <a:gd name="connsiteY51" fmla="*/ 106550 h 533400"/>
                <a:gd name="connsiteX52" fmla="*/ 342921 w 361950"/>
                <a:gd name="connsiteY52" fmla="*/ 461702 h 533400"/>
                <a:gd name="connsiteX53" fmla="*/ 180975 w 361950"/>
                <a:gd name="connsiteY53" fmla="*/ 514407 h 533400"/>
                <a:gd name="connsiteX54" fmla="*/ 181175 w 361950"/>
                <a:gd name="connsiteY54" fmla="*/ 18993 h 533400"/>
                <a:gd name="connsiteX55" fmla="*/ 342921 w 361950"/>
                <a:gd name="connsiteY55" fmla="*/ 72696 h 533400"/>
                <a:gd name="connsiteX56" fmla="*/ 181175 w 361950"/>
                <a:gd name="connsiteY56" fmla="*/ 126389 h 533400"/>
                <a:gd name="connsiteX57" fmla="*/ 19428 w 361950"/>
                <a:gd name="connsiteY57" fmla="*/ 72696 h 533400"/>
                <a:gd name="connsiteX58" fmla="*/ 181175 w 361950"/>
                <a:gd name="connsiteY58" fmla="*/ 18993 h 533400"/>
                <a:gd name="connsiteX59" fmla="*/ 361950 w 361950"/>
                <a:gd name="connsiteY59" fmla="*/ 72696 h 533400"/>
                <a:gd name="connsiteX60" fmla="*/ 181175 w 361950"/>
                <a:gd name="connsiteY60" fmla="*/ 0 h 533400"/>
                <a:gd name="connsiteX61" fmla="*/ 400 w 361950"/>
                <a:gd name="connsiteY61" fmla="*/ 72696 h 533400"/>
                <a:gd name="connsiteX62" fmla="*/ 419 w 361950"/>
                <a:gd name="connsiteY62" fmla="*/ 72933 h 533400"/>
                <a:gd name="connsiteX63" fmla="*/ 0 w 361950"/>
                <a:gd name="connsiteY63" fmla="*/ 72933 h 533400"/>
                <a:gd name="connsiteX64" fmla="*/ 0 w 361950"/>
                <a:gd name="connsiteY64" fmla="*/ 461702 h 533400"/>
                <a:gd name="connsiteX65" fmla="*/ 180975 w 361950"/>
                <a:gd name="connsiteY65" fmla="*/ 533400 h 533400"/>
                <a:gd name="connsiteX66" fmla="*/ 361950 w 361950"/>
                <a:gd name="connsiteY66" fmla="*/ 461702 h 533400"/>
                <a:gd name="connsiteX67" fmla="*/ 361950 w 361950"/>
                <a:gd name="connsiteY67" fmla="*/ 72933 h 533400"/>
                <a:gd name="connsiteX68" fmla="*/ 361931 w 361950"/>
                <a:gd name="connsiteY68" fmla="*/ 72933 h 533400"/>
                <a:gd name="connsiteX69" fmla="*/ 361950 w 361950"/>
                <a:gd name="connsiteY69" fmla="*/ 7269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61950" h="533400">
                  <a:moveTo>
                    <a:pt x="284083" y="220699"/>
                  </a:moveTo>
                  <a:cubicBezTo>
                    <a:pt x="273989" y="220699"/>
                    <a:pt x="265788" y="212513"/>
                    <a:pt x="265788" y="202446"/>
                  </a:cubicBezTo>
                  <a:cubicBezTo>
                    <a:pt x="265788" y="192380"/>
                    <a:pt x="273989" y="184185"/>
                    <a:pt x="284083" y="184185"/>
                  </a:cubicBezTo>
                  <a:cubicBezTo>
                    <a:pt x="294169" y="184185"/>
                    <a:pt x="302370" y="192380"/>
                    <a:pt x="302370" y="202446"/>
                  </a:cubicBezTo>
                  <a:cubicBezTo>
                    <a:pt x="302370" y="212513"/>
                    <a:pt x="294169" y="220699"/>
                    <a:pt x="284083" y="220699"/>
                  </a:cubicBezTo>
                  <a:moveTo>
                    <a:pt x="237738" y="331703"/>
                  </a:moveTo>
                  <a:cubicBezTo>
                    <a:pt x="227653" y="331703"/>
                    <a:pt x="219451" y="323518"/>
                    <a:pt x="219451" y="313452"/>
                  </a:cubicBezTo>
                  <a:cubicBezTo>
                    <a:pt x="219451" y="303385"/>
                    <a:pt x="227653" y="295199"/>
                    <a:pt x="237738" y="295199"/>
                  </a:cubicBezTo>
                  <a:cubicBezTo>
                    <a:pt x="247823" y="295199"/>
                    <a:pt x="256035" y="303385"/>
                    <a:pt x="256035" y="313452"/>
                  </a:cubicBezTo>
                  <a:cubicBezTo>
                    <a:pt x="256035" y="323518"/>
                    <a:pt x="247823" y="331703"/>
                    <a:pt x="237738" y="331703"/>
                  </a:cubicBezTo>
                  <a:moveTo>
                    <a:pt x="126514" y="313205"/>
                  </a:moveTo>
                  <a:cubicBezTo>
                    <a:pt x="116438" y="313205"/>
                    <a:pt x="108236" y="305018"/>
                    <a:pt x="108236" y="294952"/>
                  </a:cubicBezTo>
                  <a:cubicBezTo>
                    <a:pt x="108236" y="284886"/>
                    <a:pt x="116438" y="276691"/>
                    <a:pt x="126514" y="276691"/>
                  </a:cubicBezTo>
                  <a:cubicBezTo>
                    <a:pt x="136609" y="276691"/>
                    <a:pt x="144810" y="284886"/>
                    <a:pt x="144810" y="294952"/>
                  </a:cubicBezTo>
                  <a:cubicBezTo>
                    <a:pt x="144810" y="305018"/>
                    <a:pt x="136609" y="313205"/>
                    <a:pt x="126514" y="313205"/>
                  </a:cubicBezTo>
                  <a:moveTo>
                    <a:pt x="80179" y="414959"/>
                  </a:moveTo>
                  <a:cubicBezTo>
                    <a:pt x="70103" y="414959"/>
                    <a:pt x="61892" y="406774"/>
                    <a:pt x="61892" y="396708"/>
                  </a:cubicBezTo>
                  <a:cubicBezTo>
                    <a:pt x="61892" y="386641"/>
                    <a:pt x="70103" y="378455"/>
                    <a:pt x="80179" y="378455"/>
                  </a:cubicBezTo>
                  <a:cubicBezTo>
                    <a:pt x="90273" y="378455"/>
                    <a:pt x="98475" y="386641"/>
                    <a:pt x="98475" y="396708"/>
                  </a:cubicBezTo>
                  <a:cubicBezTo>
                    <a:pt x="98475" y="406774"/>
                    <a:pt x="90273" y="414959"/>
                    <a:pt x="80179" y="414959"/>
                  </a:cubicBezTo>
                  <a:moveTo>
                    <a:pt x="284083" y="165192"/>
                  </a:moveTo>
                  <a:cubicBezTo>
                    <a:pt x="263503" y="165192"/>
                    <a:pt x="246758" y="181906"/>
                    <a:pt x="246758" y="202446"/>
                  </a:cubicBezTo>
                  <a:cubicBezTo>
                    <a:pt x="246758" y="215039"/>
                    <a:pt x="253085" y="226141"/>
                    <a:pt x="262704" y="232892"/>
                  </a:cubicBezTo>
                  <a:lnTo>
                    <a:pt x="245293" y="276976"/>
                  </a:lnTo>
                  <a:cubicBezTo>
                    <a:pt x="242848" y="276472"/>
                    <a:pt x="240317" y="276206"/>
                    <a:pt x="237738" y="276206"/>
                  </a:cubicBezTo>
                  <a:cubicBezTo>
                    <a:pt x="221373" y="276206"/>
                    <a:pt x="207587" y="286843"/>
                    <a:pt x="202573" y="301514"/>
                  </a:cubicBezTo>
                  <a:lnTo>
                    <a:pt x="163611" y="292673"/>
                  </a:lnTo>
                  <a:cubicBezTo>
                    <a:pt x="162403" y="273214"/>
                    <a:pt x="146323" y="257697"/>
                    <a:pt x="126514" y="257697"/>
                  </a:cubicBezTo>
                  <a:cubicBezTo>
                    <a:pt x="105944" y="257697"/>
                    <a:pt x="89207" y="274411"/>
                    <a:pt x="89207" y="294952"/>
                  </a:cubicBezTo>
                  <a:cubicBezTo>
                    <a:pt x="89207" y="304553"/>
                    <a:pt x="92956" y="313232"/>
                    <a:pt x="98960" y="319843"/>
                  </a:cubicBezTo>
                  <a:lnTo>
                    <a:pt x="81958" y="359642"/>
                  </a:lnTo>
                  <a:cubicBezTo>
                    <a:pt x="81349" y="359604"/>
                    <a:pt x="80787" y="359462"/>
                    <a:pt x="80179" y="359462"/>
                  </a:cubicBezTo>
                  <a:cubicBezTo>
                    <a:pt x="59608" y="359462"/>
                    <a:pt x="42863" y="376166"/>
                    <a:pt x="42863" y="396708"/>
                  </a:cubicBezTo>
                  <a:cubicBezTo>
                    <a:pt x="42863" y="417239"/>
                    <a:pt x="59608" y="433952"/>
                    <a:pt x="80179" y="433952"/>
                  </a:cubicBezTo>
                  <a:cubicBezTo>
                    <a:pt x="100758" y="433952"/>
                    <a:pt x="117504" y="417239"/>
                    <a:pt x="117504" y="396708"/>
                  </a:cubicBezTo>
                  <a:cubicBezTo>
                    <a:pt x="117504" y="383526"/>
                    <a:pt x="110578" y="371997"/>
                    <a:pt x="100197" y="365369"/>
                  </a:cubicBezTo>
                  <a:lnTo>
                    <a:pt x="115201" y="330260"/>
                  </a:lnTo>
                  <a:cubicBezTo>
                    <a:pt x="118798" y="331409"/>
                    <a:pt x="122547" y="332198"/>
                    <a:pt x="126514" y="332198"/>
                  </a:cubicBezTo>
                  <a:cubicBezTo>
                    <a:pt x="141195" y="332198"/>
                    <a:pt x="153802" y="323622"/>
                    <a:pt x="159881" y="311306"/>
                  </a:cubicBezTo>
                  <a:lnTo>
                    <a:pt x="201156" y="320669"/>
                  </a:lnTo>
                  <a:cubicBezTo>
                    <a:pt x="204533" y="337762"/>
                    <a:pt x="219642" y="350696"/>
                    <a:pt x="237738" y="350696"/>
                  </a:cubicBezTo>
                  <a:cubicBezTo>
                    <a:pt x="258318" y="350696"/>
                    <a:pt x="275064" y="333992"/>
                    <a:pt x="275064" y="313452"/>
                  </a:cubicBezTo>
                  <a:cubicBezTo>
                    <a:pt x="275064" y="302350"/>
                    <a:pt x="270069" y="292483"/>
                    <a:pt x="262324" y="285645"/>
                  </a:cubicBezTo>
                  <a:lnTo>
                    <a:pt x="280620" y="239340"/>
                  </a:lnTo>
                  <a:cubicBezTo>
                    <a:pt x="281781" y="239455"/>
                    <a:pt x="282894" y="239692"/>
                    <a:pt x="284083" y="239692"/>
                  </a:cubicBezTo>
                  <a:cubicBezTo>
                    <a:pt x="304653" y="239692"/>
                    <a:pt x="321399" y="222978"/>
                    <a:pt x="321399" y="202446"/>
                  </a:cubicBezTo>
                  <a:cubicBezTo>
                    <a:pt x="321399" y="181906"/>
                    <a:pt x="304653" y="165192"/>
                    <a:pt x="284083" y="165192"/>
                  </a:cubicBezTo>
                  <a:moveTo>
                    <a:pt x="180975" y="514407"/>
                  </a:moveTo>
                  <a:cubicBezTo>
                    <a:pt x="88285" y="514407"/>
                    <a:pt x="19029" y="486582"/>
                    <a:pt x="19029" y="461702"/>
                  </a:cubicBezTo>
                  <a:lnTo>
                    <a:pt x="19029" y="106218"/>
                  </a:lnTo>
                  <a:cubicBezTo>
                    <a:pt x="50560" y="131840"/>
                    <a:pt x="117304" y="145382"/>
                    <a:pt x="181175" y="145382"/>
                  </a:cubicBezTo>
                  <a:cubicBezTo>
                    <a:pt x="244760" y="145382"/>
                    <a:pt x="311219" y="131954"/>
                    <a:pt x="342921" y="106550"/>
                  </a:cubicBezTo>
                  <a:lnTo>
                    <a:pt x="342921" y="461702"/>
                  </a:lnTo>
                  <a:cubicBezTo>
                    <a:pt x="342921" y="486582"/>
                    <a:pt x="273655" y="514407"/>
                    <a:pt x="180975" y="514407"/>
                  </a:cubicBezTo>
                  <a:moveTo>
                    <a:pt x="181175" y="18993"/>
                  </a:moveTo>
                  <a:cubicBezTo>
                    <a:pt x="276491" y="18993"/>
                    <a:pt x="342921" y="47293"/>
                    <a:pt x="342921" y="72696"/>
                  </a:cubicBezTo>
                  <a:cubicBezTo>
                    <a:pt x="342921" y="98089"/>
                    <a:pt x="276491" y="126389"/>
                    <a:pt x="181175" y="126389"/>
                  </a:cubicBezTo>
                  <a:cubicBezTo>
                    <a:pt x="85849" y="126389"/>
                    <a:pt x="19428" y="98089"/>
                    <a:pt x="19428" y="72696"/>
                  </a:cubicBezTo>
                  <a:cubicBezTo>
                    <a:pt x="19428" y="47293"/>
                    <a:pt x="85849" y="18993"/>
                    <a:pt x="181175" y="18993"/>
                  </a:cubicBezTo>
                  <a:moveTo>
                    <a:pt x="361950" y="72696"/>
                  </a:moveTo>
                  <a:cubicBezTo>
                    <a:pt x="361950" y="25479"/>
                    <a:pt x="268813" y="0"/>
                    <a:pt x="181175" y="0"/>
                  </a:cubicBezTo>
                  <a:cubicBezTo>
                    <a:pt x="93536" y="0"/>
                    <a:pt x="400" y="25479"/>
                    <a:pt x="400" y="72696"/>
                  </a:cubicBezTo>
                  <a:cubicBezTo>
                    <a:pt x="400" y="72772"/>
                    <a:pt x="419" y="72858"/>
                    <a:pt x="419" y="72933"/>
                  </a:cubicBezTo>
                  <a:lnTo>
                    <a:pt x="0" y="72933"/>
                  </a:lnTo>
                  <a:lnTo>
                    <a:pt x="0" y="461702"/>
                  </a:lnTo>
                  <a:cubicBezTo>
                    <a:pt x="0" y="508272"/>
                    <a:pt x="93242" y="533400"/>
                    <a:pt x="180975" y="533400"/>
                  </a:cubicBezTo>
                  <a:cubicBezTo>
                    <a:pt x="268708" y="533400"/>
                    <a:pt x="361950" y="508272"/>
                    <a:pt x="361950" y="461702"/>
                  </a:cubicBezTo>
                  <a:lnTo>
                    <a:pt x="361950" y="72933"/>
                  </a:lnTo>
                  <a:lnTo>
                    <a:pt x="361931" y="72933"/>
                  </a:lnTo>
                  <a:cubicBezTo>
                    <a:pt x="361931" y="72858"/>
                    <a:pt x="361950" y="72772"/>
                    <a:pt x="361950" y="72696"/>
                  </a:cubicBezTo>
                </a:path>
              </a:pathLst>
            </a:custGeom>
            <a:solidFill>
              <a:schemeClr val="bg1"/>
            </a:solidFill>
            <a:ln>
              <a:noFill/>
            </a:ln>
          </p:spPr>
          <p:txBody>
            <a:bodyPr vert="horz" wrap="square" lIns="91440" tIns="45720" rIns="91440" bIns="45720" numCol="1" anchor="ctr" anchorCtr="0" compatLnSpc="1">
              <a:prstTxWarp prst="textNoShape">
                <a:avLst/>
              </a:prstTxWarp>
            </a:bodyPr>
            <a:lstStyle/>
            <a:p>
              <a:pPr defTabSz="457200" eaLnBrk="1" fontAlgn="auto" hangingPunct="1">
                <a:spcBef>
                  <a:spcPts val="0"/>
                </a:spcBef>
                <a:spcAft>
                  <a:spcPts val="0"/>
                </a:spcAft>
              </a:pPr>
              <a:endParaRPr lang="en-US" sz="1600" dirty="0">
                <a:solidFill>
                  <a:schemeClr val="bg1"/>
                </a:solidFill>
                <a:latin typeface="Amazon Ember Light"/>
              </a:endParaRPr>
            </a:p>
          </p:txBody>
        </p:sp>
        <p:sp>
          <p:nvSpPr>
            <p:cNvPr id="1228" name="Graphic 12">
              <a:extLst>
                <a:ext uri="{FF2B5EF4-FFF2-40B4-BE49-F238E27FC236}">
                  <a16:creationId xmlns:a16="http://schemas.microsoft.com/office/drawing/2014/main" id="{767512D7-498D-BD44-B594-8EB703F6612D}"/>
                </a:ext>
              </a:extLst>
            </p:cNvPr>
            <p:cNvSpPr>
              <a:spLocks noChangeAspect="1"/>
            </p:cNvSpPr>
            <p:nvPr/>
          </p:nvSpPr>
          <p:spPr>
            <a:xfrm>
              <a:off x="4076319" y="3990726"/>
              <a:ext cx="392377" cy="422559"/>
            </a:xfrm>
            <a:custGeom>
              <a:avLst/>
              <a:gdLst>
                <a:gd name="connsiteX0" fmla="*/ 476463 w 495299"/>
                <a:gd name="connsiteY0" fmla="*/ 368878 h 533399"/>
                <a:gd name="connsiteX1" fmla="*/ 465330 w 495299"/>
                <a:gd name="connsiteY1" fmla="*/ 341781 h 533399"/>
                <a:gd name="connsiteX2" fmla="*/ 438477 w 495299"/>
                <a:gd name="connsiteY2" fmla="*/ 330593 h 533399"/>
                <a:gd name="connsiteX3" fmla="*/ 411607 w 495299"/>
                <a:gd name="connsiteY3" fmla="*/ 341781 h 533399"/>
                <a:gd name="connsiteX4" fmla="*/ 411607 w 495299"/>
                <a:gd name="connsiteY4" fmla="*/ 395956 h 533399"/>
                <a:gd name="connsiteX5" fmla="*/ 465330 w 495299"/>
                <a:gd name="connsiteY5" fmla="*/ 395956 h 533399"/>
                <a:gd name="connsiteX6" fmla="*/ 476463 w 495299"/>
                <a:gd name="connsiteY6" fmla="*/ 368878 h 533399"/>
                <a:gd name="connsiteX7" fmla="*/ 476463 w 495299"/>
                <a:gd name="connsiteY7" fmla="*/ 368878 h 533399"/>
                <a:gd name="connsiteX8" fmla="*/ 385453 w 495299"/>
                <a:gd name="connsiteY8" fmla="*/ 348517 h 533399"/>
                <a:gd name="connsiteX9" fmla="*/ 397756 w 495299"/>
                <a:gd name="connsiteY9" fmla="*/ 328957 h 533399"/>
                <a:gd name="connsiteX10" fmla="*/ 377603 w 495299"/>
                <a:gd name="connsiteY10" fmla="*/ 290272 h 533399"/>
                <a:gd name="connsiteX11" fmla="*/ 352544 w 495299"/>
                <a:gd name="connsiteY11" fmla="*/ 338032 h 533399"/>
                <a:gd name="connsiteX12" fmla="*/ 385453 w 495299"/>
                <a:gd name="connsiteY12" fmla="*/ 348517 h 533399"/>
                <a:gd name="connsiteX13" fmla="*/ 325278 w 495299"/>
                <a:gd name="connsiteY13" fmla="*/ 349317 h 533399"/>
                <a:gd name="connsiteX14" fmla="*/ 194472 w 495299"/>
                <a:gd name="connsiteY14" fmla="*/ 307625 h 533399"/>
                <a:gd name="connsiteX15" fmla="*/ 167714 w 495299"/>
                <a:gd name="connsiteY15" fmla="*/ 339137 h 533399"/>
                <a:gd name="connsiteX16" fmla="*/ 232212 w 495299"/>
                <a:gd name="connsiteY16" fmla="*/ 429369 h 533399"/>
                <a:gd name="connsiteX17" fmla="*/ 286161 w 495299"/>
                <a:gd name="connsiteY17" fmla="*/ 423833 h 533399"/>
                <a:gd name="connsiteX18" fmla="*/ 325278 w 495299"/>
                <a:gd name="connsiteY18" fmla="*/ 349317 h 533399"/>
                <a:gd name="connsiteX19" fmla="*/ 301917 w 495299"/>
                <a:gd name="connsiteY19" fmla="*/ 476352 h 533399"/>
                <a:gd name="connsiteX20" fmla="*/ 290859 w 495299"/>
                <a:gd name="connsiteY20" fmla="*/ 449446 h 533399"/>
                <a:gd name="connsiteX21" fmla="*/ 264177 w 495299"/>
                <a:gd name="connsiteY21" fmla="*/ 438313 h 533399"/>
                <a:gd name="connsiteX22" fmla="*/ 237496 w 495299"/>
                <a:gd name="connsiteY22" fmla="*/ 449446 h 533399"/>
                <a:gd name="connsiteX23" fmla="*/ 226437 w 495299"/>
                <a:gd name="connsiteY23" fmla="*/ 476352 h 533399"/>
                <a:gd name="connsiteX24" fmla="*/ 237496 w 495299"/>
                <a:gd name="connsiteY24" fmla="*/ 503258 h 533399"/>
                <a:gd name="connsiteX25" fmla="*/ 290859 w 495299"/>
                <a:gd name="connsiteY25" fmla="*/ 503258 h 533399"/>
                <a:gd name="connsiteX26" fmla="*/ 301917 w 495299"/>
                <a:gd name="connsiteY26" fmla="*/ 476352 h 533399"/>
                <a:gd name="connsiteX27" fmla="*/ 301917 w 495299"/>
                <a:gd name="connsiteY27" fmla="*/ 476352 h 533399"/>
                <a:gd name="connsiteX28" fmla="*/ 103784 w 495299"/>
                <a:gd name="connsiteY28" fmla="*/ 342486 h 533399"/>
                <a:gd name="connsiteX29" fmla="*/ 188698 w 495299"/>
                <a:gd name="connsiteY29" fmla="*/ 256856 h 533399"/>
                <a:gd name="connsiteX30" fmla="*/ 103784 w 495299"/>
                <a:gd name="connsiteY30" fmla="*/ 171229 h 533399"/>
                <a:gd name="connsiteX31" fmla="*/ 18870 w 495299"/>
                <a:gd name="connsiteY31" fmla="*/ 256856 h 533399"/>
                <a:gd name="connsiteX32" fmla="*/ 103784 w 495299"/>
                <a:gd name="connsiteY32" fmla="*/ 342486 h 533399"/>
                <a:gd name="connsiteX33" fmla="*/ 103784 w 495299"/>
                <a:gd name="connsiteY33" fmla="*/ 342486 h 533399"/>
                <a:gd name="connsiteX34" fmla="*/ 226437 w 495299"/>
                <a:gd name="connsiteY34" fmla="*/ 57057 h 533399"/>
                <a:gd name="connsiteX35" fmla="*/ 237496 w 495299"/>
                <a:gd name="connsiteY35" fmla="*/ 83964 h 533399"/>
                <a:gd name="connsiteX36" fmla="*/ 290859 w 495299"/>
                <a:gd name="connsiteY36" fmla="*/ 83964 h 533399"/>
                <a:gd name="connsiteX37" fmla="*/ 301917 w 495299"/>
                <a:gd name="connsiteY37" fmla="*/ 57057 h 533399"/>
                <a:gd name="connsiteX38" fmla="*/ 290859 w 495299"/>
                <a:gd name="connsiteY38" fmla="*/ 30151 h 533399"/>
                <a:gd name="connsiteX39" fmla="*/ 264177 w 495299"/>
                <a:gd name="connsiteY39" fmla="*/ 19019 h 533399"/>
                <a:gd name="connsiteX40" fmla="*/ 237496 w 495299"/>
                <a:gd name="connsiteY40" fmla="*/ 30151 h 533399"/>
                <a:gd name="connsiteX41" fmla="*/ 226437 w 495299"/>
                <a:gd name="connsiteY41" fmla="*/ 57057 h 533399"/>
                <a:gd name="connsiteX42" fmla="*/ 226437 w 495299"/>
                <a:gd name="connsiteY42" fmla="*/ 57057 h 533399"/>
                <a:gd name="connsiteX43" fmla="*/ 283896 w 495299"/>
                <a:gd name="connsiteY43" fmla="*/ 110413 h 533399"/>
                <a:gd name="connsiteX44" fmla="*/ 264177 w 495299"/>
                <a:gd name="connsiteY44" fmla="*/ 114124 h 533399"/>
                <a:gd name="connsiteX45" fmla="*/ 234400 w 495299"/>
                <a:gd name="connsiteY45" fmla="*/ 105466 h 533399"/>
                <a:gd name="connsiteX46" fmla="*/ 177753 w 495299"/>
                <a:gd name="connsiteY46" fmla="*/ 183579 h 533399"/>
                <a:gd name="connsiteX47" fmla="*/ 202926 w 495299"/>
                <a:gd name="connsiteY47" fmla="*/ 225898 h 533399"/>
                <a:gd name="connsiteX48" fmla="*/ 324352 w 495299"/>
                <a:gd name="connsiteY48" fmla="*/ 188088 h 533399"/>
                <a:gd name="connsiteX49" fmla="*/ 283896 w 495299"/>
                <a:gd name="connsiteY49" fmla="*/ 110413 h 533399"/>
                <a:gd name="connsiteX50" fmla="*/ 207568 w 495299"/>
                <a:gd name="connsiteY50" fmla="*/ 256856 h 533399"/>
                <a:gd name="connsiteX51" fmla="*/ 202114 w 495299"/>
                <a:gd name="connsiteY51" fmla="*/ 290120 h 533399"/>
                <a:gd name="connsiteX52" fmla="*/ 334260 w 495299"/>
                <a:gd name="connsiteY52" fmla="*/ 332211 h 533399"/>
                <a:gd name="connsiteX53" fmla="*/ 366961 w 495299"/>
                <a:gd name="connsiteY53" fmla="*/ 269873 h 533399"/>
                <a:gd name="connsiteX54" fmla="*/ 333279 w 495299"/>
                <a:gd name="connsiteY54" fmla="*/ 205214 h 533399"/>
                <a:gd name="connsiteX55" fmla="*/ 206795 w 495299"/>
                <a:gd name="connsiteY55" fmla="*/ 244604 h 533399"/>
                <a:gd name="connsiteX56" fmla="*/ 207568 w 495299"/>
                <a:gd name="connsiteY56" fmla="*/ 256856 h 533399"/>
                <a:gd name="connsiteX57" fmla="*/ 207568 w 495299"/>
                <a:gd name="connsiteY57" fmla="*/ 256856 h 533399"/>
                <a:gd name="connsiteX58" fmla="*/ 351621 w 495299"/>
                <a:gd name="connsiteY58" fmla="*/ 199505 h 533399"/>
                <a:gd name="connsiteX59" fmla="*/ 377679 w 495299"/>
                <a:gd name="connsiteY59" fmla="*/ 249513 h 533399"/>
                <a:gd name="connsiteX60" fmla="*/ 402305 w 495299"/>
                <a:gd name="connsiteY60" fmla="*/ 202587 h 533399"/>
                <a:gd name="connsiteX61" fmla="*/ 398266 w 495299"/>
                <a:gd name="connsiteY61" fmla="*/ 199257 h 533399"/>
                <a:gd name="connsiteX62" fmla="*/ 389623 w 495299"/>
                <a:gd name="connsiteY62" fmla="*/ 187669 h 533399"/>
                <a:gd name="connsiteX63" fmla="*/ 351621 w 495299"/>
                <a:gd name="connsiteY63" fmla="*/ 199505 h 533399"/>
                <a:gd name="connsiteX64" fmla="*/ 411607 w 495299"/>
                <a:gd name="connsiteY64" fmla="*/ 185804 h 533399"/>
                <a:gd name="connsiteX65" fmla="*/ 465330 w 495299"/>
                <a:gd name="connsiteY65" fmla="*/ 185804 h 533399"/>
                <a:gd name="connsiteX66" fmla="*/ 476463 w 495299"/>
                <a:gd name="connsiteY66" fmla="*/ 158727 h 533399"/>
                <a:gd name="connsiteX67" fmla="*/ 465330 w 495299"/>
                <a:gd name="connsiteY67" fmla="*/ 131630 h 533399"/>
                <a:gd name="connsiteX68" fmla="*/ 438477 w 495299"/>
                <a:gd name="connsiteY68" fmla="*/ 120441 h 533399"/>
                <a:gd name="connsiteX69" fmla="*/ 411607 w 495299"/>
                <a:gd name="connsiteY69" fmla="*/ 131630 h 533399"/>
                <a:gd name="connsiteX70" fmla="*/ 411607 w 495299"/>
                <a:gd name="connsiteY70" fmla="*/ 185804 h 533399"/>
                <a:gd name="connsiteX71" fmla="*/ 411607 w 495299"/>
                <a:gd name="connsiteY71" fmla="*/ 185804 h 533399"/>
                <a:gd name="connsiteX72" fmla="*/ 478670 w 495299"/>
                <a:gd name="connsiteY72" fmla="*/ 328328 h 533399"/>
                <a:gd name="connsiteX73" fmla="*/ 478670 w 495299"/>
                <a:gd name="connsiteY73" fmla="*/ 409409 h 533399"/>
                <a:gd name="connsiteX74" fmla="*/ 438477 w 495299"/>
                <a:gd name="connsiteY74" fmla="*/ 426173 h 533399"/>
                <a:gd name="connsiteX75" fmla="*/ 398266 w 495299"/>
                <a:gd name="connsiteY75" fmla="*/ 409409 h 533399"/>
                <a:gd name="connsiteX76" fmla="*/ 381792 w 495299"/>
                <a:gd name="connsiteY76" fmla="*/ 367318 h 533399"/>
                <a:gd name="connsiteX77" fmla="*/ 343562 w 495299"/>
                <a:gd name="connsiteY77" fmla="*/ 355139 h 533399"/>
                <a:gd name="connsiteX78" fmla="*/ 302049 w 495299"/>
                <a:gd name="connsiteY78" fmla="*/ 434223 h 533399"/>
                <a:gd name="connsiteX79" fmla="*/ 304199 w 495299"/>
                <a:gd name="connsiteY79" fmla="*/ 435993 h 533399"/>
                <a:gd name="connsiteX80" fmla="*/ 320786 w 495299"/>
                <a:gd name="connsiteY80" fmla="*/ 476352 h 533399"/>
                <a:gd name="connsiteX81" fmla="*/ 304199 w 495299"/>
                <a:gd name="connsiteY81" fmla="*/ 516711 h 533399"/>
                <a:gd name="connsiteX82" fmla="*/ 264177 w 495299"/>
                <a:gd name="connsiteY82" fmla="*/ 533399 h 533399"/>
                <a:gd name="connsiteX83" fmla="*/ 224155 w 495299"/>
                <a:gd name="connsiteY83" fmla="*/ 516711 h 533399"/>
                <a:gd name="connsiteX84" fmla="*/ 207568 w 495299"/>
                <a:gd name="connsiteY84" fmla="*/ 476352 h 533399"/>
                <a:gd name="connsiteX85" fmla="*/ 218570 w 495299"/>
                <a:gd name="connsiteY85" fmla="*/ 442822 h 533399"/>
                <a:gd name="connsiteX86" fmla="*/ 151884 w 495299"/>
                <a:gd name="connsiteY86" fmla="*/ 349508 h 533399"/>
                <a:gd name="connsiteX87" fmla="*/ 103784 w 495299"/>
                <a:gd name="connsiteY87" fmla="*/ 361513 h 533399"/>
                <a:gd name="connsiteX88" fmla="*/ 0 w 495299"/>
                <a:gd name="connsiteY88" fmla="*/ 256856 h 533399"/>
                <a:gd name="connsiteX89" fmla="*/ 103784 w 495299"/>
                <a:gd name="connsiteY89" fmla="*/ 152200 h 533399"/>
                <a:gd name="connsiteX90" fmla="*/ 163317 w 495299"/>
                <a:gd name="connsiteY90" fmla="*/ 171267 h 533399"/>
                <a:gd name="connsiteX91" fmla="*/ 220305 w 495299"/>
                <a:gd name="connsiteY91" fmla="*/ 92698 h 533399"/>
                <a:gd name="connsiteX92" fmla="*/ 207568 w 495299"/>
                <a:gd name="connsiteY92" fmla="*/ 57057 h 533399"/>
                <a:gd name="connsiteX93" fmla="*/ 224155 w 495299"/>
                <a:gd name="connsiteY93" fmla="*/ 16698 h 533399"/>
                <a:gd name="connsiteX94" fmla="*/ 304199 w 495299"/>
                <a:gd name="connsiteY94" fmla="*/ 16698 h 533399"/>
                <a:gd name="connsiteX95" fmla="*/ 320786 w 495299"/>
                <a:gd name="connsiteY95" fmla="*/ 57057 h 533399"/>
                <a:gd name="connsiteX96" fmla="*/ 304199 w 495299"/>
                <a:gd name="connsiteY96" fmla="*/ 97417 h 533399"/>
                <a:gd name="connsiteX97" fmla="*/ 300144 w 495299"/>
                <a:gd name="connsiteY97" fmla="*/ 100766 h 533399"/>
                <a:gd name="connsiteX98" fmla="*/ 342675 w 495299"/>
                <a:gd name="connsiteY98" fmla="*/ 182379 h 533399"/>
                <a:gd name="connsiteX99" fmla="*/ 382737 w 495299"/>
                <a:gd name="connsiteY99" fmla="*/ 169897 h 533399"/>
                <a:gd name="connsiteX100" fmla="*/ 398266 w 495299"/>
                <a:gd name="connsiteY100" fmla="*/ 118177 h 533399"/>
                <a:gd name="connsiteX101" fmla="*/ 478670 w 495299"/>
                <a:gd name="connsiteY101" fmla="*/ 118177 h 533399"/>
                <a:gd name="connsiteX102" fmla="*/ 478670 w 495299"/>
                <a:gd name="connsiteY102" fmla="*/ 199257 h 533399"/>
                <a:gd name="connsiteX103" fmla="*/ 438477 w 495299"/>
                <a:gd name="connsiteY103" fmla="*/ 216021 h 533399"/>
                <a:gd name="connsiteX104" fmla="*/ 418551 w 495299"/>
                <a:gd name="connsiteY104" fmla="*/ 212293 h 533399"/>
                <a:gd name="connsiteX105" fmla="*/ 388303 w 495299"/>
                <a:gd name="connsiteY105" fmla="*/ 269911 h 533399"/>
                <a:gd name="connsiteX106" fmla="*/ 413230 w 495299"/>
                <a:gd name="connsiteY106" fmla="*/ 317786 h 533399"/>
                <a:gd name="connsiteX107" fmla="*/ 478670 w 495299"/>
                <a:gd name="connsiteY107" fmla="*/ 328328 h 533399"/>
                <a:gd name="connsiteX108" fmla="*/ 478670 w 495299"/>
                <a:gd name="connsiteY108" fmla="*/ 328328 h 533399"/>
                <a:gd name="connsiteX109" fmla="*/ 113219 w 495299"/>
                <a:gd name="connsiteY109" fmla="*/ 247343 h 533399"/>
                <a:gd name="connsiteX110" fmla="*/ 150958 w 495299"/>
                <a:gd name="connsiteY110" fmla="*/ 247343 h 533399"/>
                <a:gd name="connsiteX111" fmla="*/ 150958 w 495299"/>
                <a:gd name="connsiteY111" fmla="*/ 266372 h 533399"/>
                <a:gd name="connsiteX112" fmla="*/ 113219 w 495299"/>
                <a:gd name="connsiteY112" fmla="*/ 266372 h 533399"/>
                <a:gd name="connsiteX113" fmla="*/ 113219 w 495299"/>
                <a:gd name="connsiteY113" fmla="*/ 304428 h 533399"/>
                <a:gd name="connsiteX114" fmla="*/ 94349 w 495299"/>
                <a:gd name="connsiteY114" fmla="*/ 304428 h 533399"/>
                <a:gd name="connsiteX115" fmla="*/ 94349 w 495299"/>
                <a:gd name="connsiteY115" fmla="*/ 266372 h 533399"/>
                <a:gd name="connsiteX116" fmla="*/ 56609 w 495299"/>
                <a:gd name="connsiteY116" fmla="*/ 266372 h 533399"/>
                <a:gd name="connsiteX117" fmla="*/ 56609 w 495299"/>
                <a:gd name="connsiteY117" fmla="*/ 247343 h 533399"/>
                <a:gd name="connsiteX118" fmla="*/ 94349 w 495299"/>
                <a:gd name="connsiteY118" fmla="*/ 247343 h 533399"/>
                <a:gd name="connsiteX119" fmla="*/ 94349 w 495299"/>
                <a:gd name="connsiteY119" fmla="*/ 209285 h 533399"/>
                <a:gd name="connsiteX120" fmla="*/ 113219 w 495299"/>
                <a:gd name="connsiteY120" fmla="*/ 209285 h 533399"/>
                <a:gd name="connsiteX121" fmla="*/ 113219 w 495299"/>
                <a:gd name="connsiteY121" fmla="*/ 247343 h 53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95299" h="533399">
                  <a:moveTo>
                    <a:pt x="476463" y="368878"/>
                  </a:moveTo>
                  <a:cubicBezTo>
                    <a:pt x="476463" y="358640"/>
                    <a:pt x="472500" y="349032"/>
                    <a:pt x="465330" y="341781"/>
                  </a:cubicBezTo>
                  <a:cubicBezTo>
                    <a:pt x="457933" y="334323"/>
                    <a:pt x="448196" y="330593"/>
                    <a:pt x="438477" y="330593"/>
                  </a:cubicBezTo>
                  <a:cubicBezTo>
                    <a:pt x="428760" y="330593"/>
                    <a:pt x="419023" y="334323"/>
                    <a:pt x="411607" y="341781"/>
                  </a:cubicBezTo>
                  <a:cubicBezTo>
                    <a:pt x="396794" y="356718"/>
                    <a:pt x="396794" y="381018"/>
                    <a:pt x="411607" y="395956"/>
                  </a:cubicBezTo>
                  <a:cubicBezTo>
                    <a:pt x="425948" y="410437"/>
                    <a:pt x="450989" y="410456"/>
                    <a:pt x="465330" y="395956"/>
                  </a:cubicBezTo>
                  <a:cubicBezTo>
                    <a:pt x="472500" y="388724"/>
                    <a:pt x="476463" y="379115"/>
                    <a:pt x="476463" y="368878"/>
                  </a:cubicBezTo>
                  <a:lnTo>
                    <a:pt x="476463" y="368878"/>
                  </a:lnTo>
                  <a:close/>
                  <a:moveTo>
                    <a:pt x="385453" y="348517"/>
                  </a:moveTo>
                  <a:cubicBezTo>
                    <a:pt x="388115" y="341419"/>
                    <a:pt x="392189" y="334740"/>
                    <a:pt x="397756" y="328957"/>
                  </a:cubicBezTo>
                  <a:lnTo>
                    <a:pt x="377603" y="290272"/>
                  </a:lnTo>
                  <a:lnTo>
                    <a:pt x="352544" y="338032"/>
                  </a:lnTo>
                  <a:lnTo>
                    <a:pt x="385453" y="348517"/>
                  </a:lnTo>
                  <a:close/>
                  <a:moveTo>
                    <a:pt x="325278" y="349317"/>
                  </a:moveTo>
                  <a:lnTo>
                    <a:pt x="194472" y="307625"/>
                  </a:lnTo>
                  <a:cubicBezTo>
                    <a:pt x="187697" y="319860"/>
                    <a:pt x="178565" y="330536"/>
                    <a:pt x="167714" y="339137"/>
                  </a:cubicBezTo>
                  <a:lnTo>
                    <a:pt x="232212" y="429369"/>
                  </a:lnTo>
                  <a:cubicBezTo>
                    <a:pt x="248233" y="418257"/>
                    <a:pt x="268650" y="416392"/>
                    <a:pt x="286161" y="423833"/>
                  </a:cubicBezTo>
                  <a:lnTo>
                    <a:pt x="325278" y="349317"/>
                  </a:lnTo>
                  <a:close/>
                  <a:moveTo>
                    <a:pt x="301917" y="476352"/>
                  </a:moveTo>
                  <a:cubicBezTo>
                    <a:pt x="301917" y="466191"/>
                    <a:pt x="297991" y="456637"/>
                    <a:pt x="290859" y="449446"/>
                  </a:cubicBezTo>
                  <a:cubicBezTo>
                    <a:pt x="283500" y="442024"/>
                    <a:pt x="273838" y="438313"/>
                    <a:pt x="264177" y="438313"/>
                  </a:cubicBezTo>
                  <a:cubicBezTo>
                    <a:pt x="254515" y="438313"/>
                    <a:pt x="244855" y="442024"/>
                    <a:pt x="237496" y="449446"/>
                  </a:cubicBezTo>
                  <a:cubicBezTo>
                    <a:pt x="230362" y="456637"/>
                    <a:pt x="226437" y="466191"/>
                    <a:pt x="226437" y="476352"/>
                  </a:cubicBezTo>
                  <a:cubicBezTo>
                    <a:pt x="226437" y="486513"/>
                    <a:pt x="230362" y="496065"/>
                    <a:pt x="237496" y="503258"/>
                  </a:cubicBezTo>
                  <a:cubicBezTo>
                    <a:pt x="252195" y="518081"/>
                    <a:pt x="276160" y="518081"/>
                    <a:pt x="290859" y="503258"/>
                  </a:cubicBezTo>
                  <a:cubicBezTo>
                    <a:pt x="297991" y="496065"/>
                    <a:pt x="301917" y="486513"/>
                    <a:pt x="301917" y="476352"/>
                  </a:cubicBezTo>
                  <a:lnTo>
                    <a:pt x="301917" y="476352"/>
                  </a:lnTo>
                  <a:close/>
                  <a:moveTo>
                    <a:pt x="103784" y="342486"/>
                  </a:moveTo>
                  <a:cubicBezTo>
                    <a:pt x="150600" y="342486"/>
                    <a:pt x="188698" y="304085"/>
                    <a:pt x="188698" y="256856"/>
                  </a:cubicBezTo>
                  <a:cubicBezTo>
                    <a:pt x="188698" y="209647"/>
                    <a:pt x="150600" y="171229"/>
                    <a:pt x="103784" y="171229"/>
                  </a:cubicBezTo>
                  <a:cubicBezTo>
                    <a:pt x="56968" y="171229"/>
                    <a:pt x="18870" y="209647"/>
                    <a:pt x="18870" y="256856"/>
                  </a:cubicBezTo>
                  <a:cubicBezTo>
                    <a:pt x="18870" y="304085"/>
                    <a:pt x="56968" y="342486"/>
                    <a:pt x="103784" y="342486"/>
                  </a:cubicBezTo>
                  <a:lnTo>
                    <a:pt x="103784" y="342486"/>
                  </a:lnTo>
                  <a:close/>
                  <a:moveTo>
                    <a:pt x="226437" y="57057"/>
                  </a:moveTo>
                  <a:cubicBezTo>
                    <a:pt x="226437" y="67218"/>
                    <a:pt x="230362" y="76771"/>
                    <a:pt x="237496" y="83964"/>
                  </a:cubicBezTo>
                  <a:cubicBezTo>
                    <a:pt x="252195" y="98806"/>
                    <a:pt x="276160" y="98806"/>
                    <a:pt x="290859" y="83964"/>
                  </a:cubicBezTo>
                  <a:cubicBezTo>
                    <a:pt x="297991" y="76771"/>
                    <a:pt x="301917" y="67218"/>
                    <a:pt x="301917" y="57057"/>
                  </a:cubicBezTo>
                  <a:cubicBezTo>
                    <a:pt x="301917" y="46896"/>
                    <a:pt x="297991" y="37343"/>
                    <a:pt x="290859" y="30151"/>
                  </a:cubicBezTo>
                  <a:cubicBezTo>
                    <a:pt x="283500" y="22749"/>
                    <a:pt x="273838" y="19019"/>
                    <a:pt x="264177" y="19019"/>
                  </a:cubicBezTo>
                  <a:cubicBezTo>
                    <a:pt x="254515" y="19019"/>
                    <a:pt x="244855" y="22749"/>
                    <a:pt x="237496" y="30151"/>
                  </a:cubicBezTo>
                  <a:cubicBezTo>
                    <a:pt x="230362" y="37343"/>
                    <a:pt x="226437" y="46896"/>
                    <a:pt x="226437" y="57057"/>
                  </a:cubicBezTo>
                  <a:lnTo>
                    <a:pt x="226437" y="57057"/>
                  </a:lnTo>
                  <a:close/>
                  <a:moveTo>
                    <a:pt x="283896" y="110413"/>
                  </a:moveTo>
                  <a:cubicBezTo>
                    <a:pt x="277537" y="112792"/>
                    <a:pt x="270875" y="114105"/>
                    <a:pt x="264177" y="114124"/>
                  </a:cubicBezTo>
                  <a:cubicBezTo>
                    <a:pt x="253799" y="114124"/>
                    <a:pt x="243497" y="111155"/>
                    <a:pt x="234400" y="105466"/>
                  </a:cubicBezTo>
                  <a:lnTo>
                    <a:pt x="177753" y="183579"/>
                  </a:lnTo>
                  <a:cubicBezTo>
                    <a:pt x="189208" y="195338"/>
                    <a:pt x="197963" y="209780"/>
                    <a:pt x="202926" y="225898"/>
                  </a:cubicBezTo>
                  <a:lnTo>
                    <a:pt x="324352" y="188088"/>
                  </a:lnTo>
                  <a:lnTo>
                    <a:pt x="283896" y="110413"/>
                  </a:lnTo>
                  <a:close/>
                  <a:moveTo>
                    <a:pt x="207568" y="256856"/>
                  </a:moveTo>
                  <a:cubicBezTo>
                    <a:pt x="207568" y="268502"/>
                    <a:pt x="205604" y="279654"/>
                    <a:pt x="202114" y="290120"/>
                  </a:cubicBezTo>
                  <a:lnTo>
                    <a:pt x="334260" y="332211"/>
                  </a:lnTo>
                  <a:lnTo>
                    <a:pt x="366961" y="269873"/>
                  </a:lnTo>
                  <a:lnTo>
                    <a:pt x="333279" y="205214"/>
                  </a:lnTo>
                  <a:lnTo>
                    <a:pt x="206795" y="244604"/>
                  </a:lnTo>
                  <a:cubicBezTo>
                    <a:pt x="207247" y="248636"/>
                    <a:pt x="207568" y="252709"/>
                    <a:pt x="207568" y="256856"/>
                  </a:cubicBezTo>
                  <a:lnTo>
                    <a:pt x="207568" y="256856"/>
                  </a:lnTo>
                  <a:close/>
                  <a:moveTo>
                    <a:pt x="351621" y="199505"/>
                  </a:moveTo>
                  <a:lnTo>
                    <a:pt x="377679" y="249513"/>
                  </a:lnTo>
                  <a:lnTo>
                    <a:pt x="402305" y="202587"/>
                  </a:lnTo>
                  <a:cubicBezTo>
                    <a:pt x="400964" y="201465"/>
                    <a:pt x="399529" y="200533"/>
                    <a:pt x="398266" y="199257"/>
                  </a:cubicBezTo>
                  <a:cubicBezTo>
                    <a:pt x="394774" y="195737"/>
                    <a:pt x="392020" y="191780"/>
                    <a:pt x="389623" y="187669"/>
                  </a:cubicBezTo>
                  <a:lnTo>
                    <a:pt x="351621" y="199505"/>
                  </a:lnTo>
                  <a:close/>
                  <a:moveTo>
                    <a:pt x="411607" y="185804"/>
                  </a:moveTo>
                  <a:cubicBezTo>
                    <a:pt x="425948" y="200286"/>
                    <a:pt x="450989" y="200305"/>
                    <a:pt x="465330" y="185804"/>
                  </a:cubicBezTo>
                  <a:cubicBezTo>
                    <a:pt x="472500" y="178574"/>
                    <a:pt x="476463" y="168964"/>
                    <a:pt x="476463" y="158727"/>
                  </a:cubicBezTo>
                  <a:cubicBezTo>
                    <a:pt x="476463" y="148489"/>
                    <a:pt x="472500" y="138880"/>
                    <a:pt x="465330" y="131630"/>
                  </a:cubicBezTo>
                  <a:cubicBezTo>
                    <a:pt x="457933" y="124171"/>
                    <a:pt x="448196" y="120441"/>
                    <a:pt x="438477" y="120441"/>
                  </a:cubicBezTo>
                  <a:cubicBezTo>
                    <a:pt x="428760" y="120441"/>
                    <a:pt x="419023" y="124171"/>
                    <a:pt x="411607" y="131630"/>
                  </a:cubicBezTo>
                  <a:cubicBezTo>
                    <a:pt x="396794" y="146567"/>
                    <a:pt x="396794" y="170867"/>
                    <a:pt x="411607" y="185804"/>
                  </a:cubicBezTo>
                  <a:lnTo>
                    <a:pt x="411607" y="185804"/>
                  </a:lnTo>
                  <a:close/>
                  <a:moveTo>
                    <a:pt x="478670" y="328328"/>
                  </a:moveTo>
                  <a:cubicBezTo>
                    <a:pt x="500843" y="350687"/>
                    <a:pt x="500843" y="387069"/>
                    <a:pt x="478670" y="409409"/>
                  </a:cubicBezTo>
                  <a:cubicBezTo>
                    <a:pt x="467593" y="420599"/>
                    <a:pt x="453044" y="426173"/>
                    <a:pt x="438477" y="426173"/>
                  </a:cubicBezTo>
                  <a:cubicBezTo>
                    <a:pt x="423909" y="426173"/>
                    <a:pt x="409342" y="420599"/>
                    <a:pt x="398266" y="409409"/>
                  </a:cubicBezTo>
                  <a:cubicBezTo>
                    <a:pt x="386792" y="397840"/>
                    <a:pt x="381396" y="382522"/>
                    <a:pt x="381792" y="367318"/>
                  </a:cubicBezTo>
                  <a:lnTo>
                    <a:pt x="343562" y="355139"/>
                  </a:lnTo>
                  <a:lnTo>
                    <a:pt x="302049" y="434223"/>
                  </a:lnTo>
                  <a:cubicBezTo>
                    <a:pt x="302748" y="434850"/>
                    <a:pt x="303540" y="435307"/>
                    <a:pt x="304199" y="435993"/>
                  </a:cubicBezTo>
                  <a:cubicBezTo>
                    <a:pt x="314881" y="446762"/>
                    <a:pt x="320786" y="461110"/>
                    <a:pt x="320786" y="476352"/>
                  </a:cubicBezTo>
                  <a:cubicBezTo>
                    <a:pt x="320786" y="491594"/>
                    <a:pt x="314881" y="505941"/>
                    <a:pt x="304199" y="516711"/>
                  </a:cubicBezTo>
                  <a:cubicBezTo>
                    <a:pt x="293162" y="527842"/>
                    <a:pt x="278688" y="533399"/>
                    <a:pt x="264177" y="533399"/>
                  </a:cubicBezTo>
                  <a:cubicBezTo>
                    <a:pt x="249667" y="533399"/>
                    <a:pt x="235193" y="527842"/>
                    <a:pt x="224155" y="516711"/>
                  </a:cubicBezTo>
                  <a:cubicBezTo>
                    <a:pt x="213455" y="505941"/>
                    <a:pt x="207568" y="491594"/>
                    <a:pt x="207568" y="476352"/>
                  </a:cubicBezTo>
                  <a:cubicBezTo>
                    <a:pt x="207568" y="464097"/>
                    <a:pt x="211531" y="452528"/>
                    <a:pt x="218570" y="442822"/>
                  </a:cubicBezTo>
                  <a:lnTo>
                    <a:pt x="151884" y="349508"/>
                  </a:lnTo>
                  <a:cubicBezTo>
                    <a:pt x="137486" y="357137"/>
                    <a:pt x="121144" y="361513"/>
                    <a:pt x="103784" y="361513"/>
                  </a:cubicBezTo>
                  <a:cubicBezTo>
                    <a:pt x="46571" y="361513"/>
                    <a:pt x="0" y="314570"/>
                    <a:pt x="0" y="256856"/>
                  </a:cubicBezTo>
                  <a:cubicBezTo>
                    <a:pt x="0" y="199162"/>
                    <a:pt x="46571" y="152200"/>
                    <a:pt x="103784" y="152200"/>
                  </a:cubicBezTo>
                  <a:cubicBezTo>
                    <a:pt x="125937" y="152200"/>
                    <a:pt x="146449" y="159298"/>
                    <a:pt x="163317" y="171267"/>
                  </a:cubicBezTo>
                  <a:lnTo>
                    <a:pt x="220305" y="92698"/>
                  </a:lnTo>
                  <a:cubicBezTo>
                    <a:pt x="212209" y="82593"/>
                    <a:pt x="207568" y="70244"/>
                    <a:pt x="207568" y="57057"/>
                  </a:cubicBezTo>
                  <a:cubicBezTo>
                    <a:pt x="207568" y="41815"/>
                    <a:pt x="213455" y="27487"/>
                    <a:pt x="224155" y="16698"/>
                  </a:cubicBezTo>
                  <a:cubicBezTo>
                    <a:pt x="246232" y="-5566"/>
                    <a:pt x="282122" y="-5566"/>
                    <a:pt x="304199" y="16698"/>
                  </a:cubicBezTo>
                  <a:cubicBezTo>
                    <a:pt x="314881" y="27487"/>
                    <a:pt x="320786" y="41815"/>
                    <a:pt x="320786" y="57057"/>
                  </a:cubicBezTo>
                  <a:cubicBezTo>
                    <a:pt x="320786" y="72318"/>
                    <a:pt x="314881" y="86647"/>
                    <a:pt x="304199" y="97417"/>
                  </a:cubicBezTo>
                  <a:cubicBezTo>
                    <a:pt x="302955" y="98692"/>
                    <a:pt x="301502" y="99643"/>
                    <a:pt x="300144" y="100766"/>
                  </a:cubicBezTo>
                  <a:lnTo>
                    <a:pt x="342675" y="182379"/>
                  </a:lnTo>
                  <a:lnTo>
                    <a:pt x="382737" y="169897"/>
                  </a:lnTo>
                  <a:cubicBezTo>
                    <a:pt x="379207" y="151743"/>
                    <a:pt x="384360" y="132201"/>
                    <a:pt x="398266" y="118177"/>
                  </a:cubicBezTo>
                  <a:cubicBezTo>
                    <a:pt x="420400" y="95837"/>
                    <a:pt x="456498" y="95799"/>
                    <a:pt x="478670" y="118177"/>
                  </a:cubicBezTo>
                  <a:cubicBezTo>
                    <a:pt x="500843" y="140535"/>
                    <a:pt x="500843" y="176919"/>
                    <a:pt x="478670" y="199257"/>
                  </a:cubicBezTo>
                  <a:cubicBezTo>
                    <a:pt x="467593" y="210447"/>
                    <a:pt x="453044" y="216021"/>
                    <a:pt x="438477" y="216021"/>
                  </a:cubicBezTo>
                  <a:cubicBezTo>
                    <a:pt x="431703" y="216021"/>
                    <a:pt x="424967" y="214689"/>
                    <a:pt x="418551" y="212293"/>
                  </a:cubicBezTo>
                  <a:lnTo>
                    <a:pt x="388303" y="269911"/>
                  </a:lnTo>
                  <a:lnTo>
                    <a:pt x="413230" y="317786"/>
                  </a:lnTo>
                  <a:cubicBezTo>
                    <a:pt x="434496" y="307131"/>
                    <a:pt x="460988" y="310480"/>
                    <a:pt x="478670" y="328328"/>
                  </a:cubicBezTo>
                  <a:lnTo>
                    <a:pt x="478670" y="328328"/>
                  </a:lnTo>
                  <a:close/>
                  <a:moveTo>
                    <a:pt x="113219" y="247343"/>
                  </a:moveTo>
                  <a:lnTo>
                    <a:pt x="150958" y="247343"/>
                  </a:lnTo>
                  <a:lnTo>
                    <a:pt x="150958" y="266372"/>
                  </a:lnTo>
                  <a:lnTo>
                    <a:pt x="113219" y="266372"/>
                  </a:lnTo>
                  <a:lnTo>
                    <a:pt x="113219" y="304428"/>
                  </a:lnTo>
                  <a:lnTo>
                    <a:pt x="94349" y="304428"/>
                  </a:lnTo>
                  <a:lnTo>
                    <a:pt x="94349" y="266372"/>
                  </a:lnTo>
                  <a:lnTo>
                    <a:pt x="56609" y="266372"/>
                  </a:lnTo>
                  <a:lnTo>
                    <a:pt x="56609" y="247343"/>
                  </a:lnTo>
                  <a:lnTo>
                    <a:pt x="94349" y="247343"/>
                  </a:lnTo>
                  <a:lnTo>
                    <a:pt x="94349" y="209285"/>
                  </a:lnTo>
                  <a:lnTo>
                    <a:pt x="113219" y="209285"/>
                  </a:lnTo>
                  <a:lnTo>
                    <a:pt x="113219" y="247343"/>
                  </a:ln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algn="ctr" defTabSz="457200" eaLnBrk="1" fontAlgn="auto" hangingPunct="1">
                <a:spcBef>
                  <a:spcPts val="0"/>
                </a:spcBef>
                <a:spcAft>
                  <a:spcPts val="0"/>
                </a:spcAft>
              </a:pPr>
              <a:endParaRPr lang="en-US" sz="1600" dirty="0">
                <a:solidFill>
                  <a:schemeClr val="bg1"/>
                </a:solidFill>
                <a:latin typeface="Amazon Ember Light"/>
              </a:endParaRPr>
            </a:p>
          </p:txBody>
        </p:sp>
        <p:sp>
          <p:nvSpPr>
            <p:cNvPr id="1229" name="Graphic 8">
              <a:extLst>
                <a:ext uri="{FF2B5EF4-FFF2-40B4-BE49-F238E27FC236}">
                  <a16:creationId xmlns:a16="http://schemas.microsoft.com/office/drawing/2014/main" id="{62035EE0-78E7-9441-8C83-636A90CFA8BB}"/>
                </a:ext>
              </a:extLst>
            </p:cNvPr>
            <p:cNvSpPr>
              <a:spLocks noChangeAspect="1"/>
            </p:cNvSpPr>
            <p:nvPr/>
          </p:nvSpPr>
          <p:spPr>
            <a:xfrm>
              <a:off x="6689878" y="1410312"/>
              <a:ext cx="407467" cy="422559"/>
            </a:xfrm>
            <a:custGeom>
              <a:avLst/>
              <a:gdLst>
                <a:gd name="connsiteX0" fmla="*/ 57150 w 514350"/>
                <a:gd name="connsiteY0" fmla="*/ 476250 h 533400"/>
                <a:gd name="connsiteX1" fmla="*/ 76200 w 514350"/>
                <a:gd name="connsiteY1" fmla="*/ 476250 h 533400"/>
                <a:gd name="connsiteX2" fmla="*/ 514350 w 514350"/>
                <a:gd name="connsiteY2" fmla="*/ 314325 h 533400"/>
                <a:gd name="connsiteX3" fmla="*/ 514350 w 514350"/>
                <a:gd name="connsiteY3" fmla="*/ 295275 h 533400"/>
                <a:gd name="connsiteX4" fmla="*/ 57150 w 514350"/>
                <a:gd name="connsiteY4" fmla="*/ 476250 h 533400"/>
                <a:gd name="connsiteX5" fmla="*/ 114300 w 514350"/>
                <a:gd name="connsiteY5" fmla="*/ 533400 h 533400"/>
                <a:gd name="connsiteX6" fmla="*/ 133350 w 514350"/>
                <a:gd name="connsiteY6" fmla="*/ 533400 h 533400"/>
                <a:gd name="connsiteX7" fmla="*/ 514350 w 514350"/>
                <a:gd name="connsiteY7" fmla="*/ 352425 h 533400"/>
                <a:gd name="connsiteX8" fmla="*/ 514350 w 514350"/>
                <a:gd name="connsiteY8" fmla="*/ 333375 h 533400"/>
                <a:gd name="connsiteX9" fmla="*/ 166783 w 514350"/>
                <a:gd name="connsiteY9" fmla="*/ 402069 h 533400"/>
                <a:gd name="connsiteX10" fmla="*/ 114300 w 514350"/>
                <a:gd name="connsiteY10" fmla="*/ 533400 h 533400"/>
                <a:gd name="connsiteX11" fmla="*/ 19050 w 514350"/>
                <a:gd name="connsiteY11" fmla="*/ 133350 h 533400"/>
                <a:gd name="connsiteX12" fmla="*/ 0 w 514350"/>
                <a:gd name="connsiteY12" fmla="*/ 133350 h 533400"/>
                <a:gd name="connsiteX13" fmla="*/ 284731 w 514350"/>
                <a:gd name="connsiteY13" fmla="*/ 266700 h 533400"/>
                <a:gd name="connsiteX14" fmla="*/ 0 w 514350"/>
                <a:gd name="connsiteY14" fmla="*/ 400050 h 533400"/>
                <a:gd name="connsiteX15" fmla="*/ 19050 w 514350"/>
                <a:gd name="connsiteY15" fmla="*/ 400050 h 533400"/>
                <a:gd name="connsiteX16" fmla="*/ 514350 w 514350"/>
                <a:gd name="connsiteY16" fmla="*/ 276225 h 533400"/>
                <a:gd name="connsiteX17" fmla="*/ 514350 w 514350"/>
                <a:gd name="connsiteY17" fmla="*/ 257175 h 533400"/>
                <a:gd name="connsiteX18" fmla="*/ 19050 w 514350"/>
                <a:gd name="connsiteY18" fmla="*/ 133350 h 533400"/>
                <a:gd name="connsiteX19" fmla="*/ 76200 w 514350"/>
                <a:gd name="connsiteY19" fmla="*/ 57150 h 533400"/>
                <a:gd name="connsiteX20" fmla="*/ 57150 w 514350"/>
                <a:gd name="connsiteY20" fmla="*/ 57150 h 533400"/>
                <a:gd name="connsiteX21" fmla="*/ 514350 w 514350"/>
                <a:gd name="connsiteY21" fmla="*/ 238125 h 533400"/>
                <a:gd name="connsiteX22" fmla="*/ 514350 w 514350"/>
                <a:gd name="connsiteY22" fmla="*/ 219075 h 533400"/>
                <a:gd name="connsiteX23" fmla="*/ 76200 w 514350"/>
                <a:gd name="connsiteY23" fmla="*/ 57150 h 533400"/>
                <a:gd name="connsiteX24" fmla="*/ 514350 w 514350"/>
                <a:gd name="connsiteY24" fmla="*/ 180975 h 533400"/>
                <a:gd name="connsiteX25" fmla="*/ 514350 w 514350"/>
                <a:gd name="connsiteY25" fmla="*/ 200025 h 533400"/>
                <a:gd name="connsiteX26" fmla="*/ 166783 w 514350"/>
                <a:gd name="connsiteY26" fmla="*/ 131331 h 533400"/>
                <a:gd name="connsiteX27" fmla="*/ 114300 w 514350"/>
                <a:gd name="connsiteY27" fmla="*/ 0 h 533400"/>
                <a:gd name="connsiteX28" fmla="*/ 133350 w 514350"/>
                <a:gd name="connsiteY28" fmla="*/ 0 h 533400"/>
                <a:gd name="connsiteX29" fmla="*/ 514350 w 514350"/>
                <a:gd name="connsiteY29" fmla="*/ 18097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4350" h="533400">
                  <a:moveTo>
                    <a:pt x="57150" y="476250"/>
                  </a:moveTo>
                  <a:lnTo>
                    <a:pt x="76200" y="476250"/>
                  </a:lnTo>
                  <a:cubicBezTo>
                    <a:pt x="76200" y="396183"/>
                    <a:pt x="128254" y="314325"/>
                    <a:pt x="514350" y="314325"/>
                  </a:cubicBezTo>
                  <a:lnTo>
                    <a:pt x="514350" y="295275"/>
                  </a:lnTo>
                  <a:cubicBezTo>
                    <a:pt x="111471" y="295275"/>
                    <a:pt x="57150" y="386753"/>
                    <a:pt x="57150" y="476250"/>
                  </a:cubicBezTo>
                  <a:moveTo>
                    <a:pt x="114300" y="533400"/>
                  </a:moveTo>
                  <a:lnTo>
                    <a:pt x="133350" y="533400"/>
                  </a:lnTo>
                  <a:cubicBezTo>
                    <a:pt x="133350" y="461334"/>
                    <a:pt x="133350" y="352425"/>
                    <a:pt x="514350" y="352425"/>
                  </a:cubicBezTo>
                  <a:lnTo>
                    <a:pt x="514350" y="333375"/>
                  </a:lnTo>
                  <a:cubicBezTo>
                    <a:pt x="339690" y="333375"/>
                    <a:pt x="226009" y="355845"/>
                    <a:pt x="166783" y="402069"/>
                  </a:cubicBezTo>
                  <a:cubicBezTo>
                    <a:pt x="114300" y="443027"/>
                    <a:pt x="114300" y="495262"/>
                    <a:pt x="114300" y="533400"/>
                  </a:cubicBezTo>
                  <a:moveTo>
                    <a:pt x="19050" y="133350"/>
                  </a:moveTo>
                  <a:lnTo>
                    <a:pt x="0" y="133350"/>
                  </a:lnTo>
                  <a:cubicBezTo>
                    <a:pt x="0" y="203797"/>
                    <a:pt x="95621" y="248412"/>
                    <a:pt x="284731" y="266700"/>
                  </a:cubicBezTo>
                  <a:cubicBezTo>
                    <a:pt x="95621" y="284988"/>
                    <a:pt x="0" y="329603"/>
                    <a:pt x="0" y="400050"/>
                  </a:cubicBezTo>
                  <a:lnTo>
                    <a:pt x="19050" y="400050"/>
                  </a:lnTo>
                  <a:cubicBezTo>
                    <a:pt x="19050" y="353806"/>
                    <a:pt x="83401" y="276225"/>
                    <a:pt x="514350" y="276225"/>
                  </a:cubicBezTo>
                  <a:lnTo>
                    <a:pt x="514350" y="257175"/>
                  </a:lnTo>
                  <a:cubicBezTo>
                    <a:pt x="83401" y="257175"/>
                    <a:pt x="19050" y="179594"/>
                    <a:pt x="19050" y="133350"/>
                  </a:cubicBezTo>
                  <a:moveTo>
                    <a:pt x="76200" y="57150"/>
                  </a:moveTo>
                  <a:lnTo>
                    <a:pt x="57150" y="57150"/>
                  </a:lnTo>
                  <a:cubicBezTo>
                    <a:pt x="57150" y="146647"/>
                    <a:pt x="111471" y="238125"/>
                    <a:pt x="514350" y="238125"/>
                  </a:cubicBezTo>
                  <a:lnTo>
                    <a:pt x="514350" y="219075"/>
                  </a:lnTo>
                  <a:cubicBezTo>
                    <a:pt x="128254" y="219075"/>
                    <a:pt x="76200" y="137217"/>
                    <a:pt x="76200" y="57150"/>
                  </a:cubicBezTo>
                  <a:moveTo>
                    <a:pt x="514350" y="180975"/>
                  </a:moveTo>
                  <a:lnTo>
                    <a:pt x="514350" y="200025"/>
                  </a:lnTo>
                  <a:cubicBezTo>
                    <a:pt x="339690" y="200025"/>
                    <a:pt x="226009" y="177556"/>
                    <a:pt x="166783" y="131331"/>
                  </a:cubicBezTo>
                  <a:cubicBezTo>
                    <a:pt x="114300" y="90373"/>
                    <a:pt x="114300" y="38138"/>
                    <a:pt x="114300" y="0"/>
                  </a:cubicBezTo>
                  <a:lnTo>
                    <a:pt x="133350" y="0"/>
                  </a:lnTo>
                  <a:cubicBezTo>
                    <a:pt x="133350" y="72066"/>
                    <a:pt x="133350" y="180975"/>
                    <a:pt x="514350" y="180975"/>
                  </a:cubicBezTo>
                </a:path>
              </a:pathLst>
            </a:custGeom>
            <a:solidFill>
              <a:schemeClr val="bg1"/>
            </a:solidFill>
            <a:ln>
              <a:noFill/>
            </a:ln>
          </p:spPr>
          <p:txBody>
            <a:bodyPr vert="horz" wrap="square" lIns="91440" tIns="45720" rIns="91440" bIns="45720" numCol="1" anchor="ctr" anchorCtr="0" compatLnSpc="1">
              <a:prstTxWarp prst="textNoShape">
                <a:avLst/>
              </a:prstTxWarp>
            </a:bodyPr>
            <a:lstStyle/>
            <a:p>
              <a:pPr defTabSz="457200" eaLnBrk="1" fontAlgn="auto" hangingPunct="1">
                <a:spcBef>
                  <a:spcPts val="0"/>
                </a:spcBef>
                <a:spcAft>
                  <a:spcPts val="0"/>
                </a:spcAft>
              </a:pPr>
              <a:endParaRPr lang="en-US" sz="1600" dirty="0">
                <a:solidFill>
                  <a:schemeClr val="bg1"/>
                </a:solidFill>
                <a:latin typeface="Amazon Ember Light"/>
              </a:endParaRPr>
            </a:p>
          </p:txBody>
        </p:sp>
        <p:grpSp>
          <p:nvGrpSpPr>
            <p:cNvPr id="1230" name="Graphic 10">
              <a:extLst>
                <a:ext uri="{FF2B5EF4-FFF2-40B4-BE49-F238E27FC236}">
                  <a16:creationId xmlns:a16="http://schemas.microsoft.com/office/drawing/2014/main" id="{562EE4EC-2C24-934F-94EC-BDFFC3B63BCD}"/>
                </a:ext>
              </a:extLst>
            </p:cNvPr>
            <p:cNvGrpSpPr>
              <a:grpSpLocks noChangeAspect="1"/>
            </p:cNvGrpSpPr>
            <p:nvPr/>
          </p:nvGrpSpPr>
          <p:grpSpPr>
            <a:xfrm>
              <a:off x="7699876" y="2412014"/>
              <a:ext cx="423552" cy="452793"/>
              <a:chOff x="12705872" y="-224088"/>
              <a:chExt cx="804768" cy="860329"/>
            </a:xfrm>
            <a:solidFill>
              <a:schemeClr val="tx1"/>
            </a:solidFill>
          </p:grpSpPr>
          <p:sp>
            <p:nvSpPr>
              <p:cNvPr id="1237" name="Freeform 1236">
                <a:extLst>
                  <a:ext uri="{FF2B5EF4-FFF2-40B4-BE49-F238E27FC236}">
                    <a16:creationId xmlns:a16="http://schemas.microsoft.com/office/drawing/2014/main" id="{A44099CB-AAD4-9047-8B14-FB26FC069C01}"/>
                  </a:ext>
                </a:extLst>
              </p:cNvPr>
              <p:cNvSpPr/>
              <p:nvPr/>
            </p:nvSpPr>
            <p:spPr>
              <a:xfrm>
                <a:off x="13054739" y="-30793"/>
                <a:ext cx="110907" cy="131017"/>
              </a:xfrm>
              <a:custGeom>
                <a:avLst/>
                <a:gdLst>
                  <a:gd name="connsiteX0" fmla="*/ 1178 w 110907"/>
                  <a:gd name="connsiteY0" fmla="*/ 129383 h 131017"/>
                  <a:gd name="connsiteX1" fmla="*/ 35 w 110907"/>
                  <a:gd name="connsiteY1" fmla="*/ 125808 h 131017"/>
                  <a:gd name="connsiteX2" fmla="*/ 35 w 110907"/>
                  <a:gd name="connsiteY2" fmla="*/ 4829 h 131017"/>
                  <a:gd name="connsiteX3" fmla="*/ 1178 w 110907"/>
                  <a:gd name="connsiteY3" fmla="*/ 1160 h 131017"/>
                  <a:gd name="connsiteX4" fmla="*/ 4798 w 110907"/>
                  <a:gd name="connsiteY4" fmla="*/ 125 h 131017"/>
                  <a:gd name="connsiteX5" fmla="*/ 23848 w 110907"/>
                  <a:gd name="connsiteY5" fmla="*/ 125 h 131017"/>
                  <a:gd name="connsiteX6" fmla="*/ 28610 w 110907"/>
                  <a:gd name="connsiteY6" fmla="*/ 2887 h 131017"/>
                  <a:gd name="connsiteX7" fmla="*/ 28610 w 110907"/>
                  <a:gd name="connsiteY7" fmla="*/ 4829 h 131017"/>
                  <a:gd name="connsiteX8" fmla="*/ 28610 w 110907"/>
                  <a:gd name="connsiteY8" fmla="*/ 56005 h 131017"/>
                  <a:gd name="connsiteX9" fmla="*/ 73949 w 110907"/>
                  <a:gd name="connsiteY9" fmla="*/ 3982 h 131017"/>
                  <a:gd name="connsiteX10" fmla="*/ 77378 w 110907"/>
                  <a:gd name="connsiteY10" fmla="*/ 1160 h 131017"/>
                  <a:gd name="connsiteX11" fmla="*/ 81950 w 110907"/>
                  <a:gd name="connsiteY11" fmla="*/ 407 h 131017"/>
                  <a:gd name="connsiteX12" fmla="*/ 101572 w 110907"/>
                  <a:gd name="connsiteY12" fmla="*/ 407 h 131017"/>
                  <a:gd name="connsiteX13" fmla="*/ 105572 w 110907"/>
                  <a:gd name="connsiteY13" fmla="*/ 3230 h 131017"/>
                  <a:gd name="connsiteX14" fmla="*/ 102905 w 110907"/>
                  <a:gd name="connsiteY14" fmla="*/ 7933 h 131017"/>
                  <a:gd name="connsiteX15" fmla="*/ 55280 w 110907"/>
                  <a:gd name="connsiteY15" fmla="*/ 60991 h 131017"/>
                  <a:gd name="connsiteX16" fmla="*/ 108239 w 110907"/>
                  <a:gd name="connsiteY16" fmla="*/ 123268 h 131017"/>
                  <a:gd name="connsiteX17" fmla="*/ 110335 w 110907"/>
                  <a:gd name="connsiteY17" fmla="*/ 125996 h 131017"/>
                  <a:gd name="connsiteX18" fmla="*/ 110906 w 110907"/>
                  <a:gd name="connsiteY18" fmla="*/ 127972 h 131017"/>
                  <a:gd name="connsiteX19" fmla="*/ 106906 w 110907"/>
                  <a:gd name="connsiteY19" fmla="*/ 130794 h 131017"/>
                  <a:gd name="connsiteX20" fmla="*/ 84808 w 110907"/>
                  <a:gd name="connsiteY20" fmla="*/ 130794 h 131017"/>
                  <a:gd name="connsiteX21" fmla="*/ 80236 w 110907"/>
                  <a:gd name="connsiteY21" fmla="*/ 130041 h 131017"/>
                  <a:gd name="connsiteX22" fmla="*/ 76807 w 110907"/>
                  <a:gd name="connsiteY22" fmla="*/ 127219 h 131017"/>
                  <a:gd name="connsiteX23" fmla="*/ 28610 w 110907"/>
                  <a:gd name="connsiteY23" fmla="*/ 68893 h 131017"/>
                  <a:gd name="connsiteX24" fmla="*/ 28610 w 110907"/>
                  <a:gd name="connsiteY24" fmla="*/ 126278 h 131017"/>
                  <a:gd name="connsiteX25" fmla="*/ 27563 w 110907"/>
                  <a:gd name="connsiteY25" fmla="*/ 129853 h 131017"/>
                  <a:gd name="connsiteX26" fmla="*/ 23848 w 110907"/>
                  <a:gd name="connsiteY26" fmla="*/ 130982 h 131017"/>
                  <a:gd name="connsiteX27" fmla="*/ 4798 w 110907"/>
                  <a:gd name="connsiteY27" fmla="*/ 130982 h 131017"/>
                  <a:gd name="connsiteX28" fmla="*/ 1178 w 110907"/>
                  <a:gd name="connsiteY28" fmla="*/ 129383 h 1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907" h="131017">
                    <a:moveTo>
                      <a:pt x="1178" y="129383"/>
                    </a:moveTo>
                    <a:cubicBezTo>
                      <a:pt x="332" y="128389"/>
                      <a:pt x="-79" y="127103"/>
                      <a:pt x="35" y="125808"/>
                    </a:cubicBezTo>
                    <a:lnTo>
                      <a:pt x="35" y="4829"/>
                    </a:lnTo>
                    <a:cubicBezTo>
                      <a:pt x="-129" y="3501"/>
                      <a:pt x="287" y="2167"/>
                      <a:pt x="1178" y="1160"/>
                    </a:cubicBezTo>
                    <a:cubicBezTo>
                      <a:pt x="2221" y="399"/>
                      <a:pt x="3505" y="32"/>
                      <a:pt x="4798" y="125"/>
                    </a:cubicBezTo>
                    <a:lnTo>
                      <a:pt x="23848" y="125"/>
                    </a:lnTo>
                    <a:cubicBezTo>
                      <a:pt x="25935" y="-411"/>
                      <a:pt x="28067" y="826"/>
                      <a:pt x="28610" y="2887"/>
                    </a:cubicBezTo>
                    <a:cubicBezTo>
                      <a:pt x="28778" y="3524"/>
                      <a:pt x="28778" y="4192"/>
                      <a:pt x="28610" y="4829"/>
                    </a:cubicBezTo>
                    <a:lnTo>
                      <a:pt x="28610" y="56005"/>
                    </a:lnTo>
                    <a:lnTo>
                      <a:pt x="73949" y="3982"/>
                    </a:lnTo>
                    <a:cubicBezTo>
                      <a:pt x="74882" y="2817"/>
                      <a:pt x="76050" y="1856"/>
                      <a:pt x="77378" y="1160"/>
                    </a:cubicBezTo>
                    <a:cubicBezTo>
                      <a:pt x="78834" y="601"/>
                      <a:pt x="80390" y="344"/>
                      <a:pt x="81950" y="407"/>
                    </a:cubicBezTo>
                    <a:lnTo>
                      <a:pt x="101572" y="407"/>
                    </a:lnTo>
                    <a:cubicBezTo>
                      <a:pt x="104239" y="407"/>
                      <a:pt x="105572" y="1348"/>
                      <a:pt x="105572" y="3230"/>
                    </a:cubicBezTo>
                    <a:cubicBezTo>
                      <a:pt x="105285" y="5063"/>
                      <a:pt x="104338" y="6733"/>
                      <a:pt x="102905" y="7933"/>
                    </a:cubicBezTo>
                    <a:lnTo>
                      <a:pt x="55280" y="60991"/>
                    </a:lnTo>
                    <a:lnTo>
                      <a:pt x="108239" y="123268"/>
                    </a:lnTo>
                    <a:cubicBezTo>
                      <a:pt x="108991" y="124136"/>
                      <a:pt x="109690" y="125048"/>
                      <a:pt x="110335" y="125996"/>
                    </a:cubicBezTo>
                    <a:cubicBezTo>
                      <a:pt x="110723" y="126583"/>
                      <a:pt x="110922" y="127272"/>
                      <a:pt x="110906" y="127972"/>
                    </a:cubicBezTo>
                    <a:cubicBezTo>
                      <a:pt x="110906" y="129853"/>
                      <a:pt x="109573" y="130794"/>
                      <a:pt x="106906" y="130794"/>
                    </a:cubicBezTo>
                    <a:lnTo>
                      <a:pt x="84808" y="130794"/>
                    </a:lnTo>
                    <a:cubicBezTo>
                      <a:pt x="83248" y="130857"/>
                      <a:pt x="81691" y="130600"/>
                      <a:pt x="80236" y="130041"/>
                    </a:cubicBezTo>
                    <a:cubicBezTo>
                      <a:pt x="78907" y="129345"/>
                      <a:pt x="77739" y="128385"/>
                      <a:pt x="76807" y="127219"/>
                    </a:cubicBezTo>
                    <a:lnTo>
                      <a:pt x="28610" y="68893"/>
                    </a:lnTo>
                    <a:lnTo>
                      <a:pt x="28610" y="126278"/>
                    </a:lnTo>
                    <a:cubicBezTo>
                      <a:pt x="28705" y="127555"/>
                      <a:pt x="28333" y="128823"/>
                      <a:pt x="27563" y="129853"/>
                    </a:cubicBezTo>
                    <a:cubicBezTo>
                      <a:pt x="26543" y="130734"/>
                      <a:pt x="25192" y="131145"/>
                      <a:pt x="23848" y="130982"/>
                    </a:cubicBezTo>
                    <a:lnTo>
                      <a:pt x="4798" y="130982"/>
                    </a:lnTo>
                    <a:cubicBezTo>
                      <a:pt x="3419" y="130970"/>
                      <a:pt x="2107" y="130390"/>
                      <a:pt x="1178" y="129383"/>
                    </a:cubicBezTo>
                    <a:close/>
                  </a:path>
                </a:pathLst>
              </a:custGeom>
              <a:solidFill>
                <a:schemeClr val="tx1"/>
              </a:solidFill>
              <a:ln w="9525" cap="flat">
                <a:noFill/>
                <a:prstDash val="solid"/>
                <a:miter/>
              </a:ln>
            </p:spPr>
            <p:txBody>
              <a:bodyPr rtlCol="0" anchor="ctr"/>
              <a:lstStyle/>
              <a:p>
                <a:endParaRPr lang="en-US" dirty="0">
                  <a:solidFill>
                    <a:schemeClr val="bg1"/>
                  </a:solidFill>
                </a:endParaRPr>
              </a:p>
            </p:txBody>
          </p:sp>
          <p:sp>
            <p:nvSpPr>
              <p:cNvPr id="1238" name="Freeform 1237">
                <a:extLst>
                  <a:ext uri="{FF2B5EF4-FFF2-40B4-BE49-F238E27FC236}">
                    <a16:creationId xmlns:a16="http://schemas.microsoft.com/office/drawing/2014/main" id="{AD4135B2-BC84-5D42-8F12-F81DF71685E3}"/>
                  </a:ext>
                </a:extLst>
              </p:cNvPr>
              <p:cNvSpPr/>
              <p:nvPr/>
            </p:nvSpPr>
            <p:spPr>
              <a:xfrm>
                <a:off x="12823399" y="-224088"/>
                <a:ext cx="550577" cy="420890"/>
              </a:xfrm>
              <a:custGeom>
                <a:avLst/>
                <a:gdLst>
                  <a:gd name="connsiteX0" fmla="*/ 498265 w 550577"/>
                  <a:gd name="connsiteY0" fmla="*/ 317598 h 420890"/>
                  <a:gd name="connsiteX1" fmla="*/ 476643 w 550577"/>
                  <a:gd name="connsiteY1" fmla="*/ 322302 h 420890"/>
                  <a:gd name="connsiteX2" fmla="*/ 319195 w 550577"/>
                  <a:gd name="connsiteY2" fmla="*/ 81096 h 420890"/>
                  <a:gd name="connsiteX3" fmla="*/ 325958 w 550577"/>
                  <a:gd name="connsiteY3" fmla="*/ 68114 h 420890"/>
                  <a:gd name="connsiteX4" fmla="*/ 293277 w 550577"/>
                  <a:gd name="connsiteY4" fmla="*/ 2742 h 420890"/>
                  <a:gd name="connsiteX5" fmla="*/ 227087 w 550577"/>
                  <a:gd name="connsiteY5" fmla="*/ 35019 h 420890"/>
                  <a:gd name="connsiteX6" fmla="*/ 224326 w 550577"/>
                  <a:gd name="connsiteY6" fmla="*/ 51369 h 420890"/>
                  <a:gd name="connsiteX7" fmla="*/ 232137 w 550577"/>
                  <a:gd name="connsiteY7" fmla="*/ 78274 h 420890"/>
                  <a:gd name="connsiteX8" fmla="*/ 69640 w 550577"/>
                  <a:gd name="connsiteY8" fmla="*/ 320514 h 420890"/>
                  <a:gd name="connsiteX9" fmla="*/ 52590 w 550577"/>
                  <a:gd name="connsiteY9" fmla="*/ 317598 h 420890"/>
                  <a:gd name="connsiteX10" fmla="*/ 1 w 550577"/>
                  <a:gd name="connsiteY10" fmla="*/ 368949 h 420890"/>
                  <a:gd name="connsiteX11" fmla="*/ 51994 w 550577"/>
                  <a:gd name="connsiteY11" fmla="*/ 420890 h 420890"/>
                  <a:gd name="connsiteX12" fmla="*/ 92500 w 550577"/>
                  <a:gd name="connsiteY12" fmla="*/ 402265 h 420890"/>
                  <a:gd name="connsiteX13" fmla="*/ 102025 w 550577"/>
                  <a:gd name="connsiteY13" fmla="*/ 385802 h 420890"/>
                  <a:gd name="connsiteX14" fmla="*/ 86309 w 550577"/>
                  <a:gd name="connsiteY14" fmla="*/ 329357 h 420890"/>
                  <a:gd name="connsiteX15" fmla="*/ 245376 w 550577"/>
                  <a:gd name="connsiteY15" fmla="*/ 92291 h 420890"/>
                  <a:gd name="connsiteX16" fmla="*/ 305193 w 550577"/>
                  <a:gd name="connsiteY16" fmla="*/ 93984 h 420890"/>
                  <a:gd name="connsiteX17" fmla="*/ 461022 w 550577"/>
                  <a:gd name="connsiteY17" fmla="*/ 333120 h 420890"/>
                  <a:gd name="connsiteX18" fmla="*/ 446925 w 550577"/>
                  <a:gd name="connsiteY18" fmla="*/ 359837 h 420890"/>
                  <a:gd name="connsiteX19" fmla="*/ 104883 w 550577"/>
                  <a:gd name="connsiteY19" fmla="*/ 359837 h 420890"/>
                  <a:gd name="connsiteX20" fmla="*/ 104883 w 550577"/>
                  <a:gd name="connsiteY20" fmla="*/ 378652 h 420890"/>
                  <a:gd name="connsiteX21" fmla="*/ 447021 w 550577"/>
                  <a:gd name="connsiteY21" fmla="*/ 378652 h 420890"/>
                  <a:gd name="connsiteX22" fmla="*/ 507879 w 550577"/>
                  <a:gd name="connsiteY22" fmla="*/ 419914 h 420890"/>
                  <a:gd name="connsiteX23" fmla="*/ 547700 w 550577"/>
                  <a:gd name="connsiteY23" fmla="*/ 385990 h 420890"/>
                  <a:gd name="connsiteX24" fmla="*/ 515416 w 550577"/>
                  <a:gd name="connsiteY24" fmla="*/ 320426 h 420890"/>
                  <a:gd name="connsiteX25" fmla="*/ 498265 w 550577"/>
                  <a:gd name="connsiteY25" fmla="*/ 317598 h 420890"/>
                  <a:gd name="connsiteX26" fmla="*/ 52590 w 550577"/>
                  <a:gd name="connsiteY26" fmla="*/ 402265 h 420890"/>
                  <a:gd name="connsiteX27" fmla="*/ 19348 w 550577"/>
                  <a:gd name="connsiteY27" fmla="*/ 369433 h 420890"/>
                  <a:gd name="connsiteX28" fmla="*/ 52590 w 550577"/>
                  <a:gd name="connsiteY28" fmla="*/ 336601 h 420890"/>
                  <a:gd name="connsiteX29" fmla="*/ 85833 w 550577"/>
                  <a:gd name="connsiteY29" fmla="*/ 369433 h 420890"/>
                  <a:gd name="connsiteX30" fmla="*/ 85833 w 550577"/>
                  <a:gd name="connsiteY30" fmla="*/ 369527 h 420890"/>
                  <a:gd name="connsiteX31" fmla="*/ 52590 w 550577"/>
                  <a:gd name="connsiteY31" fmla="*/ 401983 h 420890"/>
                  <a:gd name="connsiteX32" fmla="*/ 276523 w 550577"/>
                  <a:gd name="connsiteY32" fmla="*/ 84389 h 420890"/>
                  <a:gd name="connsiteX33" fmla="*/ 243281 w 550577"/>
                  <a:gd name="connsiteY33" fmla="*/ 51557 h 420890"/>
                  <a:gd name="connsiteX34" fmla="*/ 276523 w 550577"/>
                  <a:gd name="connsiteY34" fmla="*/ 18725 h 420890"/>
                  <a:gd name="connsiteX35" fmla="*/ 309765 w 550577"/>
                  <a:gd name="connsiteY35" fmla="*/ 51557 h 420890"/>
                  <a:gd name="connsiteX36" fmla="*/ 309765 w 550577"/>
                  <a:gd name="connsiteY36" fmla="*/ 51651 h 420890"/>
                  <a:gd name="connsiteX37" fmla="*/ 276618 w 550577"/>
                  <a:gd name="connsiteY37" fmla="*/ 84389 h 420890"/>
                  <a:gd name="connsiteX38" fmla="*/ 276523 w 550577"/>
                  <a:gd name="connsiteY38" fmla="*/ 84389 h 420890"/>
                  <a:gd name="connsiteX39" fmla="*/ 498265 w 550577"/>
                  <a:gd name="connsiteY39" fmla="*/ 401983 h 420890"/>
                  <a:gd name="connsiteX40" fmla="*/ 465023 w 550577"/>
                  <a:gd name="connsiteY40" fmla="*/ 369151 h 420890"/>
                  <a:gd name="connsiteX41" fmla="*/ 498265 w 550577"/>
                  <a:gd name="connsiteY41" fmla="*/ 336319 h 420890"/>
                  <a:gd name="connsiteX42" fmla="*/ 531507 w 550577"/>
                  <a:gd name="connsiteY42" fmla="*/ 369151 h 420890"/>
                  <a:gd name="connsiteX43" fmla="*/ 531507 w 550577"/>
                  <a:gd name="connsiteY43" fmla="*/ 369245 h 420890"/>
                  <a:gd name="connsiteX44" fmla="*/ 498360 w 550577"/>
                  <a:gd name="connsiteY44" fmla="*/ 401983 h 420890"/>
                  <a:gd name="connsiteX45" fmla="*/ 498265 w 550577"/>
                  <a:gd name="connsiteY45" fmla="*/ 401983 h 42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50577" h="420890">
                    <a:moveTo>
                      <a:pt x="498265" y="317598"/>
                    </a:moveTo>
                    <a:cubicBezTo>
                      <a:pt x="490797" y="317594"/>
                      <a:pt x="483418" y="319199"/>
                      <a:pt x="476643" y="322302"/>
                    </a:cubicBezTo>
                    <a:lnTo>
                      <a:pt x="319195" y="81096"/>
                    </a:lnTo>
                    <a:cubicBezTo>
                      <a:pt x="322045" y="77098"/>
                      <a:pt x="324321" y="72729"/>
                      <a:pt x="325958" y="68114"/>
                    </a:cubicBezTo>
                    <a:cubicBezTo>
                      <a:pt x="335210" y="41149"/>
                      <a:pt x="320579" y="11880"/>
                      <a:pt x="293277" y="2742"/>
                    </a:cubicBezTo>
                    <a:cubicBezTo>
                      <a:pt x="265974" y="-6397"/>
                      <a:pt x="236341" y="8054"/>
                      <a:pt x="227087" y="35019"/>
                    </a:cubicBezTo>
                    <a:cubicBezTo>
                      <a:pt x="225280" y="40286"/>
                      <a:pt x="224348" y="45807"/>
                      <a:pt x="224326" y="51369"/>
                    </a:cubicBezTo>
                    <a:cubicBezTo>
                      <a:pt x="224264" y="60891"/>
                      <a:pt x="226976" y="70230"/>
                      <a:pt x="232137" y="78274"/>
                    </a:cubicBezTo>
                    <a:lnTo>
                      <a:pt x="69640" y="320514"/>
                    </a:lnTo>
                    <a:cubicBezTo>
                      <a:pt x="64181" y="318536"/>
                      <a:pt x="58405" y="317548"/>
                      <a:pt x="52590" y="317598"/>
                    </a:cubicBezTo>
                    <a:cubicBezTo>
                      <a:pt x="23710" y="317435"/>
                      <a:pt x="166" y="340426"/>
                      <a:pt x="1" y="368949"/>
                    </a:cubicBezTo>
                    <a:cubicBezTo>
                      <a:pt x="-164" y="397473"/>
                      <a:pt x="23114" y="420727"/>
                      <a:pt x="51994" y="420890"/>
                    </a:cubicBezTo>
                    <a:cubicBezTo>
                      <a:pt x="67637" y="420978"/>
                      <a:pt x="82499" y="414145"/>
                      <a:pt x="92500" y="402265"/>
                    </a:cubicBezTo>
                    <a:cubicBezTo>
                      <a:pt x="96687" y="397412"/>
                      <a:pt x="99918" y="391828"/>
                      <a:pt x="102025" y="385802"/>
                    </a:cubicBezTo>
                    <a:cubicBezTo>
                      <a:pt x="109159" y="365589"/>
                      <a:pt x="102904" y="343125"/>
                      <a:pt x="86309" y="329357"/>
                    </a:cubicBezTo>
                    <a:lnTo>
                      <a:pt x="245376" y="92291"/>
                    </a:lnTo>
                    <a:cubicBezTo>
                      <a:pt x="262937" y="105319"/>
                      <a:pt x="286906" y="105997"/>
                      <a:pt x="305193" y="93984"/>
                    </a:cubicBezTo>
                    <a:lnTo>
                      <a:pt x="461022" y="333120"/>
                    </a:lnTo>
                    <a:cubicBezTo>
                      <a:pt x="453706" y="340421"/>
                      <a:pt x="448792" y="349733"/>
                      <a:pt x="446925" y="359837"/>
                    </a:cubicBezTo>
                    <a:lnTo>
                      <a:pt x="104883" y="359837"/>
                    </a:lnTo>
                    <a:lnTo>
                      <a:pt x="104883" y="378652"/>
                    </a:lnTo>
                    <a:lnTo>
                      <a:pt x="447021" y="378652"/>
                    </a:lnTo>
                    <a:cubicBezTo>
                      <a:pt x="452290" y="406644"/>
                      <a:pt x="479536" y="425118"/>
                      <a:pt x="507879" y="419914"/>
                    </a:cubicBezTo>
                    <a:cubicBezTo>
                      <a:pt x="526371" y="416519"/>
                      <a:pt x="541585" y="403558"/>
                      <a:pt x="547700" y="385990"/>
                    </a:cubicBezTo>
                    <a:cubicBezTo>
                      <a:pt x="557116" y="359080"/>
                      <a:pt x="542662" y="329726"/>
                      <a:pt x="515416" y="320426"/>
                    </a:cubicBezTo>
                    <a:cubicBezTo>
                      <a:pt x="509899" y="318543"/>
                      <a:pt x="504102" y="317587"/>
                      <a:pt x="498265" y="317598"/>
                    </a:cubicBezTo>
                    <a:close/>
                    <a:moveTo>
                      <a:pt x="52590" y="402265"/>
                    </a:moveTo>
                    <a:cubicBezTo>
                      <a:pt x="34231" y="402265"/>
                      <a:pt x="19348" y="387566"/>
                      <a:pt x="19348" y="369433"/>
                    </a:cubicBezTo>
                    <a:cubicBezTo>
                      <a:pt x="19348" y="351300"/>
                      <a:pt x="34232" y="336601"/>
                      <a:pt x="52590" y="336601"/>
                    </a:cubicBezTo>
                    <a:cubicBezTo>
                      <a:pt x="70950" y="336601"/>
                      <a:pt x="85833" y="351300"/>
                      <a:pt x="85833" y="369433"/>
                    </a:cubicBezTo>
                    <a:cubicBezTo>
                      <a:pt x="85833" y="369464"/>
                      <a:pt x="85833" y="369496"/>
                      <a:pt x="85833" y="369527"/>
                    </a:cubicBezTo>
                    <a:cubicBezTo>
                      <a:pt x="85675" y="387534"/>
                      <a:pt x="70823" y="402035"/>
                      <a:pt x="52590" y="401983"/>
                    </a:cubicBezTo>
                    <a:close/>
                    <a:moveTo>
                      <a:pt x="276523" y="84389"/>
                    </a:moveTo>
                    <a:cubicBezTo>
                      <a:pt x="258164" y="84388"/>
                      <a:pt x="243281" y="69689"/>
                      <a:pt x="243281" y="51557"/>
                    </a:cubicBezTo>
                    <a:cubicBezTo>
                      <a:pt x="243281" y="33424"/>
                      <a:pt x="258165" y="18725"/>
                      <a:pt x="276523" y="18725"/>
                    </a:cubicBezTo>
                    <a:cubicBezTo>
                      <a:pt x="294883" y="18725"/>
                      <a:pt x="309765" y="33424"/>
                      <a:pt x="309765" y="51557"/>
                    </a:cubicBezTo>
                    <a:cubicBezTo>
                      <a:pt x="309765" y="51588"/>
                      <a:pt x="309765" y="51619"/>
                      <a:pt x="309765" y="51651"/>
                    </a:cubicBezTo>
                    <a:cubicBezTo>
                      <a:pt x="309765" y="69731"/>
                      <a:pt x="294925" y="84389"/>
                      <a:pt x="276618" y="84389"/>
                    </a:cubicBezTo>
                    <a:cubicBezTo>
                      <a:pt x="276587" y="84389"/>
                      <a:pt x="276554" y="84389"/>
                      <a:pt x="276523" y="84389"/>
                    </a:cubicBezTo>
                    <a:close/>
                    <a:moveTo>
                      <a:pt x="498265" y="401983"/>
                    </a:moveTo>
                    <a:cubicBezTo>
                      <a:pt x="479906" y="401983"/>
                      <a:pt x="465023" y="387284"/>
                      <a:pt x="465023" y="369151"/>
                    </a:cubicBezTo>
                    <a:cubicBezTo>
                      <a:pt x="465023" y="351018"/>
                      <a:pt x="479907" y="336319"/>
                      <a:pt x="498265" y="336319"/>
                    </a:cubicBezTo>
                    <a:cubicBezTo>
                      <a:pt x="516624" y="336319"/>
                      <a:pt x="531507" y="351018"/>
                      <a:pt x="531507" y="369151"/>
                    </a:cubicBezTo>
                    <a:cubicBezTo>
                      <a:pt x="531507" y="369182"/>
                      <a:pt x="531507" y="369214"/>
                      <a:pt x="531507" y="369245"/>
                    </a:cubicBezTo>
                    <a:cubicBezTo>
                      <a:pt x="531507" y="387326"/>
                      <a:pt x="516667" y="401983"/>
                      <a:pt x="498360" y="401983"/>
                    </a:cubicBezTo>
                    <a:cubicBezTo>
                      <a:pt x="498329" y="401983"/>
                      <a:pt x="498297" y="401983"/>
                      <a:pt x="498265" y="401983"/>
                    </a:cubicBezTo>
                    <a:close/>
                  </a:path>
                </a:pathLst>
              </a:custGeom>
              <a:solidFill>
                <a:schemeClr val="bg1"/>
              </a:solidFill>
              <a:ln w="9525" cap="flat">
                <a:solidFill>
                  <a:schemeClr val="bg1"/>
                </a:solidFill>
                <a:prstDash val="solid"/>
                <a:miter/>
              </a:ln>
            </p:spPr>
            <p:txBody>
              <a:bodyPr rtlCol="0" anchor="ctr"/>
              <a:lstStyle/>
              <a:p>
                <a:endParaRPr lang="en-US" dirty="0">
                  <a:solidFill>
                    <a:schemeClr val="bg1"/>
                  </a:solidFill>
                </a:endParaRPr>
              </a:p>
            </p:txBody>
          </p:sp>
          <p:sp>
            <p:nvSpPr>
              <p:cNvPr id="1239" name="Freeform 1238">
                <a:extLst>
                  <a:ext uri="{FF2B5EF4-FFF2-40B4-BE49-F238E27FC236}">
                    <a16:creationId xmlns:a16="http://schemas.microsoft.com/office/drawing/2014/main" id="{3807F5E0-E187-9242-A162-6DBB5B022A50}"/>
                  </a:ext>
                </a:extLst>
              </p:cNvPr>
              <p:cNvSpPr/>
              <p:nvPr/>
            </p:nvSpPr>
            <p:spPr>
              <a:xfrm>
                <a:off x="12706349" y="442300"/>
                <a:ext cx="804291" cy="96649"/>
              </a:xfrm>
              <a:custGeom>
                <a:avLst/>
                <a:gdLst>
                  <a:gd name="connsiteX0" fmla="*/ 792385 w 804291"/>
                  <a:gd name="connsiteY0" fmla="*/ 43498 h 96649"/>
                  <a:gd name="connsiteX1" fmla="*/ 804291 w 804291"/>
                  <a:gd name="connsiteY1" fmla="*/ 58173 h 96649"/>
                  <a:gd name="connsiteX2" fmla="*/ 717613 w 804291"/>
                  <a:gd name="connsiteY2" fmla="*/ 92040 h 96649"/>
                  <a:gd name="connsiteX3" fmla="*/ 717042 w 804291"/>
                  <a:gd name="connsiteY3" fmla="*/ 92040 h 96649"/>
                  <a:gd name="connsiteX4" fmla="*/ 630460 w 804291"/>
                  <a:gd name="connsiteY4" fmla="*/ 53281 h 96649"/>
                  <a:gd name="connsiteX5" fmla="*/ 562642 w 804291"/>
                  <a:gd name="connsiteY5" fmla="*/ 18944 h 96649"/>
                  <a:gd name="connsiteX6" fmla="*/ 491871 w 804291"/>
                  <a:gd name="connsiteY6" fmla="*/ 49707 h 96649"/>
                  <a:gd name="connsiteX7" fmla="*/ 402050 w 804291"/>
                  <a:gd name="connsiteY7" fmla="*/ 89970 h 96649"/>
                  <a:gd name="connsiteX8" fmla="*/ 314230 w 804291"/>
                  <a:gd name="connsiteY8" fmla="*/ 54787 h 96649"/>
                  <a:gd name="connsiteX9" fmla="*/ 242126 w 804291"/>
                  <a:gd name="connsiteY9" fmla="*/ 26564 h 96649"/>
                  <a:gd name="connsiteX10" fmla="*/ 169545 w 804291"/>
                  <a:gd name="connsiteY10" fmla="*/ 61090 h 96649"/>
                  <a:gd name="connsiteX11" fmla="*/ 88106 w 804291"/>
                  <a:gd name="connsiteY11" fmla="*/ 96649 h 96649"/>
                  <a:gd name="connsiteX12" fmla="*/ 81344 w 804291"/>
                  <a:gd name="connsiteY12" fmla="*/ 96649 h 96649"/>
                  <a:gd name="connsiteX13" fmla="*/ 0 w 804291"/>
                  <a:gd name="connsiteY13" fmla="*/ 57703 h 96649"/>
                  <a:gd name="connsiteX14" fmla="*/ 12954 w 804291"/>
                  <a:gd name="connsiteY14" fmla="*/ 43874 h 96649"/>
                  <a:gd name="connsiteX15" fmla="*/ 82582 w 804291"/>
                  <a:gd name="connsiteY15" fmla="*/ 77364 h 96649"/>
                  <a:gd name="connsiteX16" fmla="*/ 157925 w 804291"/>
                  <a:gd name="connsiteY16" fmla="*/ 45944 h 96649"/>
                  <a:gd name="connsiteX17" fmla="*/ 240697 w 804291"/>
                  <a:gd name="connsiteY17" fmla="*/ 7561 h 96649"/>
                  <a:gd name="connsiteX18" fmla="*/ 326422 w 804291"/>
                  <a:gd name="connsiteY18" fmla="*/ 39923 h 96649"/>
                  <a:gd name="connsiteX19" fmla="*/ 402622 w 804291"/>
                  <a:gd name="connsiteY19" fmla="*/ 71155 h 96649"/>
                  <a:gd name="connsiteX20" fmla="*/ 480536 w 804291"/>
                  <a:gd name="connsiteY20" fmla="*/ 35313 h 96649"/>
                  <a:gd name="connsiteX21" fmla="*/ 565118 w 804291"/>
                  <a:gd name="connsiteY21" fmla="*/ 224 h 96649"/>
                  <a:gd name="connsiteX22" fmla="*/ 643509 w 804291"/>
                  <a:gd name="connsiteY22" fmla="*/ 38700 h 96649"/>
                  <a:gd name="connsiteX23" fmla="*/ 717995 w 804291"/>
                  <a:gd name="connsiteY23" fmla="*/ 73225 h 96649"/>
                  <a:gd name="connsiteX24" fmla="*/ 717995 w 804291"/>
                  <a:gd name="connsiteY24" fmla="*/ 73225 h 96649"/>
                  <a:gd name="connsiteX25" fmla="*/ 792385 w 804291"/>
                  <a:gd name="connsiteY25" fmla="*/ 43498 h 9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4291" h="96649">
                    <a:moveTo>
                      <a:pt x="792385" y="43498"/>
                    </a:moveTo>
                    <a:lnTo>
                      <a:pt x="804291" y="58173"/>
                    </a:lnTo>
                    <a:cubicBezTo>
                      <a:pt x="780167" y="78915"/>
                      <a:pt x="749576" y="90867"/>
                      <a:pt x="717613" y="92040"/>
                    </a:cubicBezTo>
                    <a:lnTo>
                      <a:pt x="717042" y="92040"/>
                    </a:lnTo>
                    <a:cubicBezTo>
                      <a:pt x="678085" y="92040"/>
                      <a:pt x="653891" y="72284"/>
                      <a:pt x="630460" y="53281"/>
                    </a:cubicBezTo>
                    <a:cubicBezTo>
                      <a:pt x="610172" y="36724"/>
                      <a:pt x="591026" y="21108"/>
                      <a:pt x="562642" y="18944"/>
                    </a:cubicBezTo>
                    <a:cubicBezTo>
                      <a:pt x="531876" y="16592"/>
                      <a:pt x="513302" y="32021"/>
                      <a:pt x="491871" y="49707"/>
                    </a:cubicBezTo>
                    <a:cubicBezTo>
                      <a:pt x="470440" y="67392"/>
                      <a:pt x="444246" y="89218"/>
                      <a:pt x="402050" y="89970"/>
                    </a:cubicBezTo>
                    <a:cubicBezTo>
                      <a:pt x="359855" y="90723"/>
                      <a:pt x="336137" y="71155"/>
                      <a:pt x="314230" y="54787"/>
                    </a:cubicBezTo>
                    <a:cubicBezTo>
                      <a:pt x="292322" y="38418"/>
                      <a:pt x="274034" y="23930"/>
                      <a:pt x="242126" y="26564"/>
                    </a:cubicBezTo>
                    <a:cubicBezTo>
                      <a:pt x="211741" y="28822"/>
                      <a:pt x="191262" y="44532"/>
                      <a:pt x="169545" y="61090"/>
                    </a:cubicBezTo>
                    <a:cubicBezTo>
                      <a:pt x="147828" y="77647"/>
                      <a:pt x="122968" y="96649"/>
                      <a:pt x="88106" y="96649"/>
                    </a:cubicBezTo>
                    <a:lnTo>
                      <a:pt x="81344" y="96649"/>
                    </a:lnTo>
                    <a:cubicBezTo>
                      <a:pt x="50442" y="93494"/>
                      <a:pt x="21648" y="79709"/>
                      <a:pt x="0" y="57703"/>
                    </a:cubicBezTo>
                    <a:lnTo>
                      <a:pt x="12954" y="43874"/>
                    </a:lnTo>
                    <a:cubicBezTo>
                      <a:pt x="31510" y="62700"/>
                      <a:pt x="56134" y="74543"/>
                      <a:pt x="82582" y="77364"/>
                    </a:cubicBezTo>
                    <a:cubicBezTo>
                      <a:pt x="114109" y="79434"/>
                      <a:pt x="134398" y="63912"/>
                      <a:pt x="157925" y="45944"/>
                    </a:cubicBezTo>
                    <a:cubicBezTo>
                      <a:pt x="179832" y="29198"/>
                      <a:pt x="204597" y="10195"/>
                      <a:pt x="240697" y="7561"/>
                    </a:cubicBezTo>
                    <a:cubicBezTo>
                      <a:pt x="280035" y="4551"/>
                      <a:pt x="303371" y="22519"/>
                      <a:pt x="326422" y="39923"/>
                    </a:cubicBezTo>
                    <a:cubicBezTo>
                      <a:pt x="349472" y="57327"/>
                      <a:pt x="367760" y="71532"/>
                      <a:pt x="402622" y="71155"/>
                    </a:cubicBezTo>
                    <a:cubicBezTo>
                      <a:pt x="437483" y="70779"/>
                      <a:pt x="458724" y="53375"/>
                      <a:pt x="480536" y="35313"/>
                    </a:cubicBezTo>
                    <a:cubicBezTo>
                      <a:pt x="502349" y="17251"/>
                      <a:pt x="526352" y="-2316"/>
                      <a:pt x="565118" y="224"/>
                    </a:cubicBezTo>
                    <a:cubicBezTo>
                      <a:pt x="599504" y="2858"/>
                      <a:pt x="622268" y="21108"/>
                      <a:pt x="643509" y="38700"/>
                    </a:cubicBezTo>
                    <a:cubicBezTo>
                      <a:pt x="664750" y="56292"/>
                      <a:pt x="685895" y="73225"/>
                      <a:pt x="717995" y="73225"/>
                    </a:cubicBezTo>
                    <a:lnTo>
                      <a:pt x="717995" y="73225"/>
                    </a:lnTo>
                    <a:cubicBezTo>
                      <a:pt x="745481" y="71905"/>
                      <a:pt x="771703" y="61426"/>
                      <a:pt x="792385" y="43498"/>
                    </a:cubicBezTo>
                    <a:close/>
                  </a:path>
                </a:pathLst>
              </a:custGeom>
              <a:solidFill>
                <a:schemeClr val="bg1"/>
              </a:solidFill>
              <a:ln w="9525" cap="flat">
                <a:noFill/>
                <a:prstDash val="solid"/>
                <a:miter/>
              </a:ln>
            </p:spPr>
            <p:txBody>
              <a:bodyPr rtlCol="0" anchor="ctr"/>
              <a:lstStyle/>
              <a:p>
                <a:endParaRPr lang="en-US" dirty="0">
                  <a:solidFill>
                    <a:schemeClr val="bg1"/>
                  </a:solidFill>
                </a:endParaRPr>
              </a:p>
            </p:txBody>
          </p:sp>
          <p:sp>
            <p:nvSpPr>
              <p:cNvPr id="1240" name="Freeform 1239">
                <a:extLst>
                  <a:ext uri="{FF2B5EF4-FFF2-40B4-BE49-F238E27FC236}">
                    <a16:creationId xmlns:a16="http://schemas.microsoft.com/office/drawing/2014/main" id="{3FC44965-7D1B-AA47-8BD4-39608F90914F}"/>
                  </a:ext>
                </a:extLst>
              </p:cNvPr>
              <p:cNvSpPr/>
              <p:nvPr/>
            </p:nvSpPr>
            <p:spPr>
              <a:xfrm>
                <a:off x="12706349" y="335526"/>
                <a:ext cx="804291" cy="96649"/>
              </a:xfrm>
              <a:custGeom>
                <a:avLst/>
                <a:gdLst>
                  <a:gd name="connsiteX0" fmla="*/ 792385 w 804291"/>
                  <a:gd name="connsiteY0" fmla="*/ 43498 h 96649"/>
                  <a:gd name="connsiteX1" fmla="*/ 804291 w 804291"/>
                  <a:gd name="connsiteY1" fmla="*/ 58173 h 96649"/>
                  <a:gd name="connsiteX2" fmla="*/ 717613 w 804291"/>
                  <a:gd name="connsiteY2" fmla="*/ 92040 h 96649"/>
                  <a:gd name="connsiteX3" fmla="*/ 717042 w 804291"/>
                  <a:gd name="connsiteY3" fmla="*/ 92040 h 96649"/>
                  <a:gd name="connsiteX4" fmla="*/ 630460 w 804291"/>
                  <a:gd name="connsiteY4" fmla="*/ 53281 h 96649"/>
                  <a:gd name="connsiteX5" fmla="*/ 562642 w 804291"/>
                  <a:gd name="connsiteY5" fmla="*/ 19038 h 96649"/>
                  <a:gd name="connsiteX6" fmla="*/ 491871 w 804291"/>
                  <a:gd name="connsiteY6" fmla="*/ 49801 h 96649"/>
                  <a:gd name="connsiteX7" fmla="*/ 402050 w 804291"/>
                  <a:gd name="connsiteY7" fmla="*/ 89970 h 96649"/>
                  <a:gd name="connsiteX8" fmla="*/ 314230 w 804291"/>
                  <a:gd name="connsiteY8" fmla="*/ 54786 h 96649"/>
                  <a:gd name="connsiteX9" fmla="*/ 242126 w 804291"/>
                  <a:gd name="connsiteY9" fmla="*/ 26564 h 96649"/>
                  <a:gd name="connsiteX10" fmla="*/ 169545 w 804291"/>
                  <a:gd name="connsiteY10" fmla="*/ 61090 h 96649"/>
                  <a:gd name="connsiteX11" fmla="*/ 88106 w 804291"/>
                  <a:gd name="connsiteY11" fmla="*/ 96649 h 96649"/>
                  <a:gd name="connsiteX12" fmla="*/ 81344 w 804291"/>
                  <a:gd name="connsiteY12" fmla="*/ 96649 h 96649"/>
                  <a:gd name="connsiteX13" fmla="*/ 0 w 804291"/>
                  <a:gd name="connsiteY13" fmla="*/ 57703 h 96649"/>
                  <a:gd name="connsiteX14" fmla="*/ 12954 w 804291"/>
                  <a:gd name="connsiteY14" fmla="*/ 43968 h 96649"/>
                  <a:gd name="connsiteX15" fmla="*/ 82582 w 804291"/>
                  <a:gd name="connsiteY15" fmla="*/ 77364 h 96649"/>
                  <a:gd name="connsiteX16" fmla="*/ 157925 w 804291"/>
                  <a:gd name="connsiteY16" fmla="*/ 45944 h 96649"/>
                  <a:gd name="connsiteX17" fmla="*/ 240697 w 804291"/>
                  <a:gd name="connsiteY17" fmla="*/ 7561 h 96649"/>
                  <a:gd name="connsiteX18" fmla="*/ 326422 w 804291"/>
                  <a:gd name="connsiteY18" fmla="*/ 39923 h 96649"/>
                  <a:gd name="connsiteX19" fmla="*/ 402622 w 804291"/>
                  <a:gd name="connsiteY19" fmla="*/ 71155 h 96649"/>
                  <a:gd name="connsiteX20" fmla="*/ 480536 w 804291"/>
                  <a:gd name="connsiteY20" fmla="*/ 35313 h 96649"/>
                  <a:gd name="connsiteX21" fmla="*/ 565118 w 804291"/>
                  <a:gd name="connsiteY21" fmla="*/ 224 h 96649"/>
                  <a:gd name="connsiteX22" fmla="*/ 643509 w 804291"/>
                  <a:gd name="connsiteY22" fmla="*/ 38794 h 96649"/>
                  <a:gd name="connsiteX23" fmla="*/ 717995 w 804291"/>
                  <a:gd name="connsiteY23" fmla="*/ 73225 h 96649"/>
                  <a:gd name="connsiteX24" fmla="*/ 717995 w 804291"/>
                  <a:gd name="connsiteY24" fmla="*/ 73225 h 96649"/>
                  <a:gd name="connsiteX25" fmla="*/ 792385 w 804291"/>
                  <a:gd name="connsiteY25" fmla="*/ 43498 h 9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4291" h="96649">
                    <a:moveTo>
                      <a:pt x="792385" y="43498"/>
                    </a:moveTo>
                    <a:lnTo>
                      <a:pt x="804291" y="58173"/>
                    </a:lnTo>
                    <a:cubicBezTo>
                      <a:pt x="780167" y="78915"/>
                      <a:pt x="749576" y="90867"/>
                      <a:pt x="717613" y="92040"/>
                    </a:cubicBezTo>
                    <a:lnTo>
                      <a:pt x="717042" y="92040"/>
                    </a:lnTo>
                    <a:cubicBezTo>
                      <a:pt x="678085" y="92040"/>
                      <a:pt x="653891" y="72284"/>
                      <a:pt x="630460" y="53281"/>
                    </a:cubicBezTo>
                    <a:cubicBezTo>
                      <a:pt x="610172" y="36724"/>
                      <a:pt x="591026" y="21202"/>
                      <a:pt x="562642" y="19038"/>
                    </a:cubicBezTo>
                    <a:cubicBezTo>
                      <a:pt x="531876" y="16592"/>
                      <a:pt x="513302" y="32021"/>
                      <a:pt x="491871" y="49801"/>
                    </a:cubicBezTo>
                    <a:cubicBezTo>
                      <a:pt x="470440" y="67581"/>
                      <a:pt x="444246" y="89218"/>
                      <a:pt x="402050" y="89970"/>
                    </a:cubicBezTo>
                    <a:cubicBezTo>
                      <a:pt x="359855" y="90723"/>
                      <a:pt x="336137" y="71155"/>
                      <a:pt x="314230" y="54786"/>
                    </a:cubicBezTo>
                    <a:cubicBezTo>
                      <a:pt x="292322" y="38418"/>
                      <a:pt x="274034" y="23930"/>
                      <a:pt x="242126" y="26564"/>
                    </a:cubicBezTo>
                    <a:cubicBezTo>
                      <a:pt x="211741" y="28822"/>
                      <a:pt x="191262" y="44532"/>
                      <a:pt x="169545" y="61090"/>
                    </a:cubicBezTo>
                    <a:cubicBezTo>
                      <a:pt x="147828" y="77646"/>
                      <a:pt x="122968" y="96649"/>
                      <a:pt x="88106" y="96649"/>
                    </a:cubicBezTo>
                    <a:cubicBezTo>
                      <a:pt x="85916" y="96649"/>
                      <a:pt x="83630" y="96649"/>
                      <a:pt x="81344" y="96649"/>
                    </a:cubicBezTo>
                    <a:cubicBezTo>
                      <a:pt x="50442" y="93495"/>
                      <a:pt x="21648" y="79709"/>
                      <a:pt x="0" y="57703"/>
                    </a:cubicBezTo>
                    <a:lnTo>
                      <a:pt x="12954" y="43968"/>
                    </a:lnTo>
                    <a:cubicBezTo>
                      <a:pt x="31524" y="62759"/>
                      <a:pt x="56146" y="74568"/>
                      <a:pt x="82582" y="77364"/>
                    </a:cubicBezTo>
                    <a:cubicBezTo>
                      <a:pt x="114109" y="79434"/>
                      <a:pt x="134398" y="63912"/>
                      <a:pt x="157925" y="45944"/>
                    </a:cubicBezTo>
                    <a:cubicBezTo>
                      <a:pt x="179832" y="29198"/>
                      <a:pt x="204597" y="10195"/>
                      <a:pt x="240697" y="7561"/>
                    </a:cubicBezTo>
                    <a:cubicBezTo>
                      <a:pt x="280035" y="4645"/>
                      <a:pt x="303371" y="22519"/>
                      <a:pt x="326422" y="39923"/>
                    </a:cubicBezTo>
                    <a:cubicBezTo>
                      <a:pt x="349472" y="57327"/>
                      <a:pt x="367760" y="71532"/>
                      <a:pt x="402622" y="71155"/>
                    </a:cubicBezTo>
                    <a:cubicBezTo>
                      <a:pt x="437483" y="70779"/>
                      <a:pt x="458724" y="53375"/>
                      <a:pt x="480536" y="35313"/>
                    </a:cubicBezTo>
                    <a:cubicBezTo>
                      <a:pt x="502349" y="17251"/>
                      <a:pt x="526352" y="-2316"/>
                      <a:pt x="565118" y="224"/>
                    </a:cubicBezTo>
                    <a:cubicBezTo>
                      <a:pt x="599504" y="2858"/>
                      <a:pt x="622268" y="21108"/>
                      <a:pt x="643509" y="38794"/>
                    </a:cubicBezTo>
                    <a:cubicBezTo>
                      <a:pt x="664750" y="56480"/>
                      <a:pt x="685895" y="73225"/>
                      <a:pt x="717995" y="73225"/>
                    </a:cubicBezTo>
                    <a:lnTo>
                      <a:pt x="717995" y="73225"/>
                    </a:lnTo>
                    <a:cubicBezTo>
                      <a:pt x="745481" y="71905"/>
                      <a:pt x="771703" y="61426"/>
                      <a:pt x="792385" y="43498"/>
                    </a:cubicBezTo>
                    <a:close/>
                  </a:path>
                </a:pathLst>
              </a:custGeom>
              <a:solidFill>
                <a:schemeClr val="bg1"/>
              </a:solidFill>
              <a:ln w="9525" cap="flat">
                <a:noFill/>
                <a:prstDash val="solid"/>
                <a:miter/>
              </a:ln>
            </p:spPr>
            <p:txBody>
              <a:bodyPr rtlCol="0" anchor="ctr"/>
              <a:lstStyle/>
              <a:p>
                <a:endParaRPr lang="en-US" dirty="0">
                  <a:solidFill>
                    <a:schemeClr val="bg1"/>
                  </a:solidFill>
                </a:endParaRPr>
              </a:p>
            </p:txBody>
          </p:sp>
          <p:sp>
            <p:nvSpPr>
              <p:cNvPr id="1241" name="Freeform 1240">
                <a:extLst>
                  <a:ext uri="{FF2B5EF4-FFF2-40B4-BE49-F238E27FC236}">
                    <a16:creationId xmlns:a16="http://schemas.microsoft.com/office/drawing/2014/main" id="{91C425AB-C96B-2147-A912-67364E60FFB0}"/>
                  </a:ext>
                </a:extLst>
              </p:cNvPr>
              <p:cNvSpPr/>
              <p:nvPr/>
            </p:nvSpPr>
            <p:spPr>
              <a:xfrm>
                <a:off x="12706349" y="228767"/>
                <a:ext cx="803814" cy="96728"/>
              </a:xfrm>
              <a:custGeom>
                <a:avLst/>
                <a:gdLst>
                  <a:gd name="connsiteX0" fmla="*/ 81344 w 803814"/>
                  <a:gd name="connsiteY0" fmla="*/ 96164 h 96728"/>
                  <a:gd name="connsiteX1" fmla="*/ 0 w 803814"/>
                  <a:gd name="connsiteY1" fmla="*/ 57687 h 96728"/>
                  <a:gd name="connsiteX2" fmla="*/ 12954 w 803814"/>
                  <a:gd name="connsiteY2" fmla="*/ 43953 h 96728"/>
                  <a:gd name="connsiteX3" fmla="*/ 82582 w 803814"/>
                  <a:gd name="connsiteY3" fmla="*/ 77349 h 96728"/>
                  <a:gd name="connsiteX4" fmla="*/ 157925 w 803814"/>
                  <a:gd name="connsiteY4" fmla="*/ 45928 h 96728"/>
                  <a:gd name="connsiteX5" fmla="*/ 240697 w 803814"/>
                  <a:gd name="connsiteY5" fmla="*/ 7546 h 96728"/>
                  <a:gd name="connsiteX6" fmla="*/ 326422 w 803814"/>
                  <a:gd name="connsiteY6" fmla="*/ 39907 h 96728"/>
                  <a:gd name="connsiteX7" fmla="*/ 402622 w 803814"/>
                  <a:gd name="connsiteY7" fmla="*/ 71140 h 96728"/>
                  <a:gd name="connsiteX8" fmla="*/ 480536 w 803814"/>
                  <a:gd name="connsiteY8" fmla="*/ 35392 h 96728"/>
                  <a:gd name="connsiteX9" fmla="*/ 565118 w 803814"/>
                  <a:gd name="connsiteY9" fmla="*/ 208 h 96728"/>
                  <a:gd name="connsiteX10" fmla="*/ 643509 w 803814"/>
                  <a:gd name="connsiteY10" fmla="*/ 38778 h 96728"/>
                  <a:gd name="connsiteX11" fmla="*/ 717042 w 803814"/>
                  <a:gd name="connsiteY11" fmla="*/ 73680 h 96728"/>
                  <a:gd name="connsiteX12" fmla="*/ 717042 w 803814"/>
                  <a:gd name="connsiteY12" fmla="*/ 73680 h 96728"/>
                  <a:gd name="connsiteX13" fmla="*/ 791909 w 803814"/>
                  <a:gd name="connsiteY13" fmla="*/ 43953 h 96728"/>
                  <a:gd name="connsiteX14" fmla="*/ 803815 w 803814"/>
                  <a:gd name="connsiteY14" fmla="*/ 58628 h 96728"/>
                  <a:gd name="connsiteX15" fmla="*/ 717137 w 803814"/>
                  <a:gd name="connsiteY15" fmla="*/ 92495 h 96728"/>
                  <a:gd name="connsiteX16" fmla="*/ 716566 w 803814"/>
                  <a:gd name="connsiteY16" fmla="*/ 92495 h 96728"/>
                  <a:gd name="connsiteX17" fmla="*/ 629984 w 803814"/>
                  <a:gd name="connsiteY17" fmla="*/ 53736 h 96728"/>
                  <a:gd name="connsiteX18" fmla="*/ 562166 w 803814"/>
                  <a:gd name="connsiteY18" fmla="*/ 19493 h 96728"/>
                  <a:gd name="connsiteX19" fmla="*/ 491395 w 803814"/>
                  <a:gd name="connsiteY19" fmla="*/ 50255 h 96728"/>
                  <a:gd name="connsiteX20" fmla="*/ 401574 w 803814"/>
                  <a:gd name="connsiteY20" fmla="*/ 90425 h 96728"/>
                  <a:gd name="connsiteX21" fmla="*/ 314325 w 803814"/>
                  <a:gd name="connsiteY21" fmla="*/ 54865 h 96728"/>
                  <a:gd name="connsiteX22" fmla="*/ 242221 w 803814"/>
                  <a:gd name="connsiteY22" fmla="*/ 26643 h 96728"/>
                  <a:gd name="connsiteX23" fmla="*/ 169640 w 803814"/>
                  <a:gd name="connsiteY23" fmla="*/ 61168 h 96728"/>
                  <a:gd name="connsiteX24" fmla="*/ 88202 w 803814"/>
                  <a:gd name="connsiteY24" fmla="*/ 96728 h 96728"/>
                  <a:gd name="connsiteX25" fmla="*/ 81344 w 803814"/>
                  <a:gd name="connsiteY25" fmla="*/ 96164 h 9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3814" h="96728">
                    <a:moveTo>
                      <a:pt x="81344" y="96164"/>
                    </a:moveTo>
                    <a:cubicBezTo>
                      <a:pt x="50505" y="93136"/>
                      <a:pt x="21719" y="79520"/>
                      <a:pt x="0" y="57687"/>
                    </a:cubicBezTo>
                    <a:lnTo>
                      <a:pt x="12954" y="43953"/>
                    </a:lnTo>
                    <a:cubicBezTo>
                      <a:pt x="31524" y="62744"/>
                      <a:pt x="56146" y="74553"/>
                      <a:pt x="82582" y="77349"/>
                    </a:cubicBezTo>
                    <a:cubicBezTo>
                      <a:pt x="114109" y="79418"/>
                      <a:pt x="134398" y="63896"/>
                      <a:pt x="157925" y="45928"/>
                    </a:cubicBezTo>
                    <a:cubicBezTo>
                      <a:pt x="179832" y="29183"/>
                      <a:pt x="204597" y="10274"/>
                      <a:pt x="240697" y="7546"/>
                    </a:cubicBezTo>
                    <a:cubicBezTo>
                      <a:pt x="280035" y="4630"/>
                      <a:pt x="303371" y="22504"/>
                      <a:pt x="326422" y="39907"/>
                    </a:cubicBezTo>
                    <a:cubicBezTo>
                      <a:pt x="349472" y="57311"/>
                      <a:pt x="367760" y="71610"/>
                      <a:pt x="402622" y="71140"/>
                    </a:cubicBezTo>
                    <a:cubicBezTo>
                      <a:pt x="437483" y="70670"/>
                      <a:pt x="458724" y="53454"/>
                      <a:pt x="480536" y="35392"/>
                    </a:cubicBezTo>
                    <a:cubicBezTo>
                      <a:pt x="502349" y="17330"/>
                      <a:pt x="526352" y="-2238"/>
                      <a:pt x="565118" y="208"/>
                    </a:cubicBezTo>
                    <a:cubicBezTo>
                      <a:pt x="599504" y="2842"/>
                      <a:pt x="622268" y="21093"/>
                      <a:pt x="643509" y="38778"/>
                    </a:cubicBezTo>
                    <a:cubicBezTo>
                      <a:pt x="664750" y="56464"/>
                      <a:pt x="684943" y="73680"/>
                      <a:pt x="717042" y="73680"/>
                    </a:cubicBezTo>
                    <a:lnTo>
                      <a:pt x="717042" y="73680"/>
                    </a:lnTo>
                    <a:cubicBezTo>
                      <a:pt x="744704" y="72511"/>
                      <a:pt x="771125" y="62019"/>
                      <a:pt x="791909" y="43953"/>
                    </a:cubicBezTo>
                    <a:lnTo>
                      <a:pt x="803815" y="58628"/>
                    </a:lnTo>
                    <a:cubicBezTo>
                      <a:pt x="779691" y="79370"/>
                      <a:pt x="749099" y="91322"/>
                      <a:pt x="717137" y="92495"/>
                    </a:cubicBezTo>
                    <a:lnTo>
                      <a:pt x="716566" y="92495"/>
                    </a:lnTo>
                    <a:cubicBezTo>
                      <a:pt x="677609" y="92495"/>
                      <a:pt x="653415" y="72833"/>
                      <a:pt x="629984" y="53736"/>
                    </a:cubicBezTo>
                    <a:cubicBezTo>
                      <a:pt x="609695" y="37179"/>
                      <a:pt x="590550" y="21657"/>
                      <a:pt x="562166" y="19493"/>
                    </a:cubicBezTo>
                    <a:cubicBezTo>
                      <a:pt x="531400" y="17141"/>
                      <a:pt x="512826" y="32475"/>
                      <a:pt x="491395" y="50255"/>
                    </a:cubicBezTo>
                    <a:cubicBezTo>
                      <a:pt x="469964" y="68035"/>
                      <a:pt x="443770" y="89673"/>
                      <a:pt x="401574" y="90425"/>
                    </a:cubicBezTo>
                    <a:cubicBezTo>
                      <a:pt x="359378" y="91178"/>
                      <a:pt x="336137" y="71610"/>
                      <a:pt x="314325" y="54865"/>
                    </a:cubicBezTo>
                    <a:cubicBezTo>
                      <a:pt x="292513" y="38120"/>
                      <a:pt x="274130" y="24009"/>
                      <a:pt x="242221" y="26643"/>
                    </a:cubicBezTo>
                    <a:cubicBezTo>
                      <a:pt x="211836" y="28901"/>
                      <a:pt x="191357" y="44611"/>
                      <a:pt x="169640" y="61168"/>
                    </a:cubicBezTo>
                    <a:cubicBezTo>
                      <a:pt x="147923" y="77725"/>
                      <a:pt x="123063" y="96728"/>
                      <a:pt x="88202" y="96728"/>
                    </a:cubicBezTo>
                    <a:cubicBezTo>
                      <a:pt x="85725" y="96352"/>
                      <a:pt x="83630" y="96352"/>
                      <a:pt x="81344" y="96164"/>
                    </a:cubicBezTo>
                    <a:close/>
                  </a:path>
                </a:pathLst>
              </a:custGeom>
              <a:solidFill>
                <a:schemeClr val="bg1"/>
              </a:solidFill>
              <a:ln w="9525" cap="flat">
                <a:noFill/>
                <a:prstDash val="solid"/>
                <a:miter/>
              </a:ln>
            </p:spPr>
            <p:txBody>
              <a:bodyPr rtlCol="0" anchor="ctr"/>
              <a:lstStyle/>
              <a:p>
                <a:endParaRPr lang="en-US" dirty="0">
                  <a:solidFill>
                    <a:schemeClr val="bg1"/>
                  </a:solidFill>
                </a:endParaRPr>
              </a:p>
            </p:txBody>
          </p:sp>
          <p:sp>
            <p:nvSpPr>
              <p:cNvPr id="1242" name="Freeform 514">
                <a:extLst>
                  <a:ext uri="{FF2B5EF4-FFF2-40B4-BE49-F238E27FC236}">
                    <a16:creationId xmlns:a16="http://schemas.microsoft.com/office/drawing/2014/main" id="{F61616BD-561E-214C-97D3-993E6D9326ED}"/>
                  </a:ext>
                </a:extLst>
              </p:cNvPr>
              <p:cNvSpPr/>
              <p:nvPr/>
            </p:nvSpPr>
            <p:spPr>
              <a:xfrm>
                <a:off x="12705872" y="539591"/>
                <a:ext cx="804291" cy="96650"/>
              </a:xfrm>
              <a:custGeom>
                <a:avLst/>
                <a:gdLst>
                  <a:gd name="connsiteX0" fmla="*/ 792385 w 804291"/>
                  <a:gd name="connsiteY0" fmla="*/ 43498 h 96649"/>
                  <a:gd name="connsiteX1" fmla="*/ 804291 w 804291"/>
                  <a:gd name="connsiteY1" fmla="*/ 58173 h 96649"/>
                  <a:gd name="connsiteX2" fmla="*/ 717613 w 804291"/>
                  <a:gd name="connsiteY2" fmla="*/ 92040 h 96649"/>
                  <a:gd name="connsiteX3" fmla="*/ 717042 w 804291"/>
                  <a:gd name="connsiteY3" fmla="*/ 92040 h 96649"/>
                  <a:gd name="connsiteX4" fmla="*/ 630460 w 804291"/>
                  <a:gd name="connsiteY4" fmla="*/ 53281 h 96649"/>
                  <a:gd name="connsiteX5" fmla="*/ 562642 w 804291"/>
                  <a:gd name="connsiteY5" fmla="*/ 19038 h 96649"/>
                  <a:gd name="connsiteX6" fmla="*/ 491871 w 804291"/>
                  <a:gd name="connsiteY6" fmla="*/ 49801 h 96649"/>
                  <a:gd name="connsiteX7" fmla="*/ 402050 w 804291"/>
                  <a:gd name="connsiteY7" fmla="*/ 89970 h 96649"/>
                  <a:gd name="connsiteX8" fmla="*/ 314230 w 804291"/>
                  <a:gd name="connsiteY8" fmla="*/ 54786 h 96649"/>
                  <a:gd name="connsiteX9" fmla="*/ 242126 w 804291"/>
                  <a:gd name="connsiteY9" fmla="*/ 26564 h 96649"/>
                  <a:gd name="connsiteX10" fmla="*/ 169545 w 804291"/>
                  <a:gd name="connsiteY10" fmla="*/ 61090 h 96649"/>
                  <a:gd name="connsiteX11" fmla="*/ 88106 w 804291"/>
                  <a:gd name="connsiteY11" fmla="*/ 96649 h 96649"/>
                  <a:gd name="connsiteX12" fmla="*/ 81344 w 804291"/>
                  <a:gd name="connsiteY12" fmla="*/ 96649 h 96649"/>
                  <a:gd name="connsiteX13" fmla="*/ 0 w 804291"/>
                  <a:gd name="connsiteY13" fmla="*/ 57703 h 96649"/>
                  <a:gd name="connsiteX14" fmla="*/ 12954 w 804291"/>
                  <a:gd name="connsiteY14" fmla="*/ 43968 h 96649"/>
                  <a:gd name="connsiteX15" fmla="*/ 82582 w 804291"/>
                  <a:gd name="connsiteY15" fmla="*/ 77364 h 96649"/>
                  <a:gd name="connsiteX16" fmla="*/ 157925 w 804291"/>
                  <a:gd name="connsiteY16" fmla="*/ 45944 h 96649"/>
                  <a:gd name="connsiteX17" fmla="*/ 240697 w 804291"/>
                  <a:gd name="connsiteY17" fmla="*/ 7561 h 96649"/>
                  <a:gd name="connsiteX18" fmla="*/ 326422 w 804291"/>
                  <a:gd name="connsiteY18" fmla="*/ 39923 h 96649"/>
                  <a:gd name="connsiteX19" fmla="*/ 402622 w 804291"/>
                  <a:gd name="connsiteY19" fmla="*/ 71155 h 96649"/>
                  <a:gd name="connsiteX20" fmla="*/ 480536 w 804291"/>
                  <a:gd name="connsiteY20" fmla="*/ 35313 h 96649"/>
                  <a:gd name="connsiteX21" fmla="*/ 565118 w 804291"/>
                  <a:gd name="connsiteY21" fmla="*/ 224 h 96649"/>
                  <a:gd name="connsiteX22" fmla="*/ 643509 w 804291"/>
                  <a:gd name="connsiteY22" fmla="*/ 38794 h 96649"/>
                  <a:gd name="connsiteX23" fmla="*/ 717995 w 804291"/>
                  <a:gd name="connsiteY23" fmla="*/ 73225 h 96649"/>
                  <a:gd name="connsiteX24" fmla="*/ 717995 w 804291"/>
                  <a:gd name="connsiteY24" fmla="*/ 73225 h 96649"/>
                  <a:gd name="connsiteX25" fmla="*/ 792385 w 804291"/>
                  <a:gd name="connsiteY25" fmla="*/ 43498 h 9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4291" h="96649">
                    <a:moveTo>
                      <a:pt x="792385" y="43498"/>
                    </a:moveTo>
                    <a:lnTo>
                      <a:pt x="804291" y="58173"/>
                    </a:lnTo>
                    <a:cubicBezTo>
                      <a:pt x="780167" y="78915"/>
                      <a:pt x="749576" y="90867"/>
                      <a:pt x="717613" y="92040"/>
                    </a:cubicBezTo>
                    <a:lnTo>
                      <a:pt x="717042" y="92040"/>
                    </a:lnTo>
                    <a:cubicBezTo>
                      <a:pt x="678085" y="92040"/>
                      <a:pt x="653891" y="72284"/>
                      <a:pt x="630460" y="53281"/>
                    </a:cubicBezTo>
                    <a:cubicBezTo>
                      <a:pt x="610172" y="36724"/>
                      <a:pt x="591026" y="21202"/>
                      <a:pt x="562642" y="19038"/>
                    </a:cubicBezTo>
                    <a:cubicBezTo>
                      <a:pt x="531876" y="16592"/>
                      <a:pt x="513302" y="32021"/>
                      <a:pt x="491871" y="49801"/>
                    </a:cubicBezTo>
                    <a:cubicBezTo>
                      <a:pt x="470440" y="67581"/>
                      <a:pt x="444246" y="89218"/>
                      <a:pt x="402050" y="89970"/>
                    </a:cubicBezTo>
                    <a:cubicBezTo>
                      <a:pt x="359855" y="90723"/>
                      <a:pt x="336137" y="71155"/>
                      <a:pt x="314230" y="54786"/>
                    </a:cubicBezTo>
                    <a:cubicBezTo>
                      <a:pt x="292322" y="38418"/>
                      <a:pt x="274034" y="23930"/>
                      <a:pt x="242126" y="26564"/>
                    </a:cubicBezTo>
                    <a:cubicBezTo>
                      <a:pt x="211741" y="28822"/>
                      <a:pt x="191262" y="44532"/>
                      <a:pt x="169545" y="61090"/>
                    </a:cubicBezTo>
                    <a:cubicBezTo>
                      <a:pt x="147828" y="77646"/>
                      <a:pt x="122968" y="96649"/>
                      <a:pt x="88106" y="96649"/>
                    </a:cubicBezTo>
                    <a:cubicBezTo>
                      <a:pt x="85916" y="96649"/>
                      <a:pt x="83630" y="96649"/>
                      <a:pt x="81344" y="96649"/>
                    </a:cubicBezTo>
                    <a:cubicBezTo>
                      <a:pt x="50442" y="93495"/>
                      <a:pt x="21648" y="79709"/>
                      <a:pt x="0" y="57703"/>
                    </a:cubicBezTo>
                    <a:lnTo>
                      <a:pt x="12954" y="43968"/>
                    </a:lnTo>
                    <a:cubicBezTo>
                      <a:pt x="31524" y="62759"/>
                      <a:pt x="56146" y="74568"/>
                      <a:pt x="82582" y="77364"/>
                    </a:cubicBezTo>
                    <a:cubicBezTo>
                      <a:pt x="114109" y="79434"/>
                      <a:pt x="134398" y="63912"/>
                      <a:pt x="157925" y="45944"/>
                    </a:cubicBezTo>
                    <a:cubicBezTo>
                      <a:pt x="179832" y="29198"/>
                      <a:pt x="204597" y="10195"/>
                      <a:pt x="240697" y="7561"/>
                    </a:cubicBezTo>
                    <a:cubicBezTo>
                      <a:pt x="280035" y="4645"/>
                      <a:pt x="303371" y="22519"/>
                      <a:pt x="326422" y="39923"/>
                    </a:cubicBezTo>
                    <a:cubicBezTo>
                      <a:pt x="349472" y="57327"/>
                      <a:pt x="367760" y="71532"/>
                      <a:pt x="402622" y="71155"/>
                    </a:cubicBezTo>
                    <a:cubicBezTo>
                      <a:pt x="437483" y="70779"/>
                      <a:pt x="458724" y="53375"/>
                      <a:pt x="480536" y="35313"/>
                    </a:cubicBezTo>
                    <a:cubicBezTo>
                      <a:pt x="502349" y="17251"/>
                      <a:pt x="526352" y="-2316"/>
                      <a:pt x="565118" y="224"/>
                    </a:cubicBezTo>
                    <a:cubicBezTo>
                      <a:pt x="599504" y="2858"/>
                      <a:pt x="622268" y="21108"/>
                      <a:pt x="643509" y="38794"/>
                    </a:cubicBezTo>
                    <a:cubicBezTo>
                      <a:pt x="664750" y="56480"/>
                      <a:pt x="685895" y="73225"/>
                      <a:pt x="717995" y="73225"/>
                    </a:cubicBezTo>
                    <a:lnTo>
                      <a:pt x="717995" y="73225"/>
                    </a:lnTo>
                    <a:cubicBezTo>
                      <a:pt x="745481" y="71905"/>
                      <a:pt x="771703" y="61426"/>
                      <a:pt x="792385" y="43498"/>
                    </a:cubicBezTo>
                    <a:close/>
                  </a:path>
                </a:pathLst>
              </a:custGeom>
              <a:solidFill>
                <a:schemeClr val="bg1"/>
              </a:solidFill>
              <a:ln w="9525" cap="flat">
                <a:noFill/>
                <a:prstDash val="solid"/>
                <a:miter/>
              </a:ln>
            </p:spPr>
            <p:txBody>
              <a:bodyPr rtlCol="0" anchor="ctr"/>
              <a:lstStyle/>
              <a:p>
                <a:endParaRPr lang="en-US" dirty="0">
                  <a:solidFill>
                    <a:schemeClr val="bg1"/>
                  </a:solidFill>
                </a:endParaRPr>
              </a:p>
            </p:txBody>
          </p:sp>
        </p:grpSp>
        <p:sp>
          <p:nvSpPr>
            <p:cNvPr id="1231" name="Graphic 15">
              <a:extLst>
                <a:ext uri="{FF2B5EF4-FFF2-40B4-BE49-F238E27FC236}">
                  <a16:creationId xmlns:a16="http://schemas.microsoft.com/office/drawing/2014/main" id="{5CD9375D-C541-A140-80B6-1B0B539B161C}"/>
                </a:ext>
              </a:extLst>
            </p:cNvPr>
            <p:cNvSpPr>
              <a:spLocks noChangeAspect="1"/>
            </p:cNvSpPr>
            <p:nvPr/>
          </p:nvSpPr>
          <p:spPr>
            <a:xfrm>
              <a:off x="5085737" y="5070436"/>
              <a:ext cx="437387" cy="422559"/>
            </a:xfrm>
            <a:custGeom>
              <a:avLst/>
              <a:gdLst>
                <a:gd name="connsiteX0" fmla="*/ 259985 w 561975"/>
                <a:gd name="connsiteY0" fmla="*/ 145034 h 542925"/>
                <a:gd name="connsiteX1" fmla="*/ 330484 w 561975"/>
                <a:gd name="connsiteY1" fmla="*/ 159429 h 542925"/>
                <a:gd name="connsiteX2" fmla="*/ 259985 w 561975"/>
                <a:gd name="connsiteY2" fmla="*/ 173823 h 542925"/>
                <a:gd name="connsiteX3" fmla="*/ 189487 w 561975"/>
                <a:gd name="connsiteY3" fmla="*/ 159429 h 542925"/>
                <a:gd name="connsiteX4" fmla="*/ 259985 w 561975"/>
                <a:gd name="connsiteY4" fmla="*/ 145034 h 542925"/>
                <a:gd name="connsiteX5" fmla="*/ 259985 w 561975"/>
                <a:gd name="connsiteY5" fmla="*/ 145034 h 542925"/>
                <a:gd name="connsiteX6" fmla="*/ 255117 w 561975"/>
                <a:gd name="connsiteY6" fmla="*/ 221765 h 542925"/>
                <a:gd name="connsiteX7" fmla="*/ 252441 w 561975"/>
                <a:gd name="connsiteY7" fmla="*/ 217456 h 542925"/>
                <a:gd name="connsiteX8" fmla="*/ 257234 w 561975"/>
                <a:gd name="connsiteY8" fmla="*/ 212610 h 542925"/>
                <a:gd name="connsiteX9" fmla="*/ 259351 w 561975"/>
                <a:gd name="connsiteY9" fmla="*/ 213167 h 542925"/>
                <a:gd name="connsiteX10" fmla="*/ 255117 w 561975"/>
                <a:gd name="connsiteY10" fmla="*/ 221765 h 542925"/>
                <a:gd name="connsiteX11" fmla="*/ 310205 w 561975"/>
                <a:gd name="connsiteY11" fmla="*/ 300903 h 542925"/>
                <a:gd name="connsiteX12" fmla="*/ 304523 w 561975"/>
                <a:gd name="connsiteY12" fmla="*/ 303935 h 542925"/>
                <a:gd name="connsiteX13" fmla="*/ 294020 w 561975"/>
                <a:gd name="connsiteY13" fmla="*/ 307140 h 542925"/>
                <a:gd name="connsiteX14" fmla="*/ 257225 w 561975"/>
                <a:gd name="connsiteY14" fmla="*/ 311007 h 542925"/>
                <a:gd name="connsiteX15" fmla="*/ 204301 w 561975"/>
                <a:gd name="connsiteY15" fmla="*/ 300980 h 542925"/>
                <a:gd name="connsiteX16" fmla="*/ 191605 w 561975"/>
                <a:gd name="connsiteY16" fmla="*/ 182411 h 542925"/>
                <a:gd name="connsiteX17" fmla="*/ 259985 w 561975"/>
                <a:gd name="connsiteY17" fmla="*/ 193015 h 542925"/>
                <a:gd name="connsiteX18" fmla="*/ 327392 w 561975"/>
                <a:gd name="connsiteY18" fmla="*/ 182795 h 542925"/>
                <a:gd name="connsiteX19" fmla="*/ 319801 w 561975"/>
                <a:gd name="connsiteY19" fmla="*/ 234940 h 542925"/>
                <a:gd name="connsiteX20" fmla="*/ 270735 w 561975"/>
                <a:gd name="connsiteY20" fmla="*/ 213483 h 542925"/>
                <a:gd name="connsiteX21" fmla="*/ 257234 w 561975"/>
                <a:gd name="connsiteY21" fmla="*/ 203120 h 542925"/>
                <a:gd name="connsiteX22" fmla="*/ 243110 w 561975"/>
                <a:gd name="connsiteY22" fmla="*/ 217456 h 542925"/>
                <a:gd name="connsiteX23" fmla="*/ 257234 w 561975"/>
                <a:gd name="connsiteY23" fmla="*/ 231802 h 542925"/>
                <a:gd name="connsiteX24" fmla="*/ 262443 w 561975"/>
                <a:gd name="connsiteY24" fmla="*/ 230766 h 542925"/>
                <a:gd name="connsiteX25" fmla="*/ 316945 w 561975"/>
                <a:gd name="connsiteY25" fmla="*/ 254535 h 542925"/>
                <a:gd name="connsiteX26" fmla="*/ 310205 w 561975"/>
                <a:gd name="connsiteY26" fmla="*/ 300903 h 542925"/>
                <a:gd name="connsiteX27" fmla="*/ 170229 w 561975"/>
                <a:gd name="connsiteY27" fmla="*/ 160465 h 542925"/>
                <a:gd name="connsiteX28" fmla="*/ 185535 w 561975"/>
                <a:gd name="connsiteY28" fmla="*/ 303369 h 542925"/>
                <a:gd name="connsiteX29" fmla="*/ 257225 w 561975"/>
                <a:gd name="connsiteY29" fmla="*/ 330200 h 542925"/>
                <a:gd name="connsiteX30" fmla="*/ 298274 w 561975"/>
                <a:gd name="connsiteY30" fmla="*/ 325844 h 542925"/>
                <a:gd name="connsiteX31" fmla="*/ 311472 w 561975"/>
                <a:gd name="connsiteY31" fmla="*/ 321784 h 542925"/>
                <a:gd name="connsiteX32" fmla="*/ 328914 w 561975"/>
                <a:gd name="connsiteY32" fmla="*/ 303600 h 542925"/>
                <a:gd name="connsiteX33" fmla="*/ 335287 w 561975"/>
                <a:gd name="connsiteY33" fmla="*/ 259803 h 542925"/>
                <a:gd name="connsiteX34" fmla="*/ 345998 w 561975"/>
                <a:gd name="connsiteY34" fmla="*/ 261089 h 542925"/>
                <a:gd name="connsiteX35" fmla="*/ 358855 w 561975"/>
                <a:gd name="connsiteY35" fmla="*/ 254928 h 542925"/>
                <a:gd name="connsiteX36" fmla="*/ 360255 w 561975"/>
                <a:gd name="connsiteY36" fmla="*/ 245755 h 542925"/>
                <a:gd name="connsiteX37" fmla="*/ 340732 w 561975"/>
                <a:gd name="connsiteY37" fmla="*/ 222446 h 542925"/>
                <a:gd name="connsiteX38" fmla="*/ 349694 w 561975"/>
                <a:gd name="connsiteY38" fmla="*/ 160830 h 542925"/>
                <a:gd name="connsiteX39" fmla="*/ 349609 w 561975"/>
                <a:gd name="connsiteY39" fmla="*/ 160820 h 542925"/>
                <a:gd name="connsiteX40" fmla="*/ 349799 w 561975"/>
                <a:gd name="connsiteY40" fmla="*/ 159429 h 542925"/>
                <a:gd name="connsiteX41" fmla="*/ 259985 w 561975"/>
                <a:gd name="connsiteY41" fmla="*/ 125842 h 542925"/>
                <a:gd name="connsiteX42" fmla="*/ 170173 w 561975"/>
                <a:gd name="connsiteY42" fmla="*/ 159429 h 542925"/>
                <a:gd name="connsiteX43" fmla="*/ 170314 w 561975"/>
                <a:gd name="connsiteY43" fmla="*/ 160455 h 542925"/>
                <a:gd name="connsiteX44" fmla="*/ 170229 w 561975"/>
                <a:gd name="connsiteY44" fmla="*/ 160465 h 542925"/>
                <a:gd name="connsiteX45" fmla="*/ 255608 w 561975"/>
                <a:gd name="connsiteY45" fmla="*/ 76769 h 542925"/>
                <a:gd name="connsiteX46" fmla="*/ 405048 w 561975"/>
                <a:gd name="connsiteY46" fmla="*/ 228453 h 542925"/>
                <a:gd name="connsiteX47" fmla="*/ 255608 w 561975"/>
                <a:gd name="connsiteY47" fmla="*/ 380138 h 542925"/>
                <a:gd name="connsiteX48" fmla="*/ 106159 w 561975"/>
                <a:gd name="connsiteY48" fmla="*/ 228453 h 542925"/>
                <a:gd name="connsiteX49" fmla="*/ 255608 w 561975"/>
                <a:gd name="connsiteY49" fmla="*/ 76769 h 542925"/>
                <a:gd name="connsiteX50" fmla="*/ 255608 w 561975"/>
                <a:gd name="connsiteY50" fmla="*/ 76769 h 542925"/>
                <a:gd name="connsiteX51" fmla="*/ 18908 w 561975"/>
                <a:gd name="connsiteY51" fmla="*/ 284177 h 542925"/>
                <a:gd name="connsiteX52" fmla="*/ 18908 w 561975"/>
                <a:gd name="connsiteY52" fmla="*/ 303369 h 542925"/>
                <a:gd name="connsiteX53" fmla="*/ 103994 w 561975"/>
                <a:gd name="connsiteY53" fmla="*/ 303369 h 542925"/>
                <a:gd name="connsiteX54" fmla="*/ 103994 w 561975"/>
                <a:gd name="connsiteY54" fmla="*/ 302237 h 542925"/>
                <a:gd name="connsiteX55" fmla="*/ 255608 w 561975"/>
                <a:gd name="connsiteY55" fmla="*/ 399330 h 542925"/>
                <a:gd name="connsiteX56" fmla="*/ 423956 w 561975"/>
                <a:gd name="connsiteY56" fmla="*/ 228453 h 542925"/>
                <a:gd name="connsiteX57" fmla="*/ 255608 w 561975"/>
                <a:gd name="connsiteY57" fmla="*/ 57577 h 542925"/>
                <a:gd name="connsiteX58" fmla="*/ 97972 w 561975"/>
                <a:gd name="connsiteY58" fmla="*/ 169025 h 542925"/>
                <a:gd name="connsiteX59" fmla="*/ 18908 w 561975"/>
                <a:gd name="connsiteY59" fmla="*/ 169025 h 542925"/>
                <a:gd name="connsiteX60" fmla="*/ 18908 w 561975"/>
                <a:gd name="connsiteY60" fmla="*/ 188217 h 542925"/>
                <a:gd name="connsiteX61" fmla="*/ 92167 w 561975"/>
                <a:gd name="connsiteY61" fmla="*/ 188217 h 542925"/>
                <a:gd name="connsiteX62" fmla="*/ 87345 w 561975"/>
                <a:gd name="connsiteY62" fmla="*/ 226601 h 542925"/>
                <a:gd name="connsiteX63" fmla="*/ 0 w 561975"/>
                <a:gd name="connsiteY63" fmla="*/ 226601 h 542925"/>
                <a:gd name="connsiteX64" fmla="*/ 0 w 561975"/>
                <a:gd name="connsiteY64" fmla="*/ 245793 h 542925"/>
                <a:gd name="connsiteX65" fmla="*/ 88121 w 561975"/>
                <a:gd name="connsiteY65" fmla="*/ 245793 h 542925"/>
                <a:gd name="connsiteX66" fmla="*/ 96629 w 561975"/>
                <a:gd name="connsiteY66" fmla="*/ 284177 h 542925"/>
                <a:gd name="connsiteX67" fmla="*/ 18908 w 561975"/>
                <a:gd name="connsiteY67" fmla="*/ 284177 h 542925"/>
                <a:gd name="connsiteX68" fmla="*/ 534161 w 561975"/>
                <a:gd name="connsiteY68" fmla="*/ 514683 h 542925"/>
                <a:gd name="connsiteX69" fmla="*/ 491458 w 561975"/>
                <a:gd name="connsiteY69" fmla="*/ 514789 h 542925"/>
                <a:gd name="connsiteX70" fmla="*/ 389883 w 561975"/>
                <a:gd name="connsiteY70" fmla="*/ 411680 h 542925"/>
                <a:gd name="connsiteX71" fmla="*/ 433325 w 561975"/>
                <a:gd name="connsiteY71" fmla="*/ 368392 h 542925"/>
                <a:gd name="connsiteX72" fmla="*/ 534274 w 561975"/>
                <a:gd name="connsiteY72" fmla="*/ 471348 h 542925"/>
                <a:gd name="connsiteX73" fmla="*/ 543067 w 561975"/>
                <a:gd name="connsiteY73" fmla="*/ 493006 h 542925"/>
                <a:gd name="connsiteX74" fmla="*/ 534161 w 561975"/>
                <a:gd name="connsiteY74" fmla="*/ 514683 h 542925"/>
                <a:gd name="connsiteX75" fmla="*/ 534161 w 561975"/>
                <a:gd name="connsiteY75" fmla="*/ 514683 h 542925"/>
                <a:gd name="connsiteX76" fmla="*/ 547662 w 561975"/>
                <a:gd name="connsiteY76" fmla="*/ 457798 h 542925"/>
                <a:gd name="connsiteX77" fmla="*/ 444452 w 561975"/>
                <a:gd name="connsiteY77" fmla="*/ 352520 h 542925"/>
                <a:gd name="connsiteX78" fmla="*/ 480680 w 561975"/>
                <a:gd name="connsiteY78" fmla="*/ 228453 h 542925"/>
                <a:gd name="connsiteX79" fmla="*/ 255608 w 561975"/>
                <a:gd name="connsiteY79" fmla="*/ 0 h 542925"/>
                <a:gd name="connsiteX80" fmla="*/ 49567 w 561975"/>
                <a:gd name="connsiteY80" fmla="*/ 136369 h 542925"/>
                <a:gd name="connsiteX81" fmla="*/ 66868 w 561975"/>
                <a:gd name="connsiteY81" fmla="*/ 144104 h 542925"/>
                <a:gd name="connsiteX82" fmla="*/ 255608 w 561975"/>
                <a:gd name="connsiteY82" fmla="*/ 19192 h 542925"/>
                <a:gd name="connsiteX83" fmla="*/ 461772 w 561975"/>
                <a:gd name="connsiteY83" fmla="*/ 228453 h 542925"/>
                <a:gd name="connsiteX84" fmla="*/ 255608 w 561975"/>
                <a:gd name="connsiteY84" fmla="*/ 437714 h 542925"/>
                <a:gd name="connsiteX85" fmla="*/ 73997 w 561975"/>
                <a:gd name="connsiteY85" fmla="*/ 327599 h 542925"/>
                <a:gd name="connsiteX86" fmla="*/ 57357 w 561975"/>
                <a:gd name="connsiteY86" fmla="*/ 336715 h 542925"/>
                <a:gd name="connsiteX87" fmla="*/ 255608 w 561975"/>
                <a:gd name="connsiteY87" fmla="*/ 456906 h 542925"/>
                <a:gd name="connsiteX88" fmla="*/ 373953 w 561975"/>
                <a:gd name="connsiteY88" fmla="*/ 422658 h 542925"/>
                <a:gd name="connsiteX89" fmla="*/ 478099 w 561975"/>
                <a:gd name="connsiteY89" fmla="*/ 528368 h 542925"/>
                <a:gd name="connsiteX90" fmla="*/ 512710 w 561975"/>
                <a:gd name="connsiteY90" fmla="*/ 542925 h 542925"/>
                <a:gd name="connsiteX91" fmla="*/ 547510 w 561975"/>
                <a:gd name="connsiteY91" fmla="*/ 528281 h 542925"/>
                <a:gd name="connsiteX92" fmla="*/ 561975 w 561975"/>
                <a:gd name="connsiteY92" fmla="*/ 493035 h 542925"/>
                <a:gd name="connsiteX93" fmla="*/ 547662 w 561975"/>
                <a:gd name="connsiteY93" fmla="*/ 457798 h 542925"/>
                <a:gd name="connsiteX94" fmla="*/ 547662 w 561975"/>
                <a:gd name="connsiteY94" fmla="*/ 457798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61975" h="542925">
                  <a:moveTo>
                    <a:pt x="259985" y="145034"/>
                  </a:moveTo>
                  <a:cubicBezTo>
                    <a:pt x="302774" y="145034"/>
                    <a:pt x="326210" y="154621"/>
                    <a:pt x="330484" y="159429"/>
                  </a:cubicBezTo>
                  <a:cubicBezTo>
                    <a:pt x="326210" y="164237"/>
                    <a:pt x="302774" y="173823"/>
                    <a:pt x="259985" y="173823"/>
                  </a:cubicBezTo>
                  <a:cubicBezTo>
                    <a:pt x="217197" y="173823"/>
                    <a:pt x="193760" y="164237"/>
                    <a:pt x="189487" y="159429"/>
                  </a:cubicBezTo>
                  <a:cubicBezTo>
                    <a:pt x="193760" y="154621"/>
                    <a:pt x="217197" y="145034"/>
                    <a:pt x="259985" y="145034"/>
                  </a:cubicBezTo>
                  <a:lnTo>
                    <a:pt x="259985" y="145034"/>
                  </a:lnTo>
                  <a:close/>
                  <a:moveTo>
                    <a:pt x="255117" y="221765"/>
                  </a:moveTo>
                  <a:cubicBezTo>
                    <a:pt x="253547" y="220958"/>
                    <a:pt x="252441" y="219356"/>
                    <a:pt x="252441" y="217456"/>
                  </a:cubicBezTo>
                  <a:cubicBezTo>
                    <a:pt x="252441" y="214788"/>
                    <a:pt x="254597" y="212610"/>
                    <a:pt x="257234" y="212610"/>
                  </a:cubicBezTo>
                  <a:cubicBezTo>
                    <a:pt x="258000" y="212610"/>
                    <a:pt x="258700" y="212830"/>
                    <a:pt x="259351" y="213167"/>
                  </a:cubicBezTo>
                  <a:lnTo>
                    <a:pt x="255117" y="221765"/>
                  </a:lnTo>
                  <a:close/>
                  <a:moveTo>
                    <a:pt x="310205" y="300903"/>
                  </a:moveTo>
                  <a:cubicBezTo>
                    <a:pt x="309496" y="301479"/>
                    <a:pt x="307870" y="302592"/>
                    <a:pt x="304523" y="303935"/>
                  </a:cubicBezTo>
                  <a:cubicBezTo>
                    <a:pt x="301545" y="305126"/>
                    <a:pt x="298019" y="306200"/>
                    <a:pt x="294020" y="307140"/>
                  </a:cubicBezTo>
                  <a:cubicBezTo>
                    <a:pt x="283394" y="309636"/>
                    <a:pt x="270328" y="311007"/>
                    <a:pt x="257225" y="311007"/>
                  </a:cubicBezTo>
                  <a:cubicBezTo>
                    <a:pt x="228570" y="311007"/>
                    <a:pt x="208603" y="304818"/>
                    <a:pt x="204301" y="300980"/>
                  </a:cubicBezTo>
                  <a:lnTo>
                    <a:pt x="191605" y="182411"/>
                  </a:lnTo>
                  <a:cubicBezTo>
                    <a:pt x="211070" y="190376"/>
                    <a:pt x="239744" y="193015"/>
                    <a:pt x="259985" y="193015"/>
                  </a:cubicBezTo>
                  <a:cubicBezTo>
                    <a:pt x="279886" y="193015"/>
                    <a:pt x="307937" y="190452"/>
                    <a:pt x="327392" y="182795"/>
                  </a:cubicBezTo>
                  <a:lnTo>
                    <a:pt x="319801" y="234940"/>
                  </a:lnTo>
                  <a:cubicBezTo>
                    <a:pt x="305497" y="229547"/>
                    <a:pt x="287647" y="221716"/>
                    <a:pt x="270735" y="213483"/>
                  </a:cubicBezTo>
                  <a:cubicBezTo>
                    <a:pt x="269014" y="207515"/>
                    <a:pt x="263654" y="203120"/>
                    <a:pt x="257234" y="203120"/>
                  </a:cubicBezTo>
                  <a:cubicBezTo>
                    <a:pt x="249445" y="203120"/>
                    <a:pt x="243110" y="209559"/>
                    <a:pt x="243110" y="217456"/>
                  </a:cubicBezTo>
                  <a:cubicBezTo>
                    <a:pt x="243110" y="225373"/>
                    <a:pt x="249445" y="231802"/>
                    <a:pt x="257234" y="231802"/>
                  </a:cubicBezTo>
                  <a:cubicBezTo>
                    <a:pt x="259078" y="231802"/>
                    <a:pt x="260836" y="231418"/>
                    <a:pt x="262443" y="230766"/>
                  </a:cubicBezTo>
                  <a:cubicBezTo>
                    <a:pt x="286079" y="242434"/>
                    <a:pt x="303691" y="249920"/>
                    <a:pt x="316945" y="254535"/>
                  </a:cubicBezTo>
                  <a:lnTo>
                    <a:pt x="310205" y="300903"/>
                  </a:lnTo>
                  <a:close/>
                  <a:moveTo>
                    <a:pt x="170229" y="160465"/>
                  </a:moveTo>
                  <a:lnTo>
                    <a:pt x="185535" y="303369"/>
                  </a:lnTo>
                  <a:cubicBezTo>
                    <a:pt x="186613" y="329893"/>
                    <a:pt x="254313" y="330200"/>
                    <a:pt x="257225" y="330200"/>
                  </a:cubicBezTo>
                  <a:cubicBezTo>
                    <a:pt x="271718" y="330200"/>
                    <a:pt x="286296" y="328645"/>
                    <a:pt x="298274" y="325844"/>
                  </a:cubicBezTo>
                  <a:cubicBezTo>
                    <a:pt x="303181" y="324692"/>
                    <a:pt x="307624" y="323329"/>
                    <a:pt x="311472" y="321784"/>
                  </a:cubicBezTo>
                  <a:cubicBezTo>
                    <a:pt x="322647" y="317293"/>
                    <a:pt x="328508" y="311171"/>
                    <a:pt x="328914" y="303600"/>
                  </a:cubicBezTo>
                  <a:lnTo>
                    <a:pt x="335287" y="259803"/>
                  </a:lnTo>
                  <a:cubicBezTo>
                    <a:pt x="339626" y="260695"/>
                    <a:pt x="343171" y="261089"/>
                    <a:pt x="345998" y="261089"/>
                  </a:cubicBezTo>
                  <a:cubicBezTo>
                    <a:pt x="354894" y="261089"/>
                    <a:pt x="357239" y="257443"/>
                    <a:pt x="358855" y="254928"/>
                  </a:cubicBezTo>
                  <a:cubicBezTo>
                    <a:pt x="360557" y="252280"/>
                    <a:pt x="361049" y="249027"/>
                    <a:pt x="360255" y="245755"/>
                  </a:cubicBezTo>
                  <a:cubicBezTo>
                    <a:pt x="358439" y="238232"/>
                    <a:pt x="347823" y="228329"/>
                    <a:pt x="340732" y="222446"/>
                  </a:cubicBezTo>
                  <a:lnTo>
                    <a:pt x="349694" y="160830"/>
                  </a:lnTo>
                  <a:lnTo>
                    <a:pt x="349609" y="160820"/>
                  </a:lnTo>
                  <a:cubicBezTo>
                    <a:pt x="349648" y="160350"/>
                    <a:pt x="349799" y="159909"/>
                    <a:pt x="349799" y="159429"/>
                  </a:cubicBezTo>
                  <a:cubicBezTo>
                    <a:pt x="349799" y="132915"/>
                    <a:pt x="293340" y="125842"/>
                    <a:pt x="259985" y="125842"/>
                  </a:cubicBezTo>
                  <a:cubicBezTo>
                    <a:pt x="226631" y="125842"/>
                    <a:pt x="170173" y="132915"/>
                    <a:pt x="170173" y="159429"/>
                  </a:cubicBezTo>
                  <a:cubicBezTo>
                    <a:pt x="170173" y="159784"/>
                    <a:pt x="170296" y="160100"/>
                    <a:pt x="170314" y="160455"/>
                  </a:cubicBezTo>
                  <a:lnTo>
                    <a:pt x="170229" y="160465"/>
                  </a:lnTo>
                  <a:close/>
                  <a:moveTo>
                    <a:pt x="255608" y="76769"/>
                  </a:moveTo>
                  <a:cubicBezTo>
                    <a:pt x="338009" y="76769"/>
                    <a:pt x="405048" y="144814"/>
                    <a:pt x="405048" y="228453"/>
                  </a:cubicBezTo>
                  <a:cubicBezTo>
                    <a:pt x="405048" y="312092"/>
                    <a:pt x="338009" y="380138"/>
                    <a:pt x="255608" y="380138"/>
                  </a:cubicBezTo>
                  <a:cubicBezTo>
                    <a:pt x="173198" y="380138"/>
                    <a:pt x="106159" y="312092"/>
                    <a:pt x="106159" y="228453"/>
                  </a:cubicBezTo>
                  <a:cubicBezTo>
                    <a:pt x="106159" y="144814"/>
                    <a:pt x="173198" y="76769"/>
                    <a:pt x="255608" y="76769"/>
                  </a:cubicBezTo>
                  <a:lnTo>
                    <a:pt x="255608" y="76769"/>
                  </a:lnTo>
                  <a:close/>
                  <a:moveTo>
                    <a:pt x="18908" y="284177"/>
                  </a:moveTo>
                  <a:lnTo>
                    <a:pt x="18908" y="303369"/>
                  </a:lnTo>
                  <a:lnTo>
                    <a:pt x="103994" y="303369"/>
                  </a:lnTo>
                  <a:lnTo>
                    <a:pt x="103994" y="302237"/>
                  </a:lnTo>
                  <a:cubicBezTo>
                    <a:pt x="131194" y="359564"/>
                    <a:pt x="188844" y="399330"/>
                    <a:pt x="255608" y="399330"/>
                  </a:cubicBezTo>
                  <a:cubicBezTo>
                    <a:pt x="348427" y="399330"/>
                    <a:pt x="423956" y="322677"/>
                    <a:pt x="423956" y="228453"/>
                  </a:cubicBezTo>
                  <a:cubicBezTo>
                    <a:pt x="423956" y="134229"/>
                    <a:pt x="348427" y="57577"/>
                    <a:pt x="255608" y="57577"/>
                  </a:cubicBezTo>
                  <a:cubicBezTo>
                    <a:pt x="183389" y="57577"/>
                    <a:pt x="121834" y="104060"/>
                    <a:pt x="97972" y="169025"/>
                  </a:cubicBezTo>
                  <a:lnTo>
                    <a:pt x="18908" y="169025"/>
                  </a:lnTo>
                  <a:lnTo>
                    <a:pt x="18908" y="188217"/>
                  </a:lnTo>
                  <a:lnTo>
                    <a:pt x="92167" y="188217"/>
                  </a:lnTo>
                  <a:cubicBezTo>
                    <a:pt x="89218" y="200567"/>
                    <a:pt x="87487" y="213378"/>
                    <a:pt x="87345" y="226601"/>
                  </a:cubicBezTo>
                  <a:lnTo>
                    <a:pt x="0" y="226601"/>
                  </a:lnTo>
                  <a:lnTo>
                    <a:pt x="0" y="245793"/>
                  </a:lnTo>
                  <a:lnTo>
                    <a:pt x="88121" y="245793"/>
                  </a:lnTo>
                  <a:cubicBezTo>
                    <a:pt x="89454" y="259122"/>
                    <a:pt x="92451" y="271924"/>
                    <a:pt x="96629" y="284177"/>
                  </a:cubicBezTo>
                  <a:lnTo>
                    <a:pt x="18908" y="284177"/>
                  </a:lnTo>
                  <a:close/>
                  <a:moveTo>
                    <a:pt x="534161" y="514683"/>
                  </a:moveTo>
                  <a:cubicBezTo>
                    <a:pt x="522722" y="526314"/>
                    <a:pt x="502888" y="526381"/>
                    <a:pt x="491458" y="514789"/>
                  </a:cubicBezTo>
                  <a:lnTo>
                    <a:pt x="389883" y="411680"/>
                  </a:lnTo>
                  <a:cubicBezTo>
                    <a:pt x="406230" y="399311"/>
                    <a:pt x="420817" y="384715"/>
                    <a:pt x="433325" y="368392"/>
                  </a:cubicBezTo>
                  <a:lnTo>
                    <a:pt x="534274" y="471348"/>
                  </a:lnTo>
                  <a:cubicBezTo>
                    <a:pt x="539956" y="477125"/>
                    <a:pt x="543086" y="484821"/>
                    <a:pt x="543067" y="493006"/>
                  </a:cubicBezTo>
                  <a:cubicBezTo>
                    <a:pt x="543057" y="501211"/>
                    <a:pt x="539900" y="508898"/>
                    <a:pt x="534161" y="514683"/>
                  </a:cubicBezTo>
                  <a:lnTo>
                    <a:pt x="534161" y="514683"/>
                  </a:lnTo>
                  <a:close/>
                  <a:moveTo>
                    <a:pt x="547662" y="457798"/>
                  </a:moveTo>
                  <a:lnTo>
                    <a:pt x="444452" y="352520"/>
                  </a:lnTo>
                  <a:cubicBezTo>
                    <a:pt x="467331" y="316765"/>
                    <a:pt x="480680" y="274178"/>
                    <a:pt x="480680" y="228453"/>
                  </a:cubicBezTo>
                  <a:cubicBezTo>
                    <a:pt x="480680" y="102477"/>
                    <a:pt x="379711" y="0"/>
                    <a:pt x="255608" y="0"/>
                  </a:cubicBezTo>
                  <a:cubicBezTo>
                    <a:pt x="166428" y="0"/>
                    <a:pt x="85559" y="53527"/>
                    <a:pt x="49567" y="136369"/>
                  </a:cubicBezTo>
                  <a:lnTo>
                    <a:pt x="66868" y="144104"/>
                  </a:lnTo>
                  <a:cubicBezTo>
                    <a:pt x="99834" y="68228"/>
                    <a:pt x="173916" y="19192"/>
                    <a:pt x="255608" y="19192"/>
                  </a:cubicBezTo>
                  <a:cubicBezTo>
                    <a:pt x="369293" y="19192"/>
                    <a:pt x="461772" y="113061"/>
                    <a:pt x="461772" y="228453"/>
                  </a:cubicBezTo>
                  <a:cubicBezTo>
                    <a:pt x="461772" y="343836"/>
                    <a:pt x="369293" y="437714"/>
                    <a:pt x="255608" y="437714"/>
                  </a:cubicBezTo>
                  <a:cubicBezTo>
                    <a:pt x="179664" y="437714"/>
                    <a:pt x="110082" y="395520"/>
                    <a:pt x="73997" y="327599"/>
                  </a:cubicBezTo>
                  <a:lnTo>
                    <a:pt x="57357" y="336715"/>
                  </a:lnTo>
                  <a:cubicBezTo>
                    <a:pt x="96733" y="410854"/>
                    <a:pt x="172706" y="456906"/>
                    <a:pt x="255608" y="456906"/>
                  </a:cubicBezTo>
                  <a:cubicBezTo>
                    <a:pt x="299002" y="456906"/>
                    <a:pt x="339550" y="444345"/>
                    <a:pt x="373953" y="422658"/>
                  </a:cubicBezTo>
                  <a:lnTo>
                    <a:pt x="478099" y="528368"/>
                  </a:lnTo>
                  <a:cubicBezTo>
                    <a:pt x="487345" y="537753"/>
                    <a:pt x="499644" y="542925"/>
                    <a:pt x="512710" y="542925"/>
                  </a:cubicBezTo>
                  <a:cubicBezTo>
                    <a:pt x="525851" y="542925"/>
                    <a:pt x="538226" y="537714"/>
                    <a:pt x="547510" y="528281"/>
                  </a:cubicBezTo>
                  <a:cubicBezTo>
                    <a:pt x="556813" y="518896"/>
                    <a:pt x="561956" y="506383"/>
                    <a:pt x="561975" y="493035"/>
                  </a:cubicBezTo>
                  <a:cubicBezTo>
                    <a:pt x="562004" y="479707"/>
                    <a:pt x="556908" y="467193"/>
                    <a:pt x="547662" y="457798"/>
                  </a:cubicBezTo>
                  <a:lnTo>
                    <a:pt x="547662" y="457798"/>
                  </a:ln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defTabSz="457200" eaLnBrk="1" fontAlgn="auto" hangingPunct="1">
                <a:spcBef>
                  <a:spcPts val="0"/>
                </a:spcBef>
                <a:spcAft>
                  <a:spcPts val="0"/>
                </a:spcAft>
              </a:pPr>
              <a:endParaRPr lang="en-US" sz="1600">
                <a:solidFill>
                  <a:schemeClr val="bg1"/>
                </a:solidFill>
                <a:latin typeface="Amazon Ember Light"/>
              </a:endParaRPr>
            </a:p>
          </p:txBody>
        </p:sp>
        <p:sp>
          <p:nvSpPr>
            <p:cNvPr id="1232" name="Freeform: Shape 1043">
              <a:extLst>
                <a:ext uri="{FF2B5EF4-FFF2-40B4-BE49-F238E27FC236}">
                  <a16:creationId xmlns:a16="http://schemas.microsoft.com/office/drawing/2014/main" id="{01B437C6-68B2-F74B-983B-54D046ED9921}"/>
                </a:ext>
              </a:extLst>
            </p:cNvPr>
            <p:cNvSpPr>
              <a:spLocks noChangeAspect="1"/>
            </p:cNvSpPr>
            <p:nvPr/>
          </p:nvSpPr>
          <p:spPr>
            <a:xfrm>
              <a:off x="5171328" y="1380065"/>
              <a:ext cx="270078" cy="456502"/>
            </a:xfrm>
            <a:custGeom>
              <a:avLst/>
              <a:gdLst>
                <a:gd name="connsiteX0" fmla="*/ 112857 w 385826"/>
                <a:gd name="connsiteY0" fmla="*/ 134371 h 652146"/>
                <a:gd name="connsiteX1" fmla="*/ 136985 w 385826"/>
                <a:gd name="connsiteY1" fmla="*/ 134371 h 652146"/>
                <a:gd name="connsiteX2" fmla="*/ 136985 w 385826"/>
                <a:gd name="connsiteY2" fmla="*/ 110242 h 652146"/>
                <a:gd name="connsiteX3" fmla="*/ 112857 w 385826"/>
                <a:gd name="connsiteY3" fmla="*/ 110242 h 652146"/>
                <a:gd name="connsiteX4" fmla="*/ 88728 w 385826"/>
                <a:gd name="connsiteY4" fmla="*/ 146432 h 652146"/>
                <a:gd name="connsiteX5" fmla="*/ 88728 w 385826"/>
                <a:gd name="connsiteY5" fmla="*/ 98175 h 652146"/>
                <a:gd name="connsiteX6" fmla="*/ 100792 w 385826"/>
                <a:gd name="connsiteY6" fmla="*/ 86107 h 652146"/>
                <a:gd name="connsiteX7" fmla="*/ 149053 w 385826"/>
                <a:gd name="connsiteY7" fmla="*/ 86107 h 652146"/>
                <a:gd name="connsiteX8" fmla="*/ 161117 w 385826"/>
                <a:gd name="connsiteY8" fmla="*/ 98175 h 652146"/>
                <a:gd name="connsiteX9" fmla="*/ 161117 w 385826"/>
                <a:gd name="connsiteY9" fmla="*/ 146432 h 652146"/>
                <a:gd name="connsiteX10" fmla="*/ 149053 w 385826"/>
                <a:gd name="connsiteY10" fmla="*/ 158500 h 652146"/>
                <a:gd name="connsiteX11" fmla="*/ 100792 w 385826"/>
                <a:gd name="connsiteY11" fmla="*/ 158500 h 652146"/>
                <a:gd name="connsiteX12" fmla="*/ 88728 w 385826"/>
                <a:gd name="connsiteY12" fmla="*/ 146432 h 652146"/>
                <a:gd name="connsiteX13" fmla="*/ 209378 w 385826"/>
                <a:gd name="connsiteY13" fmla="*/ 61979 h 652146"/>
                <a:gd name="connsiteX14" fmla="*/ 233507 w 385826"/>
                <a:gd name="connsiteY14" fmla="*/ 61979 h 652146"/>
                <a:gd name="connsiteX15" fmla="*/ 233507 w 385826"/>
                <a:gd name="connsiteY15" fmla="*/ 37850 h 652146"/>
                <a:gd name="connsiteX16" fmla="*/ 209378 w 385826"/>
                <a:gd name="connsiteY16" fmla="*/ 37850 h 652146"/>
                <a:gd name="connsiteX17" fmla="*/ 185246 w 385826"/>
                <a:gd name="connsiteY17" fmla="*/ 74046 h 652146"/>
                <a:gd name="connsiteX18" fmla="*/ 185246 w 385826"/>
                <a:gd name="connsiteY18" fmla="*/ 25782 h 652146"/>
                <a:gd name="connsiteX19" fmla="*/ 197310 w 385826"/>
                <a:gd name="connsiteY19" fmla="*/ 13721 h 652146"/>
                <a:gd name="connsiteX20" fmla="*/ 245571 w 385826"/>
                <a:gd name="connsiteY20" fmla="*/ 13721 h 652146"/>
                <a:gd name="connsiteX21" fmla="*/ 257637 w 385826"/>
                <a:gd name="connsiteY21" fmla="*/ 25782 h 652146"/>
                <a:gd name="connsiteX22" fmla="*/ 257637 w 385826"/>
                <a:gd name="connsiteY22" fmla="*/ 74046 h 652146"/>
                <a:gd name="connsiteX23" fmla="*/ 245571 w 385826"/>
                <a:gd name="connsiteY23" fmla="*/ 86107 h 652146"/>
                <a:gd name="connsiteX24" fmla="*/ 197310 w 385826"/>
                <a:gd name="connsiteY24" fmla="*/ 86107 h 652146"/>
                <a:gd name="connsiteX25" fmla="*/ 185246 w 385826"/>
                <a:gd name="connsiteY25" fmla="*/ 74046 h 652146"/>
                <a:gd name="connsiteX26" fmla="*/ 233507 w 385826"/>
                <a:gd name="connsiteY26" fmla="*/ 182629 h 652146"/>
                <a:gd name="connsiteX27" fmla="*/ 257637 w 385826"/>
                <a:gd name="connsiteY27" fmla="*/ 182629 h 652146"/>
                <a:gd name="connsiteX28" fmla="*/ 257637 w 385826"/>
                <a:gd name="connsiteY28" fmla="*/ 158500 h 652146"/>
                <a:gd name="connsiteX29" fmla="*/ 233507 w 385826"/>
                <a:gd name="connsiteY29" fmla="*/ 158500 h 652146"/>
                <a:gd name="connsiteX30" fmla="*/ 221442 w 385826"/>
                <a:gd name="connsiteY30" fmla="*/ 134371 h 652146"/>
                <a:gd name="connsiteX31" fmla="*/ 269701 w 385826"/>
                <a:gd name="connsiteY31" fmla="*/ 134371 h 652146"/>
                <a:gd name="connsiteX32" fmla="*/ 281766 w 385826"/>
                <a:gd name="connsiteY32" fmla="*/ 146432 h 652146"/>
                <a:gd name="connsiteX33" fmla="*/ 281766 w 385826"/>
                <a:gd name="connsiteY33" fmla="*/ 194696 h 652146"/>
                <a:gd name="connsiteX34" fmla="*/ 269701 w 385826"/>
                <a:gd name="connsiteY34" fmla="*/ 206757 h 652146"/>
                <a:gd name="connsiteX35" fmla="*/ 221442 w 385826"/>
                <a:gd name="connsiteY35" fmla="*/ 206757 h 652146"/>
                <a:gd name="connsiteX36" fmla="*/ 209378 w 385826"/>
                <a:gd name="connsiteY36" fmla="*/ 194696 h 652146"/>
                <a:gd name="connsiteX37" fmla="*/ 209378 w 385826"/>
                <a:gd name="connsiteY37" fmla="*/ 146432 h 652146"/>
                <a:gd name="connsiteX38" fmla="*/ 221442 w 385826"/>
                <a:gd name="connsiteY38" fmla="*/ 134371 h 652146"/>
                <a:gd name="connsiteX39" fmla="*/ 197310 w 385826"/>
                <a:gd name="connsiteY39" fmla="*/ 261371 h 652146"/>
                <a:gd name="connsiteX40" fmla="*/ 48913 w 385826"/>
                <a:gd name="connsiteY40" fmla="*/ 248032 h 652146"/>
                <a:gd name="connsiteX41" fmla="*/ 171340 w 385826"/>
                <a:gd name="connsiteY41" fmla="*/ 441707 h 652146"/>
                <a:gd name="connsiteX42" fmla="*/ 173182 w 385826"/>
                <a:gd name="connsiteY42" fmla="*/ 448057 h 652146"/>
                <a:gd name="connsiteX43" fmla="*/ 173182 w 385826"/>
                <a:gd name="connsiteY43" fmla="*/ 475367 h 652146"/>
                <a:gd name="connsiteX44" fmla="*/ 221442 w 385826"/>
                <a:gd name="connsiteY44" fmla="*/ 475367 h 652146"/>
                <a:gd name="connsiteX45" fmla="*/ 221442 w 385826"/>
                <a:gd name="connsiteY45" fmla="*/ 448057 h 652146"/>
                <a:gd name="connsiteX46" fmla="*/ 223284 w 385826"/>
                <a:gd name="connsiteY46" fmla="*/ 441707 h 652146"/>
                <a:gd name="connsiteX47" fmla="*/ 345711 w 385826"/>
                <a:gd name="connsiteY47" fmla="*/ 247400 h 652146"/>
                <a:gd name="connsiteX48" fmla="*/ 197310 w 385826"/>
                <a:gd name="connsiteY48" fmla="*/ 260732 h 652146"/>
                <a:gd name="connsiteX49" fmla="*/ 7319 w 385826"/>
                <a:gd name="connsiteY49" fmla="*/ 227079 h 652146"/>
                <a:gd name="connsiteX50" fmla="*/ 4271 w 385826"/>
                <a:gd name="connsiteY50" fmla="*/ 218192 h 652146"/>
                <a:gd name="connsiteX51" fmla="*/ 184992 w 385826"/>
                <a:gd name="connsiteY51" fmla="*/ 176917 h 652146"/>
                <a:gd name="connsiteX52" fmla="*/ 184992 w 385826"/>
                <a:gd name="connsiteY52" fmla="*/ 201046 h 652146"/>
                <a:gd name="connsiteX53" fmla="*/ 33544 w 385826"/>
                <a:gd name="connsiteY53" fmla="*/ 218192 h 652146"/>
                <a:gd name="connsiteX54" fmla="*/ 197056 w 385826"/>
                <a:gd name="connsiteY54" fmla="*/ 237242 h 652146"/>
                <a:gd name="connsiteX55" fmla="*/ 360443 w 385826"/>
                <a:gd name="connsiteY55" fmla="*/ 218192 h 652146"/>
                <a:gd name="connsiteX56" fmla="*/ 304181 w 385826"/>
                <a:gd name="connsiteY56" fmla="*/ 206757 h 652146"/>
                <a:gd name="connsiteX57" fmla="*/ 307102 w 385826"/>
                <a:gd name="connsiteY57" fmla="*/ 182629 h 652146"/>
                <a:gd name="connsiteX58" fmla="*/ 390097 w 385826"/>
                <a:gd name="connsiteY58" fmla="*/ 218192 h 652146"/>
                <a:gd name="connsiteX59" fmla="*/ 387049 w 385826"/>
                <a:gd name="connsiteY59" fmla="*/ 227079 h 652146"/>
                <a:gd name="connsiteX60" fmla="*/ 245317 w 385826"/>
                <a:gd name="connsiteY60" fmla="*/ 451871 h 652146"/>
                <a:gd name="connsiteX61" fmla="*/ 245317 w 385826"/>
                <a:gd name="connsiteY61" fmla="*/ 484254 h 652146"/>
                <a:gd name="connsiteX62" fmla="*/ 237761 w 385826"/>
                <a:gd name="connsiteY62" fmla="*/ 495682 h 652146"/>
                <a:gd name="connsiteX63" fmla="*/ 197884 w 385826"/>
                <a:gd name="connsiteY63" fmla="*/ 503304 h 652146"/>
                <a:gd name="connsiteX64" fmla="*/ 156671 w 385826"/>
                <a:gd name="connsiteY64" fmla="*/ 495682 h 652146"/>
                <a:gd name="connsiteX65" fmla="*/ 148799 w 385826"/>
                <a:gd name="connsiteY65" fmla="*/ 484254 h 652146"/>
                <a:gd name="connsiteX66" fmla="*/ 148799 w 385826"/>
                <a:gd name="connsiteY66" fmla="*/ 451871 h 652146"/>
                <a:gd name="connsiteX67" fmla="*/ 280877 w 385826"/>
                <a:gd name="connsiteY67" fmla="*/ 576329 h 652146"/>
                <a:gd name="connsiteX68" fmla="*/ 278274 w 385826"/>
                <a:gd name="connsiteY68" fmla="*/ 589667 h 652146"/>
                <a:gd name="connsiteX69" fmla="*/ 205884 w 385826"/>
                <a:gd name="connsiteY69" fmla="*/ 662054 h 652146"/>
                <a:gd name="connsiteX70" fmla="*/ 197310 w 385826"/>
                <a:gd name="connsiteY70" fmla="*/ 665867 h 652146"/>
                <a:gd name="connsiteX71" fmla="*/ 188802 w 385826"/>
                <a:gd name="connsiteY71" fmla="*/ 662054 h 652146"/>
                <a:gd name="connsiteX72" fmla="*/ 116413 w 385826"/>
                <a:gd name="connsiteY72" fmla="*/ 589667 h 652146"/>
                <a:gd name="connsiteX73" fmla="*/ 113809 w 385826"/>
                <a:gd name="connsiteY73" fmla="*/ 576329 h 652146"/>
                <a:gd name="connsiteX74" fmla="*/ 124921 w 385826"/>
                <a:gd name="connsiteY74" fmla="*/ 569346 h 652146"/>
                <a:gd name="connsiteX75" fmla="*/ 161117 w 385826"/>
                <a:gd name="connsiteY75" fmla="*/ 569346 h 652146"/>
                <a:gd name="connsiteX76" fmla="*/ 161117 w 385826"/>
                <a:gd name="connsiteY76" fmla="*/ 533150 h 652146"/>
                <a:gd name="connsiteX77" fmla="*/ 185246 w 385826"/>
                <a:gd name="connsiteY77" fmla="*/ 533150 h 652146"/>
                <a:gd name="connsiteX78" fmla="*/ 185246 w 385826"/>
                <a:gd name="connsiteY78" fmla="*/ 581408 h 652146"/>
                <a:gd name="connsiteX79" fmla="*/ 173182 w 385826"/>
                <a:gd name="connsiteY79" fmla="*/ 593475 h 652146"/>
                <a:gd name="connsiteX80" fmla="*/ 154132 w 385826"/>
                <a:gd name="connsiteY80" fmla="*/ 593475 h 652146"/>
                <a:gd name="connsiteX81" fmla="*/ 197376 w 385826"/>
                <a:gd name="connsiteY81" fmla="*/ 636654 h 652146"/>
                <a:gd name="connsiteX82" fmla="*/ 240681 w 385826"/>
                <a:gd name="connsiteY82" fmla="*/ 593475 h 652146"/>
                <a:gd name="connsiteX83" fmla="*/ 221631 w 385826"/>
                <a:gd name="connsiteY83" fmla="*/ 593475 h 652146"/>
                <a:gd name="connsiteX84" fmla="*/ 209567 w 385826"/>
                <a:gd name="connsiteY84" fmla="*/ 581408 h 652146"/>
                <a:gd name="connsiteX85" fmla="*/ 209567 w 385826"/>
                <a:gd name="connsiteY85" fmla="*/ 533150 h 652146"/>
                <a:gd name="connsiteX86" fmla="*/ 233697 w 385826"/>
                <a:gd name="connsiteY86" fmla="*/ 533150 h 652146"/>
                <a:gd name="connsiteX87" fmla="*/ 233697 w 385826"/>
                <a:gd name="connsiteY87" fmla="*/ 569346 h 652146"/>
                <a:gd name="connsiteX88" fmla="*/ 269892 w 385826"/>
                <a:gd name="connsiteY88" fmla="*/ 569346 h 652146"/>
                <a:gd name="connsiteX89" fmla="*/ 281068 w 385826"/>
                <a:gd name="connsiteY89" fmla="*/ 576329 h 65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85826" h="652146">
                  <a:moveTo>
                    <a:pt x="112857" y="134371"/>
                  </a:moveTo>
                  <a:lnTo>
                    <a:pt x="136985" y="134371"/>
                  </a:lnTo>
                  <a:lnTo>
                    <a:pt x="136985" y="110242"/>
                  </a:lnTo>
                  <a:lnTo>
                    <a:pt x="112857" y="110242"/>
                  </a:lnTo>
                  <a:close/>
                  <a:moveTo>
                    <a:pt x="88728" y="146432"/>
                  </a:moveTo>
                  <a:lnTo>
                    <a:pt x="88728" y="98175"/>
                  </a:lnTo>
                  <a:cubicBezTo>
                    <a:pt x="88728" y="91192"/>
                    <a:pt x="94123" y="86107"/>
                    <a:pt x="100792" y="86107"/>
                  </a:cubicBezTo>
                  <a:lnTo>
                    <a:pt x="149053" y="86107"/>
                  </a:lnTo>
                  <a:cubicBezTo>
                    <a:pt x="155719" y="86107"/>
                    <a:pt x="161117" y="91192"/>
                    <a:pt x="161117" y="98175"/>
                  </a:cubicBezTo>
                  <a:lnTo>
                    <a:pt x="161117" y="146432"/>
                  </a:lnTo>
                  <a:cubicBezTo>
                    <a:pt x="161052" y="152782"/>
                    <a:pt x="155719" y="158500"/>
                    <a:pt x="149053" y="158500"/>
                  </a:cubicBezTo>
                  <a:lnTo>
                    <a:pt x="100792" y="158500"/>
                  </a:lnTo>
                  <a:cubicBezTo>
                    <a:pt x="94123" y="158500"/>
                    <a:pt x="88790" y="152782"/>
                    <a:pt x="88728" y="146432"/>
                  </a:cubicBezTo>
                  <a:close/>
                  <a:moveTo>
                    <a:pt x="209378" y="61979"/>
                  </a:moveTo>
                  <a:lnTo>
                    <a:pt x="233507" y="61979"/>
                  </a:lnTo>
                  <a:lnTo>
                    <a:pt x="233507" y="37850"/>
                  </a:lnTo>
                  <a:lnTo>
                    <a:pt x="209378" y="37850"/>
                  </a:lnTo>
                  <a:close/>
                  <a:moveTo>
                    <a:pt x="185246" y="74046"/>
                  </a:moveTo>
                  <a:lnTo>
                    <a:pt x="185246" y="25782"/>
                  </a:lnTo>
                  <a:cubicBezTo>
                    <a:pt x="185246" y="18800"/>
                    <a:pt x="190644" y="13721"/>
                    <a:pt x="197310" y="13721"/>
                  </a:cubicBezTo>
                  <a:lnTo>
                    <a:pt x="245571" y="13721"/>
                  </a:lnTo>
                  <a:cubicBezTo>
                    <a:pt x="252239" y="13721"/>
                    <a:pt x="257637" y="18800"/>
                    <a:pt x="257637" y="25782"/>
                  </a:cubicBezTo>
                  <a:lnTo>
                    <a:pt x="257637" y="74046"/>
                  </a:lnTo>
                  <a:cubicBezTo>
                    <a:pt x="257573" y="80396"/>
                    <a:pt x="252239" y="86107"/>
                    <a:pt x="245571" y="86107"/>
                  </a:cubicBezTo>
                  <a:lnTo>
                    <a:pt x="197310" y="86107"/>
                  </a:lnTo>
                  <a:cubicBezTo>
                    <a:pt x="190644" y="86107"/>
                    <a:pt x="185311" y="80396"/>
                    <a:pt x="185246" y="74046"/>
                  </a:cubicBezTo>
                  <a:close/>
                  <a:moveTo>
                    <a:pt x="233507" y="182629"/>
                  </a:moveTo>
                  <a:lnTo>
                    <a:pt x="257637" y="182629"/>
                  </a:lnTo>
                  <a:lnTo>
                    <a:pt x="257637" y="158500"/>
                  </a:lnTo>
                  <a:lnTo>
                    <a:pt x="233507" y="158500"/>
                  </a:lnTo>
                  <a:close/>
                  <a:moveTo>
                    <a:pt x="221442" y="134371"/>
                  </a:moveTo>
                  <a:lnTo>
                    <a:pt x="269701" y="134371"/>
                  </a:lnTo>
                  <a:cubicBezTo>
                    <a:pt x="276369" y="134371"/>
                    <a:pt x="281766" y="139450"/>
                    <a:pt x="281766" y="146432"/>
                  </a:cubicBezTo>
                  <a:lnTo>
                    <a:pt x="281766" y="194696"/>
                  </a:lnTo>
                  <a:cubicBezTo>
                    <a:pt x="281702" y="201046"/>
                    <a:pt x="276369" y="206757"/>
                    <a:pt x="269701" y="206757"/>
                  </a:cubicBezTo>
                  <a:lnTo>
                    <a:pt x="221442" y="206757"/>
                  </a:lnTo>
                  <a:cubicBezTo>
                    <a:pt x="214773" y="206757"/>
                    <a:pt x="209440" y="201046"/>
                    <a:pt x="209378" y="194696"/>
                  </a:cubicBezTo>
                  <a:lnTo>
                    <a:pt x="209378" y="146432"/>
                  </a:lnTo>
                  <a:cubicBezTo>
                    <a:pt x="209378" y="139450"/>
                    <a:pt x="214773" y="134371"/>
                    <a:pt x="221442" y="134371"/>
                  </a:cubicBezTo>
                  <a:close/>
                  <a:moveTo>
                    <a:pt x="197310" y="261371"/>
                  </a:moveTo>
                  <a:cubicBezTo>
                    <a:pt x="176102" y="261371"/>
                    <a:pt x="99013" y="260100"/>
                    <a:pt x="48913" y="248032"/>
                  </a:cubicBezTo>
                  <a:lnTo>
                    <a:pt x="171340" y="441707"/>
                  </a:lnTo>
                  <a:cubicBezTo>
                    <a:pt x="172546" y="443617"/>
                    <a:pt x="173182" y="445521"/>
                    <a:pt x="173182" y="448057"/>
                  </a:cubicBezTo>
                  <a:lnTo>
                    <a:pt x="173182" y="475367"/>
                  </a:lnTo>
                  <a:cubicBezTo>
                    <a:pt x="188930" y="480446"/>
                    <a:pt x="205694" y="480446"/>
                    <a:pt x="221442" y="475367"/>
                  </a:cubicBezTo>
                  <a:lnTo>
                    <a:pt x="221442" y="448057"/>
                  </a:lnTo>
                  <a:cubicBezTo>
                    <a:pt x="221442" y="445521"/>
                    <a:pt x="222078" y="443617"/>
                    <a:pt x="223284" y="441707"/>
                  </a:cubicBezTo>
                  <a:lnTo>
                    <a:pt x="345711" y="247400"/>
                  </a:lnTo>
                  <a:cubicBezTo>
                    <a:pt x="295610" y="260100"/>
                    <a:pt x="218711" y="260732"/>
                    <a:pt x="197310" y="260732"/>
                  </a:cubicBezTo>
                  <a:close/>
                  <a:moveTo>
                    <a:pt x="7319" y="227079"/>
                  </a:moveTo>
                  <a:cubicBezTo>
                    <a:pt x="5415" y="224542"/>
                    <a:pt x="4336" y="221367"/>
                    <a:pt x="4271" y="218192"/>
                  </a:cubicBezTo>
                  <a:cubicBezTo>
                    <a:pt x="4271" y="183900"/>
                    <a:pt x="117492" y="177550"/>
                    <a:pt x="184992" y="176917"/>
                  </a:cubicBezTo>
                  <a:lnTo>
                    <a:pt x="184992" y="201046"/>
                  </a:lnTo>
                  <a:cubicBezTo>
                    <a:pt x="102060" y="201679"/>
                    <a:pt x="51642" y="211204"/>
                    <a:pt x="33544" y="218192"/>
                  </a:cubicBezTo>
                  <a:cubicBezTo>
                    <a:pt x="52594" y="226446"/>
                    <a:pt x="108283" y="237242"/>
                    <a:pt x="197056" y="237242"/>
                  </a:cubicBezTo>
                  <a:cubicBezTo>
                    <a:pt x="285831" y="237242"/>
                    <a:pt x="341330" y="226446"/>
                    <a:pt x="360443" y="218192"/>
                  </a:cubicBezTo>
                  <a:cubicBezTo>
                    <a:pt x="342218" y="212475"/>
                    <a:pt x="323359" y="208029"/>
                    <a:pt x="304181" y="206757"/>
                  </a:cubicBezTo>
                  <a:lnTo>
                    <a:pt x="307102" y="182629"/>
                  </a:lnTo>
                  <a:cubicBezTo>
                    <a:pt x="380254" y="191521"/>
                    <a:pt x="390097" y="205492"/>
                    <a:pt x="390097" y="218192"/>
                  </a:cubicBezTo>
                  <a:cubicBezTo>
                    <a:pt x="390034" y="221367"/>
                    <a:pt x="388955" y="224542"/>
                    <a:pt x="387049" y="227079"/>
                  </a:cubicBezTo>
                  <a:lnTo>
                    <a:pt x="245317" y="451871"/>
                  </a:lnTo>
                  <a:lnTo>
                    <a:pt x="245317" y="484254"/>
                  </a:lnTo>
                  <a:cubicBezTo>
                    <a:pt x="245317" y="489332"/>
                    <a:pt x="242332" y="493779"/>
                    <a:pt x="237761" y="495682"/>
                  </a:cubicBezTo>
                  <a:cubicBezTo>
                    <a:pt x="225124" y="500767"/>
                    <a:pt x="211536" y="503304"/>
                    <a:pt x="197884" y="503304"/>
                  </a:cubicBezTo>
                  <a:cubicBezTo>
                    <a:pt x="183786" y="503304"/>
                    <a:pt x="169814" y="500767"/>
                    <a:pt x="156671" y="495682"/>
                  </a:cubicBezTo>
                  <a:cubicBezTo>
                    <a:pt x="151974" y="493779"/>
                    <a:pt x="148799" y="489332"/>
                    <a:pt x="148799" y="484254"/>
                  </a:cubicBezTo>
                  <a:lnTo>
                    <a:pt x="148799" y="451871"/>
                  </a:lnTo>
                  <a:close/>
                  <a:moveTo>
                    <a:pt x="280877" y="576329"/>
                  </a:moveTo>
                  <a:cubicBezTo>
                    <a:pt x="282719" y="580775"/>
                    <a:pt x="281702" y="586492"/>
                    <a:pt x="278274" y="589667"/>
                  </a:cubicBezTo>
                  <a:lnTo>
                    <a:pt x="205884" y="662054"/>
                  </a:lnTo>
                  <a:cubicBezTo>
                    <a:pt x="203598" y="664596"/>
                    <a:pt x="200551" y="665867"/>
                    <a:pt x="197310" y="665867"/>
                  </a:cubicBezTo>
                  <a:cubicBezTo>
                    <a:pt x="194135" y="665867"/>
                    <a:pt x="191026" y="664596"/>
                    <a:pt x="188802" y="662054"/>
                  </a:cubicBezTo>
                  <a:lnTo>
                    <a:pt x="116413" y="589667"/>
                  </a:lnTo>
                  <a:cubicBezTo>
                    <a:pt x="112984" y="586492"/>
                    <a:pt x="111905" y="580775"/>
                    <a:pt x="113809" y="576329"/>
                  </a:cubicBezTo>
                  <a:cubicBezTo>
                    <a:pt x="115650" y="571883"/>
                    <a:pt x="120031" y="569346"/>
                    <a:pt x="124921" y="569346"/>
                  </a:cubicBezTo>
                  <a:lnTo>
                    <a:pt x="161117" y="569346"/>
                  </a:lnTo>
                  <a:lnTo>
                    <a:pt x="161117" y="533150"/>
                  </a:lnTo>
                  <a:lnTo>
                    <a:pt x="185246" y="533150"/>
                  </a:lnTo>
                  <a:lnTo>
                    <a:pt x="185246" y="581408"/>
                  </a:lnTo>
                  <a:cubicBezTo>
                    <a:pt x="185184" y="587758"/>
                    <a:pt x="179848" y="593475"/>
                    <a:pt x="173182" y="593475"/>
                  </a:cubicBezTo>
                  <a:lnTo>
                    <a:pt x="154132" y="593475"/>
                  </a:lnTo>
                  <a:lnTo>
                    <a:pt x="197376" y="636654"/>
                  </a:lnTo>
                  <a:lnTo>
                    <a:pt x="240681" y="593475"/>
                  </a:lnTo>
                  <a:lnTo>
                    <a:pt x="221631" y="593475"/>
                  </a:lnTo>
                  <a:cubicBezTo>
                    <a:pt x="214965" y="593475"/>
                    <a:pt x="209629" y="587758"/>
                    <a:pt x="209567" y="581408"/>
                  </a:cubicBezTo>
                  <a:lnTo>
                    <a:pt x="209567" y="533150"/>
                  </a:lnTo>
                  <a:lnTo>
                    <a:pt x="233697" y="533150"/>
                  </a:lnTo>
                  <a:lnTo>
                    <a:pt x="233697" y="569346"/>
                  </a:lnTo>
                  <a:lnTo>
                    <a:pt x="269892" y="569346"/>
                  </a:lnTo>
                  <a:cubicBezTo>
                    <a:pt x="274782" y="569346"/>
                    <a:pt x="279163" y="571883"/>
                    <a:pt x="281068" y="576329"/>
                  </a:cubicBezTo>
                  <a:close/>
                </a:path>
              </a:pathLst>
            </a:custGeom>
            <a:solidFill>
              <a:schemeClr val="bg1"/>
            </a:solidFill>
            <a:ln w="6350" cap="flat">
              <a:noFill/>
              <a:prstDash val="solid"/>
              <a:miter/>
            </a:ln>
          </p:spPr>
          <p:txBody>
            <a:bodyPr rtlCol="0" anchor="ctr"/>
            <a:lstStyle/>
            <a:p>
              <a:endParaRPr lang="en-US" dirty="0">
                <a:solidFill>
                  <a:schemeClr val="bg1"/>
                </a:solidFill>
              </a:endParaRPr>
            </a:p>
          </p:txBody>
        </p:sp>
        <p:grpSp>
          <p:nvGrpSpPr>
            <p:cNvPr id="1233" name="Group 1232">
              <a:extLst>
                <a:ext uri="{FF2B5EF4-FFF2-40B4-BE49-F238E27FC236}">
                  <a16:creationId xmlns:a16="http://schemas.microsoft.com/office/drawing/2014/main" id="{F8914BD3-266D-064E-897B-B141033A7566}"/>
                </a:ext>
              </a:extLst>
            </p:cNvPr>
            <p:cNvGrpSpPr>
              <a:grpSpLocks noChangeAspect="1"/>
            </p:cNvGrpSpPr>
            <p:nvPr/>
          </p:nvGrpSpPr>
          <p:grpSpPr>
            <a:xfrm>
              <a:off x="7726218" y="4038350"/>
              <a:ext cx="360502" cy="328635"/>
              <a:chOff x="7358375" y="3333071"/>
              <a:chExt cx="721003" cy="657269"/>
            </a:xfrm>
            <a:solidFill>
              <a:schemeClr val="tx1"/>
            </a:solidFill>
          </p:grpSpPr>
          <p:sp>
            <p:nvSpPr>
              <p:cNvPr id="1235" name="Freeform: Shape 1064">
                <a:extLst>
                  <a:ext uri="{FF2B5EF4-FFF2-40B4-BE49-F238E27FC236}">
                    <a16:creationId xmlns:a16="http://schemas.microsoft.com/office/drawing/2014/main" id="{2FDACEC4-AD7A-964E-B303-A42DE1B0D2F4}"/>
                  </a:ext>
                </a:extLst>
              </p:cNvPr>
              <p:cNvSpPr/>
              <p:nvPr/>
            </p:nvSpPr>
            <p:spPr>
              <a:xfrm>
                <a:off x="7385938" y="3333071"/>
                <a:ext cx="665988" cy="657269"/>
              </a:xfrm>
              <a:custGeom>
                <a:avLst/>
                <a:gdLst>
                  <a:gd name="connsiteX0" fmla="*/ 644161 w 665988"/>
                  <a:gd name="connsiteY0" fmla="*/ 204898 h 657269"/>
                  <a:gd name="connsiteX1" fmla="*/ 642510 w 665988"/>
                  <a:gd name="connsiteY1" fmla="*/ 204898 h 657269"/>
                  <a:gd name="connsiteX2" fmla="*/ 642510 w 665988"/>
                  <a:gd name="connsiteY2" fmla="*/ 643048 h 657269"/>
                  <a:gd name="connsiteX3" fmla="*/ 32021 w 665988"/>
                  <a:gd name="connsiteY3" fmla="*/ 643048 h 657269"/>
                  <a:gd name="connsiteX4" fmla="*/ 32021 w 665988"/>
                  <a:gd name="connsiteY4" fmla="*/ 586537 h 657269"/>
                  <a:gd name="connsiteX5" fmla="*/ 30307 w 665988"/>
                  <a:gd name="connsiteY5" fmla="*/ 586537 h 657269"/>
                  <a:gd name="connsiteX6" fmla="*/ 4271 w 665988"/>
                  <a:gd name="connsiteY6" fmla="*/ 582091 h 657269"/>
                  <a:gd name="connsiteX7" fmla="*/ 4271 w 665988"/>
                  <a:gd name="connsiteY7" fmla="*/ 657019 h 657269"/>
                  <a:gd name="connsiteX8" fmla="*/ 18115 w 665988"/>
                  <a:gd name="connsiteY8" fmla="*/ 670991 h 657269"/>
                  <a:gd name="connsiteX9" fmla="*/ 18115 w 665988"/>
                  <a:gd name="connsiteY9" fmla="*/ 670991 h 657269"/>
                  <a:gd name="connsiteX10" fmla="*/ 656354 w 665988"/>
                  <a:gd name="connsiteY10" fmla="*/ 670991 h 657269"/>
                  <a:gd name="connsiteX11" fmla="*/ 670260 w 665988"/>
                  <a:gd name="connsiteY11" fmla="*/ 657019 h 657269"/>
                  <a:gd name="connsiteX12" fmla="*/ 670260 w 665988"/>
                  <a:gd name="connsiteY12" fmla="*/ 200452 h 657269"/>
                  <a:gd name="connsiteX13" fmla="*/ 644161 w 665988"/>
                  <a:gd name="connsiteY13" fmla="*/ 204898 h 657269"/>
                  <a:gd name="connsiteX14" fmla="*/ 656354 w 665988"/>
                  <a:gd name="connsiteY14" fmla="*/ 13766 h 657269"/>
                  <a:gd name="connsiteX15" fmla="*/ 18115 w 665988"/>
                  <a:gd name="connsiteY15" fmla="*/ 13766 h 657269"/>
                  <a:gd name="connsiteX16" fmla="*/ 4271 w 665988"/>
                  <a:gd name="connsiteY16" fmla="*/ 27098 h 657269"/>
                  <a:gd name="connsiteX17" fmla="*/ 4271 w 665988"/>
                  <a:gd name="connsiteY17" fmla="*/ 27098 h 657269"/>
                  <a:gd name="connsiteX18" fmla="*/ 4271 w 665988"/>
                  <a:gd name="connsiteY18" fmla="*/ 444294 h 657269"/>
                  <a:gd name="connsiteX19" fmla="*/ 30307 w 665988"/>
                  <a:gd name="connsiteY19" fmla="*/ 439848 h 657269"/>
                  <a:gd name="connsiteX20" fmla="*/ 32021 w 665988"/>
                  <a:gd name="connsiteY20" fmla="*/ 439848 h 657269"/>
                  <a:gd name="connsiteX21" fmla="*/ 32021 w 665988"/>
                  <a:gd name="connsiteY21" fmla="*/ 41069 h 657269"/>
                  <a:gd name="connsiteX22" fmla="*/ 642510 w 665988"/>
                  <a:gd name="connsiteY22" fmla="*/ 41069 h 657269"/>
                  <a:gd name="connsiteX23" fmla="*/ 642510 w 665988"/>
                  <a:gd name="connsiteY23" fmla="*/ 57577 h 657269"/>
                  <a:gd name="connsiteX24" fmla="*/ 644161 w 665988"/>
                  <a:gd name="connsiteY24" fmla="*/ 57577 h 657269"/>
                  <a:gd name="connsiteX25" fmla="*/ 670260 w 665988"/>
                  <a:gd name="connsiteY25" fmla="*/ 62662 h 657269"/>
                  <a:gd name="connsiteX26" fmla="*/ 670260 w 665988"/>
                  <a:gd name="connsiteY26" fmla="*/ 27098 h 657269"/>
                  <a:gd name="connsiteX27" fmla="*/ 656354 w 665988"/>
                  <a:gd name="connsiteY27" fmla="*/ 13766 h 657269"/>
                  <a:gd name="connsiteX28" fmla="*/ 656354 w 665988"/>
                  <a:gd name="connsiteY28" fmla="*/ 13766 h 65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5988" h="657269">
                    <a:moveTo>
                      <a:pt x="644161" y="204898"/>
                    </a:moveTo>
                    <a:lnTo>
                      <a:pt x="642510" y="204898"/>
                    </a:lnTo>
                    <a:lnTo>
                      <a:pt x="642510" y="643048"/>
                    </a:lnTo>
                    <a:lnTo>
                      <a:pt x="32021" y="643048"/>
                    </a:lnTo>
                    <a:lnTo>
                      <a:pt x="32021" y="586537"/>
                    </a:lnTo>
                    <a:lnTo>
                      <a:pt x="30307" y="586537"/>
                    </a:lnTo>
                    <a:cubicBezTo>
                      <a:pt x="21417" y="587169"/>
                      <a:pt x="12590" y="585266"/>
                      <a:pt x="4271" y="582091"/>
                    </a:cubicBezTo>
                    <a:lnTo>
                      <a:pt x="4271" y="657019"/>
                    </a:lnTo>
                    <a:cubicBezTo>
                      <a:pt x="4335" y="664641"/>
                      <a:pt x="10495" y="670991"/>
                      <a:pt x="18115" y="670991"/>
                    </a:cubicBezTo>
                    <a:cubicBezTo>
                      <a:pt x="18115" y="670991"/>
                      <a:pt x="18115" y="670991"/>
                      <a:pt x="18115" y="670991"/>
                    </a:cubicBezTo>
                    <a:lnTo>
                      <a:pt x="656354" y="670991"/>
                    </a:lnTo>
                    <a:cubicBezTo>
                      <a:pt x="663973" y="670991"/>
                      <a:pt x="670196" y="664641"/>
                      <a:pt x="670260" y="657019"/>
                    </a:cubicBezTo>
                    <a:lnTo>
                      <a:pt x="670260" y="200452"/>
                    </a:lnTo>
                    <a:cubicBezTo>
                      <a:pt x="661877" y="203627"/>
                      <a:pt x="653052" y="204898"/>
                      <a:pt x="644161" y="204898"/>
                    </a:cubicBezTo>
                    <a:close/>
                    <a:moveTo>
                      <a:pt x="656354" y="13766"/>
                    </a:moveTo>
                    <a:lnTo>
                      <a:pt x="18115" y="13766"/>
                    </a:lnTo>
                    <a:cubicBezTo>
                      <a:pt x="10557" y="13127"/>
                      <a:pt x="4335" y="19477"/>
                      <a:pt x="4271" y="27098"/>
                    </a:cubicBezTo>
                    <a:cubicBezTo>
                      <a:pt x="4271" y="27098"/>
                      <a:pt x="4271" y="27098"/>
                      <a:pt x="4271" y="27098"/>
                    </a:cubicBezTo>
                    <a:lnTo>
                      <a:pt x="4271" y="444294"/>
                    </a:lnTo>
                    <a:cubicBezTo>
                      <a:pt x="12590" y="441119"/>
                      <a:pt x="21417" y="439848"/>
                      <a:pt x="30307" y="439848"/>
                    </a:cubicBezTo>
                    <a:lnTo>
                      <a:pt x="32021" y="439848"/>
                    </a:lnTo>
                    <a:lnTo>
                      <a:pt x="32021" y="41069"/>
                    </a:lnTo>
                    <a:lnTo>
                      <a:pt x="642510" y="41069"/>
                    </a:lnTo>
                    <a:lnTo>
                      <a:pt x="642510" y="57577"/>
                    </a:lnTo>
                    <a:lnTo>
                      <a:pt x="644161" y="57577"/>
                    </a:lnTo>
                    <a:cubicBezTo>
                      <a:pt x="653052" y="57577"/>
                      <a:pt x="661941" y="59487"/>
                      <a:pt x="670260" y="62662"/>
                    </a:cubicBezTo>
                    <a:lnTo>
                      <a:pt x="670260" y="27098"/>
                    </a:lnTo>
                    <a:cubicBezTo>
                      <a:pt x="670196" y="19477"/>
                      <a:pt x="663973" y="13127"/>
                      <a:pt x="656354" y="13766"/>
                    </a:cubicBezTo>
                    <a:cubicBezTo>
                      <a:pt x="656354" y="13766"/>
                      <a:pt x="656354" y="13766"/>
                      <a:pt x="656354" y="13766"/>
                    </a:cubicBezTo>
                    <a:close/>
                  </a:path>
                </a:pathLst>
              </a:custGeom>
              <a:solidFill>
                <a:schemeClr val="bg1"/>
              </a:solidFill>
              <a:ln w="6350" cap="flat">
                <a:solidFill>
                  <a:schemeClr val="bg1"/>
                </a:solidFill>
                <a:prstDash val="solid"/>
                <a:miter/>
              </a:ln>
            </p:spPr>
            <p:txBody>
              <a:bodyPr rtlCol="0" anchor="ctr"/>
              <a:lstStyle/>
              <a:p>
                <a:endParaRPr lang="en-US" dirty="0">
                  <a:solidFill>
                    <a:schemeClr val="bg1"/>
                  </a:solidFill>
                </a:endParaRPr>
              </a:p>
            </p:txBody>
          </p:sp>
          <p:sp>
            <p:nvSpPr>
              <p:cNvPr id="1236" name="Freeform: Shape 1065">
                <a:extLst>
                  <a:ext uri="{FF2B5EF4-FFF2-40B4-BE49-F238E27FC236}">
                    <a16:creationId xmlns:a16="http://schemas.microsoft.com/office/drawing/2014/main" id="{8EB38ADD-C4A2-DB40-9067-F073142D15CB}"/>
                  </a:ext>
                </a:extLst>
              </p:cNvPr>
              <p:cNvSpPr/>
              <p:nvPr/>
            </p:nvSpPr>
            <p:spPr>
              <a:xfrm>
                <a:off x="7358375" y="3397887"/>
                <a:ext cx="721003" cy="488263"/>
              </a:xfrm>
              <a:custGeom>
                <a:avLst/>
                <a:gdLst>
                  <a:gd name="connsiteX0" fmla="*/ 671280 w 721003"/>
                  <a:gd name="connsiteY0" fmla="*/ 13721 h 488263"/>
                  <a:gd name="connsiteX1" fmla="*/ 617368 w 721003"/>
                  <a:gd name="connsiteY1" fmla="*/ 67057 h 488263"/>
                  <a:gd name="connsiteX2" fmla="*/ 617368 w 721003"/>
                  <a:gd name="connsiteY2" fmla="*/ 67057 h 488263"/>
                  <a:gd name="connsiteX3" fmla="*/ 623083 w 721003"/>
                  <a:gd name="connsiteY3" fmla="*/ 90554 h 488263"/>
                  <a:gd name="connsiteX4" fmla="*/ 391117 w 721003"/>
                  <a:gd name="connsiteY4" fmla="*/ 323600 h 488263"/>
                  <a:gd name="connsiteX5" fmla="*/ 378417 w 721003"/>
                  <a:gd name="connsiteY5" fmla="*/ 318521 h 488263"/>
                  <a:gd name="connsiteX6" fmla="*/ 378417 w 721003"/>
                  <a:gd name="connsiteY6" fmla="*/ 210571 h 488263"/>
                  <a:gd name="connsiteX7" fmla="*/ 416644 w 721003"/>
                  <a:gd name="connsiteY7" fmla="*/ 146432 h 488263"/>
                  <a:gd name="connsiteX8" fmla="*/ 416517 w 721003"/>
                  <a:gd name="connsiteY8" fmla="*/ 145800 h 488263"/>
                  <a:gd name="connsiteX9" fmla="*/ 350732 w 721003"/>
                  <a:gd name="connsiteY9" fmla="*/ 108332 h 488263"/>
                  <a:gd name="connsiteX10" fmla="*/ 310790 w 721003"/>
                  <a:gd name="connsiteY10" fmla="*/ 159132 h 488263"/>
                  <a:gd name="connsiteX11" fmla="*/ 313838 w 721003"/>
                  <a:gd name="connsiteY11" fmla="*/ 176279 h 488263"/>
                  <a:gd name="connsiteX12" fmla="*/ 83396 w 721003"/>
                  <a:gd name="connsiteY12" fmla="*/ 401704 h 488263"/>
                  <a:gd name="connsiteX13" fmla="*/ 10625 w 721003"/>
                  <a:gd name="connsiteY13" fmla="*/ 423929 h 488263"/>
                  <a:gd name="connsiteX14" fmla="*/ 31897 w 721003"/>
                  <a:gd name="connsiteY14" fmla="*/ 495050 h 488263"/>
                  <a:gd name="connsiteX15" fmla="*/ 32660 w 721003"/>
                  <a:gd name="connsiteY15" fmla="*/ 495682 h 488263"/>
                  <a:gd name="connsiteX16" fmla="*/ 105494 w 721003"/>
                  <a:gd name="connsiteY16" fmla="*/ 474096 h 488263"/>
                  <a:gd name="connsiteX17" fmla="*/ 111844 w 721003"/>
                  <a:gd name="connsiteY17" fmla="*/ 448696 h 488263"/>
                  <a:gd name="connsiteX18" fmla="*/ 103652 w 721003"/>
                  <a:gd name="connsiteY18" fmla="*/ 421386 h 488263"/>
                  <a:gd name="connsiteX19" fmla="*/ 329649 w 721003"/>
                  <a:gd name="connsiteY19" fmla="*/ 200407 h 488263"/>
                  <a:gd name="connsiteX20" fmla="*/ 350732 w 721003"/>
                  <a:gd name="connsiteY20" fmla="*/ 210571 h 488263"/>
                  <a:gd name="connsiteX21" fmla="*/ 350732 w 721003"/>
                  <a:gd name="connsiteY21" fmla="*/ 318521 h 488263"/>
                  <a:gd name="connsiteX22" fmla="*/ 312568 w 721003"/>
                  <a:gd name="connsiteY22" fmla="*/ 383286 h 488263"/>
                  <a:gd name="connsiteX23" fmla="*/ 312632 w 721003"/>
                  <a:gd name="connsiteY23" fmla="*/ 383925 h 488263"/>
                  <a:gd name="connsiteX24" fmla="*/ 378480 w 721003"/>
                  <a:gd name="connsiteY24" fmla="*/ 421386 h 488263"/>
                  <a:gd name="connsiteX25" fmla="*/ 418422 w 721003"/>
                  <a:gd name="connsiteY25" fmla="*/ 369954 h 488263"/>
                  <a:gd name="connsiteX26" fmla="*/ 410803 w 721003"/>
                  <a:gd name="connsiteY26" fmla="*/ 342650 h 488263"/>
                  <a:gd name="connsiteX27" fmla="*/ 641942 w 721003"/>
                  <a:gd name="connsiteY27" fmla="*/ 111507 h 488263"/>
                  <a:gd name="connsiteX28" fmla="*/ 716427 w 721003"/>
                  <a:gd name="connsiteY28" fmla="*/ 96271 h 488263"/>
                  <a:gd name="connsiteX29" fmla="*/ 701822 w 721003"/>
                  <a:gd name="connsiteY29" fmla="*/ 23246 h 488263"/>
                  <a:gd name="connsiteX30" fmla="*/ 701124 w 721003"/>
                  <a:gd name="connsiteY30" fmla="*/ 22607 h 488263"/>
                  <a:gd name="connsiteX31" fmla="*/ 671723 w 721003"/>
                  <a:gd name="connsiteY31" fmla="*/ 13721 h 488263"/>
                  <a:gd name="connsiteX32" fmla="*/ 57996 w 721003"/>
                  <a:gd name="connsiteY32" fmla="*/ 474096 h 488263"/>
                  <a:gd name="connsiteX33" fmla="*/ 32024 w 721003"/>
                  <a:gd name="connsiteY33" fmla="*/ 448696 h 488263"/>
                  <a:gd name="connsiteX34" fmla="*/ 58250 w 721003"/>
                  <a:gd name="connsiteY34" fmla="*/ 423296 h 488263"/>
                  <a:gd name="connsiteX35" fmla="*/ 84157 w 721003"/>
                  <a:gd name="connsiteY35" fmla="*/ 448696 h 488263"/>
                  <a:gd name="connsiteX36" fmla="*/ 58123 w 721003"/>
                  <a:gd name="connsiteY36" fmla="*/ 474096 h 488263"/>
                  <a:gd name="connsiteX37" fmla="*/ 338602 w 721003"/>
                  <a:gd name="connsiteY37" fmla="*/ 159771 h 488263"/>
                  <a:gd name="connsiteX38" fmla="*/ 364002 w 721003"/>
                  <a:gd name="connsiteY38" fmla="*/ 133732 h 488263"/>
                  <a:gd name="connsiteX39" fmla="*/ 390483 w 721003"/>
                  <a:gd name="connsiteY39" fmla="*/ 158500 h 488263"/>
                  <a:gd name="connsiteX40" fmla="*/ 390483 w 721003"/>
                  <a:gd name="connsiteY40" fmla="*/ 159132 h 488263"/>
                  <a:gd name="connsiteX41" fmla="*/ 365083 w 721003"/>
                  <a:gd name="connsiteY41" fmla="*/ 185171 h 488263"/>
                  <a:gd name="connsiteX42" fmla="*/ 364701 w 721003"/>
                  <a:gd name="connsiteY42" fmla="*/ 185171 h 488263"/>
                  <a:gd name="connsiteX43" fmla="*/ 338666 w 721003"/>
                  <a:gd name="connsiteY43" fmla="*/ 159132 h 488263"/>
                  <a:gd name="connsiteX44" fmla="*/ 364638 w 721003"/>
                  <a:gd name="connsiteY44" fmla="*/ 395354 h 488263"/>
                  <a:gd name="connsiteX45" fmla="*/ 338284 w 721003"/>
                  <a:gd name="connsiteY45" fmla="*/ 369954 h 488263"/>
                  <a:gd name="connsiteX46" fmla="*/ 364384 w 721003"/>
                  <a:gd name="connsiteY46" fmla="*/ 343921 h 488263"/>
                  <a:gd name="connsiteX47" fmla="*/ 390672 w 721003"/>
                  <a:gd name="connsiteY47" fmla="*/ 369321 h 488263"/>
                  <a:gd name="connsiteX48" fmla="*/ 390672 w 721003"/>
                  <a:gd name="connsiteY48" fmla="*/ 369321 h 488263"/>
                  <a:gd name="connsiteX49" fmla="*/ 364638 w 721003"/>
                  <a:gd name="connsiteY49" fmla="*/ 395354 h 488263"/>
                  <a:gd name="connsiteX50" fmla="*/ 671280 w 721003"/>
                  <a:gd name="connsiteY50" fmla="*/ 92457 h 488263"/>
                  <a:gd name="connsiteX51" fmla="*/ 644990 w 721003"/>
                  <a:gd name="connsiteY51" fmla="*/ 67057 h 488263"/>
                  <a:gd name="connsiteX52" fmla="*/ 670835 w 721003"/>
                  <a:gd name="connsiteY52" fmla="*/ 41025 h 488263"/>
                  <a:gd name="connsiteX53" fmla="*/ 671025 w 721003"/>
                  <a:gd name="connsiteY53" fmla="*/ 41025 h 488263"/>
                  <a:gd name="connsiteX54" fmla="*/ 697377 w 721003"/>
                  <a:gd name="connsiteY54" fmla="*/ 66425 h 488263"/>
                  <a:gd name="connsiteX55" fmla="*/ 697377 w 721003"/>
                  <a:gd name="connsiteY55" fmla="*/ 67057 h 488263"/>
                  <a:gd name="connsiteX56" fmla="*/ 697377 w 721003"/>
                  <a:gd name="connsiteY56" fmla="*/ 67057 h 488263"/>
                  <a:gd name="connsiteX57" fmla="*/ 671280 w 721003"/>
                  <a:gd name="connsiteY57" fmla="*/ 92457 h 48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1003" h="488263">
                    <a:moveTo>
                      <a:pt x="671280" y="13721"/>
                    </a:moveTo>
                    <a:cubicBezTo>
                      <a:pt x="641688" y="13721"/>
                      <a:pt x="617557" y="37211"/>
                      <a:pt x="617368" y="67057"/>
                    </a:cubicBezTo>
                    <a:cubicBezTo>
                      <a:pt x="617368" y="67057"/>
                      <a:pt x="617368" y="67057"/>
                      <a:pt x="617368" y="67057"/>
                    </a:cubicBezTo>
                    <a:cubicBezTo>
                      <a:pt x="617305" y="75311"/>
                      <a:pt x="619272" y="83571"/>
                      <a:pt x="623083" y="90554"/>
                    </a:cubicBezTo>
                    <a:lnTo>
                      <a:pt x="391117" y="323600"/>
                    </a:lnTo>
                    <a:cubicBezTo>
                      <a:pt x="387117" y="321057"/>
                      <a:pt x="382862" y="319786"/>
                      <a:pt x="378417" y="318521"/>
                    </a:cubicBezTo>
                    <a:lnTo>
                      <a:pt x="378417" y="210571"/>
                    </a:lnTo>
                    <a:cubicBezTo>
                      <a:pt x="406801" y="203582"/>
                      <a:pt x="423882" y="174375"/>
                      <a:pt x="416644" y="146432"/>
                    </a:cubicBezTo>
                    <a:cubicBezTo>
                      <a:pt x="416580" y="145800"/>
                      <a:pt x="416580" y="145800"/>
                      <a:pt x="416517" y="145800"/>
                    </a:cubicBezTo>
                    <a:cubicBezTo>
                      <a:pt x="408643" y="117225"/>
                      <a:pt x="379243" y="100079"/>
                      <a:pt x="350732" y="108332"/>
                    </a:cubicBezTo>
                    <a:cubicBezTo>
                      <a:pt x="327299" y="114050"/>
                      <a:pt x="310854" y="135004"/>
                      <a:pt x="310790" y="159132"/>
                    </a:cubicBezTo>
                    <a:cubicBezTo>
                      <a:pt x="310790" y="165482"/>
                      <a:pt x="311805" y="171200"/>
                      <a:pt x="313838" y="176279"/>
                    </a:cubicBezTo>
                    <a:lnTo>
                      <a:pt x="83396" y="401704"/>
                    </a:lnTo>
                    <a:cubicBezTo>
                      <a:pt x="57297" y="388371"/>
                      <a:pt x="24849" y="397896"/>
                      <a:pt x="10625" y="423929"/>
                    </a:cubicBezTo>
                    <a:cubicBezTo>
                      <a:pt x="-3217" y="449329"/>
                      <a:pt x="6308" y="481079"/>
                      <a:pt x="31897" y="495050"/>
                    </a:cubicBezTo>
                    <a:cubicBezTo>
                      <a:pt x="32151" y="495050"/>
                      <a:pt x="32405" y="495682"/>
                      <a:pt x="32660" y="495682"/>
                    </a:cubicBezTo>
                    <a:cubicBezTo>
                      <a:pt x="58821" y="509654"/>
                      <a:pt x="91270" y="499496"/>
                      <a:pt x="105494" y="474096"/>
                    </a:cubicBezTo>
                    <a:cubicBezTo>
                      <a:pt x="109621" y="465836"/>
                      <a:pt x="111844" y="457582"/>
                      <a:pt x="111844" y="448696"/>
                    </a:cubicBezTo>
                    <a:cubicBezTo>
                      <a:pt x="111780" y="439171"/>
                      <a:pt x="108923" y="429646"/>
                      <a:pt x="103652" y="421386"/>
                    </a:cubicBezTo>
                    <a:lnTo>
                      <a:pt x="329649" y="200407"/>
                    </a:lnTo>
                    <a:cubicBezTo>
                      <a:pt x="335809" y="205486"/>
                      <a:pt x="342983" y="208661"/>
                      <a:pt x="350732" y="210571"/>
                    </a:cubicBezTo>
                    <a:lnTo>
                      <a:pt x="350732" y="318521"/>
                    </a:lnTo>
                    <a:cubicBezTo>
                      <a:pt x="322282" y="326136"/>
                      <a:pt x="305201" y="354711"/>
                      <a:pt x="312568" y="383286"/>
                    </a:cubicBezTo>
                    <a:cubicBezTo>
                      <a:pt x="312568" y="383286"/>
                      <a:pt x="312632" y="383286"/>
                      <a:pt x="312632" y="383925"/>
                    </a:cubicBezTo>
                    <a:cubicBezTo>
                      <a:pt x="320569" y="411861"/>
                      <a:pt x="349969" y="429007"/>
                      <a:pt x="378480" y="421386"/>
                    </a:cubicBezTo>
                    <a:cubicBezTo>
                      <a:pt x="401912" y="415036"/>
                      <a:pt x="418295" y="394082"/>
                      <a:pt x="418422" y="369954"/>
                    </a:cubicBezTo>
                    <a:cubicBezTo>
                      <a:pt x="418486" y="360429"/>
                      <a:pt x="415883" y="350904"/>
                      <a:pt x="410803" y="342650"/>
                    </a:cubicBezTo>
                    <a:lnTo>
                      <a:pt x="641942" y="111507"/>
                    </a:lnTo>
                    <a:cubicBezTo>
                      <a:pt x="666708" y="127382"/>
                      <a:pt x="699918" y="120400"/>
                      <a:pt x="716427" y="96271"/>
                    </a:cubicBezTo>
                    <a:cubicBezTo>
                      <a:pt x="732557" y="72136"/>
                      <a:pt x="726016" y="39121"/>
                      <a:pt x="701822" y="23246"/>
                    </a:cubicBezTo>
                    <a:cubicBezTo>
                      <a:pt x="701569" y="22607"/>
                      <a:pt x="701379" y="22607"/>
                      <a:pt x="701124" y="22607"/>
                    </a:cubicBezTo>
                    <a:cubicBezTo>
                      <a:pt x="692361" y="16896"/>
                      <a:pt x="682138" y="13721"/>
                      <a:pt x="671723" y="13721"/>
                    </a:cubicBezTo>
                    <a:close/>
                    <a:moveTo>
                      <a:pt x="57996" y="474096"/>
                    </a:moveTo>
                    <a:cubicBezTo>
                      <a:pt x="43709" y="474096"/>
                      <a:pt x="32088" y="462661"/>
                      <a:pt x="32024" y="448696"/>
                    </a:cubicBezTo>
                    <a:cubicBezTo>
                      <a:pt x="32278" y="434086"/>
                      <a:pt x="44026" y="422657"/>
                      <a:pt x="58250" y="423296"/>
                    </a:cubicBezTo>
                    <a:cubicBezTo>
                      <a:pt x="72347" y="423296"/>
                      <a:pt x="83905" y="434086"/>
                      <a:pt x="84157" y="448696"/>
                    </a:cubicBezTo>
                    <a:cubicBezTo>
                      <a:pt x="84032" y="462661"/>
                      <a:pt x="72411" y="474096"/>
                      <a:pt x="58123" y="474096"/>
                    </a:cubicBezTo>
                    <a:close/>
                    <a:moveTo>
                      <a:pt x="338602" y="159771"/>
                    </a:moveTo>
                    <a:cubicBezTo>
                      <a:pt x="338475" y="145161"/>
                      <a:pt x="349778" y="133732"/>
                      <a:pt x="364002" y="133732"/>
                    </a:cubicBezTo>
                    <a:cubicBezTo>
                      <a:pt x="378290" y="133100"/>
                      <a:pt x="390165" y="144529"/>
                      <a:pt x="390483" y="158500"/>
                    </a:cubicBezTo>
                    <a:cubicBezTo>
                      <a:pt x="390483" y="158500"/>
                      <a:pt x="390483" y="158500"/>
                      <a:pt x="390483" y="159132"/>
                    </a:cubicBezTo>
                    <a:cubicBezTo>
                      <a:pt x="390608" y="173104"/>
                      <a:pt x="379307" y="184532"/>
                      <a:pt x="365083" y="185171"/>
                    </a:cubicBezTo>
                    <a:lnTo>
                      <a:pt x="364701" y="185171"/>
                    </a:lnTo>
                    <a:cubicBezTo>
                      <a:pt x="350478" y="185171"/>
                      <a:pt x="338857" y="173736"/>
                      <a:pt x="338666" y="159132"/>
                    </a:cubicBezTo>
                    <a:close/>
                    <a:moveTo>
                      <a:pt x="364638" y="395354"/>
                    </a:moveTo>
                    <a:cubicBezTo>
                      <a:pt x="350223" y="395986"/>
                      <a:pt x="338475" y="383925"/>
                      <a:pt x="338284" y="369954"/>
                    </a:cubicBezTo>
                    <a:cubicBezTo>
                      <a:pt x="338348" y="355350"/>
                      <a:pt x="350033" y="343921"/>
                      <a:pt x="364384" y="343921"/>
                    </a:cubicBezTo>
                    <a:cubicBezTo>
                      <a:pt x="378735" y="343921"/>
                      <a:pt x="390483" y="355350"/>
                      <a:pt x="390672" y="369321"/>
                    </a:cubicBezTo>
                    <a:lnTo>
                      <a:pt x="390672" y="369321"/>
                    </a:lnTo>
                    <a:cubicBezTo>
                      <a:pt x="390545" y="383925"/>
                      <a:pt x="378925" y="395354"/>
                      <a:pt x="364638" y="395354"/>
                    </a:cubicBezTo>
                    <a:close/>
                    <a:moveTo>
                      <a:pt x="671280" y="92457"/>
                    </a:moveTo>
                    <a:cubicBezTo>
                      <a:pt x="656929" y="93096"/>
                      <a:pt x="645181" y="81661"/>
                      <a:pt x="644990" y="67057"/>
                    </a:cubicBezTo>
                    <a:cubicBezTo>
                      <a:pt x="644926" y="52454"/>
                      <a:pt x="656547" y="41025"/>
                      <a:pt x="670835" y="41025"/>
                    </a:cubicBezTo>
                    <a:cubicBezTo>
                      <a:pt x="670898" y="41025"/>
                      <a:pt x="670962" y="41025"/>
                      <a:pt x="671025" y="41025"/>
                    </a:cubicBezTo>
                    <a:cubicBezTo>
                      <a:pt x="685377" y="41025"/>
                      <a:pt x="697187" y="52454"/>
                      <a:pt x="697377" y="66425"/>
                    </a:cubicBezTo>
                    <a:cubicBezTo>
                      <a:pt x="697377" y="66425"/>
                      <a:pt x="697377" y="67057"/>
                      <a:pt x="697377" y="67057"/>
                    </a:cubicBezTo>
                    <a:lnTo>
                      <a:pt x="697377" y="67057"/>
                    </a:lnTo>
                    <a:cubicBezTo>
                      <a:pt x="697187" y="81029"/>
                      <a:pt x="685567" y="92457"/>
                      <a:pt x="671280" y="92457"/>
                    </a:cubicBezTo>
                    <a:close/>
                  </a:path>
                </a:pathLst>
              </a:custGeom>
              <a:solidFill>
                <a:schemeClr val="bg1"/>
              </a:solidFill>
              <a:ln w="6350" cap="flat">
                <a:solidFill>
                  <a:schemeClr val="bg1"/>
                </a:solidFill>
                <a:prstDash val="solid"/>
                <a:miter/>
              </a:ln>
            </p:spPr>
            <p:txBody>
              <a:bodyPr rtlCol="0" anchor="ctr"/>
              <a:lstStyle/>
              <a:p>
                <a:endParaRPr lang="en-US" dirty="0">
                  <a:solidFill>
                    <a:schemeClr val="bg1"/>
                  </a:solidFill>
                </a:endParaRPr>
              </a:p>
            </p:txBody>
          </p:sp>
        </p:grpSp>
        <p:sp>
          <p:nvSpPr>
            <p:cNvPr id="1234" name="Freeform: Shape 1044">
              <a:extLst>
                <a:ext uri="{FF2B5EF4-FFF2-40B4-BE49-F238E27FC236}">
                  <a16:creationId xmlns:a16="http://schemas.microsoft.com/office/drawing/2014/main" id="{1C446FED-38D1-5E4E-A0E7-366097B4A555}"/>
                </a:ext>
              </a:extLst>
            </p:cNvPr>
            <p:cNvSpPr>
              <a:spLocks noChangeAspect="1"/>
            </p:cNvSpPr>
            <p:nvPr/>
          </p:nvSpPr>
          <p:spPr>
            <a:xfrm>
              <a:off x="6674487" y="5018055"/>
              <a:ext cx="438900" cy="484947"/>
            </a:xfrm>
            <a:custGeom>
              <a:avLst/>
              <a:gdLst>
                <a:gd name="connsiteX0" fmla="*/ 499825 w 627000"/>
                <a:gd name="connsiteY0" fmla="*/ 427104 h 692782"/>
                <a:gd name="connsiteX1" fmla="*/ 541036 w 627000"/>
                <a:gd name="connsiteY1" fmla="*/ 445521 h 692782"/>
                <a:gd name="connsiteX2" fmla="*/ 595329 w 627000"/>
                <a:gd name="connsiteY2" fmla="*/ 392179 h 692782"/>
                <a:gd name="connsiteX3" fmla="*/ 595329 w 627000"/>
                <a:gd name="connsiteY3" fmla="*/ 392179 h 692782"/>
                <a:gd name="connsiteX4" fmla="*/ 569231 w 627000"/>
                <a:gd name="connsiteY4" fmla="*/ 392179 h 692782"/>
                <a:gd name="connsiteX5" fmla="*/ 541036 w 627000"/>
                <a:gd name="connsiteY5" fmla="*/ 420121 h 692782"/>
                <a:gd name="connsiteX6" fmla="*/ 512906 w 627000"/>
                <a:gd name="connsiteY6" fmla="*/ 392179 h 692782"/>
                <a:gd name="connsiteX7" fmla="*/ 486745 w 627000"/>
                <a:gd name="connsiteY7" fmla="*/ 392179 h 692782"/>
                <a:gd name="connsiteX8" fmla="*/ 458613 w 627000"/>
                <a:gd name="connsiteY8" fmla="*/ 420121 h 692782"/>
                <a:gd name="connsiteX9" fmla="*/ 430420 w 627000"/>
                <a:gd name="connsiteY9" fmla="*/ 392179 h 692782"/>
                <a:gd name="connsiteX10" fmla="*/ 404322 w 627000"/>
                <a:gd name="connsiteY10" fmla="*/ 392179 h 692782"/>
                <a:gd name="connsiteX11" fmla="*/ 376127 w 627000"/>
                <a:gd name="connsiteY11" fmla="*/ 420121 h 692782"/>
                <a:gd name="connsiteX12" fmla="*/ 347933 w 627000"/>
                <a:gd name="connsiteY12" fmla="*/ 392179 h 692782"/>
                <a:gd name="connsiteX13" fmla="*/ 321836 w 627000"/>
                <a:gd name="connsiteY13" fmla="*/ 392179 h 692782"/>
                <a:gd name="connsiteX14" fmla="*/ 293641 w 627000"/>
                <a:gd name="connsiteY14" fmla="*/ 420121 h 692782"/>
                <a:gd name="connsiteX15" fmla="*/ 293641 w 627000"/>
                <a:gd name="connsiteY15" fmla="*/ 445521 h 692782"/>
                <a:gd name="connsiteX16" fmla="*/ 334916 w 627000"/>
                <a:gd name="connsiteY16" fmla="*/ 427104 h 692782"/>
                <a:gd name="connsiteX17" fmla="*/ 376127 w 627000"/>
                <a:gd name="connsiteY17" fmla="*/ 445521 h 692782"/>
                <a:gd name="connsiteX18" fmla="*/ 417338 w 627000"/>
                <a:gd name="connsiteY18" fmla="*/ 427104 h 692782"/>
                <a:gd name="connsiteX19" fmla="*/ 458613 w 627000"/>
                <a:gd name="connsiteY19" fmla="*/ 445521 h 692782"/>
                <a:gd name="connsiteX20" fmla="*/ 499825 w 627000"/>
                <a:gd name="connsiteY20" fmla="*/ 427104 h 692782"/>
                <a:gd name="connsiteX21" fmla="*/ 488333 w 627000"/>
                <a:gd name="connsiteY21" fmla="*/ 252479 h 692782"/>
                <a:gd name="connsiteX22" fmla="*/ 462233 w 627000"/>
                <a:gd name="connsiteY22" fmla="*/ 252479 h 692782"/>
                <a:gd name="connsiteX23" fmla="*/ 434040 w 627000"/>
                <a:gd name="connsiteY23" fmla="*/ 280421 h 692782"/>
                <a:gd name="connsiteX24" fmla="*/ 405910 w 627000"/>
                <a:gd name="connsiteY24" fmla="*/ 252479 h 692782"/>
                <a:gd name="connsiteX25" fmla="*/ 379747 w 627000"/>
                <a:gd name="connsiteY25" fmla="*/ 252479 h 692782"/>
                <a:gd name="connsiteX26" fmla="*/ 351617 w 627000"/>
                <a:gd name="connsiteY26" fmla="*/ 280421 h 692782"/>
                <a:gd name="connsiteX27" fmla="*/ 323423 w 627000"/>
                <a:gd name="connsiteY27" fmla="*/ 252479 h 692782"/>
                <a:gd name="connsiteX28" fmla="*/ 297324 w 627000"/>
                <a:gd name="connsiteY28" fmla="*/ 252479 h 692782"/>
                <a:gd name="connsiteX29" fmla="*/ 269130 w 627000"/>
                <a:gd name="connsiteY29" fmla="*/ 280421 h 692782"/>
                <a:gd name="connsiteX30" fmla="*/ 269130 w 627000"/>
                <a:gd name="connsiteY30" fmla="*/ 305821 h 692782"/>
                <a:gd name="connsiteX31" fmla="*/ 310342 w 627000"/>
                <a:gd name="connsiteY31" fmla="*/ 286771 h 692782"/>
                <a:gd name="connsiteX32" fmla="*/ 351617 w 627000"/>
                <a:gd name="connsiteY32" fmla="*/ 305821 h 692782"/>
                <a:gd name="connsiteX33" fmla="*/ 392828 w 627000"/>
                <a:gd name="connsiteY33" fmla="*/ 286771 h 692782"/>
                <a:gd name="connsiteX34" fmla="*/ 434040 w 627000"/>
                <a:gd name="connsiteY34" fmla="*/ 305821 h 692782"/>
                <a:gd name="connsiteX35" fmla="*/ 475315 w 627000"/>
                <a:gd name="connsiteY35" fmla="*/ 286771 h 692782"/>
                <a:gd name="connsiteX36" fmla="*/ 516526 w 627000"/>
                <a:gd name="connsiteY36" fmla="*/ 305821 h 692782"/>
                <a:gd name="connsiteX37" fmla="*/ 516526 w 627000"/>
                <a:gd name="connsiteY37" fmla="*/ 280421 h 692782"/>
                <a:gd name="connsiteX38" fmla="*/ 488333 w 627000"/>
                <a:gd name="connsiteY38" fmla="*/ 252479 h 692782"/>
                <a:gd name="connsiteX39" fmla="*/ 281258 w 627000"/>
                <a:gd name="connsiteY39" fmla="*/ 603000 h 692782"/>
                <a:gd name="connsiteX40" fmla="*/ 322470 w 627000"/>
                <a:gd name="connsiteY40" fmla="*/ 583950 h 692782"/>
                <a:gd name="connsiteX41" fmla="*/ 363745 w 627000"/>
                <a:gd name="connsiteY41" fmla="*/ 603000 h 692782"/>
                <a:gd name="connsiteX42" fmla="*/ 404956 w 627000"/>
                <a:gd name="connsiteY42" fmla="*/ 583950 h 692782"/>
                <a:gd name="connsiteX43" fmla="*/ 446168 w 627000"/>
                <a:gd name="connsiteY43" fmla="*/ 603000 h 692782"/>
                <a:gd name="connsiteX44" fmla="*/ 446168 w 627000"/>
                <a:gd name="connsiteY44" fmla="*/ 577600 h 692782"/>
                <a:gd name="connsiteX45" fmla="*/ 418038 w 627000"/>
                <a:gd name="connsiteY45" fmla="*/ 549658 h 692782"/>
                <a:gd name="connsiteX46" fmla="*/ 391875 w 627000"/>
                <a:gd name="connsiteY46" fmla="*/ 549658 h 692782"/>
                <a:gd name="connsiteX47" fmla="*/ 363745 w 627000"/>
                <a:gd name="connsiteY47" fmla="*/ 577600 h 692782"/>
                <a:gd name="connsiteX48" fmla="*/ 335551 w 627000"/>
                <a:gd name="connsiteY48" fmla="*/ 549658 h 692782"/>
                <a:gd name="connsiteX49" fmla="*/ 309452 w 627000"/>
                <a:gd name="connsiteY49" fmla="*/ 549658 h 692782"/>
                <a:gd name="connsiteX50" fmla="*/ 281258 w 627000"/>
                <a:gd name="connsiteY50" fmla="*/ 577600 h 692782"/>
                <a:gd name="connsiteX51" fmla="*/ 253065 w 627000"/>
                <a:gd name="connsiteY51" fmla="*/ 549658 h 692782"/>
                <a:gd name="connsiteX52" fmla="*/ 226966 w 627000"/>
                <a:gd name="connsiteY52" fmla="*/ 549658 h 692782"/>
                <a:gd name="connsiteX53" fmla="*/ 198772 w 627000"/>
                <a:gd name="connsiteY53" fmla="*/ 577600 h 692782"/>
                <a:gd name="connsiteX54" fmla="*/ 198772 w 627000"/>
                <a:gd name="connsiteY54" fmla="*/ 603000 h 692782"/>
                <a:gd name="connsiteX55" fmla="*/ 240047 w 627000"/>
                <a:gd name="connsiteY55" fmla="*/ 583950 h 692782"/>
                <a:gd name="connsiteX56" fmla="*/ 281258 w 627000"/>
                <a:gd name="connsiteY56" fmla="*/ 603000 h 692782"/>
                <a:gd name="connsiteX57" fmla="*/ 95712 w 627000"/>
                <a:gd name="connsiteY57" fmla="*/ 103886 h 692782"/>
                <a:gd name="connsiteX58" fmla="*/ 108793 w 627000"/>
                <a:gd name="connsiteY58" fmla="*/ 103886 h 692782"/>
                <a:gd name="connsiteX59" fmla="*/ 108793 w 627000"/>
                <a:gd name="connsiteY59" fmla="*/ 91186 h 692782"/>
                <a:gd name="connsiteX60" fmla="*/ 95712 w 627000"/>
                <a:gd name="connsiteY60" fmla="*/ 91186 h 692782"/>
                <a:gd name="connsiteX61" fmla="*/ 69612 w 627000"/>
                <a:gd name="connsiteY61" fmla="*/ 116586 h 692782"/>
                <a:gd name="connsiteX62" fmla="*/ 69612 w 627000"/>
                <a:gd name="connsiteY62" fmla="*/ 77854 h 692782"/>
                <a:gd name="connsiteX63" fmla="*/ 82312 w 627000"/>
                <a:gd name="connsiteY63" fmla="*/ 65154 h 692782"/>
                <a:gd name="connsiteX64" fmla="*/ 82694 w 627000"/>
                <a:gd name="connsiteY64" fmla="*/ 65154 h 692782"/>
                <a:gd name="connsiteX65" fmla="*/ 121873 w 627000"/>
                <a:gd name="connsiteY65" fmla="*/ 65154 h 692782"/>
                <a:gd name="connsiteX66" fmla="*/ 134573 w 627000"/>
                <a:gd name="connsiteY66" fmla="*/ 77854 h 692782"/>
                <a:gd name="connsiteX67" fmla="*/ 134573 w 627000"/>
                <a:gd name="connsiteY67" fmla="*/ 116586 h 692782"/>
                <a:gd name="connsiteX68" fmla="*/ 121873 w 627000"/>
                <a:gd name="connsiteY68" fmla="*/ 129286 h 692782"/>
                <a:gd name="connsiteX69" fmla="*/ 82694 w 627000"/>
                <a:gd name="connsiteY69" fmla="*/ 129286 h 692782"/>
                <a:gd name="connsiteX70" fmla="*/ 69612 w 627000"/>
                <a:gd name="connsiteY70" fmla="*/ 117225 h 692782"/>
                <a:gd name="connsiteX71" fmla="*/ 69612 w 627000"/>
                <a:gd name="connsiteY71" fmla="*/ 116586 h 692782"/>
                <a:gd name="connsiteX72" fmla="*/ 174135 w 627000"/>
                <a:gd name="connsiteY72" fmla="*/ 52454 h 692782"/>
                <a:gd name="connsiteX73" fmla="*/ 186835 w 627000"/>
                <a:gd name="connsiteY73" fmla="*/ 52454 h 692782"/>
                <a:gd name="connsiteX74" fmla="*/ 186835 w 627000"/>
                <a:gd name="connsiteY74" fmla="*/ 39754 h 692782"/>
                <a:gd name="connsiteX75" fmla="*/ 174135 w 627000"/>
                <a:gd name="connsiteY75" fmla="*/ 39754 h 692782"/>
                <a:gd name="connsiteX76" fmla="*/ 147972 w 627000"/>
                <a:gd name="connsiteY76" fmla="*/ 65154 h 692782"/>
                <a:gd name="connsiteX77" fmla="*/ 147972 w 627000"/>
                <a:gd name="connsiteY77" fmla="*/ 27054 h 692782"/>
                <a:gd name="connsiteX78" fmla="*/ 160672 w 627000"/>
                <a:gd name="connsiteY78" fmla="*/ 13721 h 692782"/>
                <a:gd name="connsiteX79" fmla="*/ 161053 w 627000"/>
                <a:gd name="connsiteY79" fmla="*/ 14354 h 692782"/>
                <a:gd name="connsiteX80" fmla="*/ 200232 w 627000"/>
                <a:gd name="connsiteY80" fmla="*/ 14354 h 692782"/>
                <a:gd name="connsiteX81" fmla="*/ 213314 w 627000"/>
                <a:gd name="connsiteY81" fmla="*/ 26421 h 692782"/>
                <a:gd name="connsiteX82" fmla="*/ 213314 w 627000"/>
                <a:gd name="connsiteY82" fmla="*/ 27054 h 692782"/>
                <a:gd name="connsiteX83" fmla="*/ 213314 w 627000"/>
                <a:gd name="connsiteY83" fmla="*/ 65154 h 692782"/>
                <a:gd name="connsiteX84" fmla="*/ 200614 w 627000"/>
                <a:gd name="connsiteY84" fmla="*/ 77854 h 692782"/>
                <a:gd name="connsiteX85" fmla="*/ 200232 w 627000"/>
                <a:gd name="connsiteY85" fmla="*/ 77854 h 692782"/>
                <a:gd name="connsiteX86" fmla="*/ 161053 w 627000"/>
                <a:gd name="connsiteY86" fmla="*/ 77854 h 692782"/>
                <a:gd name="connsiteX87" fmla="*/ 147972 w 627000"/>
                <a:gd name="connsiteY87" fmla="*/ 65786 h 692782"/>
                <a:gd name="connsiteX88" fmla="*/ 147972 w 627000"/>
                <a:gd name="connsiteY88" fmla="*/ 65154 h 692782"/>
                <a:gd name="connsiteX89" fmla="*/ 187151 w 627000"/>
                <a:gd name="connsiteY89" fmla="*/ 141986 h 692782"/>
                <a:gd name="connsiteX90" fmla="*/ 200232 w 627000"/>
                <a:gd name="connsiteY90" fmla="*/ 141986 h 692782"/>
                <a:gd name="connsiteX91" fmla="*/ 200232 w 627000"/>
                <a:gd name="connsiteY91" fmla="*/ 129286 h 692782"/>
                <a:gd name="connsiteX92" fmla="*/ 187151 w 627000"/>
                <a:gd name="connsiteY92" fmla="*/ 129286 h 692782"/>
                <a:gd name="connsiteX93" fmla="*/ 213314 w 627000"/>
                <a:gd name="connsiteY93" fmla="*/ 103886 h 692782"/>
                <a:gd name="connsiteX94" fmla="*/ 226014 w 627000"/>
                <a:gd name="connsiteY94" fmla="*/ 116586 h 692782"/>
                <a:gd name="connsiteX95" fmla="*/ 226014 w 627000"/>
                <a:gd name="connsiteY95" fmla="*/ 155325 h 692782"/>
                <a:gd name="connsiteX96" fmla="*/ 213314 w 627000"/>
                <a:gd name="connsiteY96" fmla="*/ 168025 h 692782"/>
                <a:gd name="connsiteX97" fmla="*/ 174135 w 627000"/>
                <a:gd name="connsiteY97" fmla="*/ 168025 h 692782"/>
                <a:gd name="connsiteX98" fmla="*/ 161053 w 627000"/>
                <a:gd name="connsiteY98" fmla="*/ 155325 h 692782"/>
                <a:gd name="connsiteX99" fmla="*/ 161053 w 627000"/>
                <a:gd name="connsiteY99" fmla="*/ 155325 h 692782"/>
                <a:gd name="connsiteX100" fmla="*/ 161053 w 627000"/>
                <a:gd name="connsiteY100" fmla="*/ 116586 h 692782"/>
                <a:gd name="connsiteX101" fmla="*/ 173753 w 627000"/>
                <a:gd name="connsiteY101" fmla="*/ 103886 h 692782"/>
                <a:gd name="connsiteX102" fmla="*/ 174135 w 627000"/>
                <a:gd name="connsiteY102" fmla="*/ 103886 h 692782"/>
                <a:gd name="connsiteX103" fmla="*/ 163466 w 627000"/>
                <a:gd name="connsiteY103" fmla="*/ 207396 h 692782"/>
                <a:gd name="connsiteX104" fmla="*/ 63644 w 627000"/>
                <a:gd name="connsiteY104" fmla="*/ 200407 h 692782"/>
                <a:gd name="connsiteX105" fmla="*/ 146194 w 627000"/>
                <a:gd name="connsiteY105" fmla="*/ 328046 h 692782"/>
                <a:gd name="connsiteX106" fmla="*/ 148226 w 627000"/>
                <a:gd name="connsiteY106" fmla="*/ 335029 h 692782"/>
                <a:gd name="connsiteX107" fmla="*/ 148226 w 627000"/>
                <a:gd name="connsiteY107" fmla="*/ 350904 h 692782"/>
                <a:gd name="connsiteX108" fmla="*/ 174387 w 627000"/>
                <a:gd name="connsiteY108" fmla="*/ 350904 h 692782"/>
                <a:gd name="connsiteX109" fmla="*/ 174387 w 627000"/>
                <a:gd name="connsiteY109" fmla="*/ 334396 h 692782"/>
                <a:gd name="connsiteX110" fmla="*/ 176356 w 627000"/>
                <a:gd name="connsiteY110" fmla="*/ 327407 h 692782"/>
                <a:gd name="connsiteX111" fmla="*/ 262081 w 627000"/>
                <a:gd name="connsiteY111" fmla="*/ 200407 h 692782"/>
                <a:gd name="connsiteX112" fmla="*/ 163720 w 627000"/>
                <a:gd name="connsiteY112" fmla="*/ 207396 h 692782"/>
                <a:gd name="connsiteX113" fmla="*/ 18242 w 627000"/>
                <a:gd name="connsiteY113" fmla="*/ 175007 h 692782"/>
                <a:gd name="connsiteX114" fmla="*/ 18242 w 627000"/>
                <a:gd name="connsiteY114" fmla="*/ 173104 h 692782"/>
                <a:gd name="connsiteX115" fmla="*/ 147972 w 627000"/>
                <a:gd name="connsiteY115" fmla="*/ 138811 h 692782"/>
                <a:gd name="connsiteX116" fmla="*/ 148480 w 627000"/>
                <a:gd name="connsiteY116" fmla="*/ 164211 h 692782"/>
                <a:gd name="connsiteX117" fmla="*/ 58247 w 627000"/>
                <a:gd name="connsiteY117" fmla="*/ 173104 h 692782"/>
                <a:gd name="connsiteX118" fmla="*/ 163720 w 627000"/>
                <a:gd name="connsiteY118" fmla="*/ 181357 h 692782"/>
                <a:gd name="connsiteX119" fmla="*/ 269003 w 627000"/>
                <a:gd name="connsiteY119" fmla="*/ 172471 h 692782"/>
                <a:gd name="connsiteX120" fmla="*/ 240238 w 627000"/>
                <a:gd name="connsiteY120" fmla="*/ 168025 h 692782"/>
                <a:gd name="connsiteX121" fmla="*/ 243413 w 627000"/>
                <a:gd name="connsiteY121" fmla="*/ 142625 h 692782"/>
                <a:gd name="connsiteX122" fmla="*/ 309198 w 627000"/>
                <a:gd name="connsiteY122" fmla="*/ 173104 h 692782"/>
                <a:gd name="connsiteX123" fmla="*/ 303547 w 627000"/>
                <a:gd name="connsiteY123" fmla="*/ 185804 h 692782"/>
                <a:gd name="connsiteX124" fmla="*/ 200487 w 627000"/>
                <a:gd name="connsiteY124" fmla="*/ 338204 h 692782"/>
                <a:gd name="connsiteX125" fmla="*/ 200487 w 627000"/>
                <a:gd name="connsiteY125" fmla="*/ 360429 h 692782"/>
                <a:gd name="connsiteX126" fmla="*/ 192295 w 627000"/>
                <a:gd name="connsiteY126" fmla="*/ 372496 h 692782"/>
                <a:gd name="connsiteX127" fmla="*/ 161878 w 627000"/>
                <a:gd name="connsiteY127" fmla="*/ 378207 h 692782"/>
                <a:gd name="connsiteX128" fmla="*/ 130637 w 627000"/>
                <a:gd name="connsiteY128" fmla="*/ 372496 h 692782"/>
                <a:gd name="connsiteX129" fmla="*/ 122127 w 627000"/>
                <a:gd name="connsiteY129" fmla="*/ 360429 h 692782"/>
                <a:gd name="connsiteX130" fmla="*/ 122127 w 627000"/>
                <a:gd name="connsiteY130" fmla="*/ 338204 h 692782"/>
                <a:gd name="connsiteX131" fmla="*/ 21860 w 627000"/>
                <a:gd name="connsiteY131" fmla="*/ 183261 h 692782"/>
                <a:gd name="connsiteX132" fmla="*/ 21860 w 627000"/>
                <a:gd name="connsiteY132" fmla="*/ 183261 h 692782"/>
                <a:gd name="connsiteX133" fmla="*/ 21860 w 627000"/>
                <a:gd name="connsiteY133" fmla="*/ 183261 h 692782"/>
                <a:gd name="connsiteX134" fmla="*/ 19893 w 627000"/>
                <a:gd name="connsiteY134" fmla="*/ 180086 h 692782"/>
                <a:gd name="connsiteX135" fmla="*/ 19893 w 627000"/>
                <a:gd name="connsiteY135" fmla="*/ 180086 h 692782"/>
                <a:gd name="connsiteX136" fmla="*/ 18496 w 627000"/>
                <a:gd name="connsiteY136" fmla="*/ 175646 h 692782"/>
                <a:gd name="connsiteX137" fmla="*/ 147972 w 627000"/>
                <a:gd name="connsiteY137" fmla="*/ 424561 h 692782"/>
                <a:gd name="connsiteX138" fmla="*/ 147972 w 627000"/>
                <a:gd name="connsiteY138" fmla="*/ 385829 h 692782"/>
                <a:gd name="connsiteX139" fmla="*/ 121873 w 627000"/>
                <a:gd name="connsiteY139" fmla="*/ 385829 h 692782"/>
                <a:gd name="connsiteX140" fmla="*/ 121873 w 627000"/>
                <a:gd name="connsiteY140" fmla="*/ 411229 h 692782"/>
                <a:gd name="connsiteX141" fmla="*/ 95712 w 627000"/>
                <a:gd name="connsiteY141" fmla="*/ 411229 h 692782"/>
                <a:gd name="connsiteX142" fmla="*/ 83900 w 627000"/>
                <a:gd name="connsiteY142" fmla="*/ 418850 h 692782"/>
                <a:gd name="connsiteX143" fmla="*/ 85678 w 627000"/>
                <a:gd name="connsiteY143" fmla="*/ 432182 h 692782"/>
                <a:gd name="connsiteX144" fmla="*/ 151020 w 627000"/>
                <a:gd name="connsiteY144" fmla="*/ 509654 h 692782"/>
                <a:gd name="connsiteX145" fmla="*/ 161053 w 627000"/>
                <a:gd name="connsiteY145" fmla="*/ 514100 h 692782"/>
                <a:gd name="connsiteX146" fmla="*/ 171085 w 627000"/>
                <a:gd name="connsiteY146" fmla="*/ 509654 h 692782"/>
                <a:gd name="connsiteX147" fmla="*/ 236363 w 627000"/>
                <a:gd name="connsiteY147" fmla="*/ 432182 h 692782"/>
                <a:gd name="connsiteX148" fmla="*/ 238142 w 627000"/>
                <a:gd name="connsiteY148" fmla="*/ 418850 h 692782"/>
                <a:gd name="connsiteX149" fmla="*/ 226331 w 627000"/>
                <a:gd name="connsiteY149" fmla="*/ 411229 h 692782"/>
                <a:gd name="connsiteX150" fmla="*/ 200232 w 627000"/>
                <a:gd name="connsiteY150" fmla="*/ 411229 h 692782"/>
                <a:gd name="connsiteX151" fmla="*/ 200232 w 627000"/>
                <a:gd name="connsiteY151" fmla="*/ 385829 h 692782"/>
                <a:gd name="connsiteX152" fmla="*/ 174135 w 627000"/>
                <a:gd name="connsiteY152" fmla="*/ 385829 h 692782"/>
                <a:gd name="connsiteX153" fmla="*/ 174135 w 627000"/>
                <a:gd name="connsiteY153" fmla="*/ 424561 h 692782"/>
                <a:gd name="connsiteX154" fmla="*/ 186835 w 627000"/>
                <a:gd name="connsiteY154" fmla="*/ 437261 h 692782"/>
                <a:gd name="connsiteX155" fmla="*/ 198136 w 627000"/>
                <a:gd name="connsiteY155" fmla="*/ 437261 h 692782"/>
                <a:gd name="connsiteX156" fmla="*/ 160735 w 627000"/>
                <a:gd name="connsiteY156" fmla="*/ 481079 h 692782"/>
                <a:gd name="connsiteX157" fmla="*/ 123271 w 627000"/>
                <a:gd name="connsiteY157" fmla="*/ 437261 h 692782"/>
                <a:gd name="connsiteX158" fmla="*/ 134573 w 627000"/>
                <a:gd name="connsiteY158" fmla="*/ 437261 h 692782"/>
                <a:gd name="connsiteX159" fmla="*/ 147654 w 627000"/>
                <a:gd name="connsiteY159" fmla="*/ 425200 h 692782"/>
                <a:gd name="connsiteX160" fmla="*/ 147654 w 627000"/>
                <a:gd name="connsiteY160" fmla="*/ 424561 h 692782"/>
                <a:gd name="connsiteX161" fmla="*/ 631271 w 627000"/>
                <a:gd name="connsiteY161" fmla="*/ 399161 h 692782"/>
                <a:gd name="connsiteX162" fmla="*/ 317771 w 627000"/>
                <a:gd name="connsiteY162" fmla="*/ 706504 h 692782"/>
                <a:gd name="connsiteX163" fmla="*/ 4272 w 627000"/>
                <a:gd name="connsiteY163" fmla="*/ 399161 h 692782"/>
                <a:gd name="connsiteX164" fmla="*/ 35387 w 627000"/>
                <a:gd name="connsiteY164" fmla="*/ 265179 h 692782"/>
                <a:gd name="connsiteX165" fmla="*/ 58945 w 627000"/>
                <a:gd name="connsiteY165" fmla="*/ 276607 h 692782"/>
                <a:gd name="connsiteX166" fmla="*/ 30433 w 627000"/>
                <a:gd name="connsiteY166" fmla="*/ 399161 h 692782"/>
                <a:gd name="connsiteX167" fmla="*/ 317771 w 627000"/>
                <a:gd name="connsiteY167" fmla="*/ 681104 h 692782"/>
                <a:gd name="connsiteX168" fmla="*/ 605108 w 627000"/>
                <a:gd name="connsiteY168" fmla="*/ 399161 h 692782"/>
                <a:gd name="connsiteX169" fmla="*/ 317771 w 627000"/>
                <a:gd name="connsiteY169" fmla="*/ 117225 h 692782"/>
                <a:gd name="connsiteX170" fmla="*/ 267797 w 627000"/>
                <a:gd name="connsiteY170" fmla="*/ 121032 h 692782"/>
                <a:gd name="connsiteX171" fmla="*/ 263287 w 627000"/>
                <a:gd name="connsiteY171" fmla="*/ 95632 h 692782"/>
                <a:gd name="connsiteX172" fmla="*/ 317771 w 627000"/>
                <a:gd name="connsiteY172" fmla="*/ 91186 h 692782"/>
                <a:gd name="connsiteX173" fmla="*/ 631271 w 627000"/>
                <a:gd name="connsiteY173" fmla="*/ 399161 h 6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627000" h="692782">
                  <a:moveTo>
                    <a:pt x="499825" y="427104"/>
                  </a:moveTo>
                  <a:cubicBezTo>
                    <a:pt x="510240" y="439171"/>
                    <a:pt x="525288" y="445521"/>
                    <a:pt x="541036" y="445521"/>
                  </a:cubicBezTo>
                  <a:cubicBezTo>
                    <a:pt x="570755" y="446154"/>
                    <a:pt x="595075" y="422025"/>
                    <a:pt x="595329" y="392179"/>
                  </a:cubicBezTo>
                  <a:cubicBezTo>
                    <a:pt x="595329" y="392179"/>
                    <a:pt x="595329" y="392179"/>
                    <a:pt x="595329" y="392179"/>
                  </a:cubicBezTo>
                  <a:lnTo>
                    <a:pt x="569231" y="392179"/>
                  </a:lnTo>
                  <a:cubicBezTo>
                    <a:pt x="569041" y="408054"/>
                    <a:pt x="556468" y="420121"/>
                    <a:pt x="541036" y="420121"/>
                  </a:cubicBezTo>
                  <a:cubicBezTo>
                    <a:pt x="525606" y="420121"/>
                    <a:pt x="513033" y="408054"/>
                    <a:pt x="512906" y="392179"/>
                  </a:cubicBezTo>
                  <a:lnTo>
                    <a:pt x="486745" y="392179"/>
                  </a:lnTo>
                  <a:cubicBezTo>
                    <a:pt x="486618" y="408054"/>
                    <a:pt x="474045" y="420121"/>
                    <a:pt x="458613" y="420121"/>
                  </a:cubicBezTo>
                  <a:cubicBezTo>
                    <a:pt x="443183" y="420121"/>
                    <a:pt x="430610" y="408054"/>
                    <a:pt x="430420" y="392179"/>
                  </a:cubicBezTo>
                  <a:lnTo>
                    <a:pt x="404322" y="392179"/>
                  </a:lnTo>
                  <a:cubicBezTo>
                    <a:pt x="404131" y="408054"/>
                    <a:pt x="391559" y="420121"/>
                    <a:pt x="376127" y="420121"/>
                  </a:cubicBezTo>
                  <a:cubicBezTo>
                    <a:pt x="360697" y="420121"/>
                    <a:pt x="348124" y="408054"/>
                    <a:pt x="347933" y="392179"/>
                  </a:cubicBezTo>
                  <a:lnTo>
                    <a:pt x="321836" y="392179"/>
                  </a:lnTo>
                  <a:cubicBezTo>
                    <a:pt x="321645" y="408054"/>
                    <a:pt x="309072" y="420121"/>
                    <a:pt x="293641" y="420121"/>
                  </a:cubicBezTo>
                  <a:lnTo>
                    <a:pt x="293641" y="445521"/>
                  </a:lnTo>
                  <a:cubicBezTo>
                    <a:pt x="309452" y="445521"/>
                    <a:pt x="324502" y="438532"/>
                    <a:pt x="334916" y="427104"/>
                  </a:cubicBezTo>
                  <a:cubicBezTo>
                    <a:pt x="345330" y="438532"/>
                    <a:pt x="360379" y="445521"/>
                    <a:pt x="376127" y="445521"/>
                  </a:cubicBezTo>
                  <a:cubicBezTo>
                    <a:pt x="391875" y="445521"/>
                    <a:pt x="406925" y="438532"/>
                    <a:pt x="417338" y="427104"/>
                  </a:cubicBezTo>
                  <a:cubicBezTo>
                    <a:pt x="427753" y="438532"/>
                    <a:pt x="442802" y="445521"/>
                    <a:pt x="458613" y="445521"/>
                  </a:cubicBezTo>
                  <a:cubicBezTo>
                    <a:pt x="474361" y="445521"/>
                    <a:pt x="489412" y="438532"/>
                    <a:pt x="499825" y="427104"/>
                  </a:cubicBezTo>
                  <a:close/>
                  <a:moveTo>
                    <a:pt x="488333" y="252479"/>
                  </a:moveTo>
                  <a:lnTo>
                    <a:pt x="462233" y="252479"/>
                  </a:lnTo>
                  <a:cubicBezTo>
                    <a:pt x="462043" y="268354"/>
                    <a:pt x="449470" y="280421"/>
                    <a:pt x="434040" y="280421"/>
                  </a:cubicBezTo>
                  <a:cubicBezTo>
                    <a:pt x="418673" y="280421"/>
                    <a:pt x="406099" y="268354"/>
                    <a:pt x="405910" y="252479"/>
                  </a:cubicBezTo>
                  <a:lnTo>
                    <a:pt x="379747" y="252479"/>
                  </a:lnTo>
                  <a:cubicBezTo>
                    <a:pt x="379556" y="268354"/>
                    <a:pt x="366983" y="280421"/>
                    <a:pt x="351617" y="280421"/>
                  </a:cubicBezTo>
                  <a:cubicBezTo>
                    <a:pt x="336185" y="280421"/>
                    <a:pt x="323612" y="268354"/>
                    <a:pt x="323423" y="252479"/>
                  </a:cubicBezTo>
                  <a:lnTo>
                    <a:pt x="297324" y="252479"/>
                  </a:lnTo>
                  <a:cubicBezTo>
                    <a:pt x="297133" y="268354"/>
                    <a:pt x="284560" y="280421"/>
                    <a:pt x="269130" y="280421"/>
                  </a:cubicBezTo>
                  <a:lnTo>
                    <a:pt x="269130" y="305821"/>
                  </a:lnTo>
                  <a:cubicBezTo>
                    <a:pt x="284942" y="305821"/>
                    <a:pt x="299991" y="298832"/>
                    <a:pt x="310342" y="286771"/>
                  </a:cubicBezTo>
                  <a:cubicBezTo>
                    <a:pt x="320755" y="298832"/>
                    <a:pt x="335805" y="305821"/>
                    <a:pt x="351617" y="305821"/>
                  </a:cubicBezTo>
                  <a:cubicBezTo>
                    <a:pt x="367428" y="305821"/>
                    <a:pt x="382413" y="298832"/>
                    <a:pt x="392828" y="286771"/>
                  </a:cubicBezTo>
                  <a:cubicBezTo>
                    <a:pt x="403242" y="298832"/>
                    <a:pt x="418228" y="305821"/>
                    <a:pt x="434040" y="305821"/>
                  </a:cubicBezTo>
                  <a:cubicBezTo>
                    <a:pt x="449851" y="305821"/>
                    <a:pt x="464900" y="298832"/>
                    <a:pt x="475315" y="286771"/>
                  </a:cubicBezTo>
                  <a:cubicBezTo>
                    <a:pt x="485728" y="298832"/>
                    <a:pt x="500715" y="305821"/>
                    <a:pt x="516526" y="305821"/>
                  </a:cubicBezTo>
                  <a:lnTo>
                    <a:pt x="516526" y="280421"/>
                  </a:lnTo>
                  <a:cubicBezTo>
                    <a:pt x="501096" y="280421"/>
                    <a:pt x="488523" y="268354"/>
                    <a:pt x="488333" y="252479"/>
                  </a:cubicBezTo>
                  <a:close/>
                  <a:moveTo>
                    <a:pt x="281258" y="603000"/>
                  </a:moveTo>
                  <a:cubicBezTo>
                    <a:pt x="297070" y="603000"/>
                    <a:pt x="312056" y="596011"/>
                    <a:pt x="322470" y="583950"/>
                  </a:cubicBezTo>
                  <a:cubicBezTo>
                    <a:pt x="332885" y="596011"/>
                    <a:pt x="347933" y="603000"/>
                    <a:pt x="363745" y="603000"/>
                  </a:cubicBezTo>
                  <a:cubicBezTo>
                    <a:pt x="379556" y="603000"/>
                    <a:pt x="394543" y="596011"/>
                    <a:pt x="404956" y="583950"/>
                  </a:cubicBezTo>
                  <a:cubicBezTo>
                    <a:pt x="415371" y="596011"/>
                    <a:pt x="430356" y="603000"/>
                    <a:pt x="446168" y="603000"/>
                  </a:cubicBezTo>
                  <a:lnTo>
                    <a:pt x="446168" y="577600"/>
                  </a:lnTo>
                  <a:cubicBezTo>
                    <a:pt x="430801" y="577600"/>
                    <a:pt x="418228" y="565533"/>
                    <a:pt x="418038" y="549658"/>
                  </a:cubicBezTo>
                  <a:lnTo>
                    <a:pt x="391875" y="549658"/>
                  </a:lnTo>
                  <a:cubicBezTo>
                    <a:pt x="391686" y="565533"/>
                    <a:pt x="379111" y="577600"/>
                    <a:pt x="363745" y="577600"/>
                  </a:cubicBezTo>
                  <a:cubicBezTo>
                    <a:pt x="348315" y="577600"/>
                    <a:pt x="335742" y="565533"/>
                    <a:pt x="335551" y="549658"/>
                  </a:cubicBezTo>
                  <a:lnTo>
                    <a:pt x="309452" y="549658"/>
                  </a:lnTo>
                  <a:cubicBezTo>
                    <a:pt x="309261" y="565533"/>
                    <a:pt x="296688" y="577600"/>
                    <a:pt x="281258" y="577600"/>
                  </a:cubicBezTo>
                  <a:cubicBezTo>
                    <a:pt x="265828" y="577600"/>
                    <a:pt x="253255" y="565533"/>
                    <a:pt x="253065" y="549658"/>
                  </a:cubicBezTo>
                  <a:lnTo>
                    <a:pt x="226966" y="549658"/>
                  </a:lnTo>
                  <a:cubicBezTo>
                    <a:pt x="226775" y="565533"/>
                    <a:pt x="214202" y="577600"/>
                    <a:pt x="198772" y="577600"/>
                  </a:cubicBezTo>
                  <a:lnTo>
                    <a:pt x="198772" y="603000"/>
                  </a:lnTo>
                  <a:cubicBezTo>
                    <a:pt x="214583" y="603000"/>
                    <a:pt x="229634" y="596011"/>
                    <a:pt x="240047" y="583950"/>
                  </a:cubicBezTo>
                  <a:cubicBezTo>
                    <a:pt x="250460" y="596011"/>
                    <a:pt x="265447" y="603000"/>
                    <a:pt x="281258" y="603000"/>
                  </a:cubicBezTo>
                  <a:close/>
                  <a:moveTo>
                    <a:pt x="95712" y="103886"/>
                  </a:moveTo>
                  <a:lnTo>
                    <a:pt x="108793" y="103886"/>
                  </a:lnTo>
                  <a:lnTo>
                    <a:pt x="108793" y="91186"/>
                  </a:lnTo>
                  <a:lnTo>
                    <a:pt x="95712" y="91186"/>
                  </a:lnTo>
                  <a:close/>
                  <a:moveTo>
                    <a:pt x="69612" y="116586"/>
                  </a:moveTo>
                  <a:lnTo>
                    <a:pt x="69612" y="77854"/>
                  </a:lnTo>
                  <a:cubicBezTo>
                    <a:pt x="69612" y="70871"/>
                    <a:pt x="75265" y="65154"/>
                    <a:pt x="82312" y="65154"/>
                  </a:cubicBezTo>
                  <a:cubicBezTo>
                    <a:pt x="82439" y="65154"/>
                    <a:pt x="82567" y="65154"/>
                    <a:pt x="82694" y="65154"/>
                  </a:cubicBezTo>
                  <a:lnTo>
                    <a:pt x="121873" y="65154"/>
                  </a:lnTo>
                  <a:cubicBezTo>
                    <a:pt x="128858" y="65154"/>
                    <a:pt x="134573" y="70871"/>
                    <a:pt x="134573" y="77854"/>
                  </a:cubicBezTo>
                  <a:lnTo>
                    <a:pt x="134573" y="116586"/>
                  </a:lnTo>
                  <a:cubicBezTo>
                    <a:pt x="134573" y="123575"/>
                    <a:pt x="128858" y="129286"/>
                    <a:pt x="121873" y="129286"/>
                  </a:cubicBezTo>
                  <a:lnTo>
                    <a:pt x="82694" y="129286"/>
                  </a:lnTo>
                  <a:cubicBezTo>
                    <a:pt x="75710" y="129286"/>
                    <a:pt x="69803" y="124207"/>
                    <a:pt x="69612" y="117225"/>
                  </a:cubicBezTo>
                  <a:cubicBezTo>
                    <a:pt x="69612" y="116586"/>
                    <a:pt x="69612" y="116586"/>
                    <a:pt x="69612" y="116586"/>
                  </a:cubicBezTo>
                  <a:close/>
                  <a:moveTo>
                    <a:pt x="174135" y="52454"/>
                  </a:moveTo>
                  <a:lnTo>
                    <a:pt x="186835" y="52454"/>
                  </a:lnTo>
                  <a:lnTo>
                    <a:pt x="186835" y="39754"/>
                  </a:lnTo>
                  <a:lnTo>
                    <a:pt x="174135" y="39754"/>
                  </a:lnTo>
                  <a:close/>
                  <a:moveTo>
                    <a:pt x="147972" y="65154"/>
                  </a:moveTo>
                  <a:lnTo>
                    <a:pt x="147972" y="27054"/>
                  </a:lnTo>
                  <a:cubicBezTo>
                    <a:pt x="147972" y="19432"/>
                    <a:pt x="153623" y="14354"/>
                    <a:pt x="160672" y="13721"/>
                  </a:cubicBezTo>
                  <a:cubicBezTo>
                    <a:pt x="160799" y="13721"/>
                    <a:pt x="160926" y="13721"/>
                    <a:pt x="161053" y="14354"/>
                  </a:cubicBezTo>
                  <a:lnTo>
                    <a:pt x="200232" y="14354"/>
                  </a:lnTo>
                  <a:cubicBezTo>
                    <a:pt x="207218" y="13721"/>
                    <a:pt x="213123" y="19432"/>
                    <a:pt x="213314" y="26421"/>
                  </a:cubicBezTo>
                  <a:cubicBezTo>
                    <a:pt x="213314" y="26421"/>
                    <a:pt x="213314" y="26421"/>
                    <a:pt x="213314" y="27054"/>
                  </a:cubicBezTo>
                  <a:lnTo>
                    <a:pt x="213314" y="65154"/>
                  </a:lnTo>
                  <a:cubicBezTo>
                    <a:pt x="213314" y="72136"/>
                    <a:pt x="207661" y="77854"/>
                    <a:pt x="200614" y="77854"/>
                  </a:cubicBezTo>
                  <a:cubicBezTo>
                    <a:pt x="200487" y="77854"/>
                    <a:pt x="200359" y="77854"/>
                    <a:pt x="200232" y="77854"/>
                  </a:cubicBezTo>
                  <a:lnTo>
                    <a:pt x="161053" y="77854"/>
                  </a:lnTo>
                  <a:cubicBezTo>
                    <a:pt x="154068" y="77854"/>
                    <a:pt x="148163" y="72775"/>
                    <a:pt x="147972" y="65786"/>
                  </a:cubicBezTo>
                  <a:cubicBezTo>
                    <a:pt x="147972" y="65154"/>
                    <a:pt x="147972" y="65154"/>
                    <a:pt x="147972" y="65154"/>
                  </a:cubicBezTo>
                  <a:close/>
                  <a:moveTo>
                    <a:pt x="187151" y="141986"/>
                  </a:moveTo>
                  <a:lnTo>
                    <a:pt x="200232" y="141986"/>
                  </a:lnTo>
                  <a:lnTo>
                    <a:pt x="200232" y="129286"/>
                  </a:lnTo>
                  <a:lnTo>
                    <a:pt x="187151" y="129286"/>
                  </a:lnTo>
                  <a:close/>
                  <a:moveTo>
                    <a:pt x="213314" y="103886"/>
                  </a:moveTo>
                  <a:cubicBezTo>
                    <a:pt x="220298" y="103886"/>
                    <a:pt x="226014" y="109604"/>
                    <a:pt x="226014" y="116586"/>
                  </a:cubicBezTo>
                  <a:lnTo>
                    <a:pt x="226014" y="155325"/>
                  </a:lnTo>
                  <a:cubicBezTo>
                    <a:pt x="226014" y="162307"/>
                    <a:pt x="220298" y="168025"/>
                    <a:pt x="213314" y="168025"/>
                  </a:cubicBezTo>
                  <a:lnTo>
                    <a:pt x="174135" y="168025"/>
                  </a:lnTo>
                  <a:cubicBezTo>
                    <a:pt x="167149" y="168025"/>
                    <a:pt x="161244" y="162307"/>
                    <a:pt x="161053" y="155325"/>
                  </a:cubicBezTo>
                  <a:cubicBezTo>
                    <a:pt x="161053" y="155325"/>
                    <a:pt x="161053" y="155325"/>
                    <a:pt x="161053" y="155325"/>
                  </a:cubicBezTo>
                  <a:lnTo>
                    <a:pt x="161053" y="116586"/>
                  </a:lnTo>
                  <a:cubicBezTo>
                    <a:pt x="161053" y="109604"/>
                    <a:pt x="166704" y="103886"/>
                    <a:pt x="173753" y="103886"/>
                  </a:cubicBezTo>
                  <a:cubicBezTo>
                    <a:pt x="173880" y="103886"/>
                    <a:pt x="174008" y="103886"/>
                    <a:pt x="174135" y="103886"/>
                  </a:cubicBezTo>
                  <a:close/>
                  <a:moveTo>
                    <a:pt x="163466" y="207396"/>
                  </a:moveTo>
                  <a:cubicBezTo>
                    <a:pt x="130064" y="207396"/>
                    <a:pt x="96663" y="205486"/>
                    <a:pt x="63644" y="200407"/>
                  </a:cubicBezTo>
                  <a:lnTo>
                    <a:pt x="146194" y="328046"/>
                  </a:lnTo>
                  <a:cubicBezTo>
                    <a:pt x="147527" y="329950"/>
                    <a:pt x="148226" y="332486"/>
                    <a:pt x="148226" y="335029"/>
                  </a:cubicBezTo>
                  <a:lnTo>
                    <a:pt x="148226" y="350904"/>
                  </a:lnTo>
                  <a:cubicBezTo>
                    <a:pt x="156798" y="352807"/>
                    <a:pt x="165816" y="352807"/>
                    <a:pt x="174387" y="350904"/>
                  </a:cubicBezTo>
                  <a:lnTo>
                    <a:pt x="174387" y="334396"/>
                  </a:lnTo>
                  <a:cubicBezTo>
                    <a:pt x="174387" y="331854"/>
                    <a:pt x="175087" y="329950"/>
                    <a:pt x="176356" y="327407"/>
                  </a:cubicBezTo>
                  <a:lnTo>
                    <a:pt x="262081" y="200407"/>
                  </a:lnTo>
                  <a:cubicBezTo>
                    <a:pt x="229506" y="205486"/>
                    <a:pt x="196612" y="207396"/>
                    <a:pt x="163720" y="207396"/>
                  </a:cubicBezTo>
                  <a:close/>
                  <a:moveTo>
                    <a:pt x="18242" y="175007"/>
                  </a:moveTo>
                  <a:cubicBezTo>
                    <a:pt x="18178" y="174375"/>
                    <a:pt x="18178" y="173736"/>
                    <a:pt x="18242" y="173104"/>
                  </a:cubicBezTo>
                  <a:cubicBezTo>
                    <a:pt x="18242" y="164850"/>
                    <a:pt x="18242" y="141354"/>
                    <a:pt x="147972" y="138811"/>
                  </a:cubicBezTo>
                  <a:lnTo>
                    <a:pt x="148480" y="164211"/>
                  </a:lnTo>
                  <a:cubicBezTo>
                    <a:pt x="118191" y="164211"/>
                    <a:pt x="87965" y="166754"/>
                    <a:pt x="58247" y="173104"/>
                  </a:cubicBezTo>
                  <a:cubicBezTo>
                    <a:pt x="92981" y="179454"/>
                    <a:pt x="128350" y="182629"/>
                    <a:pt x="163720" y="181357"/>
                  </a:cubicBezTo>
                  <a:cubicBezTo>
                    <a:pt x="199026" y="181996"/>
                    <a:pt x="234333" y="179454"/>
                    <a:pt x="269003" y="172471"/>
                  </a:cubicBezTo>
                  <a:cubicBezTo>
                    <a:pt x="259478" y="170561"/>
                    <a:pt x="249890" y="169296"/>
                    <a:pt x="240238" y="168025"/>
                  </a:cubicBezTo>
                  <a:lnTo>
                    <a:pt x="243413" y="142625"/>
                  </a:lnTo>
                  <a:cubicBezTo>
                    <a:pt x="290148" y="148336"/>
                    <a:pt x="309198" y="157229"/>
                    <a:pt x="309198" y="173104"/>
                  </a:cubicBezTo>
                  <a:cubicBezTo>
                    <a:pt x="309136" y="177550"/>
                    <a:pt x="307103" y="181996"/>
                    <a:pt x="303547" y="185804"/>
                  </a:cubicBezTo>
                  <a:lnTo>
                    <a:pt x="200487" y="338204"/>
                  </a:lnTo>
                  <a:lnTo>
                    <a:pt x="200487" y="360429"/>
                  </a:lnTo>
                  <a:cubicBezTo>
                    <a:pt x="200487" y="365507"/>
                    <a:pt x="197248" y="370586"/>
                    <a:pt x="192295" y="372496"/>
                  </a:cubicBezTo>
                  <a:cubicBezTo>
                    <a:pt x="182643" y="376304"/>
                    <a:pt x="172293" y="378207"/>
                    <a:pt x="161878" y="378207"/>
                  </a:cubicBezTo>
                  <a:cubicBezTo>
                    <a:pt x="151210" y="378207"/>
                    <a:pt x="140606" y="376304"/>
                    <a:pt x="130637" y="372496"/>
                  </a:cubicBezTo>
                  <a:cubicBezTo>
                    <a:pt x="125556" y="370586"/>
                    <a:pt x="122127" y="366146"/>
                    <a:pt x="122127" y="360429"/>
                  </a:cubicBezTo>
                  <a:lnTo>
                    <a:pt x="122127" y="338204"/>
                  </a:lnTo>
                  <a:lnTo>
                    <a:pt x="21860" y="183261"/>
                  </a:lnTo>
                  <a:lnTo>
                    <a:pt x="21860" y="183261"/>
                  </a:lnTo>
                  <a:lnTo>
                    <a:pt x="21860" y="183261"/>
                  </a:lnTo>
                  <a:lnTo>
                    <a:pt x="19893" y="180086"/>
                  </a:lnTo>
                  <a:lnTo>
                    <a:pt x="19893" y="180086"/>
                  </a:lnTo>
                  <a:cubicBezTo>
                    <a:pt x="19194" y="178821"/>
                    <a:pt x="18685" y="177550"/>
                    <a:pt x="18496" y="175646"/>
                  </a:cubicBezTo>
                  <a:close/>
                  <a:moveTo>
                    <a:pt x="147972" y="424561"/>
                  </a:moveTo>
                  <a:lnTo>
                    <a:pt x="147972" y="385829"/>
                  </a:lnTo>
                  <a:lnTo>
                    <a:pt x="121873" y="385829"/>
                  </a:lnTo>
                  <a:lnTo>
                    <a:pt x="121873" y="411229"/>
                  </a:lnTo>
                  <a:lnTo>
                    <a:pt x="95712" y="411229"/>
                  </a:lnTo>
                  <a:cubicBezTo>
                    <a:pt x="90695" y="411229"/>
                    <a:pt x="86123" y="414404"/>
                    <a:pt x="83900" y="418850"/>
                  </a:cubicBezTo>
                  <a:cubicBezTo>
                    <a:pt x="81742" y="423296"/>
                    <a:pt x="82439" y="428375"/>
                    <a:pt x="85678" y="432182"/>
                  </a:cubicBezTo>
                  <a:lnTo>
                    <a:pt x="151020" y="509654"/>
                  </a:lnTo>
                  <a:cubicBezTo>
                    <a:pt x="153561" y="512196"/>
                    <a:pt x="157179" y="514100"/>
                    <a:pt x="161053" y="514100"/>
                  </a:cubicBezTo>
                  <a:cubicBezTo>
                    <a:pt x="164926" y="514100"/>
                    <a:pt x="168546" y="512196"/>
                    <a:pt x="171085" y="509654"/>
                  </a:cubicBezTo>
                  <a:lnTo>
                    <a:pt x="236363" y="432182"/>
                  </a:lnTo>
                  <a:cubicBezTo>
                    <a:pt x="239602" y="428375"/>
                    <a:pt x="240301" y="423296"/>
                    <a:pt x="238142" y="418850"/>
                  </a:cubicBezTo>
                  <a:cubicBezTo>
                    <a:pt x="236047" y="414404"/>
                    <a:pt x="231410" y="411229"/>
                    <a:pt x="226331" y="411229"/>
                  </a:cubicBezTo>
                  <a:lnTo>
                    <a:pt x="200232" y="411229"/>
                  </a:lnTo>
                  <a:lnTo>
                    <a:pt x="200232" y="385829"/>
                  </a:lnTo>
                  <a:lnTo>
                    <a:pt x="174135" y="385829"/>
                  </a:lnTo>
                  <a:lnTo>
                    <a:pt x="174135" y="424561"/>
                  </a:lnTo>
                  <a:cubicBezTo>
                    <a:pt x="174135" y="431550"/>
                    <a:pt x="179849" y="437261"/>
                    <a:pt x="186835" y="437261"/>
                  </a:cubicBezTo>
                  <a:lnTo>
                    <a:pt x="198136" y="437261"/>
                  </a:lnTo>
                  <a:lnTo>
                    <a:pt x="160735" y="481079"/>
                  </a:lnTo>
                  <a:lnTo>
                    <a:pt x="123271" y="437261"/>
                  </a:lnTo>
                  <a:lnTo>
                    <a:pt x="134573" y="437261"/>
                  </a:lnTo>
                  <a:cubicBezTo>
                    <a:pt x="141558" y="437261"/>
                    <a:pt x="147463" y="432182"/>
                    <a:pt x="147654" y="425200"/>
                  </a:cubicBezTo>
                  <a:cubicBezTo>
                    <a:pt x="147654" y="424561"/>
                    <a:pt x="147654" y="424561"/>
                    <a:pt x="147654" y="424561"/>
                  </a:cubicBezTo>
                  <a:close/>
                  <a:moveTo>
                    <a:pt x="631271" y="399161"/>
                  </a:moveTo>
                  <a:cubicBezTo>
                    <a:pt x="631271" y="568708"/>
                    <a:pt x="490618" y="706504"/>
                    <a:pt x="317771" y="706504"/>
                  </a:cubicBezTo>
                  <a:cubicBezTo>
                    <a:pt x="144924" y="706504"/>
                    <a:pt x="4272" y="568708"/>
                    <a:pt x="4272" y="399161"/>
                  </a:cubicBezTo>
                  <a:cubicBezTo>
                    <a:pt x="4145" y="352807"/>
                    <a:pt x="14813" y="307086"/>
                    <a:pt x="35387" y="265179"/>
                  </a:cubicBezTo>
                  <a:lnTo>
                    <a:pt x="58945" y="276607"/>
                  </a:lnTo>
                  <a:cubicBezTo>
                    <a:pt x="40085" y="314707"/>
                    <a:pt x="30306" y="356621"/>
                    <a:pt x="30433" y="399161"/>
                  </a:cubicBezTo>
                  <a:cubicBezTo>
                    <a:pt x="30433" y="554736"/>
                    <a:pt x="159339" y="681104"/>
                    <a:pt x="317771" y="681104"/>
                  </a:cubicBezTo>
                  <a:cubicBezTo>
                    <a:pt x="476203" y="681104"/>
                    <a:pt x="605108" y="554736"/>
                    <a:pt x="605108" y="399161"/>
                  </a:cubicBezTo>
                  <a:cubicBezTo>
                    <a:pt x="605108" y="243586"/>
                    <a:pt x="476203" y="117225"/>
                    <a:pt x="317771" y="117225"/>
                  </a:cubicBezTo>
                  <a:cubicBezTo>
                    <a:pt x="301008" y="117225"/>
                    <a:pt x="284306" y="118496"/>
                    <a:pt x="267797" y="121032"/>
                  </a:cubicBezTo>
                  <a:lnTo>
                    <a:pt x="263287" y="95632"/>
                  </a:lnTo>
                  <a:cubicBezTo>
                    <a:pt x="281258" y="93096"/>
                    <a:pt x="299484" y="91186"/>
                    <a:pt x="317771" y="91186"/>
                  </a:cubicBezTo>
                  <a:cubicBezTo>
                    <a:pt x="490618" y="91186"/>
                    <a:pt x="631271" y="228982"/>
                    <a:pt x="631271" y="399161"/>
                  </a:cubicBezTo>
                  <a:close/>
                </a:path>
              </a:pathLst>
            </a:custGeom>
            <a:solidFill>
              <a:schemeClr val="bg1"/>
            </a:solidFill>
            <a:ln w="6350" cap="flat">
              <a:noFill/>
              <a:prstDash val="solid"/>
              <a:miter/>
            </a:ln>
          </p:spPr>
          <p:txBody>
            <a:bodyPr rtlCol="0" anchor="ctr"/>
            <a:lstStyle/>
            <a:p>
              <a:endParaRPr lang="en-US" dirty="0">
                <a:solidFill>
                  <a:schemeClr val="bg1"/>
                </a:solidFill>
              </a:endParaRPr>
            </a:p>
          </p:txBody>
        </p:sp>
      </p:grpSp>
      <p:grpSp>
        <p:nvGrpSpPr>
          <p:cNvPr id="1243" name="Group 1242">
            <a:extLst>
              <a:ext uri="{FF2B5EF4-FFF2-40B4-BE49-F238E27FC236}">
                <a16:creationId xmlns:a16="http://schemas.microsoft.com/office/drawing/2014/main" id="{6BA434E1-276C-1546-8517-7F6278F83721}"/>
              </a:ext>
            </a:extLst>
          </p:cNvPr>
          <p:cNvGrpSpPr/>
          <p:nvPr/>
        </p:nvGrpSpPr>
        <p:grpSpPr>
          <a:xfrm>
            <a:off x="171733" y="2085761"/>
            <a:ext cx="4543596" cy="4055309"/>
            <a:chOff x="170874" y="1398856"/>
            <a:chExt cx="4543596" cy="4055309"/>
          </a:xfrm>
        </p:grpSpPr>
        <p:sp>
          <p:nvSpPr>
            <p:cNvPr id="1244" name="TextBox 1243">
              <a:extLst>
                <a:ext uri="{FF2B5EF4-FFF2-40B4-BE49-F238E27FC236}">
                  <a16:creationId xmlns:a16="http://schemas.microsoft.com/office/drawing/2014/main" id="{51CA9F38-6BBA-954C-8BC2-7D17DC70742A}"/>
                </a:ext>
              </a:extLst>
            </p:cNvPr>
            <p:cNvSpPr txBox="1"/>
            <p:nvPr/>
          </p:nvSpPr>
          <p:spPr>
            <a:xfrm>
              <a:off x="1201669" y="1398856"/>
              <a:ext cx="3491155" cy="553998"/>
            </a:xfrm>
            <a:prstGeom prst="rect">
              <a:avLst/>
            </a:prstGeom>
            <a:noFill/>
          </p:spPr>
          <p:txBody>
            <a:bodyPr wrap="square" lIns="0" tIns="0" rIns="0" bIns="0" rtlCol="0" anchor="t" anchorCtr="0">
              <a:spAutoFit/>
            </a:bodyPr>
            <a:lstStyle/>
            <a:p>
              <a:pPr marL="0" lvl="2" algn="r" defTabSz="1121864">
                <a:spcBef>
                  <a:spcPts val="2000"/>
                </a:spcBef>
                <a:buSzPct val="90000"/>
                <a:defRPr/>
              </a:pPr>
              <a:r>
                <a:rPr lang="en-US" sz="1200" dirty="0">
                  <a:ln>
                    <a:solidFill>
                      <a:schemeClr val="accent2">
                        <a:lumMod val="75000"/>
                      </a:schemeClr>
                    </a:solidFill>
                  </a:ln>
                  <a:solidFill>
                    <a:schemeClr val="accent2">
                      <a:lumMod val="75000"/>
                    </a:schemeClr>
                  </a:solidFill>
                  <a:latin typeface="Amazon Ember Heavy" panose="020B0803020204020204" pitchFamily="34" charset="0"/>
                  <a:ea typeface="Amazon Ember Heavy" panose="020B0803020204020204" pitchFamily="34" charset="0"/>
                  <a:cs typeface="Amazon Ember Heavy" panose="020B0803020204020204" pitchFamily="34" charset="0"/>
                </a:rPr>
                <a:t>AWS Glue and AWS Data Exchange </a:t>
              </a:r>
              <a:br>
                <a:rPr lang="en-US" sz="1200" dirty="0">
                  <a:ln>
                    <a:solidFill>
                      <a:schemeClr val="bg1"/>
                    </a:solidFill>
                  </a:ln>
                  <a:solidFill>
                    <a:schemeClr val="bg1"/>
                  </a:solidFill>
                  <a:latin typeface="Amazon Ember Heavy" panose="020B0803020204020204" pitchFamily="34" charset="0"/>
                  <a:ea typeface="Amazon Ember Heavy" panose="020B0803020204020204" pitchFamily="34" charset="0"/>
                  <a:cs typeface="Amazon Ember Heavy" panose="020B0803020204020204" pitchFamily="34" charset="0"/>
                </a:rPr>
              </a:br>
              <a:r>
                <a:rPr lang="en-US" sz="1200" dirty="0">
                  <a:ln>
                    <a:solidFill>
                      <a:schemeClr val="bg1"/>
                    </a:solidFill>
                  </a:ln>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Internal and External data integration, ETL, and Catalog</a:t>
              </a:r>
            </a:p>
          </p:txBody>
        </p:sp>
        <p:sp>
          <p:nvSpPr>
            <p:cNvPr id="1245" name="TextBox 1244">
              <a:extLst>
                <a:ext uri="{FF2B5EF4-FFF2-40B4-BE49-F238E27FC236}">
                  <a16:creationId xmlns:a16="http://schemas.microsoft.com/office/drawing/2014/main" id="{4008A612-BC8D-1D4A-889C-A9225520BB68}"/>
                </a:ext>
              </a:extLst>
            </p:cNvPr>
            <p:cNvSpPr txBox="1"/>
            <p:nvPr/>
          </p:nvSpPr>
          <p:spPr>
            <a:xfrm>
              <a:off x="170874" y="2465687"/>
              <a:ext cx="3491155" cy="369332"/>
            </a:xfrm>
            <a:prstGeom prst="rect">
              <a:avLst/>
            </a:prstGeom>
            <a:noFill/>
          </p:spPr>
          <p:txBody>
            <a:bodyPr wrap="square" lIns="0" tIns="0" rIns="0" bIns="0" rtlCol="0" anchor="t" anchorCtr="0">
              <a:spAutoFit/>
            </a:bodyPr>
            <a:lstStyle/>
            <a:p>
              <a:pPr marL="0" lvl="2" algn="r" defTabSz="1121864">
                <a:spcBef>
                  <a:spcPts val="2000"/>
                </a:spcBef>
                <a:buSzPct val="90000"/>
                <a:defRPr/>
              </a:pPr>
              <a:r>
                <a:rPr lang="en-US" sz="1200" dirty="0">
                  <a:ln>
                    <a:solidFill>
                      <a:schemeClr val="accent2">
                        <a:lumMod val="75000"/>
                      </a:schemeClr>
                    </a:solidFill>
                  </a:ln>
                  <a:solidFill>
                    <a:schemeClr val="accent2">
                      <a:lumMod val="75000"/>
                    </a:schemeClr>
                  </a:solidFill>
                  <a:latin typeface="Amazon Ember Heavy" panose="020B0803020204020204" pitchFamily="34" charset="0"/>
                  <a:ea typeface="Amazon Ember Heavy" panose="020B0803020204020204" pitchFamily="34" charset="0"/>
                  <a:cs typeface="Amazon Ember Heavy" panose="020B0803020204020204" pitchFamily="34" charset="0"/>
                </a:rPr>
                <a:t>Amazon Redshift</a:t>
              </a:r>
              <a:br>
                <a:rPr lang="en-US" sz="1200" dirty="0">
                  <a:ln>
                    <a:solidFill>
                      <a:schemeClr val="bg1"/>
                    </a:solidFill>
                  </a:ln>
                  <a:solidFill>
                    <a:schemeClr val="bg1"/>
                  </a:solidFill>
                  <a:latin typeface="Amazon Ember Heavy" panose="020B0803020204020204" pitchFamily="34" charset="0"/>
                  <a:ea typeface="Amazon Ember Heavy" panose="020B0803020204020204" pitchFamily="34" charset="0"/>
                  <a:cs typeface="Amazon Ember Heavy" panose="020B0803020204020204" pitchFamily="34" charset="0"/>
                </a:rPr>
              </a:br>
              <a:r>
                <a:rPr lang="en-US" sz="1200" dirty="0">
                  <a:ln>
                    <a:solidFill>
                      <a:schemeClr val="bg1"/>
                    </a:solidFill>
                  </a:ln>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Data warehousing</a:t>
              </a:r>
            </a:p>
          </p:txBody>
        </p:sp>
        <p:sp>
          <p:nvSpPr>
            <p:cNvPr id="1246" name="TextBox 1245">
              <a:extLst>
                <a:ext uri="{FF2B5EF4-FFF2-40B4-BE49-F238E27FC236}">
                  <a16:creationId xmlns:a16="http://schemas.microsoft.com/office/drawing/2014/main" id="{EB5B8622-0B55-084B-AFD3-3C3508C69743}"/>
                </a:ext>
              </a:extLst>
            </p:cNvPr>
            <p:cNvSpPr txBox="1"/>
            <p:nvPr/>
          </p:nvSpPr>
          <p:spPr>
            <a:xfrm>
              <a:off x="186776" y="4022982"/>
              <a:ext cx="3491155" cy="369332"/>
            </a:xfrm>
            <a:prstGeom prst="rect">
              <a:avLst/>
            </a:prstGeom>
            <a:noFill/>
          </p:spPr>
          <p:txBody>
            <a:bodyPr wrap="square" lIns="0" tIns="0" rIns="0" bIns="0" rtlCol="0" anchor="t" anchorCtr="0">
              <a:spAutoFit/>
            </a:bodyPr>
            <a:lstStyle/>
            <a:p>
              <a:pPr marL="0" lvl="2" algn="r" defTabSz="1121864">
                <a:spcBef>
                  <a:spcPts val="2000"/>
                </a:spcBef>
                <a:buSzPct val="90000"/>
                <a:defRPr/>
              </a:pPr>
              <a:r>
                <a:rPr lang="en-US" sz="1200" dirty="0">
                  <a:ln>
                    <a:solidFill>
                      <a:schemeClr val="accent2">
                        <a:lumMod val="75000"/>
                      </a:schemeClr>
                    </a:solidFill>
                  </a:ln>
                  <a:solidFill>
                    <a:schemeClr val="accent2">
                      <a:lumMod val="75000"/>
                    </a:schemeClr>
                  </a:solidFill>
                  <a:latin typeface="Amazon Ember Heavy" panose="020B0803020204020204" pitchFamily="34" charset="0"/>
                  <a:ea typeface="Amazon Ember Heavy" panose="020B0803020204020204" pitchFamily="34" charset="0"/>
                  <a:cs typeface="Amazon Ember Heavy" panose="020B0803020204020204" pitchFamily="34" charset="0"/>
                </a:rPr>
                <a:t>Amazon EMR</a:t>
              </a:r>
              <a:br>
                <a:rPr lang="en-US" sz="1200" dirty="0">
                  <a:ln>
                    <a:solidFill>
                      <a:schemeClr val="accent2">
                        <a:lumMod val="75000"/>
                      </a:schemeClr>
                    </a:solidFill>
                  </a:ln>
                  <a:solidFill>
                    <a:schemeClr val="accent2">
                      <a:lumMod val="75000"/>
                    </a:schemeClr>
                  </a:solidFill>
                  <a:latin typeface="Amazon Ember Heavy" panose="020B0803020204020204" pitchFamily="34" charset="0"/>
                  <a:ea typeface="Amazon Ember Heavy" panose="020B0803020204020204" pitchFamily="34" charset="0"/>
                  <a:cs typeface="Amazon Ember Heavy" panose="020B0803020204020204" pitchFamily="34" charset="0"/>
                </a:rPr>
              </a:br>
              <a:r>
                <a:rPr lang="en-US" sz="1200" dirty="0">
                  <a:ln>
                    <a:solidFill>
                      <a:schemeClr val="bg1"/>
                    </a:solidFill>
                  </a:ln>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Big data processing</a:t>
              </a:r>
            </a:p>
          </p:txBody>
        </p:sp>
        <p:sp>
          <p:nvSpPr>
            <p:cNvPr id="1247" name="TextBox 1246">
              <a:extLst>
                <a:ext uri="{FF2B5EF4-FFF2-40B4-BE49-F238E27FC236}">
                  <a16:creationId xmlns:a16="http://schemas.microsoft.com/office/drawing/2014/main" id="{B5ECFA02-EFFE-DD40-A3E1-0706DB5ABF9C}"/>
                </a:ext>
              </a:extLst>
            </p:cNvPr>
            <p:cNvSpPr txBox="1"/>
            <p:nvPr/>
          </p:nvSpPr>
          <p:spPr>
            <a:xfrm>
              <a:off x="1223315" y="5084833"/>
              <a:ext cx="3491155" cy="369332"/>
            </a:xfrm>
            <a:prstGeom prst="rect">
              <a:avLst/>
            </a:prstGeom>
            <a:noFill/>
          </p:spPr>
          <p:txBody>
            <a:bodyPr wrap="square" lIns="0" tIns="0" rIns="0" bIns="0" rtlCol="0" anchor="t" anchorCtr="0">
              <a:spAutoFit/>
            </a:bodyPr>
            <a:lstStyle/>
            <a:p>
              <a:pPr marL="0" lvl="2" algn="r" defTabSz="1121864">
                <a:spcBef>
                  <a:spcPts val="2000"/>
                </a:spcBef>
                <a:buSzPct val="90000"/>
                <a:defRPr/>
              </a:pPr>
              <a:r>
                <a:rPr lang="en-US" sz="1200" dirty="0">
                  <a:ln>
                    <a:solidFill>
                      <a:schemeClr val="accent2">
                        <a:lumMod val="75000"/>
                      </a:schemeClr>
                    </a:solidFill>
                  </a:ln>
                  <a:solidFill>
                    <a:schemeClr val="accent2">
                      <a:lumMod val="75000"/>
                    </a:schemeClr>
                  </a:solidFill>
                  <a:latin typeface="Amazon Ember Heavy" panose="020B0803020204020204" pitchFamily="34" charset="0"/>
                  <a:ea typeface="Amazon Ember Heavy" panose="020B0803020204020204" pitchFamily="34" charset="0"/>
                  <a:cs typeface="Amazon Ember Heavy" panose="020B0803020204020204" pitchFamily="34" charset="0"/>
                </a:rPr>
                <a:t>Amazon Athena</a:t>
              </a:r>
              <a:br>
                <a:rPr lang="en-US" sz="1200" dirty="0">
                  <a:ln>
                    <a:solidFill>
                      <a:schemeClr val="bg1"/>
                    </a:solidFill>
                  </a:ln>
                  <a:solidFill>
                    <a:schemeClr val="bg1"/>
                  </a:solidFill>
                  <a:latin typeface="Amazon Ember Heavy" panose="020B0803020204020204" pitchFamily="34" charset="0"/>
                  <a:ea typeface="Amazon Ember Heavy" panose="020B0803020204020204" pitchFamily="34" charset="0"/>
                  <a:cs typeface="Amazon Ember Heavy" panose="020B0803020204020204" pitchFamily="34" charset="0"/>
                </a:rPr>
              </a:br>
              <a:r>
                <a:rPr lang="en-US" sz="1200" dirty="0">
                  <a:ln>
                    <a:solidFill>
                      <a:schemeClr val="bg1"/>
                    </a:solidFill>
                  </a:ln>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Interactive Analytics</a:t>
              </a:r>
            </a:p>
          </p:txBody>
        </p:sp>
      </p:grpSp>
      <p:grpSp>
        <p:nvGrpSpPr>
          <p:cNvPr id="1248" name="Group 1247">
            <a:extLst>
              <a:ext uri="{FF2B5EF4-FFF2-40B4-BE49-F238E27FC236}">
                <a16:creationId xmlns:a16="http://schemas.microsoft.com/office/drawing/2014/main" id="{5E08D442-4925-9C4C-AEE8-42F0F3BC905A}"/>
              </a:ext>
            </a:extLst>
          </p:cNvPr>
          <p:cNvGrpSpPr/>
          <p:nvPr/>
        </p:nvGrpSpPr>
        <p:grpSpPr>
          <a:xfrm>
            <a:off x="7513646" y="2085761"/>
            <a:ext cx="4513134" cy="4055309"/>
            <a:chOff x="7512787" y="1398856"/>
            <a:chExt cx="4513134" cy="4055309"/>
          </a:xfrm>
        </p:grpSpPr>
        <p:sp>
          <p:nvSpPr>
            <p:cNvPr id="1249" name="TextBox 1248">
              <a:extLst>
                <a:ext uri="{FF2B5EF4-FFF2-40B4-BE49-F238E27FC236}">
                  <a16:creationId xmlns:a16="http://schemas.microsoft.com/office/drawing/2014/main" id="{74AF3C3F-5235-5341-9894-1461F9AD46F3}"/>
                </a:ext>
              </a:extLst>
            </p:cNvPr>
            <p:cNvSpPr txBox="1"/>
            <p:nvPr/>
          </p:nvSpPr>
          <p:spPr>
            <a:xfrm>
              <a:off x="7512787" y="1398856"/>
              <a:ext cx="3491155" cy="369332"/>
            </a:xfrm>
            <a:prstGeom prst="rect">
              <a:avLst/>
            </a:prstGeom>
            <a:noFill/>
          </p:spPr>
          <p:txBody>
            <a:bodyPr wrap="square" lIns="0" tIns="0" rIns="0" bIns="0" rtlCol="0" anchor="t" anchorCtr="0">
              <a:spAutoFit/>
            </a:bodyPr>
            <a:lstStyle/>
            <a:p>
              <a:pPr marL="0" lvl="2" defTabSz="1121864">
                <a:spcBef>
                  <a:spcPts val="2000"/>
                </a:spcBef>
                <a:buSzPct val="90000"/>
                <a:defRPr/>
              </a:pPr>
              <a:r>
                <a:rPr lang="en-US" sz="1200" dirty="0">
                  <a:solidFill>
                    <a:schemeClr val="accent2">
                      <a:lumMod val="75000"/>
                    </a:schemeClr>
                  </a:solidFill>
                  <a:latin typeface="Amazon Ember Heavy" panose="020B0803020204020204" pitchFamily="34" charset="0"/>
                  <a:ea typeface="Amazon Ember Heavy" panose="020B0803020204020204" pitchFamily="34" charset="0"/>
                  <a:cs typeface="Amazon Ember Heavy" panose="020B0803020204020204" pitchFamily="34" charset="0"/>
                </a:rPr>
                <a:t>Amazon Kinesis</a:t>
              </a:r>
              <a:br>
                <a:rPr lang="en-US" sz="1200" dirty="0">
                  <a:ln>
                    <a:solidFill>
                      <a:schemeClr val="bg1"/>
                    </a:solidFill>
                  </a:ln>
                  <a:gradFill>
                    <a:gsLst>
                      <a:gs pos="0">
                        <a:schemeClr val="accent5"/>
                      </a:gs>
                      <a:gs pos="100000">
                        <a:schemeClr val="accent2"/>
                      </a:gs>
                    </a:gsLst>
                    <a:lin ang="0" scaled="0"/>
                  </a:gradFill>
                  <a:latin typeface="Amazon Ember Heavy" panose="020B0803020204020204" pitchFamily="34" charset="0"/>
                  <a:ea typeface="Amazon Ember Heavy" panose="020B0803020204020204" pitchFamily="34" charset="0"/>
                  <a:cs typeface="Amazon Ember Heavy" panose="020B0803020204020204" pitchFamily="34" charset="0"/>
                </a:rPr>
              </a:br>
              <a:r>
                <a:rPr lang="en-US" sz="1200" dirty="0">
                  <a:ln>
                    <a:solidFill>
                      <a:schemeClr val="bg1"/>
                    </a:solidFill>
                  </a:ln>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Real-time</a:t>
              </a:r>
              <a:r>
                <a:rPr lang="en-US" sz="1200" dirty="0">
                  <a:ln>
                    <a:solidFill>
                      <a:schemeClr val="bg1"/>
                    </a:solidFill>
                  </a:ln>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1200" dirty="0">
                  <a:ln>
                    <a:solidFill>
                      <a:schemeClr val="bg1"/>
                    </a:solidFill>
                  </a:ln>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analytics</a:t>
              </a:r>
            </a:p>
          </p:txBody>
        </p:sp>
        <p:sp>
          <p:nvSpPr>
            <p:cNvPr id="1250" name="TextBox 1249">
              <a:extLst>
                <a:ext uri="{FF2B5EF4-FFF2-40B4-BE49-F238E27FC236}">
                  <a16:creationId xmlns:a16="http://schemas.microsoft.com/office/drawing/2014/main" id="{EC6D7F60-F88F-7842-9FB4-7BCEC98B2A57}"/>
                </a:ext>
              </a:extLst>
            </p:cNvPr>
            <p:cNvSpPr txBox="1"/>
            <p:nvPr/>
          </p:nvSpPr>
          <p:spPr>
            <a:xfrm>
              <a:off x="8518864" y="2465687"/>
              <a:ext cx="3491155" cy="369332"/>
            </a:xfrm>
            <a:prstGeom prst="rect">
              <a:avLst/>
            </a:prstGeom>
            <a:noFill/>
          </p:spPr>
          <p:txBody>
            <a:bodyPr wrap="square" lIns="0" tIns="0" rIns="0" bIns="0" rtlCol="0" anchor="t" anchorCtr="0">
              <a:spAutoFit/>
            </a:bodyPr>
            <a:lstStyle/>
            <a:p>
              <a:pPr marL="0" lvl="2" defTabSz="1121864">
                <a:spcBef>
                  <a:spcPts val="2000"/>
                </a:spcBef>
                <a:buSzPct val="90000"/>
                <a:defRPr/>
              </a:pPr>
              <a:r>
                <a:rPr lang="en-US" sz="1200" dirty="0">
                  <a:ln>
                    <a:solidFill>
                      <a:schemeClr val="accent2">
                        <a:lumMod val="75000"/>
                      </a:schemeClr>
                    </a:solidFill>
                  </a:ln>
                  <a:solidFill>
                    <a:schemeClr val="accent2">
                      <a:lumMod val="75000"/>
                    </a:schemeClr>
                  </a:solidFill>
                  <a:latin typeface="Amazon Ember Heavy" panose="020B0803020204020204" pitchFamily="34" charset="0"/>
                  <a:ea typeface="Amazon Ember Heavy" panose="020B0803020204020204" pitchFamily="34" charset="0"/>
                  <a:cs typeface="Amazon Ember Heavy" panose="020B0803020204020204" pitchFamily="34" charset="0"/>
                </a:rPr>
                <a:t>Amazon MSK</a:t>
              </a:r>
              <a:br>
                <a:rPr lang="en-US" sz="1200" dirty="0">
                  <a:gradFill>
                    <a:gsLst>
                      <a:gs pos="0">
                        <a:schemeClr val="accent5"/>
                      </a:gs>
                      <a:gs pos="100000">
                        <a:schemeClr val="accent5">
                          <a:lumMod val="50000"/>
                        </a:schemeClr>
                      </a:gs>
                    </a:gsLst>
                    <a:lin ang="0" scaled="0"/>
                  </a:gradFill>
                  <a:latin typeface="Amazon Ember Heavy" panose="020B0803020204020204" pitchFamily="34" charset="0"/>
                  <a:ea typeface="Amazon Ember Heavy" panose="020B0803020204020204" pitchFamily="34" charset="0"/>
                  <a:cs typeface="Amazon Ember Heavy" panose="020B0803020204020204" pitchFamily="34" charset="0"/>
                </a:rPr>
              </a:br>
              <a:r>
                <a:rPr lang="en-US" sz="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Real-time analytics</a:t>
              </a:r>
            </a:p>
          </p:txBody>
        </p:sp>
        <p:sp>
          <p:nvSpPr>
            <p:cNvPr id="1251" name="TextBox 1250">
              <a:extLst>
                <a:ext uri="{FF2B5EF4-FFF2-40B4-BE49-F238E27FC236}">
                  <a16:creationId xmlns:a16="http://schemas.microsoft.com/office/drawing/2014/main" id="{8C1E742B-5C9A-FE49-A1E1-D1D0DFF58D0C}"/>
                </a:ext>
              </a:extLst>
            </p:cNvPr>
            <p:cNvSpPr txBox="1"/>
            <p:nvPr/>
          </p:nvSpPr>
          <p:spPr>
            <a:xfrm>
              <a:off x="8534766" y="4022982"/>
              <a:ext cx="3491155" cy="369332"/>
            </a:xfrm>
            <a:prstGeom prst="rect">
              <a:avLst/>
            </a:prstGeom>
            <a:noFill/>
            <a:ln>
              <a:noFill/>
            </a:ln>
          </p:spPr>
          <p:txBody>
            <a:bodyPr wrap="square" lIns="0" tIns="0" rIns="0" bIns="0" rtlCol="0" anchor="t" anchorCtr="0">
              <a:spAutoFit/>
            </a:bodyPr>
            <a:lstStyle/>
            <a:p>
              <a:pPr marL="0" lvl="2" defTabSz="1121864">
                <a:spcBef>
                  <a:spcPts val="2000"/>
                </a:spcBef>
                <a:buSzPct val="90000"/>
                <a:defRPr/>
              </a:pPr>
              <a:r>
                <a:rPr lang="en-US" sz="1200" dirty="0">
                  <a:ln>
                    <a:solidFill>
                      <a:schemeClr val="accent2">
                        <a:lumMod val="75000"/>
                      </a:schemeClr>
                    </a:solidFill>
                  </a:ln>
                  <a:solidFill>
                    <a:schemeClr val="accent2">
                      <a:lumMod val="75000"/>
                    </a:schemeClr>
                  </a:solidFill>
                  <a:latin typeface="Amazon Ember Heavy" panose="020B0803020204020204" pitchFamily="34" charset="0"/>
                  <a:ea typeface="Amazon Ember Heavy" panose="020B0803020204020204" pitchFamily="34" charset="0"/>
                  <a:cs typeface="Amazon Ember Heavy" panose="020B0803020204020204" pitchFamily="34" charset="0"/>
                </a:rPr>
                <a:t>Amazon QuickSight</a:t>
              </a:r>
              <a:br>
                <a:rPr lang="en-US" sz="1200" dirty="0">
                  <a:ln>
                    <a:solidFill>
                      <a:schemeClr val="bg1"/>
                    </a:solidFill>
                  </a:ln>
                  <a:solidFill>
                    <a:schemeClr val="bg1"/>
                  </a:solidFill>
                  <a:latin typeface="Amazon Ember Heavy" panose="020B0803020204020204" pitchFamily="34" charset="0"/>
                  <a:ea typeface="Amazon Ember Heavy" panose="020B0803020204020204" pitchFamily="34" charset="0"/>
                  <a:cs typeface="Amazon Ember Heavy" panose="020B0803020204020204" pitchFamily="34" charset="0"/>
                </a:rPr>
              </a:br>
              <a:r>
                <a:rPr lang="en-US" sz="1200" dirty="0">
                  <a:ln>
                    <a:solidFill>
                      <a:schemeClr val="bg1"/>
                    </a:solidFill>
                  </a:ln>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Visualization</a:t>
              </a:r>
            </a:p>
          </p:txBody>
        </p:sp>
        <p:sp>
          <p:nvSpPr>
            <p:cNvPr id="1252" name="TextBox 1251">
              <a:extLst>
                <a:ext uri="{FF2B5EF4-FFF2-40B4-BE49-F238E27FC236}">
                  <a16:creationId xmlns:a16="http://schemas.microsoft.com/office/drawing/2014/main" id="{4FD4CA84-BAA7-564C-AF0A-43AFD7EE157F}"/>
                </a:ext>
              </a:extLst>
            </p:cNvPr>
            <p:cNvSpPr txBox="1"/>
            <p:nvPr/>
          </p:nvSpPr>
          <p:spPr>
            <a:xfrm>
              <a:off x="7512787" y="5084833"/>
              <a:ext cx="3491155" cy="369332"/>
            </a:xfrm>
            <a:prstGeom prst="rect">
              <a:avLst/>
            </a:prstGeom>
            <a:noFill/>
          </p:spPr>
          <p:txBody>
            <a:bodyPr wrap="square" lIns="0" tIns="0" rIns="0" bIns="0" rtlCol="0" anchor="t" anchorCtr="0">
              <a:spAutoFit/>
            </a:bodyPr>
            <a:lstStyle/>
            <a:p>
              <a:pPr marL="0" lvl="2" defTabSz="1121864">
                <a:spcBef>
                  <a:spcPts val="2000"/>
                </a:spcBef>
                <a:buSzPct val="90000"/>
                <a:defRPr/>
              </a:pPr>
              <a:r>
                <a:rPr lang="en-US" sz="1200" dirty="0">
                  <a:ln>
                    <a:solidFill>
                      <a:schemeClr val="accent2">
                        <a:lumMod val="75000"/>
                      </a:schemeClr>
                    </a:solidFill>
                  </a:ln>
                  <a:solidFill>
                    <a:schemeClr val="accent2">
                      <a:lumMod val="75000"/>
                    </a:schemeClr>
                  </a:solidFill>
                  <a:latin typeface="Amazon Ember Heavy" panose="020B0803020204020204" pitchFamily="34" charset="0"/>
                  <a:ea typeface="Amazon Ember Heavy" panose="020B0803020204020204" pitchFamily="34" charset="0"/>
                  <a:cs typeface="Amazon Ember Heavy" panose="020B0803020204020204" pitchFamily="34" charset="0"/>
                </a:rPr>
                <a:t>AWS Lake Formations</a:t>
              </a:r>
              <a:br>
                <a:rPr lang="en-US" sz="1200" dirty="0">
                  <a:ln>
                    <a:solidFill>
                      <a:schemeClr val="bg1"/>
                    </a:solidFill>
                  </a:ln>
                  <a:solidFill>
                    <a:schemeClr val="bg1"/>
                  </a:solidFill>
                  <a:latin typeface="Amazon Ember Heavy" panose="020B0803020204020204" pitchFamily="34" charset="0"/>
                  <a:ea typeface="Amazon Ember Heavy" panose="020B0803020204020204" pitchFamily="34" charset="0"/>
                  <a:cs typeface="Amazon Ember Heavy" panose="020B0803020204020204" pitchFamily="34" charset="0"/>
                </a:rPr>
              </a:br>
              <a:r>
                <a:rPr lang="en-US" sz="1200" dirty="0">
                  <a:ln>
                    <a:solidFill>
                      <a:schemeClr val="bg1"/>
                    </a:solidFill>
                  </a:ln>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Data lake setup management and governance</a:t>
              </a:r>
            </a:p>
          </p:txBody>
        </p:sp>
      </p:grpSp>
      <p:sp>
        <p:nvSpPr>
          <p:cNvPr id="1253" name="Title 1">
            <a:extLst>
              <a:ext uri="{FF2B5EF4-FFF2-40B4-BE49-F238E27FC236}">
                <a16:creationId xmlns:a16="http://schemas.microsoft.com/office/drawing/2014/main" id="{72F3B034-EEA3-664D-A468-DA60C4BD506A}"/>
              </a:ext>
            </a:extLst>
          </p:cNvPr>
          <p:cNvSpPr>
            <a:spLocks noGrp="1"/>
          </p:cNvSpPr>
          <p:nvPr>
            <p:ph type="title"/>
          </p:nvPr>
        </p:nvSpPr>
        <p:spPr>
          <a:xfrm>
            <a:off x="457199" y="153248"/>
            <a:ext cx="11262360" cy="753435"/>
          </a:xfrm>
        </p:spPr>
        <p:txBody>
          <a:bodyPr>
            <a:normAutofit fontScale="90000"/>
          </a:bodyPr>
          <a:lstStyle/>
          <a:p>
            <a:pPr algn="ctr"/>
            <a:r>
              <a:rPr lang="en-US" dirty="0"/>
              <a:t>AWS has the most options for data analytics in the cloud</a:t>
            </a:r>
          </a:p>
        </p:txBody>
      </p:sp>
    </p:spTree>
    <p:extLst>
      <p:ext uri="{BB962C8B-B14F-4D97-AF65-F5344CB8AC3E}">
        <p14:creationId xmlns:p14="http://schemas.microsoft.com/office/powerpoint/2010/main" val="33240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13"/>
                                        </p:tgtEl>
                                        <p:attrNameLst>
                                          <p:attrName>style.visibility</p:attrName>
                                        </p:attrNameLst>
                                      </p:cBhvr>
                                      <p:to>
                                        <p:strVal val="visible"/>
                                      </p:to>
                                    </p:set>
                                    <p:animEffect transition="in" filter="fade">
                                      <p:cBhvr>
                                        <p:cTn id="7" dur="500"/>
                                        <p:tgtEl>
                                          <p:spTgt spid="1213"/>
                                        </p:tgtEl>
                                      </p:cBhvr>
                                    </p:animEffect>
                                  </p:childTnLst>
                                </p:cTn>
                              </p:par>
                              <p:par>
                                <p:cTn id="8" presetID="6" presetClass="emph" presetSubtype="0" decel="50000" fill="hold" nodeType="withEffect">
                                  <p:stCondLst>
                                    <p:cond delay="0"/>
                                  </p:stCondLst>
                                  <p:childTnLst>
                                    <p:animScale>
                                      <p:cBhvr>
                                        <p:cTn id="9" dur="10" fill="hold"/>
                                        <p:tgtEl>
                                          <p:spTgt spid="1213"/>
                                        </p:tgtEl>
                                      </p:cBhvr>
                                      <p:by x="1000" y="1000"/>
                                    </p:animScale>
                                  </p:childTnLst>
                                </p:cTn>
                              </p:par>
                              <p:par>
                                <p:cTn id="10" presetID="6" presetClass="emph" presetSubtype="0" decel="50000" fill="hold" nodeType="withEffect">
                                  <p:stCondLst>
                                    <p:cond delay="10"/>
                                  </p:stCondLst>
                                  <p:childTnLst>
                                    <p:animScale>
                                      <p:cBhvr>
                                        <p:cTn id="11" dur="750" fill="hold"/>
                                        <p:tgtEl>
                                          <p:spTgt spid="1213"/>
                                        </p:tgtEl>
                                      </p:cBhvr>
                                      <p:by x="9999000" y="9999000"/>
                                    </p:animScale>
                                  </p:childTnLst>
                                </p:cTn>
                              </p:par>
                              <p:par>
                                <p:cTn id="12" presetID="8" presetClass="emph" presetSubtype="0" decel="50000" fill="hold" nodeType="withEffect">
                                  <p:stCondLst>
                                    <p:cond delay="0"/>
                                  </p:stCondLst>
                                  <p:childTnLst>
                                    <p:animRot by="21600000">
                                      <p:cBhvr>
                                        <p:cTn id="13" dur="1000" fill="hold"/>
                                        <p:tgtEl>
                                          <p:spTgt spid="1213"/>
                                        </p:tgtEl>
                                        <p:attrNameLst>
                                          <p:attrName>r</p:attrName>
                                        </p:attrNameLst>
                                      </p:cBhvr>
                                    </p:animRo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26"/>
                                        </p:tgtEl>
                                        <p:attrNameLst>
                                          <p:attrName>style.visibility</p:attrName>
                                        </p:attrNameLst>
                                      </p:cBhvr>
                                      <p:to>
                                        <p:strVal val="visible"/>
                                      </p:to>
                                    </p:set>
                                    <p:animEffect transition="in" filter="fade">
                                      <p:cBhvr>
                                        <p:cTn id="17" dur="500"/>
                                        <p:tgtEl>
                                          <p:spTgt spid="1226"/>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243"/>
                                        </p:tgtEl>
                                        <p:attrNameLst>
                                          <p:attrName>style.visibility</p:attrName>
                                        </p:attrNameLst>
                                      </p:cBhvr>
                                      <p:to>
                                        <p:strVal val="visible"/>
                                      </p:to>
                                    </p:set>
                                    <p:animEffect transition="in" filter="wipe(right)">
                                      <p:cBhvr>
                                        <p:cTn id="21" dur="500"/>
                                        <p:tgtEl>
                                          <p:spTgt spid="1243"/>
                                        </p:tgtEl>
                                      </p:cBhvr>
                                    </p:animEffect>
                                  </p:childTnLst>
                                </p:cTn>
                              </p:par>
                              <p:par>
                                <p:cTn id="22" presetID="22" presetClass="entr" presetSubtype="8" fill="hold" nodeType="withEffect">
                                  <p:stCondLst>
                                    <p:cond delay="0"/>
                                  </p:stCondLst>
                                  <p:childTnLst>
                                    <p:set>
                                      <p:cBhvr>
                                        <p:cTn id="23" dur="1" fill="hold">
                                          <p:stCondLst>
                                            <p:cond delay="0"/>
                                          </p:stCondLst>
                                        </p:cTn>
                                        <p:tgtEl>
                                          <p:spTgt spid="1248"/>
                                        </p:tgtEl>
                                        <p:attrNameLst>
                                          <p:attrName>style.visibility</p:attrName>
                                        </p:attrNameLst>
                                      </p:cBhvr>
                                      <p:to>
                                        <p:strVal val="visible"/>
                                      </p:to>
                                    </p:set>
                                    <p:animEffect transition="in" filter="wipe(left)">
                                      <p:cBhvr>
                                        <p:cTn id="24" dur="500"/>
                                        <p:tgtEl>
                                          <p:spTgt spid="1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150A6C-217B-2A4D-84AE-145429A5CBC6}"/>
              </a:ext>
            </a:extLst>
          </p:cNvPr>
          <p:cNvSpPr/>
          <p:nvPr/>
        </p:nvSpPr>
        <p:spPr>
          <a:xfrm>
            <a:off x="419100" y="3408390"/>
            <a:ext cx="2286000" cy="784895"/>
          </a:xfrm>
          <a:prstGeom prst="rect">
            <a:avLst/>
          </a:prstGeom>
          <a:noFill/>
          <a:ln>
            <a:noFill/>
          </a:ln>
        </p:spPr>
        <p:txBody>
          <a:bodyPr spcFirstLastPara="1" wrap="square" lIns="0" tIns="0" rIns="0" bIns="0" anchor="t" anchorCtr="0">
            <a:spAutoFit/>
          </a:bodyPr>
          <a:lstStyle/>
          <a:p>
            <a:pPr algn="ctr" defTabSz="609536">
              <a:lnSpc>
                <a:spcPct val="90000"/>
              </a:lnSpc>
              <a:buClr>
                <a:srgbClr val="0C2A31"/>
              </a:buClr>
              <a:defRPr/>
            </a:pPr>
            <a:r>
              <a:rPr lang="en-US" sz="2000" dirty="0">
                <a:solidFill>
                  <a:srgbClr val="67E6BE"/>
                </a:solidFill>
                <a:latin typeface="Amazon Ember" panose="020B0603020204020204" pitchFamily="34" charset="0"/>
                <a:ea typeface="Amazon Ember" panose="020B0603020204020204" pitchFamily="34" charset="0"/>
                <a:cs typeface="Amazon Ember" panose="020B0603020204020204" pitchFamily="34" charset="0"/>
              </a:rPr>
              <a:t>Amazon</a:t>
            </a:r>
          </a:p>
          <a:p>
            <a:pPr algn="ctr" defTabSz="609536">
              <a:lnSpc>
                <a:spcPct val="90000"/>
              </a:lnSpc>
              <a:buClr>
                <a:srgbClr val="0C2A31"/>
              </a:buClr>
              <a:defRPr/>
            </a:pPr>
            <a:r>
              <a:rPr lang="en-US" sz="2000" dirty="0">
                <a:solidFill>
                  <a:srgbClr val="67E6BE"/>
                </a:solidFill>
                <a:latin typeface="Amazon Ember" panose="020B0603020204020204" pitchFamily="34" charset="0"/>
                <a:ea typeface="Amazon Ember" panose="020B0603020204020204" pitchFamily="34" charset="0"/>
                <a:cs typeface="Amazon Ember" panose="020B0603020204020204" pitchFamily="34" charset="0"/>
              </a:rPr>
              <a:t>Athena</a:t>
            </a:r>
            <a:br>
              <a:rPr lang="en-US" sz="1667" b="1" kern="0" cap="all" spc="250" dirty="0">
                <a:solidFill>
                  <a:srgbClr val="1E2257"/>
                </a:solidFill>
                <a:latin typeface="Amazon Ember" panose="020B0603020204020204" pitchFamily="34" charset="0"/>
                <a:ea typeface="Amazon Ember" panose="020B0603020204020204" pitchFamily="34" charset="0"/>
                <a:cs typeface="Amazon Ember" panose="020B0603020204020204" pitchFamily="34" charset="0"/>
              </a:rPr>
            </a:br>
            <a:endParaRPr lang="en-US" sz="1667" b="1" kern="0" cap="all" spc="250" dirty="0">
              <a:solidFill>
                <a:srgbClr val="1E2257"/>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Rectangle 3">
            <a:extLst>
              <a:ext uri="{FF2B5EF4-FFF2-40B4-BE49-F238E27FC236}">
                <a16:creationId xmlns:a16="http://schemas.microsoft.com/office/drawing/2014/main" id="{AEDD5959-C5D0-3344-94E0-373B20511BD1}"/>
              </a:ext>
            </a:extLst>
          </p:cNvPr>
          <p:cNvSpPr/>
          <p:nvPr/>
        </p:nvSpPr>
        <p:spPr>
          <a:xfrm>
            <a:off x="2723383" y="3408389"/>
            <a:ext cx="2286000" cy="553998"/>
          </a:xfrm>
          <a:prstGeom prst="rect">
            <a:avLst/>
          </a:prstGeom>
          <a:noFill/>
          <a:ln>
            <a:noFill/>
          </a:ln>
        </p:spPr>
        <p:txBody>
          <a:bodyPr spcFirstLastPara="1" wrap="square" lIns="0" tIns="0" rIns="0" bIns="0" anchor="t" anchorCtr="0">
            <a:spAutoFit/>
          </a:bodyPr>
          <a:lstStyle/>
          <a:p>
            <a:pPr algn="ctr" defTabSz="609536">
              <a:lnSpc>
                <a:spcPct val="90000"/>
              </a:lnSpc>
              <a:buClr>
                <a:srgbClr val="0C2A31"/>
              </a:buClr>
              <a:defRPr/>
            </a:pPr>
            <a:r>
              <a:rPr lang="en-US" sz="2000" dirty="0">
                <a:solidFill>
                  <a:srgbClr val="67E6BE"/>
                </a:solidFill>
                <a:latin typeface="Amazon Ember" panose="020B0603020204020204" pitchFamily="34" charset="0"/>
                <a:ea typeface="Amazon Ember" panose="020B0603020204020204" pitchFamily="34" charset="0"/>
                <a:cs typeface="Amazon Ember" panose="020B0603020204020204" pitchFamily="34" charset="0"/>
              </a:rPr>
              <a:t>Amazon </a:t>
            </a:r>
          </a:p>
          <a:p>
            <a:pPr algn="ctr" defTabSz="609536">
              <a:lnSpc>
                <a:spcPct val="90000"/>
              </a:lnSpc>
              <a:buClr>
                <a:srgbClr val="0C2A31"/>
              </a:buClr>
              <a:defRPr/>
            </a:pPr>
            <a:r>
              <a:rPr lang="en-US" sz="2000" dirty="0">
                <a:solidFill>
                  <a:srgbClr val="67E6BE"/>
                </a:solidFill>
                <a:latin typeface="Amazon Ember" panose="020B0603020204020204" pitchFamily="34" charset="0"/>
                <a:ea typeface="Amazon Ember" panose="020B0603020204020204" pitchFamily="34" charset="0"/>
                <a:cs typeface="Amazon Ember" panose="020B0603020204020204" pitchFamily="34" charset="0"/>
              </a:rPr>
              <a:t>EMR</a:t>
            </a:r>
            <a:endParaRPr lang="en-US" sz="1667" b="1" kern="0" cap="all" spc="250" dirty="0">
              <a:solidFill>
                <a:srgbClr val="67E6BE"/>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Rectangle 4">
            <a:extLst>
              <a:ext uri="{FF2B5EF4-FFF2-40B4-BE49-F238E27FC236}">
                <a16:creationId xmlns:a16="http://schemas.microsoft.com/office/drawing/2014/main" id="{858A0EAD-4D41-3D46-8A58-801D0C4BC7D6}"/>
              </a:ext>
            </a:extLst>
          </p:cNvPr>
          <p:cNvSpPr/>
          <p:nvPr/>
        </p:nvSpPr>
        <p:spPr>
          <a:xfrm>
            <a:off x="5027665" y="3408389"/>
            <a:ext cx="2286000" cy="830997"/>
          </a:xfrm>
          <a:prstGeom prst="rect">
            <a:avLst/>
          </a:prstGeom>
          <a:noFill/>
          <a:ln>
            <a:noFill/>
          </a:ln>
        </p:spPr>
        <p:txBody>
          <a:bodyPr spcFirstLastPara="1" wrap="square" lIns="0" tIns="0" rIns="0" bIns="0" anchor="t" anchorCtr="0">
            <a:spAutoFit/>
          </a:bodyPr>
          <a:lstStyle/>
          <a:p>
            <a:pPr algn="ctr" defTabSz="609536">
              <a:lnSpc>
                <a:spcPct val="90000"/>
              </a:lnSpc>
              <a:buClr>
                <a:srgbClr val="0C2A31"/>
              </a:buClr>
              <a:defRPr/>
            </a:pPr>
            <a:r>
              <a:rPr lang="en-US" sz="2000" dirty="0">
                <a:solidFill>
                  <a:srgbClr val="67E6BE"/>
                </a:solidFill>
                <a:latin typeface="Amazon Ember" panose="020B0603020204020204" pitchFamily="34" charset="0"/>
                <a:ea typeface="Amazon Ember" panose="020B0603020204020204" pitchFamily="34" charset="0"/>
                <a:cs typeface="Amazon Ember" panose="020B0603020204020204" pitchFamily="34" charset="0"/>
              </a:rPr>
              <a:t>Amazon </a:t>
            </a:r>
          </a:p>
          <a:p>
            <a:pPr algn="ctr" defTabSz="609536">
              <a:lnSpc>
                <a:spcPct val="90000"/>
              </a:lnSpc>
              <a:buClr>
                <a:srgbClr val="0C2A31"/>
              </a:buClr>
              <a:defRPr/>
            </a:pPr>
            <a:r>
              <a:rPr lang="en-US" sz="2000" dirty="0">
                <a:solidFill>
                  <a:srgbClr val="67E6BE"/>
                </a:solidFill>
                <a:latin typeface="Amazon Ember" panose="020B0603020204020204" pitchFamily="34" charset="0"/>
                <a:ea typeface="Amazon Ember" panose="020B0603020204020204" pitchFamily="34" charset="0"/>
                <a:cs typeface="Amazon Ember" panose="020B0603020204020204" pitchFamily="34" charset="0"/>
              </a:rPr>
              <a:t>OpenSearch Service </a:t>
            </a:r>
          </a:p>
        </p:txBody>
      </p:sp>
      <p:sp>
        <p:nvSpPr>
          <p:cNvPr id="6" name="Rectangle 5">
            <a:extLst>
              <a:ext uri="{FF2B5EF4-FFF2-40B4-BE49-F238E27FC236}">
                <a16:creationId xmlns:a16="http://schemas.microsoft.com/office/drawing/2014/main" id="{AEE8F01C-5409-0A4A-9F73-3946964E0C53}"/>
              </a:ext>
            </a:extLst>
          </p:cNvPr>
          <p:cNvSpPr/>
          <p:nvPr/>
        </p:nvSpPr>
        <p:spPr>
          <a:xfrm>
            <a:off x="7331948" y="3408389"/>
            <a:ext cx="2286000" cy="830997"/>
          </a:xfrm>
          <a:prstGeom prst="rect">
            <a:avLst/>
          </a:prstGeom>
          <a:noFill/>
          <a:ln>
            <a:noFill/>
          </a:ln>
        </p:spPr>
        <p:txBody>
          <a:bodyPr spcFirstLastPara="1" wrap="square" lIns="0" tIns="0" rIns="0" bIns="0" anchor="t" anchorCtr="0">
            <a:spAutoFit/>
          </a:bodyPr>
          <a:lstStyle/>
          <a:p>
            <a:pPr algn="ctr" defTabSz="609536">
              <a:lnSpc>
                <a:spcPct val="90000"/>
              </a:lnSpc>
              <a:buClr>
                <a:srgbClr val="0C2A31"/>
              </a:buClr>
              <a:defRPr/>
            </a:pPr>
            <a:r>
              <a:rPr lang="en-US" sz="2000" dirty="0">
                <a:solidFill>
                  <a:srgbClr val="67E6BE"/>
                </a:solidFill>
                <a:latin typeface="Amazon Ember" panose="020B0603020204020204" pitchFamily="34" charset="0"/>
                <a:ea typeface="Amazon Ember" panose="020B0603020204020204" pitchFamily="34" charset="0"/>
                <a:cs typeface="Amazon Ember" panose="020B0603020204020204" pitchFamily="34" charset="0"/>
              </a:rPr>
              <a:t>Amazon </a:t>
            </a:r>
          </a:p>
          <a:p>
            <a:pPr algn="ctr" defTabSz="609536">
              <a:lnSpc>
                <a:spcPct val="90000"/>
              </a:lnSpc>
              <a:buClr>
                <a:srgbClr val="0C2A31"/>
              </a:buClr>
              <a:defRPr/>
            </a:pPr>
            <a:r>
              <a:rPr lang="en-US" sz="2000" dirty="0">
                <a:solidFill>
                  <a:srgbClr val="67E6BE"/>
                </a:solidFill>
                <a:latin typeface="Amazon Ember" panose="020B0603020204020204" pitchFamily="34" charset="0"/>
                <a:ea typeface="Amazon Ember" panose="020B0603020204020204" pitchFamily="34" charset="0"/>
                <a:cs typeface="Amazon Ember" panose="020B0603020204020204" pitchFamily="34" charset="0"/>
              </a:rPr>
              <a:t>Kinesis and </a:t>
            </a:r>
          </a:p>
          <a:p>
            <a:pPr algn="ctr" defTabSz="609536">
              <a:lnSpc>
                <a:spcPct val="90000"/>
              </a:lnSpc>
              <a:buClr>
                <a:srgbClr val="0C2A31"/>
              </a:buClr>
              <a:defRPr/>
            </a:pPr>
            <a:r>
              <a:rPr lang="en-US" sz="2000" dirty="0">
                <a:solidFill>
                  <a:srgbClr val="67E6BE"/>
                </a:solidFill>
                <a:latin typeface="Amazon Ember" panose="020B0603020204020204" pitchFamily="34" charset="0"/>
                <a:ea typeface="Amazon Ember" panose="020B0603020204020204" pitchFamily="34" charset="0"/>
                <a:cs typeface="Amazon Ember" panose="020B0603020204020204" pitchFamily="34" charset="0"/>
              </a:rPr>
              <a:t>Amazon MSK</a:t>
            </a:r>
            <a:endParaRPr lang="en-US" sz="1667" b="1" kern="0" cap="all" spc="250" dirty="0">
              <a:solidFill>
                <a:srgbClr val="1E2257"/>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7" name="Rectangle 6">
            <a:extLst>
              <a:ext uri="{FF2B5EF4-FFF2-40B4-BE49-F238E27FC236}">
                <a16:creationId xmlns:a16="http://schemas.microsoft.com/office/drawing/2014/main" id="{CD07C066-0DAB-5A42-8664-EA61979582B5}"/>
              </a:ext>
            </a:extLst>
          </p:cNvPr>
          <p:cNvSpPr/>
          <p:nvPr/>
        </p:nvSpPr>
        <p:spPr>
          <a:xfrm>
            <a:off x="9636231" y="3408389"/>
            <a:ext cx="2286000" cy="553998"/>
          </a:xfrm>
          <a:prstGeom prst="rect">
            <a:avLst/>
          </a:prstGeom>
          <a:noFill/>
          <a:ln>
            <a:noFill/>
          </a:ln>
        </p:spPr>
        <p:txBody>
          <a:bodyPr spcFirstLastPara="1" wrap="square" lIns="0" tIns="0" rIns="0" bIns="0" anchor="t" anchorCtr="0">
            <a:spAutoFit/>
          </a:bodyPr>
          <a:lstStyle/>
          <a:p>
            <a:pPr algn="ctr" defTabSz="609536">
              <a:lnSpc>
                <a:spcPct val="90000"/>
              </a:lnSpc>
              <a:buClr>
                <a:srgbClr val="0C2A31"/>
              </a:buClr>
              <a:defRPr/>
            </a:pPr>
            <a:r>
              <a:rPr lang="en-US" sz="2000" dirty="0">
                <a:solidFill>
                  <a:srgbClr val="67E6BE"/>
                </a:solidFill>
                <a:latin typeface="Amazon Ember" panose="020B0603020204020204" pitchFamily="34" charset="0"/>
                <a:ea typeface="Amazon Ember" panose="020B0603020204020204" pitchFamily="34" charset="0"/>
                <a:cs typeface="Amazon Ember" panose="020B0603020204020204" pitchFamily="34" charset="0"/>
              </a:rPr>
              <a:t>Amazon </a:t>
            </a:r>
          </a:p>
          <a:p>
            <a:pPr algn="ctr" defTabSz="609536">
              <a:lnSpc>
                <a:spcPct val="90000"/>
              </a:lnSpc>
              <a:buClr>
                <a:srgbClr val="0C2A31"/>
              </a:buClr>
              <a:defRPr/>
            </a:pPr>
            <a:r>
              <a:rPr lang="en-US" sz="2000" dirty="0">
                <a:solidFill>
                  <a:srgbClr val="67E6BE"/>
                </a:solidFill>
                <a:latin typeface="Amazon Ember" panose="020B0603020204020204" pitchFamily="34" charset="0"/>
                <a:ea typeface="Amazon Ember" panose="020B0603020204020204" pitchFamily="34" charset="0"/>
                <a:cs typeface="Amazon Ember" panose="020B0603020204020204" pitchFamily="34" charset="0"/>
              </a:rPr>
              <a:t>Redshift</a:t>
            </a:r>
          </a:p>
        </p:txBody>
      </p:sp>
      <p:pic>
        <p:nvPicPr>
          <p:cNvPr id="8" name="Picture 7">
            <a:extLst>
              <a:ext uri="{FF2B5EF4-FFF2-40B4-BE49-F238E27FC236}">
                <a16:creationId xmlns:a16="http://schemas.microsoft.com/office/drawing/2014/main" id="{2A322BF1-AC58-C044-848E-140FBED88FF5}"/>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92981" y="2299904"/>
            <a:ext cx="738238" cy="715978"/>
          </a:xfrm>
          <a:prstGeom prst="rect">
            <a:avLst/>
          </a:prstGeom>
        </p:spPr>
      </p:pic>
      <p:pic>
        <p:nvPicPr>
          <p:cNvPr id="9" name="Picture 8">
            <a:extLst>
              <a:ext uri="{FF2B5EF4-FFF2-40B4-BE49-F238E27FC236}">
                <a16:creationId xmlns:a16="http://schemas.microsoft.com/office/drawing/2014/main" id="{079B8263-8527-D640-AD0F-1CA5AB7280B6}"/>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488725" y="2299903"/>
            <a:ext cx="755315" cy="755315"/>
          </a:xfrm>
          <a:prstGeom prst="rect">
            <a:avLst/>
          </a:prstGeom>
        </p:spPr>
      </p:pic>
      <p:pic>
        <p:nvPicPr>
          <p:cNvPr id="10" name="Picture 9">
            <a:extLst>
              <a:ext uri="{FF2B5EF4-FFF2-40B4-BE49-F238E27FC236}">
                <a16:creationId xmlns:a16="http://schemas.microsoft.com/office/drawing/2014/main" id="{14BA6FE8-82F2-5E43-894D-BC6BC2D36157}"/>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816320" y="2253630"/>
            <a:ext cx="708691" cy="708691"/>
          </a:xfrm>
          <a:prstGeom prst="rect">
            <a:avLst/>
          </a:prstGeom>
        </p:spPr>
      </p:pic>
      <p:pic>
        <p:nvPicPr>
          <p:cNvPr id="11" name="Picture 10">
            <a:extLst>
              <a:ext uri="{FF2B5EF4-FFF2-40B4-BE49-F238E27FC236}">
                <a16:creationId xmlns:a16="http://schemas.microsoft.com/office/drawing/2014/main" id="{F1153A8A-391C-5844-A711-2090997170A0}"/>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8129140" y="2331031"/>
            <a:ext cx="653723" cy="653723"/>
          </a:xfrm>
          <a:prstGeom prst="rect">
            <a:avLst/>
          </a:prstGeom>
        </p:spPr>
      </p:pic>
      <p:pic>
        <p:nvPicPr>
          <p:cNvPr id="12" name="Picture 11">
            <a:extLst>
              <a:ext uri="{FF2B5EF4-FFF2-40B4-BE49-F238E27FC236}">
                <a16:creationId xmlns:a16="http://schemas.microsoft.com/office/drawing/2014/main" id="{B3218838-E0B6-064D-B5D8-4D1F80462743}"/>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0450195" y="2397147"/>
            <a:ext cx="658072" cy="658072"/>
          </a:xfrm>
          <a:prstGeom prst="rect">
            <a:avLst/>
          </a:prstGeom>
        </p:spPr>
      </p:pic>
      <p:sp>
        <p:nvSpPr>
          <p:cNvPr id="13" name="TextBox 12">
            <a:extLst>
              <a:ext uri="{FF2B5EF4-FFF2-40B4-BE49-F238E27FC236}">
                <a16:creationId xmlns:a16="http://schemas.microsoft.com/office/drawing/2014/main" id="{9DC03927-1D2A-DC4B-BA85-BA7DCC11D1BB}"/>
              </a:ext>
            </a:extLst>
          </p:cNvPr>
          <p:cNvSpPr txBox="1"/>
          <p:nvPr/>
        </p:nvSpPr>
        <p:spPr>
          <a:xfrm>
            <a:off x="650633" y="4788801"/>
            <a:ext cx="1822936" cy="348878"/>
          </a:xfrm>
          <a:prstGeom prst="rect">
            <a:avLst/>
          </a:prstGeom>
          <a:noFill/>
        </p:spPr>
        <p:txBody>
          <a:bodyPr wrap="none" rtlCol="0">
            <a:spAutoFit/>
          </a:bodyPr>
          <a:lstStyle/>
          <a:p>
            <a:pPr algn="ctr" defTabSz="609536">
              <a:spcBef>
                <a:spcPts val="1000"/>
              </a:spcBef>
              <a:buClr>
                <a:srgbClr val="0C2A31"/>
              </a:buClr>
              <a:defRPr/>
            </a:pPr>
            <a:r>
              <a:rPr lang="en-US" sz="1667"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Interactive query</a:t>
            </a:r>
          </a:p>
        </p:txBody>
      </p:sp>
      <p:sp>
        <p:nvSpPr>
          <p:cNvPr id="14" name="TextBox 13">
            <a:extLst>
              <a:ext uri="{FF2B5EF4-FFF2-40B4-BE49-F238E27FC236}">
                <a16:creationId xmlns:a16="http://schemas.microsoft.com/office/drawing/2014/main" id="{D22F7431-EE9E-9B4D-8AC8-5D48183C62DB}"/>
              </a:ext>
            </a:extLst>
          </p:cNvPr>
          <p:cNvSpPr txBox="1"/>
          <p:nvPr/>
        </p:nvSpPr>
        <p:spPr>
          <a:xfrm>
            <a:off x="2831485" y="4788801"/>
            <a:ext cx="2069798" cy="348878"/>
          </a:xfrm>
          <a:prstGeom prst="rect">
            <a:avLst/>
          </a:prstGeom>
          <a:noFill/>
        </p:spPr>
        <p:txBody>
          <a:bodyPr wrap="none" rtlCol="0">
            <a:spAutoFit/>
          </a:bodyPr>
          <a:lstStyle/>
          <a:p>
            <a:pPr algn="ctr" defTabSz="609536">
              <a:spcBef>
                <a:spcPts val="1000"/>
              </a:spcBef>
              <a:buClr>
                <a:srgbClr val="0C2A31"/>
              </a:buClr>
              <a:defRPr/>
            </a:pPr>
            <a:r>
              <a:rPr lang="en-US" sz="1667"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Big data processing</a:t>
            </a:r>
          </a:p>
        </p:txBody>
      </p:sp>
      <p:sp>
        <p:nvSpPr>
          <p:cNvPr id="15" name="TextBox 14">
            <a:extLst>
              <a:ext uri="{FF2B5EF4-FFF2-40B4-BE49-F238E27FC236}">
                <a16:creationId xmlns:a16="http://schemas.microsoft.com/office/drawing/2014/main" id="{C45676E4-15B8-3543-A1F6-17E427D3463C}"/>
              </a:ext>
            </a:extLst>
          </p:cNvPr>
          <p:cNvSpPr txBox="1"/>
          <p:nvPr/>
        </p:nvSpPr>
        <p:spPr>
          <a:xfrm>
            <a:off x="5316104" y="4788801"/>
            <a:ext cx="1709122" cy="605422"/>
          </a:xfrm>
          <a:prstGeom prst="rect">
            <a:avLst/>
          </a:prstGeom>
          <a:noFill/>
        </p:spPr>
        <p:txBody>
          <a:bodyPr wrap="none" rtlCol="0">
            <a:spAutoFit/>
          </a:bodyPr>
          <a:lstStyle/>
          <a:p>
            <a:pPr algn="ctr" defTabSz="609536">
              <a:spcBef>
                <a:spcPts val="1000"/>
              </a:spcBef>
              <a:buClr>
                <a:srgbClr val="0C2A31"/>
              </a:buClr>
              <a:defRPr/>
            </a:pPr>
            <a:r>
              <a:rPr lang="en-US" sz="1667"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Log and </a:t>
            </a:r>
            <a:br>
              <a:rPr lang="en-US" sz="1667"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br>
            <a:r>
              <a:rPr lang="en-US" sz="1667"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search analytics</a:t>
            </a:r>
          </a:p>
        </p:txBody>
      </p:sp>
      <p:sp>
        <p:nvSpPr>
          <p:cNvPr id="16" name="TextBox 15">
            <a:extLst>
              <a:ext uri="{FF2B5EF4-FFF2-40B4-BE49-F238E27FC236}">
                <a16:creationId xmlns:a16="http://schemas.microsoft.com/office/drawing/2014/main" id="{F492589B-E410-1548-9CD3-228A046208F5}"/>
              </a:ext>
            </a:extLst>
          </p:cNvPr>
          <p:cNvSpPr txBox="1"/>
          <p:nvPr/>
        </p:nvSpPr>
        <p:spPr>
          <a:xfrm>
            <a:off x="7460087" y="4788801"/>
            <a:ext cx="2029723" cy="348878"/>
          </a:xfrm>
          <a:prstGeom prst="rect">
            <a:avLst/>
          </a:prstGeom>
          <a:noFill/>
        </p:spPr>
        <p:txBody>
          <a:bodyPr wrap="none" rtlCol="0">
            <a:spAutoFit/>
          </a:bodyPr>
          <a:lstStyle/>
          <a:p>
            <a:pPr algn="ctr" defTabSz="609536">
              <a:spcBef>
                <a:spcPts val="1000"/>
              </a:spcBef>
              <a:buClr>
                <a:srgbClr val="0C2A31"/>
              </a:buClr>
              <a:defRPr/>
            </a:pPr>
            <a:r>
              <a:rPr lang="en-US" sz="1667"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Real-time analytics</a:t>
            </a:r>
          </a:p>
        </p:txBody>
      </p:sp>
      <p:sp>
        <p:nvSpPr>
          <p:cNvPr id="17" name="TextBox 16">
            <a:extLst>
              <a:ext uri="{FF2B5EF4-FFF2-40B4-BE49-F238E27FC236}">
                <a16:creationId xmlns:a16="http://schemas.microsoft.com/office/drawing/2014/main" id="{395BA331-2208-DC43-961D-9F4CBA957EF0}"/>
              </a:ext>
            </a:extLst>
          </p:cNvPr>
          <p:cNvSpPr txBox="1"/>
          <p:nvPr/>
        </p:nvSpPr>
        <p:spPr>
          <a:xfrm>
            <a:off x="9812460" y="4788801"/>
            <a:ext cx="1933543" cy="348878"/>
          </a:xfrm>
          <a:prstGeom prst="rect">
            <a:avLst/>
          </a:prstGeom>
          <a:noFill/>
        </p:spPr>
        <p:txBody>
          <a:bodyPr wrap="none" rtlCol="0">
            <a:spAutoFit/>
          </a:bodyPr>
          <a:lstStyle/>
          <a:p>
            <a:pPr algn="ctr" defTabSz="609536">
              <a:spcBef>
                <a:spcPts val="1000"/>
              </a:spcBef>
              <a:buClr>
                <a:srgbClr val="0C2A31"/>
              </a:buClr>
              <a:defRPr/>
            </a:pPr>
            <a:r>
              <a:rPr lang="en-US" sz="1667"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Data warehousing</a:t>
            </a:r>
          </a:p>
        </p:txBody>
      </p:sp>
      <p:sp>
        <p:nvSpPr>
          <p:cNvPr id="18" name="Freeform: Shape 23">
            <a:extLst>
              <a:ext uri="{FF2B5EF4-FFF2-40B4-BE49-F238E27FC236}">
                <a16:creationId xmlns:a16="http://schemas.microsoft.com/office/drawing/2014/main" id="{2F3FA29B-00A1-CF4F-9B16-B2A434A8CB6D}"/>
              </a:ext>
            </a:extLst>
          </p:cNvPr>
          <p:cNvSpPr/>
          <p:nvPr/>
        </p:nvSpPr>
        <p:spPr>
          <a:xfrm>
            <a:off x="708660" y="4523985"/>
            <a:ext cx="1706880" cy="0"/>
          </a:xfrm>
          <a:custGeom>
            <a:avLst/>
            <a:gdLst>
              <a:gd name="connsiteX0" fmla="*/ 0 w 1119352"/>
              <a:gd name="connsiteY0" fmla="*/ 0 h 0"/>
              <a:gd name="connsiteX1" fmla="*/ 1119352 w 1119352"/>
              <a:gd name="connsiteY1" fmla="*/ 0 h 0"/>
            </a:gdLst>
            <a:ahLst/>
            <a:cxnLst>
              <a:cxn ang="0">
                <a:pos x="connsiteX0" y="connsiteY0"/>
              </a:cxn>
              <a:cxn ang="0">
                <a:pos x="connsiteX1" y="connsiteY1"/>
              </a:cxn>
            </a:cxnLst>
            <a:rect l="l" t="t" r="r" b="b"/>
            <a:pathLst>
              <a:path w="1119352">
                <a:moveTo>
                  <a:pt x="0" y="0"/>
                </a:moveTo>
                <a:lnTo>
                  <a:pt x="1119352" y="0"/>
                </a:lnTo>
              </a:path>
            </a:pathLst>
          </a:custGeom>
          <a:noFill/>
          <a:ln w="15875" cap="flat" cmpd="sng" algn="ctr">
            <a:solidFill>
              <a:srgbClr val="67E6B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840" b="0" i="0" u="none" strike="noStrike" kern="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 name="Freeform: Shape 24">
            <a:extLst>
              <a:ext uri="{FF2B5EF4-FFF2-40B4-BE49-F238E27FC236}">
                <a16:creationId xmlns:a16="http://schemas.microsoft.com/office/drawing/2014/main" id="{5EE9B339-96FF-6041-8606-3BDC38CD602E}"/>
              </a:ext>
            </a:extLst>
          </p:cNvPr>
          <p:cNvSpPr/>
          <p:nvPr/>
        </p:nvSpPr>
        <p:spPr>
          <a:xfrm>
            <a:off x="3012943" y="4523985"/>
            <a:ext cx="1706880" cy="0"/>
          </a:xfrm>
          <a:custGeom>
            <a:avLst/>
            <a:gdLst>
              <a:gd name="connsiteX0" fmla="*/ 0 w 1119352"/>
              <a:gd name="connsiteY0" fmla="*/ 0 h 0"/>
              <a:gd name="connsiteX1" fmla="*/ 1119352 w 1119352"/>
              <a:gd name="connsiteY1" fmla="*/ 0 h 0"/>
            </a:gdLst>
            <a:ahLst/>
            <a:cxnLst>
              <a:cxn ang="0">
                <a:pos x="connsiteX0" y="connsiteY0"/>
              </a:cxn>
              <a:cxn ang="0">
                <a:pos x="connsiteX1" y="connsiteY1"/>
              </a:cxn>
            </a:cxnLst>
            <a:rect l="l" t="t" r="r" b="b"/>
            <a:pathLst>
              <a:path w="1119352">
                <a:moveTo>
                  <a:pt x="0" y="0"/>
                </a:moveTo>
                <a:lnTo>
                  <a:pt x="1119352" y="0"/>
                </a:lnTo>
              </a:path>
            </a:pathLst>
          </a:custGeom>
          <a:noFill/>
          <a:ln w="15875" cap="flat" cmpd="sng" algn="ctr">
            <a:solidFill>
              <a:srgbClr val="67E6B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840" b="0" i="0" u="none" strike="noStrike" kern="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Freeform: Shape 33">
            <a:extLst>
              <a:ext uri="{FF2B5EF4-FFF2-40B4-BE49-F238E27FC236}">
                <a16:creationId xmlns:a16="http://schemas.microsoft.com/office/drawing/2014/main" id="{3BAB4DDE-2708-AD4C-AB38-1DDB12B20733}"/>
              </a:ext>
            </a:extLst>
          </p:cNvPr>
          <p:cNvSpPr/>
          <p:nvPr/>
        </p:nvSpPr>
        <p:spPr>
          <a:xfrm>
            <a:off x="5317225" y="4523985"/>
            <a:ext cx="1706880" cy="0"/>
          </a:xfrm>
          <a:custGeom>
            <a:avLst/>
            <a:gdLst>
              <a:gd name="connsiteX0" fmla="*/ 0 w 1119352"/>
              <a:gd name="connsiteY0" fmla="*/ 0 h 0"/>
              <a:gd name="connsiteX1" fmla="*/ 1119352 w 1119352"/>
              <a:gd name="connsiteY1" fmla="*/ 0 h 0"/>
            </a:gdLst>
            <a:ahLst/>
            <a:cxnLst>
              <a:cxn ang="0">
                <a:pos x="connsiteX0" y="connsiteY0"/>
              </a:cxn>
              <a:cxn ang="0">
                <a:pos x="connsiteX1" y="connsiteY1"/>
              </a:cxn>
            </a:cxnLst>
            <a:rect l="l" t="t" r="r" b="b"/>
            <a:pathLst>
              <a:path w="1119352">
                <a:moveTo>
                  <a:pt x="0" y="0"/>
                </a:moveTo>
                <a:lnTo>
                  <a:pt x="1119352" y="0"/>
                </a:lnTo>
              </a:path>
            </a:pathLst>
          </a:custGeom>
          <a:noFill/>
          <a:ln w="15875" cap="flat" cmpd="sng" algn="ctr">
            <a:solidFill>
              <a:srgbClr val="67E6B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840" b="0" i="0" u="none" strike="noStrike" kern="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 name="Freeform: Shape 34">
            <a:extLst>
              <a:ext uri="{FF2B5EF4-FFF2-40B4-BE49-F238E27FC236}">
                <a16:creationId xmlns:a16="http://schemas.microsoft.com/office/drawing/2014/main" id="{A14F4BF2-410D-004D-9530-31658B7CADE6}"/>
              </a:ext>
            </a:extLst>
          </p:cNvPr>
          <p:cNvSpPr/>
          <p:nvPr/>
        </p:nvSpPr>
        <p:spPr>
          <a:xfrm>
            <a:off x="7621508" y="4523985"/>
            <a:ext cx="1706880" cy="0"/>
          </a:xfrm>
          <a:custGeom>
            <a:avLst/>
            <a:gdLst>
              <a:gd name="connsiteX0" fmla="*/ 0 w 1119352"/>
              <a:gd name="connsiteY0" fmla="*/ 0 h 0"/>
              <a:gd name="connsiteX1" fmla="*/ 1119352 w 1119352"/>
              <a:gd name="connsiteY1" fmla="*/ 0 h 0"/>
            </a:gdLst>
            <a:ahLst/>
            <a:cxnLst>
              <a:cxn ang="0">
                <a:pos x="connsiteX0" y="connsiteY0"/>
              </a:cxn>
              <a:cxn ang="0">
                <a:pos x="connsiteX1" y="connsiteY1"/>
              </a:cxn>
            </a:cxnLst>
            <a:rect l="l" t="t" r="r" b="b"/>
            <a:pathLst>
              <a:path w="1119352">
                <a:moveTo>
                  <a:pt x="0" y="0"/>
                </a:moveTo>
                <a:lnTo>
                  <a:pt x="1119352" y="0"/>
                </a:lnTo>
              </a:path>
            </a:pathLst>
          </a:custGeom>
          <a:noFill/>
          <a:ln w="15875" cap="flat" cmpd="sng" algn="ctr">
            <a:solidFill>
              <a:srgbClr val="67E6B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840" b="0" i="0" u="none" strike="noStrike" kern="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 name="Freeform: Shape 35">
            <a:extLst>
              <a:ext uri="{FF2B5EF4-FFF2-40B4-BE49-F238E27FC236}">
                <a16:creationId xmlns:a16="http://schemas.microsoft.com/office/drawing/2014/main" id="{D363CCB5-6625-494D-8E7D-1A139C411EB2}"/>
              </a:ext>
            </a:extLst>
          </p:cNvPr>
          <p:cNvSpPr/>
          <p:nvPr/>
        </p:nvSpPr>
        <p:spPr>
          <a:xfrm>
            <a:off x="9925791" y="4523985"/>
            <a:ext cx="1706880" cy="0"/>
          </a:xfrm>
          <a:custGeom>
            <a:avLst/>
            <a:gdLst>
              <a:gd name="connsiteX0" fmla="*/ 0 w 1119352"/>
              <a:gd name="connsiteY0" fmla="*/ 0 h 0"/>
              <a:gd name="connsiteX1" fmla="*/ 1119352 w 1119352"/>
              <a:gd name="connsiteY1" fmla="*/ 0 h 0"/>
            </a:gdLst>
            <a:ahLst/>
            <a:cxnLst>
              <a:cxn ang="0">
                <a:pos x="connsiteX0" y="connsiteY0"/>
              </a:cxn>
              <a:cxn ang="0">
                <a:pos x="connsiteX1" y="connsiteY1"/>
              </a:cxn>
            </a:cxnLst>
            <a:rect l="l" t="t" r="r" b="b"/>
            <a:pathLst>
              <a:path w="1119352">
                <a:moveTo>
                  <a:pt x="0" y="0"/>
                </a:moveTo>
                <a:lnTo>
                  <a:pt x="1119352" y="0"/>
                </a:lnTo>
              </a:path>
            </a:pathLst>
          </a:custGeom>
          <a:noFill/>
          <a:ln w="15875" cap="flat" cmpd="sng" algn="ctr">
            <a:solidFill>
              <a:srgbClr val="67E6B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840" b="0" i="0" u="none" strike="noStrike" kern="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 name="Title 1">
            <a:extLst>
              <a:ext uri="{FF2B5EF4-FFF2-40B4-BE49-F238E27FC236}">
                <a16:creationId xmlns:a16="http://schemas.microsoft.com/office/drawing/2014/main" id="{D9996C59-E45F-4346-872E-6CABF4980241}"/>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solidFill>
                  <a:prstClr val="white"/>
                </a:solidFill>
                <a:latin typeface="Amazon Ember Heavy"/>
              </a:rPr>
              <a:t>Purpose-built data services </a:t>
            </a:r>
          </a:p>
        </p:txBody>
      </p:sp>
      <p:sp>
        <p:nvSpPr>
          <p:cNvPr id="24" name="Text Placeholder 54">
            <a:extLst>
              <a:ext uri="{FF2B5EF4-FFF2-40B4-BE49-F238E27FC236}">
                <a16:creationId xmlns:a16="http://schemas.microsoft.com/office/drawing/2014/main" id="{93B067A8-5845-BE45-91DD-3C270E215741}"/>
              </a:ext>
            </a:extLst>
          </p:cNvPr>
          <p:cNvSpPr txBox="1">
            <a:spLocks/>
          </p:cNvSpPr>
          <p:nvPr/>
        </p:nvSpPr>
        <p:spPr>
          <a:xfrm>
            <a:off x="681046" y="890969"/>
            <a:ext cx="11391900" cy="274320"/>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0"/>
              </a:spcBef>
              <a:spcAft>
                <a:spcPts val="1200"/>
              </a:spcAft>
              <a:buClr>
                <a:schemeClr val="tx1"/>
              </a:buClr>
              <a:buSzPct val="90000"/>
              <a:buFont typeface="Amazon Ember" panose="020B0603020204020204" pitchFamily="34" charset="0"/>
              <a:buNone/>
              <a:defRPr sz="1800" b="0" i="0" kern="1200" cap="none"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vl2pPr marL="365760" indent="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None/>
              <a:defRPr sz="2000" kern="1200" cap="all" baseline="0">
                <a:solidFill>
                  <a:schemeClr val="tx1"/>
                </a:solidFill>
                <a:latin typeface="+mn-lt"/>
                <a:ea typeface="+mn-ea"/>
                <a:cs typeface="+mn-cs"/>
              </a:defRPr>
            </a:lvl2pPr>
            <a:lvl3pPr marL="77724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800" kern="1200" cap="all" baseline="0">
                <a:solidFill>
                  <a:schemeClr val="tx1"/>
                </a:solidFill>
                <a:latin typeface="+mn-lt"/>
                <a:ea typeface="+mn-ea"/>
                <a:cs typeface="+mn-cs"/>
              </a:defRPr>
            </a:lvl3pPr>
            <a:lvl4pPr marL="105156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kern="1200" cap="all" baseline="0">
                <a:solidFill>
                  <a:schemeClr val="tx1"/>
                </a:solidFill>
                <a:latin typeface="+mn-lt"/>
                <a:ea typeface="+mn-ea"/>
                <a:cs typeface="+mn-cs"/>
              </a:defRPr>
            </a:lvl4pPr>
            <a:lvl5pPr marL="105156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kern="1200" cap="all"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
                <a:sysClr val="window" lastClr="FFFFFF"/>
              </a:buClr>
              <a:buSzPct val="90000"/>
              <a:buFont typeface="Amazon Ember" panose="020B0603020204020204" pitchFamily="34" charset="0"/>
              <a:buNone/>
              <a:tabLst/>
              <a:defRPr/>
            </a:pPr>
            <a:r>
              <a:rPr kumimoji="0" lang="en-US" sz="1800" i="0" u="none" strike="noStrike" kern="1200" cap="none" spc="0" normalizeH="0" baseline="0" noProof="0" dirty="0">
                <a:ln>
                  <a:noFill/>
                </a:ln>
                <a:solidFill>
                  <a:srgbClr val="16BF9F"/>
                </a:solidFill>
                <a:effectLst/>
                <a:uLnTx/>
                <a:uFillTx/>
                <a:latin typeface="Amazon Ember" panose="020B0603020204020204" pitchFamily="34" charset="0"/>
                <a:ea typeface="Amazon Ember" panose="020B0603020204020204" pitchFamily="34" charset="0"/>
                <a:cs typeface="Amazon Ember" panose="020B0603020204020204" pitchFamily="34" charset="0"/>
              </a:rPr>
              <a:t>Optimize performance, cost, and scale for your use cases</a:t>
            </a:r>
          </a:p>
        </p:txBody>
      </p:sp>
    </p:spTree>
    <p:extLst>
      <p:ext uri="{BB962C8B-B14F-4D97-AF65-F5344CB8AC3E}">
        <p14:creationId xmlns:p14="http://schemas.microsoft.com/office/powerpoint/2010/main" val="58765573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8"/>
                                            </p:tgtEl>
                                          </p:cBhvr>
                                          <p:by x="110000" y="110000"/>
                                        </p:animScale>
                                      </p:childTnLst>
                                    </p:cTn>
                                  </p:par>
                                  <p:par>
                                    <p:cTn id="11" presetID="6" presetClass="emph" presetSubtype="0" fill="hold" nodeType="withEffect">
                                      <p:stCondLst>
                                        <p:cond delay="0"/>
                                      </p:stCondLst>
                                      <p:childTnLst>
                                        <p:animScale>
                                          <p:cBhvr>
                                            <p:cTn id="12" dur="250" fill="hold"/>
                                            <p:tgtEl>
                                              <p:spTgt spid="8"/>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35" presetClass="path" presetSubtype="0" decel="100000" fill="hold" grpId="1" nodeType="withEffect">
                                      <p:stCondLst>
                                        <p:cond delay="0"/>
                                      </p:stCondLst>
                                      <p:childTnLst>
                                        <p:animMotion origin="layout" path="M 5.20833E-7 -1.11111E-6 L 5.20833E-7 0.02624 " pathEditMode="relative" rAng="0" ptsTypes="AA">
                                          <p:cBhvr>
                                            <p:cTn id="17" dur="500" spd="-100000" fill="hold"/>
                                            <p:tgtEl>
                                              <p:spTgt spid="13"/>
                                            </p:tgtEl>
                                            <p:attrNameLst>
                                              <p:attrName>ppt_x</p:attrName>
                                              <p:attrName>ppt_y</p:attrName>
                                            </p:attrNameLst>
                                          </p:cBhvr>
                                          <p:rCtr x="0" y="1312"/>
                                        </p:animMotion>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35" presetClass="path" presetSubtype="0" decel="100000" fill="hold" grpId="1" nodeType="withEffect">
                                      <p:stCondLst>
                                        <p:cond delay="0"/>
                                      </p:stCondLst>
                                      <p:childTnLst>
                                        <p:animMotion origin="layout" path="M 5.20833E-7 -1.11111E-6 L 5.20833E-7 0.02624 " pathEditMode="relative" rAng="0" ptsTypes="AA">
                                          <p:cBhvr>
                                            <p:cTn id="22" dur="500" spd="-100000" fill="hold"/>
                                            <p:tgtEl>
                                              <p:spTgt spid="3"/>
                                            </p:tgtEl>
                                            <p:attrNameLst>
                                              <p:attrName>ppt_x</p:attrName>
                                              <p:attrName>ppt_y</p:attrName>
                                            </p:attrNameLst>
                                          </p:cBhvr>
                                          <p:rCtr x="0" y="1312"/>
                                        </p:animMotion>
                                      </p:childTnLst>
                                    </p:cTn>
                                  </p:par>
                                  <p:par>
                                    <p:cTn id="23" presetID="23" presetClass="entr" presetSubtype="16" fill="hold" nodeType="withEffect">
                                      <p:stCondLst>
                                        <p:cond delay="200"/>
                                      </p:stCondLst>
                                      <p:childTnLst>
                                        <p:set>
                                          <p:cBhvr>
                                            <p:cTn id="24" dur="1" fill="hold">
                                              <p:stCondLst>
                                                <p:cond delay="0"/>
                                              </p:stCondLst>
                                            </p:cTn>
                                            <p:tgtEl>
                                              <p:spTgt spid="9"/>
                                            </p:tgtEl>
                                            <p:attrNameLst>
                                              <p:attrName>style.visibility</p:attrName>
                                            </p:attrNameLst>
                                          </p:cBhvr>
                                          <p:to>
                                            <p:strVal val="visible"/>
                                          </p:to>
                                        </p:set>
                                        <p:anim calcmode="lin" valueType="num">
                                          <p:cBhvr>
                                            <p:cTn id="25" dur="250" fill="hold"/>
                                            <p:tgtEl>
                                              <p:spTgt spid="9"/>
                                            </p:tgtEl>
                                            <p:attrNameLst>
                                              <p:attrName>ppt_w</p:attrName>
                                            </p:attrNameLst>
                                          </p:cBhvr>
                                          <p:tavLst>
                                            <p:tav tm="0">
                                              <p:val>
                                                <p:fltVal val="0"/>
                                              </p:val>
                                            </p:tav>
                                            <p:tav tm="100000">
                                              <p:val>
                                                <p:strVal val="#ppt_w"/>
                                              </p:val>
                                            </p:tav>
                                          </p:tavLst>
                                        </p:anim>
                                        <p:anim calcmode="lin" valueType="num">
                                          <p:cBhvr>
                                            <p:cTn id="26" dur="250" fill="hold"/>
                                            <p:tgtEl>
                                              <p:spTgt spid="9"/>
                                            </p:tgtEl>
                                            <p:attrNameLst>
                                              <p:attrName>ppt_h</p:attrName>
                                            </p:attrNameLst>
                                          </p:cBhvr>
                                          <p:tavLst>
                                            <p:tav tm="0">
                                              <p:val>
                                                <p:fltVal val="0"/>
                                              </p:val>
                                            </p:tav>
                                            <p:tav tm="100000">
                                              <p:val>
                                                <p:strVal val="#ppt_h"/>
                                              </p:val>
                                            </p:tav>
                                          </p:tavLst>
                                        </p:anim>
                                      </p:childTnLst>
                                    </p:cTn>
                                  </p:par>
                                  <p:par>
                                    <p:cTn id="27" presetID="6" presetClass="emph" presetSubtype="0" fill="hold" nodeType="withEffect" p14:presetBounceEnd="99000">
                                      <p:stCondLst>
                                        <p:cond delay="200"/>
                                      </p:stCondLst>
                                      <p:childTnLst>
                                        <p:animScale p14:bounceEnd="99000">
                                          <p:cBhvr>
                                            <p:cTn id="28" dur="1000" fill="hold"/>
                                            <p:tgtEl>
                                              <p:spTgt spid="9"/>
                                            </p:tgtEl>
                                          </p:cBhvr>
                                          <p:by x="110000" y="110000"/>
                                        </p:animScale>
                                      </p:childTnLst>
                                    </p:cTn>
                                  </p:par>
                                  <p:par>
                                    <p:cTn id="29" presetID="6" presetClass="emph" presetSubtype="0" fill="hold" nodeType="withEffect">
                                      <p:stCondLst>
                                        <p:cond delay="200"/>
                                      </p:stCondLst>
                                      <p:childTnLst>
                                        <p:animScale>
                                          <p:cBhvr>
                                            <p:cTn id="30" dur="250" fill="hold"/>
                                            <p:tgtEl>
                                              <p:spTgt spid="9"/>
                                            </p:tgtEl>
                                          </p:cBhvr>
                                          <p:by x="91000" y="91000"/>
                                        </p:animScale>
                                      </p:childTnLst>
                                    </p:cTn>
                                  </p:par>
                                  <p:par>
                                    <p:cTn id="31" presetID="10" presetClass="entr" presetSubtype="0" fill="hold" grpId="0" nodeType="withEffect">
                                      <p:stCondLst>
                                        <p:cond delay="2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35" presetClass="path" presetSubtype="0" decel="100000" fill="hold" grpId="1" nodeType="withEffect">
                                      <p:stCondLst>
                                        <p:cond delay="200"/>
                                      </p:stCondLst>
                                      <p:childTnLst>
                                        <p:animMotion origin="layout" path="M 5.20833E-7 -1.11111E-6 L 5.20833E-7 0.02624 " pathEditMode="relative" rAng="0" ptsTypes="AA">
                                          <p:cBhvr>
                                            <p:cTn id="35" dur="500" spd="-100000" fill="hold"/>
                                            <p:tgtEl>
                                              <p:spTgt spid="4"/>
                                            </p:tgtEl>
                                            <p:attrNameLst>
                                              <p:attrName>ppt_x</p:attrName>
                                              <p:attrName>ppt_y</p:attrName>
                                            </p:attrNameLst>
                                          </p:cBhvr>
                                          <p:rCtr x="0" y="1312"/>
                                        </p:animMotion>
                                      </p:childTnLst>
                                    </p:cTn>
                                  </p:par>
                                  <p:par>
                                    <p:cTn id="36" presetID="10" presetClass="entr" presetSubtype="0" fill="hold" grpId="0" nodeType="withEffect">
                                      <p:stCondLst>
                                        <p:cond delay="2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35" presetClass="path" presetSubtype="0" decel="100000" fill="hold" grpId="1" nodeType="withEffect">
                                      <p:stCondLst>
                                        <p:cond delay="200"/>
                                      </p:stCondLst>
                                      <p:childTnLst>
                                        <p:animMotion origin="layout" path="M 5.20833E-7 -1.11111E-6 L 5.20833E-7 0.02624 " pathEditMode="relative" rAng="0" ptsTypes="AA">
                                          <p:cBhvr>
                                            <p:cTn id="40" dur="500" spd="-100000" fill="hold"/>
                                            <p:tgtEl>
                                              <p:spTgt spid="14"/>
                                            </p:tgtEl>
                                            <p:attrNameLst>
                                              <p:attrName>ppt_x</p:attrName>
                                              <p:attrName>ppt_y</p:attrName>
                                            </p:attrNameLst>
                                          </p:cBhvr>
                                          <p:rCtr x="0" y="1312"/>
                                        </p:animMotion>
                                      </p:childTnLst>
                                    </p:cTn>
                                  </p:par>
                                  <p:par>
                                    <p:cTn id="41" presetID="23" presetClass="entr" presetSubtype="16" fill="hold" nodeType="withEffect">
                                      <p:stCondLst>
                                        <p:cond delay="4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250" fill="hold"/>
                                            <p:tgtEl>
                                              <p:spTgt spid="10"/>
                                            </p:tgtEl>
                                            <p:attrNameLst>
                                              <p:attrName>ppt_w</p:attrName>
                                            </p:attrNameLst>
                                          </p:cBhvr>
                                          <p:tavLst>
                                            <p:tav tm="0">
                                              <p:val>
                                                <p:fltVal val="0"/>
                                              </p:val>
                                            </p:tav>
                                            <p:tav tm="100000">
                                              <p:val>
                                                <p:strVal val="#ppt_w"/>
                                              </p:val>
                                            </p:tav>
                                          </p:tavLst>
                                        </p:anim>
                                        <p:anim calcmode="lin" valueType="num">
                                          <p:cBhvr>
                                            <p:cTn id="44" dur="250" fill="hold"/>
                                            <p:tgtEl>
                                              <p:spTgt spid="10"/>
                                            </p:tgtEl>
                                            <p:attrNameLst>
                                              <p:attrName>ppt_h</p:attrName>
                                            </p:attrNameLst>
                                          </p:cBhvr>
                                          <p:tavLst>
                                            <p:tav tm="0">
                                              <p:val>
                                                <p:fltVal val="0"/>
                                              </p:val>
                                            </p:tav>
                                            <p:tav tm="100000">
                                              <p:val>
                                                <p:strVal val="#ppt_h"/>
                                              </p:val>
                                            </p:tav>
                                          </p:tavLst>
                                        </p:anim>
                                      </p:childTnLst>
                                    </p:cTn>
                                  </p:par>
                                  <p:par>
                                    <p:cTn id="45" presetID="6" presetClass="emph" presetSubtype="0" fill="hold" nodeType="withEffect" p14:presetBounceEnd="99000">
                                      <p:stCondLst>
                                        <p:cond delay="400"/>
                                      </p:stCondLst>
                                      <p:childTnLst>
                                        <p:animScale p14:bounceEnd="99000">
                                          <p:cBhvr>
                                            <p:cTn id="46" dur="1000" fill="hold"/>
                                            <p:tgtEl>
                                              <p:spTgt spid="10"/>
                                            </p:tgtEl>
                                          </p:cBhvr>
                                          <p:by x="110000" y="110000"/>
                                        </p:animScale>
                                      </p:childTnLst>
                                    </p:cTn>
                                  </p:par>
                                  <p:par>
                                    <p:cTn id="47" presetID="6" presetClass="emph" presetSubtype="0" fill="hold" nodeType="withEffect">
                                      <p:stCondLst>
                                        <p:cond delay="400"/>
                                      </p:stCondLst>
                                      <p:childTnLst>
                                        <p:animScale>
                                          <p:cBhvr>
                                            <p:cTn id="48" dur="250" fill="hold"/>
                                            <p:tgtEl>
                                              <p:spTgt spid="10"/>
                                            </p:tgtEl>
                                          </p:cBhvr>
                                          <p:by x="91000" y="91000"/>
                                        </p:animScale>
                                      </p:childTnLst>
                                    </p:cTn>
                                  </p:par>
                                  <p:par>
                                    <p:cTn id="49" presetID="10" presetClass="entr" presetSubtype="0" fill="hold" grpId="0" nodeType="withEffect">
                                      <p:stCondLst>
                                        <p:cond delay="40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35" presetClass="path" presetSubtype="0" decel="100000" fill="hold" grpId="1" nodeType="withEffect">
                                      <p:stCondLst>
                                        <p:cond delay="400"/>
                                      </p:stCondLst>
                                      <p:childTnLst>
                                        <p:animMotion origin="layout" path="M 2.08333E-7 2.59259E-6 L 2.08333E-7 0.02615 " pathEditMode="relative" rAng="0" ptsTypes="AA">
                                          <p:cBhvr>
                                            <p:cTn id="53" dur="500" spd="-100000" fill="hold"/>
                                            <p:tgtEl>
                                              <p:spTgt spid="5"/>
                                            </p:tgtEl>
                                            <p:attrNameLst>
                                              <p:attrName>ppt_x</p:attrName>
                                              <p:attrName>ppt_y</p:attrName>
                                            </p:attrNameLst>
                                          </p:cBhvr>
                                          <p:rCtr x="0" y="1296"/>
                                        </p:animMotion>
                                      </p:childTnLst>
                                    </p:cTn>
                                  </p:par>
                                  <p:par>
                                    <p:cTn id="54" presetID="10" presetClass="entr" presetSubtype="0" fill="hold" grpId="0" nodeType="withEffect">
                                      <p:stCondLst>
                                        <p:cond delay="40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35" presetClass="path" presetSubtype="0" decel="100000" fill="hold" grpId="1" nodeType="withEffect">
                                      <p:stCondLst>
                                        <p:cond delay="400"/>
                                      </p:stCondLst>
                                      <p:childTnLst>
                                        <p:animMotion origin="layout" path="M 5.20833E-7 -1.11111E-6 L 5.20833E-7 0.02624 " pathEditMode="relative" rAng="0" ptsTypes="AA">
                                          <p:cBhvr>
                                            <p:cTn id="58" dur="500" spd="-100000" fill="hold"/>
                                            <p:tgtEl>
                                              <p:spTgt spid="15"/>
                                            </p:tgtEl>
                                            <p:attrNameLst>
                                              <p:attrName>ppt_x</p:attrName>
                                              <p:attrName>ppt_y</p:attrName>
                                            </p:attrNameLst>
                                          </p:cBhvr>
                                          <p:rCtr x="0" y="1312"/>
                                        </p:animMotion>
                                      </p:childTnLst>
                                    </p:cTn>
                                  </p:par>
                                  <p:par>
                                    <p:cTn id="59" presetID="23" presetClass="entr" presetSubtype="16" fill="hold" nodeType="withEffect">
                                      <p:stCondLst>
                                        <p:cond delay="600"/>
                                      </p:stCondLst>
                                      <p:childTnLst>
                                        <p:set>
                                          <p:cBhvr>
                                            <p:cTn id="60" dur="1" fill="hold">
                                              <p:stCondLst>
                                                <p:cond delay="0"/>
                                              </p:stCondLst>
                                            </p:cTn>
                                            <p:tgtEl>
                                              <p:spTgt spid="11"/>
                                            </p:tgtEl>
                                            <p:attrNameLst>
                                              <p:attrName>style.visibility</p:attrName>
                                            </p:attrNameLst>
                                          </p:cBhvr>
                                          <p:to>
                                            <p:strVal val="visible"/>
                                          </p:to>
                                        </p:set>
                                        <p:anim calcmode="lin" valueType="num">
                                          <p:cBhvr>
                                            <p:cTn id="61" dur="250" fill="hold"/>
                                            <p:tgtEl>
                                              <p:spTgt spid="11"/>
                                            </p:tgtEl>
                                            <p:attrNameLst>
                                              <p:attrName>ppt_w</p:attrName>
                                            </p:attrNameLst>
                                          </p:cBhvr>
                                          <p:tavLst>
                                            <p:tav tm="0">
                                              <p:val>
                                                <p:fltVal val="0"/>
                                              </p:val>
                                            </p:tav>
                                            <p:tav tm="100000">
                                              <p:val>
                                                <p:strVal val="#ppt_w"/>
                                              </p:val>
                                            </p:tav>
                                          </p:tavLst>
                                        </p:anim>
                                        <p:anim calcmode="lin" valueType="num">
                                          <p:cBhvr>
                                            <p:cTn id="62" dur="250" fill="hold"/>
                                            <p:tgtEl>
                                              <p:spTgt spid="11"/>
                                            </p:tgtEl>
                                            <p:attrNameLst>
                                              <p:attrName>ppt_h</p:attrName>
                                            </p:attrNameLst>
                                          </p:cBhvr>
                                          <p:tavLst>
                                            <p:tav tm="0">
                                              <p:val>
                                                <p:fltVal val="0"/>
                                              </p:val>
                                            </p:tav>
                                            <p:tav tm="100000">
                                              <p:val>
                                                <p:strVal val="#ppt_h"/>
                                              </p:val>
                                            </p:tav>
                                          </p:tavLst>
                                        </p:anim>
                                      </p:childTnLst>
                                    </p:cTn>
                                  </p:par>
                                  <p:par>
                                    <p:cTn id="63" presetID="6" presetClass="emph" presetSubtype="0" fill="hold" nodeType="withEffect" p14:presetBounceEnd="99000">
                                      <p:stCondLst>
                                        <p:cond delay="600"/>
                                      </p:stCondLst>
                                      <p:childTnLst>
                                        <p:animScale p14:bounceEnd="99000">
                                          <p:cBhvr>
                                            <p:cTn id="64" dur="1000" fill="hold"/>
                                            <p:tgtEl>
                                              <p:spTgt spid="11"/>
                                            </p:tgtEl>
                                          </p:cBhvr>
                                          <p:by x="110000" y="110000"/>
                                        </p:animScale>
                                      </p:childTnLst>
                                    </p:cTn>
                                  </p:par>
                                  <p:par>
                                    <p:cTn id="65" presetID="6" presetClass="emph" presetSubtype="0" fill="hold" nodeType="withEffect">
                                      <p:stCondLst>
                                        <p:cond delay="600"/>
                                      </p:stCondLst>
                                      <p:childTnLst>
                                        <p:animScale>
                                          <p:cBhvr>
                                            <p:cTn id="66" dur="250" fill="hold"/>
                                            <p:tgtEl>
                                              <p:spTgt spid="11"/>
                                            </p:tgtEl>
                                          </p:cBhvr>
                                          <p:by x="91000" y="91000"/>
                                        </p:animScale>
                                      </p:childTnLst>
                                    </p:cTn>
                                  </p:par>
                                  <p:par>
                                    <p:cTn id="67" presetID="10" presetClass="entr" presetSubtype="0" fill="hold" grpId="0" nodeType="withEffect">
                                      <p:stCondLst>
                                        <p:cond delay="60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par>
                                    <p:cTn id="70" presetID="35" presetClass="path" presetSubtype="0" decel="100000" fill="hold" grpId="1" nodeType="withEffect">
                                      <p:stCondLst>
                                        <p:cond delay="600"/>
                                      </p:stCondLst>
                                      <p:childTnLst>
                                        <p:animMotion origin="layout" path="M 5.20833E-7 -1.11111E-6 L 5.20833E-7 0.02624 " pathEditMode="relative" rAng="0" ptsTypes="AA">
                                          <p:cBhvr>
                                            <p:cTn id="71" dur="500" spd="-100000" fill="hold"/>
                                            <p:tgtEl>
                                              <p:spTgt spid="6"/>
                                            </p:tgtEl>
                                            <p:attrNameLst>
                                              <p:attrName>ppt_x</p:attrName>
                                              <p:attrName>ppt_y</p:attrName>
                                            </p:attrNameLst>
                                          </p:cBhvr>
                                          <p:rCtr x="0" y="1312"/>
                                        </p:animMotion>
                                      </p:childTnLst>
                                    </p:cTn>
                                  </p:par>
                                  <p:par>
                                    <p:cTn id="72" presetID="10" presetClass="entr" presetSubtype="0" fill="hold" grpId="0" nodeType="withEffect">
                                      <p:stCondLst>
                                        <p:cond delay="60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par>
                                    <p:cTn id="75" presetID="35" presetClass="path" presetSubtype="0" decel="100000" fill="hold" grpId="1" nodeType="withEffect">
                                      <p:stCondLst>
                                        <p:cond delay="600"/>
                                      </p:stCondLst>
                                      <p:childTnLst>
                                        <p:animMotion origin="layout" path="M 5.20833E-7 -1.11111E-6 L 5.20833E-7 0.02624 " pathEditMode="relative" rAng="0" ptsTypes="AA">
                                          <p:cBhvr>
                                            <p:cTn id="76" dur="500" spd="-100000" fill="hold"/>
                                            <p:tgtEl>
                                              <p:spTgt spid="16"/>
                                            </p:tgtEl>
                                            <p:attrNameLst>
                                              <p:attrName>ppt_x</p:attrName>
                                              <p:attrName>ppt_y</p:attrName>
                                            </p:attrNameLst>
                                          </p:cBhvr>
                                          <p:rCtr x="0" y="1312"/>
                                        </p:animMotion>
                                      </p:childTnLst>
                                    </p:cTn>
                                  </p:par>
                                  <p:par>
                                    <p:cTn id="77" presetID="23" presetClass="entr" presetSubtype="16" fill="hold" nodeType="withEffect">
                                      <p:stCondLst>
                                        <p:cond delay="8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fltVal val="0"/>
                                              </p:val>
                                            </p:tav>
                                            <p:tav tm="100000">
                                              <p:val>
                                                <p:strVal val="#ppt_w"/>
                                              </p:val>
                                            </p:tav>
                                          </p:tavLst>
                                        </p:anim>
                                        <p:anim calcmode="lin" valueType="num">
                                          <p:cBhvr>
                                            <p:cTn id="80" dur="250" fill="hold"/>
                                            <p:tgtEl>
                                              <p:spTgt spid="12"/>
                                            </p:tgtEl>
                                            <p:attrNameLst>
                                              <p:attrName>ppt_h</p:attrName>
                                            </p:attrNameLst>
                                          </p:cBhvr>
                                          <p:tavLst>
                                            <p:tav tm="0">
                                              <p:val>
                                                <p:fltVal val="0"/>
                                              </p:val>
                                            </p:tav>
                                            <p:tav tm="100000">
                                              <p:val>
                                                <p:strVal val="#ppt_h"/>
                                              </p:val>
                                            </p:tav>
                                          </p:tavLst>
                                        </p:anim>
                                      </p:childTnLst>
                                    </p:cTn>
                                  </p:par>
                                  <p:par>
                                    <p:cTn id="81" presetID="6" presetClass="emph" presetSubtype="0" fill="hold" nodeType="withEffect" p14:presetBounceEnd="99000">
                                      <p:stCondLst>
                                        <p:cond delay="800"/>
                                      </p:stCondLst>
                                      <p:childTnLst>
                                        <p:animScale p14:bounceEnd="99000">
                                          <p:cBhvr>
                                            <p:cTn id="82" dur="1000" fill="hold"/>
                                            <p:tgtEl>
                                              <p:spTgt spid="12"/>
                                            </p:tgtEl>
                                          </p:cBhvr>
                                          <p:by x="110000" y="110000"/>
                                        </p:animScale>
                                      </p:childTnLst>
                                    </p:cTn>
                                  </p:par>
                                  <p:par>
                                    <p:cTn id="83" presetID="6" presetClass="emph" presetSubtype="0" fill="hold" nodeType="withEffect">
                                      <p:stCondLst>
                                        <p:cond delay="800"/>
                                      </p:stCondLst>
                                      <p:childTnLst>
                                        <p:animScale>
                                          <p:cBhvr>
                                            <p:cTn id="84" dur="250" fill="hold"/>
                                            <p:tgtEl>
                                              <p:spTgt spid="12"/>
                                            </p:tgtEl>
                                          </p:cBhvr>
                                          <p:by x="91000" y="91000"/>
                                        </p:animScale>
                                      </p:childTnLst>
                                    </p:cTn>
                                  </p:par>
                                  <p:par>
                                    <p:cTn id="85" presetID="10" presetClass="entr" presetSubtype="0" fill="hold" grpId="0" nodeType="withEffect">
                                      <p:stCondLst>
                                        <p:cond delay="80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childTnLst>
                                    </p:cTn>
                                  </p:par>
                                  <p:par>
                                    <p:cTn id="88" presetID="35" presetClass="path" presetSubtype="0" decel="100000" fill="hold" grpId="1" nodeType="withEffect">
                                      <p:stCondLst>
                                        <p:cond delay="800"/>
                                      </p:stCondLst>
                                      <p:childTnLst>
                                        <p:animMotion origin="layout" path="M 5.20833E-7 -1.11111E-6 L 5.20833E-7 0.02624 " pathEditMode="relative" rAng="0" ptsTypes="AA">
                                          <p:cBhvr>
                                            <p:cTn id="89" dur="500" spd="-100000" fill="hold"/>
                                            <p:tgtEl>
                                              <p:spTgt spid="7"/>
                                            </p:tgtEl>
                                            <p:attrNameLst>
                                              <p:attrName>ppt_x</p:attrName>
                                              <p:attrName>ppt_y</p:attrName>
                                            </p:attrNameLst>
                                          </p:cBhvr>
                                          <p:rCtr x="0" y="1312"/>
                                        </p:animMotion>
                                      </p:childTnLst>
                                    </p:cTn>
                                  </p:par>
                                  <p:par>
                                    <p:cTn id="90" presetID="10" presetClass="entr" presetSubtype="0" fill="hold" grpId="0" nodeType="withEffect">
                                      <p:stCondLst>
                                        <p:cond delay="80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cTn>
                                  </p:par>
                                  <p:par>
                                    <p:cTn id="93" presetID="35" presetClass="path" presetSubtype="0" decel="100000" fill="hold" grpId="1" nodeType="withEffect">
                                      <p:stCondLst>
                                        <p:cond delay="800"/>
                                      </p:stCondLst>
                                      <p:childTnLst>
                                        <p:animMotion origin="layout" path="M 5.20833E-7 -1.11111E-6 L 5.20833E-7 0.02624 " pathEditMode="relative" rAng="0" ptsTypes="AA">
                                          <p:cBhvr>
                                            <p:cTn id="94" dur="500" spd="-100000" fill="hold"/>
                                            <p:tgtEl>
                                              <p:spTgt spid="17"/>
                                            </p:tgtEl>
                                            <p:attrNameLst>
                                              <p:attrName>ppt_x</p:attrName>
                                              <p:attrName>ppt_y</p:attrName>
                                            </p:attrNameLst>
                                          </p:cBhvr>
                                          <p:rCtr x="0" y="1312"/>
                                        </p:animMotion>
                                      </p:childTnLst>
                                    </p:cTn>
                                  </p:par>
                                </p:childTnLst>
                              </p:cTn>
                            </p:par>
                            <p:par>
                              <p:cTn id="95" fill="hold">
                                <p:stCondLst>
                                  <p:cond delay="1800"/>
                                </p:stCondLst>
                                <p:childTnLst>
                                  <p:par>
                                    <p:cTn id="96" presetID="22" presetClass="entr" presetSubtype="8" fill="hold" grpId="0" nodeType="after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ipe(left)">
                                          <p:cBhvr>
                                            <p:cTn id="98" dur="500"/>
                                            <p:tgtEl>
                                              <p:spTgt spid="18"/>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wipe(left)">
                                          <p:cBhvr>
                                            <p:cTn id="101" dur="500"/>
                                            <p:tgtEl>
                                              <p:spTgt spid="19"/>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wipe(left)">
                                          <p:cBhvr>
                                            <p:cTn id="104" dur="500"/>
                                            <p:tgtEl>
                                              <p:spTgt spid="20"/>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wipe(left)">
                                          <p:cBhvr>
                                            <p:cTn id="107" dur="500"/>
                                            <p:tgtEl>
                                              <p:spTgt spid="21"/>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left)">
                                          <p:cBhvr>
                                            <p:cTn id="1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13" grpId="0"/>
          <p:bldP spid="13" grpId="1"/>
          <p:bldP spid="14" grpId="0"/>
          <p:bldP spid="14" grpId="1"/>
          <p:bldP spid="15" grpId="0"/>
          <p:bldP spid="15" grpId="1"/>
          <p:bldP spid="16" grpId="0"/>
          <p:bldP spid="16" grpId="1"/>
          <p:bldP spid="17" grpId="0"/>
          <p:bldP spid="17" grpId="1"/>
          <p:bldP spid="18" grpId="0" animBg="1"/>
          <p:bldP spid="19" grpId="0" animBg="1"/>
          <p:bldP spid="20" grpId="0" animBg="1"/>
          <p:bldP spid="21" grpId="0" animBg="1"/>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8"/>
                                            </p:tgtEl>
                                          </p:cBhvr>
                                          <p:by x="110000" y="110000"/>
                                        </p:animScale>
                                      </p:childTnLst>
                                    </p:cTn>
                                  </p:par>
                                  <p:par>
                                    <p:cTn id="11" presetID="6" presetClass="emph" presetSubtype="0" fill="hold" nodeType="withEffect">
                                      <p:stCondLst>
                                        <p:cond delay="0"/>
                                      </p:stCondLst>
                                      <p:childTnLst>
                                        <p:animScale>
                                          <p:cBhvr>
                                            <p:cTn id="12" dur="250" fill="hold"/>
                                            <p:tgtEl>
                                              <p:spTgt spid="8"/>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35" presetClass="path" presetSubtype="0" decel="100000" fill="hold" grpId="1" nodeType="withEffect">
                                      <p:stCondLst>
                                        <p:cond delay="0"/>
                                      </p:stCondLst>
                                      <p:childTnLst>
                                        <p:animMotion origin="layout" path="M 5.20833E-7 -1.11111E-6 L 5.20833E-7 0.02624 " pathEditMode="relative" rAng="0" ptsTypes="AA">
                                          <p:cBhvr>
                                            <p:cTn id="17" dur="500" spd="-100000" fill="hold"/>
                                            <p:tgtEl>
                                              <p:spTgt spid="13"/>
                                            </p:tgtEl>
                                            <p:attrNameLst>
                                              <p:attrName>ppt_x</p:attrName>
                                              <p:attrName>ppt_y</p:attrName>
                                            </p:attrNameLst>
                                          </p:cBhvr>
                                          <p:rCtr x="0" y="1312"/>
                                        </p:animMotion>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35" presetClass="path" presetSubtype="0" decel="100000" fill="hold" grpId="1" nodeType="withEffect">
                                      <p:stCondLst>
                                        <p:cond delay="0"/>
                                      </p:stCondLst>
                                      <p:childTnLst>
                                        <p:animMotion origin="layout" path="M 5.20833E-7 -1.11111E-6 L 5.20833E-7 0.02624 " pathEditMode="relative" rAng="0" ptsTypes="AA">
                                          <p:cBhvr>
                                            <p:cTn id="22" dur="500" spd="-100000" fill="hold"/>
                                            <p:tgtEl>
                                              <p:spTgt spid="3"/>
                                            </p:tgtEl>
                                            <p:attrNameLst>
                                              <p:attrName>ppt_x</p:attrName>
                                              <p:attrName>ppt_y</p:attrName>
                                            </p:attrNameLst>
                                          </p:cBhvr>
                                          <p:rCtr x="0" y="1312"/>
                                        </p:animMotion>
                                      </p:childTnLst>
                                    </p:cTn>
                                  </p:par>
                                  <p:par>
                                    <p:cTn id="23" presetID="23" presetClass="entr" presetSubtype="16" fill="hold" nodeType="withEffect">
                                      <p:stCondLst>
                                        <p:cond delay="200"/>
                                      </p:stCondLst>
                                      <p:childTnLst>
                                        <p:set>
                                          <p:cBhvr>
                                            <p:cTn id="24" dur="1" fill="hold">
                                              <p:stCondLst>
                                                <p:cond delay="0"/>
                                              </p:stCondLst>
                                            </p:cTn>
                                            <p:tgtEl>
                                              <p:spTgt spid="9"/>
                                            </p:tgtEl>
                                            <p:attrNameLst>
                                              <p:attrName>style.visibility</p:attrName>
                                            </p:attrNameLst>
                                          </p:cBhvr>
                                          <p:to>
                                            <p:strVal val="visible"/>
                                          </p:to>
                                        </p:set>
                                        <p:anim calcmode="lin" valueType="num">
                                          <p:cBhvr>
                                            <p:cTn id="25" dur="250" fill="hold"/>
                                            <p:tgtEl>
                                              <p:spTgt spid="9"/>
                                            </p:tgtEl>
                                            <p:attrNameLst>
                                              <p:attrName>ppt_w</p:attrName>
                                            </p:attrNameLst>
                                          </p:cBhvr>
                                          <p:tavLst>
                                            <p:tav tm="0">
                                              <p:val>
                                                <p:fltVal val="0"/>
                                              </p:val>
                                            </p:tav>
                                            <p:tav tm="100000">
                                              <p:val>
                                                <p:strVal val="#ppt_w"/>
                                              </p:val>
                                            </p:tav>
                                          </p:tavLst>
                                        </p:anim>
                                        <p:anim calcmode="lin" valueType="num">
                                          <p:cBhvr>
                                            <p:cTn id="26" dur="250" fill="hold"/>
                                            <p:tgtEl>
                                              <p:spTgt spid="9"/>
                                            </p:tgtEl>
                                            <p:attrNameLst>
                                              <p:attrName>ppt_h</p:attrName>
                                            </p:attrNameLst>
                                          </p:cBhvr>
                                          <p:tavLst>
                                            <p:tav tm="0">
                                              <p:val>
                                                <p:fltVal val="0"/>
                                              </p:val>
                                            </p:tav>
                                            <p:tav tm="100000">
                                              <p:val>
                                                <p:strVal val="#ppt_h"/>
                                              </p:val>
                                            </p:tav>
                                          </p:tavLst>
                                        </p:anim>
                                      </p:childTnLst>
                                    </p:cTn>
                                  </p:par>
                                  <p:par>
                                    <p:cTn id="27" presetID="6" presetClass="emph" presetSubtype="0" fill="hold" nodeType="withEffect">
                                      <p:stCondLst>
                                        <p:cond delay="200"/>
                                      </p:stCondLst>
                                      <p:childTnLst>
                                        <p:animScale>
                                          <p:cBhvr>
                                            <p:cTn id="28" dur="1000" fill="hold"/>
                                            <p:tgtEl>
                                              <p:spTgt spid="9"/>
                                            </p:tgtEl>
                                          </p:cBhvr>
                                          <p:by x="110000" y="110000"/>
                                        </p:animScale>
                                      </p:childTnLst>
                                    </p:cTn>
                                  </p:par>
                                  <p:par>
                                    <p:cTn id="29" presetID="6" presetClass="emph" presetSubtype="0" fill="hold" nodeType="withEffect">
                                      <p:stCondLst>
                                        <p:cond delay="200"/>
                                      </p:stCondLst>
                                      <p:childTnLst>
                                        <p:animScale>
                                          <p:cBhvr>
                                            <p:cTn id="30" dur="250" fill="hold"/>
                                            <p:tgtEl>
                                              <p:spTgt spid="9"/>
                                            </p:tgtEl>
                                          </p:cBhvr>
                                          <p:by x="91000" y="91000"/>
                                        </p:animScale>
                                      </p:childTnLst>
                                    </p:cTn>
                                  </p:par>
                                  <p:par>
                                    <p:cTn id="31" presetID="10" presetClass="entr" presetSubtype="0" fill="hold" grpId="0" nodeType="withEffect">
                                      <p:stCondLst>
                                        <p:cond delay="2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35" presetClass="path" presetSubtype="0" decel="100000" fill="hold" grpId="1" nodeType="withEffect">
                                      <p:stCondLst>
                                        <p:cond delay="200"/>
                                      </p:stCondLst>
                                      <p:childTnLst>
                                        <p:animMotion origin="layout" path="M 5.20833E-7 -1.11111E-6 L 5.20833E-7 0.02624 " pathEditMode="relative" rAng="0" ptsTypes="AA">
                                          <p:cBhvr>
                                            <p:cTn id="35" dur="500" spd="-100000" fill="hold"/>
                                            <p:tgtEl>
                                              <p:spTgt spid="4"/>
                                            </p:tgtEl>
                                            <p:attrNameLst>
                                              <p:attrName>ppt_x</p:attrName>
                                              <p:attrName>ppt_y</p:attrName>
                                            </p:attrNameLst>
                                          </p:cBhvr>
                                          <p:rCtr x="0" y="1312"/>
                                        </p:animMotion>
                                      </p:childTnLst>
                                    </p:cTn>
                                  </p:par>
                                  <p:par>
                                    <p:cTn id="36" presetID="10" presetClass="entr" presetSubtype="0" fill="hold" grpId="0" nodeType="withEffect">
                                      <p:stCondLst>
                                        <p:cond delay="2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35" presetClass="path" presetSubtype="0" decel="100000" fill="hold" grpId="1" nodeType="withEffect">
                                      <p:stCondLst>
                                        <p:cond delay="200"/>
                                      </p:stCondLst>
                                      <p:childTnLst>
                                        <p:animMotion origin="layout" path="M 5.20833E-7 -1.11111E-6 L 5.20833E-7 0.02624 " pathEditMode="relative" rAng="0" ptsTypes="AA">
                                          <p:cBhvr>
                                            <p:cTn id="40" dur="500" spd="-100000" fill="hold"/>
                                            <p:tgtEl>
                                              <p:spTgt spid="14"/>
                                            </p:tgtEl>
                                            <p:attrNameLst>
                                              <p:attrName>ppt_x</p:attrName>
                                              <p:attrName>ppt_y</p:attrName>
                                            </p:attrNameLst>
                                          </p:cBhvr>
                                          <p:rCtr x="0" y="1312"/>
                                        </p:animMotion>
                                      </p:childTnLst>
                                    </p:cTn>
                                  </p:par>
                                  <p:par>
                                    <p:cTn id="41" presetID="23" presetClass="entr" presetSubtype="16" fill="hold" nodeType="withEffect">
                                      <p:stCondLst>
                                        <p:cond delay="4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250" fill="hold"/>
                                            <p:tgtEl>
                                              <p:spTgt spid="10"/>
                                            </p:tgtEl>
                                            <p:attrNameLst>
                                              <p:attrName>ppt_w</p:attrName>
                                            </p:attrNameLst>
                                          </p:cBhvr>
                                          <p:tavLst>
                                            <p:tav tm="0">
                                              <p:val>
                                                <p:fltVal val="0"/>
                                              </p:val>
                                            </p:tav>
                                            <p:tav tm="100000">
                                              <p:val>
                                                <p:strVal val="#ppt_w"/>
                                              </p:val>
                                            </p:tav>
                                          </p:tavLst>
                                        </p:anim>
                                        <p:anim calcmode="lin" valueType="num">
                                          <p:cBhvr>
                                            <p:cTn id="44" dur="250" fill="hold"/>
                                            <p:tgtEl>
                                              <p:spTgt spid="10"/>
                                            </p:tgtEl>
                                            <p:attrNameLst>
                                              <p:attrName>ppt_h</p:attrName>
                                            </p:attrNameLst>
                                          </p:cBhvr>
                                          <p:tavLst>
                                            <p:tav tm="0">
                                              <p:val>
                                                <p:fltVal val="0"/>
                                              </p:val>
                                            </p:tav>
                                            <p:tav tm="100000">
                                              <p:val>
                                                <p:strVal val="#ppt_h"/>
                                              </p:val>
                                            </p:tav>
                                          </p:tavLst>
                                        </p:anim>
                                      </p:childTnLst>
                                    </p:cTn>
                                  </p:par>
                                  <p:par>
                                    <p:cTn id="45" presetID="6" presetClass="emph" presetSubtype="0" fill="hold" nodeType="withEffect">
                                      <p:stCondLst>
                                        <p:cond delay="400"/>
                                      </p:stCondLst>
                                      <p:childTnLst>
                                        <p:animScale>
                                          <p:cBhvr>
                                            <p:cTn id="46" dur="1000" fill="hold"/>
                                            <p:tgtEl>
                                              <p:spTgt spid="10"/>
                                            </p:tgtEl>
                                          </p:cBhvr>
                                          <p:by x="110000" y="110000"/>
                                        </p:animScale>
                                      </p:childTnLst>
                                    </p:cTn>
                                  </p:par>
                                  <p:par>
                                    <p:cTn id="47" presetID="6" presetClass="emph" presetSubtype="0" fill="hold" nodeType="withEffect">
                                      <p:stCondLst>
                                        <p:cond delay="400"/>
                                      </p:stCondLst>
                                      <p:childTnLst>
                                        <p:animScale>
                                          <p:cBhvr>
                                            <p:cTn id="48" dur="250" fill="hold"/>
                                            <p:tgtEl>
                                              <p:spTgt spid="10"/>
                                            </p:tgtEl>
                                          </p:cBhvr>
                                          <p:by x="91000" y="91000"/>
                                        </p:animScale>
                                      </p:childTnLst>
                                    </p:cTn>
                                  </p:par>
                                  <p:par>
                                    <p:cTn id="49" presetID="10" presetClass="entr" presetSubtype="0" fill="hold" grpId="0" nodeType="withEffect">
                                      <p:stCondLst>
                                        <p:cond delay="40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35" presetClass="path" presetSubtype="0" decel="100000" fill="hold" grpId="1" nodeType="withEffect">
                                      <p:stCondLst>
                                        <p:cond delay="400"/>
                                      </p:stCondLst>
                                      <p:childTnLst>
                                        <p:animMotion origin="layout" path="M 2.08333E-7 2.59259E-6 L 2.08333E-7 0.02615 " pathEditMode="relative" rAng="0" ptsTypes="AA">
                                          <p:cBhvr>
                                            <p:cTn id="53" dur="500" spd="-100000" fill="hold"/>
                                            <p:tgtEl>
                                              <p:spTgt spid="5"/>
                                            </p:tgtEl>
                                            <p:attrNameLst>
                                              <p:attrName>ppt_x</p:attrName>
                                              <p:attrName>ppt_y</p:attrName>
                                            </p:attrNameLst>
                                          </p:cBhvr>
                                          <p:rCtr x="0" y="1296"/>
                                        </p:animMotion>
                                      </p:childTnLst>
                                    </p:cTn>
                                  </p:par>
                                  <p:par>
                                    <p:cTn id="54" presetID="10" presetClass="entr" presetSubtype="0" fill="hold" grpId="0" nodeType="withEffect">
                                      <p:stCondLst>
                                        <p:cond delay="40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35" presetClass="path" presetSubtype="0" decel="100000" fill="hold" grpId="1" nodeType="withEffect">
                                      <p:stCondLst>
                                        <p:cond delay="400"/>
                                      </p:stCondLst>
                                      <p:childTnLst>
                                        <p:animMotion origin="layout" path="M 5.20833E-7 -1.11111E-6 L 5.20833E-7 0.02624 " pathEditMode="relative" rAng="0" ptsTypes="AA">
                                          <p:cBhvr>
                                            <p:cTn id="58" dur="500" spd="-100000" fill="hold"/>
                                            <p:tgtEl>
                                              <p:spTgt spid="15"/>
                                            </p:tgtEl>
                                            <p:attrNameLst>
                                              <p:attrName>ppt_x</p:attrName>
                                              <p:attrName>ppt_y</p:attrName>
                                            </p:attrNameLst>
                                          </p:cBhvr>
                                          <p:rCtr x="0" y="1312"/>
                                        </p:animMotion>
                                      </p:childTnLst>
                                    </p:cTn>
                                  </p:par>
                                  <p:par>
                                    <p:cTn id="59" presetID="23" presetClass="entr" presetSubtype="16" fill="hold" nodeType="withEffect">
                                      <p:stCondLst>
                                        <p:cond delay="600"/>
                                      </p:stCondLst>
                                      <p:childTnLst>
                                        <p:set>
                                          <p:cBhvr>
                                            <p:cTn id="60" dur="1" fill="hold">
                                              <p:stCondLst>
                                                <p:cond delay="0"/>
                                              </p:stCondLst>
                                            </p:cTn>
                                            <p:tgtEl>
                                              <p:spTgt spid="11"/>
                                            </p:tgtEl>
                                            <p:attrNameLst>
                                              <p:attrName>style.visibility</p:attrName>
                                            </p:attrNameLst>
                                          </p:cBhvr>
                                          <p:to>
                                            <p:strVal val="visible"/>
                                          </p:to>
                                        </p:set>
                                        <p:anim calcmode="lin" valueType="num">
                                          <p:cBhvr>
                                            <p:cTn id="61" dur="250" fill="hold"/>
                                            <p:tgtEl>
                                              <p:spTgt spid="11"/>
                                            </p:tgtEl>
                                            <p:attrNameLst>
                                              <p:attrName>ppt_w</p:attrName>
                                            </p:attrNameLst>
                                          </p:cBhvr>
                                          <p:tavLst>
                                            <p:tav tm="0">
                                              <p:val>
                                                <p:fltVal val="0"/>
                                              </p:val>
                                            </p:tav>
                                            <p:tav tm="100000">
                                              <p:val>
                                                <p:strVal val="#ppt_w"/>
                                              </p:val>
                                            </p:tav>
                                          </p:tavLst>
                                        </p:anim>
                                        <p:anim calcmode="lin" valueType="num">
                                          <p:cBhvr>
                                            <p:cTn id="62" dur="250" fill="hold"/>
                                            <p:tgtEl>
                                              <p:spTgt spid="11"/>
                                            </p:tgtEl>
                                            <p:attrNameLst>
                                              <p:attrName>ppt_h</p:attrName>
                                            </p:attrNameLst>
                                          </p:cBhvr>
                                          <p:tavLst>
                                            <p:tav tm="0">
                                              <p:val>
                                                <p:fltVal val="0"/>
                                              </p:val>
                                            </p:tav>
                                            <p:tav tm="100000">
                                              <p:val>
                                                <p:strVal val="#ppt_h"/>
                                              </p:val>
                                            </p:tav>
                                          </p:tavLst>
                                        </p:anim>
                                      </p:childTnLst>
                                    </p:cTn>
                                  </p:par>
                                  <p:par>
                                    <p:cTn id="63" presetID="6" presetClass="emph" presetSubtype="0" fill="hold" nodeType="withEffect">
                                      <p:stCondLst>
                                        <p:cond delay="600"/>
                                      </p:stCondLst>
                                      <p:childTnLst>
                                        <p:animScale>
                                          <p:cBhvr>
                                            <p:cTn id="64" dur="1000" fill="hold"/>
                                            <p:tgtEl>
                                              <p:spTgt spid="11"/>
                                            </p:tgtEl>
                                          </p:cBhvr>
                                          <p:by x="110000" y="110000"/>
                                        </p:animScale>
                                      </p:childTnLst>
                                    </p:cTn>
                                  </p:par>
                                  <p:par>
                                    <p:cTn id="65" presetID="6" presetClass="emph" presetSubtype="0" fill="hold" nodeType="withEffect">
                                      <p:stCondLst>
                                        <p:cond delay="600"/>
                                      </p:stCondLst>
                                      <p:childTnLst>
                                        <p:animScale>
                                          <p:cBhvr>
                                            <p:cTn id="66" dur="250" fill="hold"/>
                                            <p:tgtEl>
                                              <p:spTgt spid="11"/>
                                            </p:tgtEl>
                                          </p:cBhvr>
                                          <p:by x="91000" y="91000"/>
                                        </p:animScale>
                                      </p:childTnLst>
                                    </p:cTn>
                                  </p:par>
                                  <p:par>
                                    <p:cTn id="67" presetID="10" presetClass="entr" presetSubtype="0" fill="hold" grpId="0" nodeType="withEffect">
                                      <p:stCondLst>
                                        <p:cond delay="60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par>
                                    <p:cTn id="70" presetID="35" presetClass="path" presetSubtype="0" decel="100000" fill="hold" grpId="1" nodeType="withEffect">
                                      <p:stCondLst>
                                        <p:cond delay="600"/>
                                      </p:stCondLst>
                                      <p:childTnLst>
                                        <p:animMotion origin="layout" path="M 5.20833E-7 -1.11111E-6 L 5.20833E-7 0.02624 " pathEditMode="relative" rAng="0" ptsTypes="AA">
                                          <p:cBhvr>
                                            <p:cTn id="71" dur="500" spd="-100000" fill="hold"/>
                                            <p:tgtEl>
                                              <p:spTgt spid="6"/>
                                            </p:tgtEl>
                                            <p:attrNameLst>
                                              <p:attrName>ppt_x</p:attrName>
                                              <p:attrName>ppt_y</p:attrName>
                                            </p:attrNameLst>
                                          </p:cBhvr>
                                          <p:rCtr x="0" y="1312"/>
                                        </p:animMotion>
                                      </p:childTnLst>
                                    </p:cTn>
                                  </p:par>
                                  <p:par>
                                    <p:cTn id="72" presetID="10" presetClass="entr" presetSubtype="0" fill="hold" grpId="0" nodeType="withEffect">
                                      <p:stCondLst>
                                        <p:cond delay="60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par>
                                    <p:cTn id="75" presetID="35" presetClass="path" presetSubtype="0" decel="100000" fill="hold" grpId="1" nodeType="withEffect">
                                      <p:stCondLst>
                                        <p:cond delay="600"/>
                                      </p:stCondLst>
                                      <p:childTnLst>
                                        <p:animMotion origin="layout" path="M 5.20833E-7 -1.11111E-6 L 5.20833E-7 0.02624 " pathEditMode="relative" rAng="0" ptsTypes="AA">
                                          <p:cBhvr>
                                            <p:cTn id="76" dur="500" spd="-100000" fill="hold"/>
                                            <p:tgtEl>
                                              <p:spTgt spid="16"/>
                                            </p:tgtEl>
                                            <p:attrNameLst>
                                              <p:attrName>ppt_x</p:attrName>
                                              <p:attrName>ppt_y</p:attrName>
                                            </p:attrNameLst>
                                          </p:cBhvr>
                                          <p:rCtr x="0" y="1312"/>
                                        </p:animMotion>
                                      </p:childTnLst>
                                    </p:cTn>
                                  </p:par>
                                  <p:par>
                                    <p:cTn id="77" presetID="23" presetClass="entr" presetSubtype="16" fill="hold" nodeType="withEffect">
                                      <p:stCondLst>
                                        <p:cond delay="8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fltVal val="0"/>
                                              </p:val>
                                            </p:tav>
                                            <p:tav tm="100000">
                                              <p:val>
                                                <p:strVal val="#ppt_w"/>
                                              </p:val>
                                            </p:tav>
                                          </p:tavLst>
                                        </p:anim>
                                        <p:anim calcmode="lin" valueType="num">
                                          <p:cBhvr>
                                            <p:cTn id="80" dur="250" fill="hold"/>
                                            <p:tgtEl>
                                              <p:spTgt spid="12"/>
                                            </p:tgtEl>
                                            <p:attrNameLst>
                                              <p:attrName>ppt_h</p:attrName>
                                            </p:attrNameLst>
                                          </p:cBhvr>
                                          <p:tavLst>
                                            <p:tav tm="0">
                                              <p:val>
                                                <p:fltVal val="0"/>
                                              </p:val>
                                            </p:tav>
                                            <p:tav tm="100000">
                                              <p:val>
                                                <p:strVal val="#ppt_h"/>
                                              </p:val>
                                            </p:tav>
                                          </p:tavLst>
                                        </p:anim>
                                      </p:childTnLst>
                                    </p:cTn>
                                  </p:par>
                                  <p:par>
                                    <p:cTn id="81" presetID="6" presetClass="emph" presetSubtype="0" fill="hold" nodeType="withEffect">
                                      <p:stCondLst>
                                        <p:cond delay="800"/>
                                      </p:stCondLst>
                                      <p:childTnLst>
                                        <p:animScale>
                                          <p:cBhvr>
                                            <p:cTn id="82" dur="1000" fill="hold"/>
                                            <p:tgtEl>
                                              <p:spTgt spid="12"/>
                                            </p:tgtEl>
                                          </p:cBhvr>
                                          <p:by x="110000" y="110000"/>
                                        </p:animScale>
                                      </p:childTnLst>
                                    </p:cTn>
                                  </p:par>
                                  <p:par>
                                    <p:cTn id="83" presetID="6" presetClass="emph" presetSubtype="0" fill="hold" nodeType="withEffect">
                                      <p:stCondLst>
                                        <p:cond delay="800"/>
                                      </p:stCondLst>
                                      <p:childTnLst>
                                        <p:animScale>
                                          <p:cBhvr>
                                            <p:cTn id="84" dur="250" fill="hold"/>
                                            <p:tgtEl>
                                              <p:spTgt spid="12"/>
                                            </p:tgtEl>
                                          </p:cBhvr>
                                          <p:by x="91000" y="91000"/>
                                        </p:animScale>
                                      </p:childTnLst>
                                    </p:cTn>
                                  </p:par>
                                  <p:par>
                                    <p:cTn id="85" presetID="10" presetClass="entr" presetSubtype="0" fill="hold" grpId="0" nodeType="withEffect">
                                      <p:stCondLst>
                                        <p:cond delay="80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childTnLst>
                                    </p:cTn>
                                  </p:par>
                                  <p:par>
                                    <p:cTn id="88" presetID="35" presetClass="path" presetSubtype="0" decel="100000" fill="hold" grpId="1" nodeType="withEffect">
                                      <p:stCondLst>
                                        <p:cond delay="800"/>
                                      </p:stCondLst>
                                      <p:childTnLst>
                                        <p:animMotion origin="layout" path="M 5.20833E-7 -1.11111E-6 L 5.20833E-7 0.02624 " pathEditMode="relative" rAng="0" ptsTypes="AA">
                                          <p:cBhvr>
                                            <p:cTn id="89" dur="500" spd="-100000" fill="hold"/>
                                            <p:tgtEl>
                                              <p:spTgt spid="7"/>
                                            </p:tgtEl>
                                            <p:attrNameLst>
                                              <p:attrName>ppt_x</p:attrName>
                                              <p:attrName>ppt_y</p:attrName>
                                            </p:attrNameLst>
                                          </p:cBhvr>
                                          <p:rCtr x="0" y="1312"/>
                                        </p:animMotion>
                                      </p:childTnLst>
                                    </p:cTn>
                                  </p:par>
                                  <p:par>
                                    <p:cTn id="90" presetID="10" presetClass="entr" presetSubtype="0" fill="hold" grpId="0" nodeType="withEffect">
                                      <p:stCondLst>
                                        <p:cond delay="80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cTn>
                                  </p:par>
                                  <p:par>
                                    <p:cTn id="93" presetID="35" presetClass="path" presetSubtype="0" decel="100000" fill="hold" grpId="1" nodeType="withEffect">
                                      <p:stCondLst>
                                        <p:cond delay="800"/>
                                      </p:stCondLst>
                                      <p:childTnLst>
                                        <p:animMotion origin="layout" path="M 5.20833E-7 -1.11111E-6 L 5.20833E-7 0.02624 " pathEditMode="relative" rAng="0" ptsTypes="AA">
                                          <p:cBhvr>
                                            <p:cTn id="94" dur="500" spd="-100000" fill="hold"/>
                                            <p:tgtEl>
                                              <p:spTgt spid="17"/>
                                            </p:tgtEl>
                                            <p:attrNameLst>
                                              <p:attrName>ppt_x</p:attrName>
                                              <p:attrName>ppt_y</p:attrName>
                                            </p:attrNameLst>
                                          </p:cBhvr>
                                          <p:rCtr x="0" y="1312"/>
                                        </p:animMotion>
                                      </p:childTnLst>
                                    </p:cTn>
                                  </p:par>
                                </p:childTnLst>
                              </p:cTn>
                            </p:par>
                            <p:par>
                              <p:cTn id="95" fill="hold">
                                <p:stCondLst>
                                  <p:cond delay="1800"/>
                                </p:stCondLst>
                                <p:childTnLst>
                                  <p:par>
                                    <p:cTn id="96" presetID="22" presetClass="entr" presetSubtype="8" fill="hold" grpId="0" nodeType="after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ipe(left)">
                                          <p:cBhvr>
                                            <p:cTn id="98" dur="500"/>
                                            <p:tgtEl>
                                              <p:spTgt spid="18"/>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wipe(left)">
                                          <p:cBhvr>
                                            <p:cTn id="101" dur="500"/>
                                            <p:tgtEl>
                                              <p:spTgt spid="19"/>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wipe(left)">
                                          <p:cBhvr>
                                            <p:cTn id="104" dur="500"/>
                                            <p:tgtEl>
                                              <p:spTgt spid="20"/>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wipe(left)">
                                          <p:cBhvr>
                                            <p:cTn id="107" dur="500"/>
                                            <p:tgtEl>
                                              <p:spTgt spid="21"/>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left)">
                                          <p:cBhvr>
                                            <p:cTn id="1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13" grpId="0"/>
          <p:bldP spid="13" grpId="1"/>
          <p:bldP spid="14" grpId="0"/>
          <p:bldP spid="14" grpId="1"/>
          <p:bldP spid="15" grpId="0"/>
          <p:bldP spid="15" grpId="1"/>
          <p:bldP spid="16" grpId="0"/>
          <p:bldP spid="16" grpId="1"/>
          <p:bldP spid="17" grpId="0"/>
          <p:bldP spid="17" grpId="1"/>
          <p:bldP spid="18" grpId="0" animBg="1"/>
          <p:bldP spid="19" grpId="0" animBg="1"/>
          <p:bldP spid="20" grpId="0" animBg="1"/>
          <p:bldP spid="21" grpId="0" animBg="1"/>
          <p:bldP spid="2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94C982-267F-A844-9DD3-318DDBE6DA30}"/>
              </a:ext>
            </a:extLst>
          </p:cNvPr>
          <p:cNvSpPr txBox="1"/>
          <p:nvPr/>
        </p:nvSpPr>
        <p:spPr>
          <a:xfrm>
            <a:off x="5449285" y="2549390"/>
            <a:ext cx="1431018" cy="400110"/>
          </a:xfrm>
          <a:prstGeom prst="rect">
            <a:avLst/>
          </a:prstGeom>
          <a:noFill/>
        </p:spPr>
        <p:txBody>
          <a:bodyPr wrap="square" rtlCol="0" anchor="ctr" anchorCtr="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lang="en-US" sz="2000" kern="0" dirty="0">
                <a:solidFill>
                  <a:schemeClr val="bg1"/>
                </a:solidFill>
                <a:latin typeface="+mj-lt"/>
                <a:ea typeface="Amazon Ember Display Light" panose="020F0403020204020204" pitchFamily="34" charset="0"/>
                <a:cs typeface="Amazon Ember Display Light" panose="020F0403020204020204" pitchFamily="34" charset="0"/>
              </a:rPr>
              <a:t>Catalog</a:t>
            </a:r>
          </a:p>
        </p:txBody>
      </p:sp>
      <p:sp>
        <p:nvSpPr>
          <p:cNvPr id="3" name="TextBox 2">
            <a:extLst>
              <a:ext uri="{FF2B5EF4-FFF2-40B4-BE49-F238E27FC236}">
                <a16:creationId xmlns:a16="http://schemas.microsoft.com/office/drawing/2014/main" id="{4500F3A6-32F8-3C4F-B101-1A3CD05C48DC}"/>
              </a:ext>
            </a:extLst>
          </p:cNvPr>
          <p:cNvSpPr txBox="1"/>
          <p:nvPr/>
        </p:nvSpPr>
        <p:spPr>
          <a:xfrm>
            <a:off x="5236538" y="3258418"/>
            <a:ext cx="1849420" cy="400110"/>
          </a:xfrm>
          <a:prstGeom prst="rect">
            <a:avLst/>
          </a:prstGeom>
          <a:noFill/>
        </p:spPr>
        <p:txBody>
          <a:bodyPr wrap="square" rtlCol="0" anchor="ctr" anchorCtr="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lang="en-US" sz="2000" kern="0" dirty="0">
                <a:solidFill>
                  <a:schemeClr val="bg1"/>
                </a:solidFill>
                <a:latin typeface="+mj-lt"/>
                <a:ea typeface="Amazon Ember Display Light" panose="020F0403020204020204" pitchFamily="34" charset="0"/>
                <a:cs typeface="Amazon Ember Display Light" panose="020F0403020204020204" pitchFamily="34" charset="0"/>
              </a:rPr>
              <a:t>Governance</a:t>
            </a:r>
          </a:p>
        </p:txBody>
      </p:sp>
      <p:grpSp>
        <p:nvGrpSpPr>
          <p:cNvPr id="4" name="Group 3">
            <a:extLst>
              <a:ext uri="{FF2B5EF4-FFF2-40B4-BE49-F238E27FC236}">
                <a16:creationId xmlns:a16="http://schemas.microsoft.com/office/drawing/2014/main" id="{5AFEDC4C-487B-044C-8EA9-2AC437BBEB58}"/>
              </a:ext>
            </a:extLst>
          </p:cNvPr>
          <p:cNvGrpSpPr/>
          <p:nvPr/>
        </p:nvGrpSpPr>
        <p:grpSpPr>
          <a:xfrm>
            <a:off x="1231325" y="2295560"/>
            <a:ext cx="1676822" cy="1676822"/>
            <a:chOff x="727538" y="2286000"/>
            <a:chExt cx="2286000" cy="2286000"/>
          </a:xfrm>
        </p:grpSpPr>
        <p:sp>
          <p:nvSpPr>
            <p:cNvPr id="5" name="Title 1">
              <a:extLst>
                <a:ext uri="{FF2B5EF4-FFF2-40B4-BE49-F238E27FC236}">
                  <a16:creationId xmlns:a16="http://schemas.microsoft.com/office/drawing/2014/main" id="{E01BF5D0-6D5F-3542-8E2A-58FBB1A28544}"/>
                </a:ext>
              </a:extLst>
            </p:cNvPr>
            <p:cNvSpPr txBox="1">
              <a:spLocks/>
            </p:cNvSpPr>
            <p:nvPr/>
          </p:nvSpPr>
          <p:spPr>
            <a:xfrm>
              <a:off x="847509" y="2958439"/>
              <a:ext cx="2069468" cy="854523"/>
            </a:xfrm>
          </p:spPr>
          <p:txBody>
            <a:bodyPr>
              <a:noAutofit/>
            </a:bodyPr>
            <a:lstStyle>
              <a:lvl1pPr algn="l" defTabSz="2167677" rtl="0" eaLnBrk="1" latinLnBrk="0" hangingPunct="1">
                <a:lnSpc>
                  <a:spcPct val="90000"/>
                </a:lnSpc>
                <a:spcBef>
                  <a:spcPct val="0"/>
                </a:spcBef>
                <a:buNone/>
                <a:defRPr sz="10431" kern="1200">
                  <a:solidFill>
                    <a:schemeClr val="tx1"/>
                  </a:solidFill>
                  <a:latin typeface="+mj-lt"/>
                  <a:ea typeface="+mj-ea"/>
                  <a:cs typeface="+mj-cs"/>
                </a:defRPr>
              </a:lvl1pPr>
            </a:lstStyle>
            <a:p>
              <a:pPr marL="0" marR="0" lvl="0" indent="0" algn="ctr" defTabSz="1806325" rtl="0" eaLnBrk="1" fontAlgn="auto" latinLnBrk="0" hangingPunct="1">
                <a:lnSpc>
                  <a:spcPct val="100000"/>
                </a:lnSpc>
                <a:spcBef>
                  <a:spcPct val="0"/>
                </a:spcBef>
                <a:spcAft>
                  <a:spcPts val="0"/>
                </a:spcAft>
                <a:buClrTx/>
                <a:buSzTx/>
                <a:buFontTx/>
                <a:buNone/>
                <a:tabLst/>
                <a:defRPr/>
              </a:pPr>
              <a:r>
                <a:rPr lang="en-US" sz="1800" b="1" dirty="0">
                  <a:solidFill>
                    <a:schemeClr val="bg1"/>
                  </a:solidFill>
                  <a:latin typeface="Amazon Ember Heavy" panose="020B0803020204020204" pitchFamily="34" charset="0"/>
                  <a:ea typeface="Amazon Ember Heavy" panose="020B0803020204020204" pitchFamily="34" charset="0"/>
                  <a:cs typeface="Amazon Ember Heavy" panose="020B0803020204020204" pitchFamily="34" charset="0"/>
                </a:rPr>
                <a:t>Data</a:t>
              </a:r>
              <a:br>
                <a:rPr lang="en-US" sz="1800" b="1" dirty="0">
                  <a:solidFill>
                    <a:schemeClr val="bg1"/>
                  </a:solidFill>
                  <a:latin typeface="Amazon Ember Heavy" panose="020B0803020204020204" pitchFamily="34" charset="0"/>
                  <a:ea typeface="Amazon Ember Heavy" panose="020B0803020204020204" pitchFamily="34" charset="0"/>
                  <a:cs typeface="Amazon Ember Heavy" panose="020B0803020204020204" pitchFamily="34" charset="0"/>
                </a:rPr>
              </a:br>
              <a:r>
                <a:rPr lang="en-US" sz="1800" b="1" dirty="0">
                  <a:solidFill>
                    <a:schemeClr val="bg1"/>
                  </a:solidFill>
                  <a:latin typeface="Amazon Ember Heavy" panose="020B0803020204020204" pitchFamily="34" charset="0"/>
                  <a:ea typeface="Amazon Ember Heavy" panose="020B0803020204020204" pitchFamily="34" charset="0"/>
                  <a:cs typeface="Amazon Ember Heavy" panose="020B0803020204020204" pitchFamily="34" charset="0"/>
                </a:rPr>
                <a:t>Sources</a:t>
              </a:r>
            </a:p>
          </p:txBody>
        </p:sp>
        <p:sp>
          <p:nvSpPr>
            <p:cNvPr id="6" name="Oval 5">
              <a:extLst>
                <a:ext uri="{FF2B5EF4-FFF2-40B4-BE49-F238E27FC236}">
                  <a16:creationId xmlns:a16="http://schemas.microsoft.com/office/drawing/2014/main" id="{EFC033DF-AF2D-D54F-90B9-4BB20F8415F5}"/>
                </a:ext>
              </a:extLst>
            </p:cNvPr>
            <p:cNvSpPr/>
            <p:nvPr/>
          </p:nvSpPr>
          <p:spPr>
            <a:xfrm>
              <a:off x="727538" y="2286000"/>
              <a:ext cx="2286000" cy="2286000"/>
            </a:xfrm>
            <a:prstGeom prst="ellipse">
              <a:avLst/>
            </a:prstGeom>
            <a:noFill/>
            <a:ln w="25400">
              <a:gradFill>
                <a:gsLst>
                  <a:gs pos="38000">
                    <a:schemeClr val="accent5"/>
                  </a:gs>
                  <a:gs pos="0">
                    <a:schemeClr val="accent5">
                      <a:lumMod val="5000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7" name="Group 6">
            <a:extLst>
              <a:ext uri="{FF2B5EF4-FFF2-40B4-BE49-F238E27FC236}">
                <a16:creationId xmlns:a16="http://schemas.microsoft.com/office/drawing/2014/main" id="{39F8EDF6-0B09-F146-8E4A-881CE68D1ED2}"/>
              </a:ext>
            </a:extLst>
          </p:cNvPr>
          <p:cNvGrpSpPr>
            <a:grpSpLocks noChangeAspect="1"/>
          </p:cNvGrpSpPr>
          <p:nvPr/>
        </p:nvGrpSpPr>
        <p:grpSpPr>
          <a:xfrm>
            <a:off x="9295664" y="2295403"/>
            <a:ext cx="1677136" cy="1677136"/>
            <a:chOff x="9190375" y="2286000"/>
            <a:chExt cx="2286000" cy="2286000"/>
          </a:xfrm>
        </p:grpSpPr>
        <p:sp>
          <p:nvSpPr>
            <p:cNvPr id="8" name="Title 1">
              <a:extLst>
                <a:ext uri="{FF2B5EF4-FFF2-40B4-BE49-F238E27FC236}">
                  <a16:creationId xmlns:a16="http://schemas.microsoft.com/office/drawing/2014/main" id="{05EB15B0-6A27-3045-8E4E-1BCE7DD635F3}"/>
                </a:ext>
              </a:extLst>
            </p:cNvPr>
            <p:cNvSpPr txBox="1">
              <a:spLocks/>
            </p:cNvSpPr>
            <p:nvPr/>
          </p:nvSpPr>
          <p:spPr>
            <a:xfrm>
              <a:off x="9294811" y="2792341"/>
              <a:ext cx="2069468" cy="1136322"/>
            </a:xfrm>
          </p:spPr>
          <p:txBody>
            <a:bodyPr>
              <a:spAutoFit/>
            </a:bodyPr>
            <a:lstStyle>
              <a:lvl1pPr algn="l" defTabSz="2167677" rtl="0" eaLnBrk="1" latinLnBrk="0" hangingPunct="1">
                <a:lnSpc>
                  <a:spcPct val="90000"/>
                </a:lnSpc>
                <a:spcBef>
                  <a:spcPct val="0"/>
                </a:spcBef>
                <a:buNone/>
                <a:defRPr sz="10431" kern="1200">
                  <a:solidFill>
                    <a:schemeClr val="tx1"/>
                  </a:solidFill>
                  <a:latin typeface="+mj-lt"/>
                  <a:ea typeface="+mj-ea"/>
                  <a:cs typeface="+mj-cs"/>
                </a:defRPr>
              </a:lvl1pPr>
            </a:lstStyle>
            <a:p>
              <a:pPr marL="0" marR="0" lvl="0" indent="0" algn="ctr" defTabSz="1806325" rtl="0" eaLnBrk="1" fontAlgn="auto" latinLnBrk="0" hangingPunct="1">
                <a:lnSpc>
                  <a:spcPct val="100000"/>
                </a:lnSpc>
                <a:spcBef>
                  <a:spcPct val="0"/>
                </a:spcBef>
                <a:spcAft>
                  <a:spcPts val="0"/>
                </a:spcAft>
                <a:buClrTx/>
                <a:buSzTx/>
                <a:buFontTx/>
                <a:buNone/>
                <a:tabLst/>
                <a:defRPr/>
              </a:pPr>
              <a:r>
                <a:rPr lang="en-US" sz="1800" b="1" dirty="0">
                  <a:solidFill>
                    <a:schemeClr val="bg1"/>
                  </a:solidFill>
                  <a:latin typeface="Amazon Ember Heavy" panose="020B0803020204020204" pitchFamily="34" charset="0"/>
                  <a:ea typeface="Amazon Ember Heavy" panose="020B0803020204020204" pitchFamily="34" charset="0"/>
                  <a:cs typeface="Amazon Ember Heavy" panose="020B0803020204020204" pitchFamily="34" charset="0"/>
                </a:rPr>
                <a:t>People,</a:t>
              </a:r>
              <a:br>
                <a:rPr lang="en-US" sz="1800" b="1" dirty="0">
                  <a:solidFill>
                    <a:schemeClr val="bg1"/>
                  </a:solidFill>
                  <a:latin typeface="Amazon Ember Heavy" panose="020B0803020204020204" pitchFamily="34" charset="0"/>
                  <a:ea typeface="Amazon Ember Heavy" panose="020B0803020204020204" pitchFamily="34" charset="0"/>
                  <a:cs typeface="Amazon Ember Heavy" panose="020B0803020204020204" pitchFamily="34" charset="0"/>
                </a:rPr>
              </a:br>
              <a:r>
                <a:rPr lang="en-US" sz="1800" b="1" dirty="0">
                  <a:solidFill>
                    <a:schemeClr val="bg1"/>
                  </a:solidFill>
                  <a:latin typeface="Amazon Ember Heavy" panose="020B0803020204020204" pitchFamily="34" charset="0"/>
                  <a:ea typeface="Amazon Ember Heavy" panose="020B0803020204020204" pitchFamily="34" charset="0"/>
                  <a:cs typeface="Amazon Ember Heavy" panose="020B0803020204020204" pitchFamily="34" charset="0"/>
                </a:rPr>
                <a:t>Apps, and Devices</a:t>
              </a:r>
            </a:p>
          </p:txBody>
        </p:sp>
        <p:sp>
          <p:nvSpPr>
            <p:cNvPr id="9" name="Oval 8">
              <a:extLst>
                <a:ext uri="{FF2B5EF4-FFF2-40B4-BE49-F238E27FC236}">
                  <a16:creationId xmlns:a16="http://schemas.microsoft.com/office/drawing/2014/main" id="{1686F07E-80FD-2C4C-B094-729C73C32405}"/>
                </a:ext>
              </a:extLst>
            </p:cNvPr>
            <p:cNvSpPr/>
            <p:nvPr/>
          </p:nvSpPr>
          <p:spPr>
            <a:xfrm>
              <a:off x="9190375" y="2286000"/>
              <a:ext cx="2286000" cy="2286000"/>
            </a:xfrm>
            <a:prstGeom prst="ellipse">
              <a:avLst/>
            </a:prstGeom>
            <a:noFill/>
            <a:ln w="25400">
              <a:gradFill>
                <a:gsLst>
                  <a:gs pos="38000">
                    <a:schemeClr val="accent5"/>
                  </a:gs>
                  <a:gs pos="0">
                    <a:schemeClr val="accent5">
                      <a:lumMod val="5000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cxnSp>
        <p:nvCxnSpPr>
          <p:cNvPr id="10" name="Elbow Connector 9">
            <a:extLst>
              <a:ext uri="{FF2B5EF4-FFF2-40B4-BE49-F238E27FC236}">
                <a16:creationId xmlns:a16="http://schemas.microsoft.com/office/drawing/2014/main" id="{A35AE8FF-3078-2143-8E45-A28957EF1AFD}"/>
              </a:ext>
            </a:extLst>
          </p:cNvPr>
          <p:cNvCxnSpPr>
            <a:cxnSpLocks/>
          </p:cNvCxnSpPr>
          <p:nvPr/>
        </p:nvCxnSpPr>
        <p:spPr>
          <a:xfrm rot="5400000">
            <a:off x="6097995" y="222936"/>
            <a:ext cx="12700" cy="8057804"/>
          </a:xfrm>
          <a:prstGeom prst="bentConnector3">
            <a:avLst>
              <a:gd name="adj1" fmla="val 11000000"/>
            </a:avLst>
          </a:prstGeom>
          <a:noFill/>
          <a:ln w="25400" cap="rnd">
            <a:solidFill>
              <a:schemeClr val="bg1"/>
            </a:solidFill>
            <a:round/>
            <a:headEnd type="none" w="lg" len="med"/>
            <a:tailEnd type="arrow" w="lg" len="med"/>
          </a:ln>
        </p:spPr>
        <p:style>
          <a:lnRef idx="1">
            <a:schemeClr val="accent2"/>
          </a:lnRef>
          <a:fillRef idx="3">
            <a:schemeClr val="accent2"/>
          </a:fillRef>
          <a:effectRef idx="2">
            <a:schemeClr val="accent2"/>
          </a:effectRef>
          <a:fontRef idx="minor">
            <a:schemeClr val="lt1"/>
          </a:fontRef>
        </p:style>
      </p:cxnSp>
      <p:sp>
        <p:nvSpPr>
          <p:cNvPr id="11" name="TextBox 10">
            <a:extLst>
              <a:ext uri="{FF2B5EF4-FFF2-40B4-BE49-F238E27FC236}">
                <a16:creationId xmlns:a16="http://schemas.microsoft.com/office/drawing/2014/main" id="{413F7889-A354-314C-B201-835981313E82}"/>
              </a:ext>
            </a:extLst>
          </p:cNvPr>
          <p:cNvSpPr txBox="1"/>
          <p:nvPr/>
        </p:nvSpPr>
        <p:spPr>
          <a:xfrm>
            <a:off x="7999270" y="1467565"/>
            <a:ext cx="1173042" cy="369332"/>
          </a:xfrm>
          <a:prstGeom prst="rect">
            <a:avLst/>
          </a:prstGeom>
          <a:noFill/>
        </p:spPr>
        <p:txBody>
          <a:bodyPr wrap="square" rtlCol="0" anchor="ctr" anchorCtr="0">
            <a:spAutoFit/>
          </a:bodyPr>
          <a:lstStyle/>
          <a:p>
            <a:pPr defTabSz="609576">
              <a:defRPr/>
            </a:pPr>
            <a:r>
              <a:rPr lang="en-US" kern="0" dirty="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Analytics</a:t>
            </a:r>
          </a:p>
        </p:txBody>
      </p:sp>
      <p:sp>
        <p:nvSpPr>
          <p:cNvPr id="12" name="TextBox 11">
            <a:extLst>
              <a:ext uri="{FF2B5EF4-FFF2-40B4-BE49-F238E27FC236}">
                <a16:creationId xmlns:a16="http://schemas.microsoft.com/office/drawing/2014/main" id="{C3A93C34-9B4B-8E44-8F76-A2382F449CF1}"/>
              </a:ext>
            </a:extLst>
          </p:cNvPr>
          <p:cNvSpPr txBox="1"/>
          <p:nvPr/>
        </p:nvSpPr>
        <p:spPr>
          <a:xfrm>
            <a:off x="3126275" y="4030118"/>
            <a:ext cx="1173042" cy="646331"/>
          </a:xfrm>
          <a:prstGeom prst="rect">
            <a:avLst/>
          </a:prstGeom>
          <a:noFill/>
        </p:spPr>
        <p:txBody>
          <a:bodyPr wrap="square" rtlCol="0" anchor="ctr" anchorCtr="0">
            <a:spAutoFit/>
          </a:bodyPr>
          <a:lstStyle/>
          <a:p>
            <a:pPr algn="r" defTabSz="609576">
              <a:defRPr/>
            </a:pPr>
            <a:r>
              <a:rPr lang="en-US" kern="0" dirty="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Machine Learning</a:t>
            </a:r>
          </a:p>
        </p:txBody>
      </p:sp>
      <p:sp>
        <p:nvSpPr>
          <p:cNvPr id="13" name="TextBox 12">
            <a:extLst>
              <a:ext uri="{FF2B5EF4-FFF2-40B4-BE49-F238E27FC236}">
                <a16:creationId xmlns:a16="http://schemas.microsoft.com/office/drawing/2014/main" id="{C11B47A7-CE0D-9548-B87C-5EDA057A9D44}"/>
              </a:ext>
            </a:extLst>
          </p:cNvPr>
          <p:cNvSpPr txBox="1"/>
          <p:nvPr/>
        </p:nvSpPr>
        <p:spPr>
          <a:xfrm>
            <a:off x="8059671" y="4211925"/>
            <a:ext cx="1528001" cy="369332"/>
          </a:xfrm>
          <a:prstGeom prst="rect">
            <a:avLst/>
          </a:prstGeom>
          <a:noFill/>
        </p:spPr>
        <p:txBody>
          <a:bodyPr wrap="square" rtlCol="0" anchor="ctr" anchorCtr="0">
            <a:spAutoFit/>
          </a:bodyPr>
          <a:lstStyle/>
          <a:p>
            <a:pPr defTabSz="609576">
              <a:defRPr/>
            </a:pPr>
            <a:r>
              <a:rPr lang="en-US" kern="0" dirty="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Databases</a:t>
            </a:r>
          </a:p>
        </p:txBody>
      </p:sp>
      <p:grpSp>
        <p:nvGrpSpPr>
          <p:cNvPr id="14" name="Group 13">
            <a:extLst>
              <a:ext uri="{FF2B5EF4-FFF2-40B4-BE49-F238E27FC236}">
                <a16:creationId xmlns:a16="http://schemas.microsoft.com/office/drawing/2014/main" id="{A70EC936-FAF9-5349-BE57-3F0A7475E1DA}"/>
              </a:ext>
            </a:extLst>
          </p:cNvPr>
          <p:cNvGrpSpPr/>
          <p:nvPr/>
        </p:nvGrpSpPr>
        <p:grpSpPr>
          <a:xfrm>
            <a:off x="4190679" y="1059891"/>
            <a:ext cx="3982292" cy="3959900"/>
            <a:chOff x="4397157" y="1059891"/>
            <a:chExt cx="3982292" cy="3959900"/>
          </a:xfrm>
        </p:grpSpPr>
        <p:sp>
          <p:nvSpPr>
            <p:cNvPr id="15" name="Arc 14">
              <a:extLst>
                <a:ext uri="{FF2B5EF4-FFF2-40B4-BE49-F238E27FC236}">
                  <a16:creationId xmlns:a16="http://schemas.microsoft.com/office/drawing/2014/main" id="{C236F229-90C9-1048-A398-84A7280268DD}"/>
                </a:ext>
              </a:extLst>
            </p:cNvPr>
            <p:cNvSpPr/>
            <p:nvPr/>
          </p:nvSpPr>
          <p:spPr bwMode="auto">
            <a:xfrm>
              <a:off x="4397157" y="1137658"/>
              <a:ext cx="3868993" cy="3868989"/>
            </a:xfrm>
            <a:prstGeom prst="arc">
              <a:avLst>
                <a:gd name="adj1" fmla="val 19827239"/>
                <a:gd name="adj2" fmla="val 1577754"/>
              </a:avLst>
            </a:prstGeom>
            <a:noFill/>
            <a:ln w="2540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rtl="0" eaLnBrk="0" fontAlgn="base" latinLnBrk="0" hangingPunct="0">
                <a:lnSpc>
                  <a:spcPct val="90000"/>
                </a:lnSpc>
                <a:spcBef>
                  <a:spcPct val="0"/>
                </a:spcBef>
                <a:spcAft>
                  <a:spcPct val="0"/>
                </a:spcAft>
                <a:buClrTx/>
                <a:buSzTx/>
                <a:buFontTx/>
                <a:buNone/>
                <a:tabLst/>
                <a:defRPr/>
              </a:pPr>
              <a:endParaRPr kumimoji="0" lang="en-US" sz="1455" b="0" i="0" u="none" strike="noStrike" kern="1200" cap="none" spc="0" normalizeH="0" baseline="0" noProof="0" dirty="0">
                <a:ln>
                  <a:noFill/>
                </a:ln>
                <a:solidFill>
                  <a:schemeClr val="bg1"/>
                </a:solidFill>
                <a:effectLst/>
                <a:uLnTx/>
                <a:uFillTx/>
                <a:latin typeface="Amazon Ember"/>
                <a:ea typeface="Segoe UI" pitchFamily="34" charset="0"/>
                <a:cs typeface="Segoe UI" pitchFamily="34" charset="0"/>
              </a:endParaRPr>
            </a:p>
          </p:txBody>
        </p:sp>
        <p:grpSp>
          <p:nvGrpSpPr>
            <p:cNvPr id="16" name="Group 15">
              <a:extLst>
                <a:ext uri="{FF2B5EF4-FFF2-40B4-BE49-F238E27FC236}">
                  <a16:creationId xmlns:a16="http://schemas.microsoft.com/office/drawing/2014/main" id="{7CAD9D5D-1E6E-DF42-9481-72F5FA4AFE23}"/>
                </a:ext>
              </a:extLst>
            </p:cNvPr>
            <p:cNvGrpSpPr/>
            <p:nvPr/>
          </p:nvGrpSpPr>
          <p:grpSpPr>
            <a:xfrm>
              <a:off x="7293153" y="3958792"/>
              <a:ext cx="837069" cy="837069"/>
              <a:chOff x="3538725" y="4227698"/>
              <a:chExt cx="940785" cy="940785"/>
            </a:xfrm>
          </p:grpSpPr>
          <p:sp>
            <p:nvSpPr>
              <p:cNvPr id="31" name="Oval 30">
                <a:extLst>
                  <a:ext uri="{FF2B5EF4-FFF2-40B4-BE49-F238E27FC236}">
                    <a16:creationId xmlns:a16="http://schemas.microsoft.com/office/drawing/2014/main" id="{D9BD2A53-0880-BC41-A679-0DB92CDEBD07}"/>
                  </a:ext>
                </a:extLst>
              </p:cNvPr>
              <p:cNvSpPr/>
              <p:nvPr/>
            </p:nvSpPr>
            <p:spPr>
              <a:xfrm>
                <a:off x="3538725" y="4227698"/>
                <a:ext cx="940785" cy="940785"/>
              </a:xfrm>
              <a:prstGeom prst="ellipse">
                <a:avLst/>
              </a:prstGeom>
              <a:gradFill>
                <a:gsLst>
                  <a:gs pos="0">
                    <a:schemeClr val="accent4">
                      <a:lumMod val="50000"/>
                      <a:alpha val="10000"/>
                    </a:schemeClr>
                  </a:gs>
                  <a:gs pos="100000">
                    <a:schemeClr val="accent4">
                      <a:lumMod val="60000"/>
                      <a:lumOff val="40000"/>
                      <a:alpha val="10000"/>
                    </a:schemeClr>
                  </a:gs>
                </a:gsLst>
                <a:lin ang="18600000" scaled="0"/>
              </a:gradFill>
              <a:ln w="25400">
                <a:gradFill>
                  <a:gsLst>
                    <a:gs pos="0">
                      <a:schemeClr val="accent4">
                        <a:lumMod val="50000"/>
                      </a:schemeClr>
                    </a:gs>
                    <a:gs pos="100000">
                      <a:schemeClr val="accent4">
                        <a:lumMod val="60000"/>
                        <a:lumOff val="40000"/>
                      </a:schemeClr>
                    </a:gs>
                  </a:gsLst>
                  <a:lin ang="186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200" dirty="0">
                  <a:solidFill>
                    <a:schemeClr val="bg1"/>
                  </a:solidFill>
                </a:endParaRPr>
              </a:p>
            </p:txBody>
          </p:sp>
          <p:sp>
            <p:nvSpPr>
              <p:cNvPr id="32" name="Freeform: Shape 222">
                <a:extLst>
                  <a:ext uri="{FF2B5EF4-FFF2-40B4-BE49-F238E27FC236}">
                    <a16:creationId xmlns:a16="http://schemas.microsoft.com/office/drawing/2014/main" id="{10BCD728-10B5-CC4F-AB10-2E35C56BE9D5}"/>
                  </a:ext>
                </a:extLst>
              </p:cNvPr>
              <p:cNvSpPr/>
              <p:nvPr/>
            </p:nvSpPr>
            <p:spPr>
              <a:xfrm>
                <a:off x="3806449" y="4408142"/>
                <a:ext cx="396678" cy="584577"/>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1000">
                    <a:schemeClr val="accent4">
                      <a:lumMod val="50000"/>
                    </a:schemeClr>
                  </a:gs>
                  <a:gs pos="98000">
                    <a:schemeClr val="accent4">
                      <a:lumMod val="60000"/>
                      <a:lumOff val="40000"/>
                    </a:schemeClr>
                  </a:gs>
                  <a:gs pos="49000">
                    <a:schemeClr val="accent4"/>
                  </a:gs>
                </a:gsLst>
                <a:lin ang="16200000" scaled="1"/>
              </a:gradFill>
              <a:ln w="6342" cap="flat">
                <a:noFill/>
                <a:prstDash val="solid"/>
                <a:miter/>
              </a:ln>
            </p:spPr>
            <p:txBody>
              <a:bodyPr rtlCol="0" anchor="ctr"/>
              <a:lstStyle/>
              <a:p>
                <a:endParaRPr lang="en-US" dirty="0">
                  <a:solidFill>
                    <a:schemeClr val="bg1"/>
                  </a:solidFill>
                </a:endParaRPr>
              </a:p>
            </p:txBody>
          </p:sp>
        </p:grpSp>
        <p:grpSp>
          <p:nvGrpSpPr>
            <p:cNvPr id="17" name="Group 16">
              <a:extLst>
                <a:ext uri="{FF2B5EF4-FFF2-40B4-BE49-F238E27FC236}">
                  <a16:creationId xmlns:a16="http://schemas.microsoft.com/office/drawing/2014/main" id="{59A841E8-EA4F-4A4F-8B01-4F6111CFB9E6}"/>
                </a:ext>
              </a:extLst>
            </p:cNvPr>
            <p:cNvGrpSpPr/>
            <p:nvPr/>
          </p:nvGrpSpPr>
          <p:grpSpPr>
            <a:xfrm>
              <a:off x="4685462" y="1356896"/>
              <a:ext cx="837072" cy="837072"/>
              <a:chOff x="4477567" y="989082"/>
              <a:chExt cx="940789" cy="940789"/>
            </a:xfrm>
          </p:grpSpPr>
          <p:sp>
            <p:nvSpPr>
              <p:cNvPr id="29" name="Oval 28">
                <a:extLst>
                  <a:ext uri="{FF2B5EF4-FFF2-40B4-BE49-F238E27FC236}">
                    <a16:creationId xmlns:a16="http://schemas.microsoft.com/office/drawing/2014/main" id="{4B532D70-98C6-E54F-B8F6-F2947E1E7353}"/>
                  </a:ext>
                </a:extLst>
              </p:cNvPr>
              <p:cNvSpPr/>
              <p:nvPr/>
            </p:nvSpPr>
            <p:spPr>
              <a:xfrm>
                <a:off x="4477567" y="989082"/>
                <a:ext cx="940789" cy="940789"/>
              </a:xfrm>
              <a:prstGeom prst="ellipse">
                <a:avLst/>
              </a:prstGeom>
              <a:gradFill>
                <a:gsLst>
                  <a:gs pos="38000">
                    <a:schemeClr val="accent5">
                      <a:alpha val="10000"/>
                    </a:schemeClr>
                  </a:gs>
                  <a:gs pos="0">
                    <a:schemeClr val="accent5">
                      <a:lumMod val="50000"/>
                      <a:alpha val="10000"/>
                    </a:schemeClr>
                  </a:gs>
                  <a:gs pos="100000">
                    <a:schemeClr val="accent2">
                      <a:alpha val="20000"/>
                    </a:schemeClr>
                  </a:gs>
                </a:gsLst>
                <a:lin ang="18600000" scaled="0"/>
              </a:gradFill>
              <a:ln w="25400">
                <a:gradFill>
                  <a:gsLst>
                    <a:gs pos="38000">
                      <a:schemeClr val="accent5"/>
                    </a:gs>
                    <a:gs pos="0">
                      <a:schemeClr val="accent5">
                        <a:lumMod val="50000"/>
                      </a:schemeClr>
                    </a:gs>
                    <a:gs pos="100000">
                      <a:schemeClr val="accent2"/>
                    </a:gs>
                  </a:gsLst>
                  <a:lin ang="18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Freeform: Shape 1044">
                <a:extLst>
                  <a:ext uri="{FF2B5EF4-FFF2-40B4-BE49-F238E27FC236}">
                    <a16:creationId xmlns:a16="http://schemas.microsoft.com/office/drawing/2014/main" id="{FD73428A-5F8E-374E-9C62-F7C12B87038C}"/>
                  </a:ext>
                </a:extLst>
              </p:cNvPr>
              <p:cNvSpPr/>
              <p:nvPr/>
            </p:nvSpPr>
            <p:spPr>
              <a:xfrm>
                <a:off x="4680286" y="1138396"/>
                <a:ext cx="539414" cy="596007"/>
              </a:xfrm>
              <a:custGeom>
                <a:avLst/>
                <a:gdLst>
                  <a:gd name="connsiteX0" fmla="*/ 499825 w 627000"/>
                  <a:gd name="connsiteY0" fmla="*/ 427104 h 692782"/>
                  <a:gd name="connsiteX1" fmla="*/ 541036 w 627000"/>
                  <a:gd name="connsiteY1" fmla="*/ 445521 h 692782"/>
                  <a:gd name="connsiteX2" fmla="*/ 595329 w 627000"/>
                  <a:gd name="connsiteY2" fmla="*/ 392179 h 692782"/>
                  <a:gd name="connsiteX3" fmla="*/ 595329 w 627000"/>
                  <a:gd name="connsiteY3" fmla="*/ 392179 h 692782"/>
                  <a:gd name="connsiteX4" fmla="*/ 569231 w 627000"/>
                  <a:gd name="connsiteY4" fmla="*/ 392179 h 692782"/>
                  <a:gd name="connsiteX5" fmla="*/ 541036 w 627000"/>
                  <a:gd name="connsiteY5" fmla="*/ 420121 h 692782"/>
                  <a:gd name="connsiteX6" fmla="*/ 512906 w 627000"/>
                  <a:gd name="connsiteY6" fmla="*/ 392179 h 692782"/>
                  <a:gd name="connsiteX7" fmla="*/ 486745 w 627000"/>
                  <a:gd name="connsiteY7" fmla="*/ 392179 h 692782"/>
                  <a:gd name="connsiteX8" fmla="*/ 458613 w 627000"/>
                  <a:gd name="connsiteY8" fmla="*/ 420121 h 692782"/>
                  <a:gd name="connsiteX9" fmla="*/ 430420 w 627000"/>
                  <a:gd name="connsiteY9" fmla="*/ 392179 h 692782"/>
                  <a:gd name="connsiteX10" fmla="*/ 404322 w 627000"/>
                  <a:gd name="connsiteY10" fmla="*/ 392179 h 692782"/>
                  <a:gd name="connsiteX11" fmla="*/ 376127 w 627000"/>
                  <a:gd name="connsiteY11" fmla="*/ 420121 h 692782"/>
                  <a:gd name="connsiteX12" fmla="*/ 347933 w 627000"/>
                  <a:gd name="connsiteY12" fmla="*/ 392179 h 692782"/>
                  <a:gd name="connsiteX13" fmla="*/ 321836 w 627000"/>
                  <a:gd name="connsiteY13" fmla="*/ 392179 h 692782"/>
                  <a:gd name="connsiteX14" fmla="*/ 293641 w 627000"/>
                  <a:gd name="connsiteY14" fmla="*/ 420121 h 692782"/>
                  <a:gd name="connsiteX15" fmla="*/ 293641 w 627000"/>
                  <a:gd name="connsiteY15" fmla="*/ 445521 h 692782"/>
                  <a:gd name="connsiteX16" fmla="*/ 334916 w 627000"/>
                  <a:gd name="connsiteY16" fmla="*/ 427104 h 692782"/>
                  <a:gd name="connsiteX17" fmla="*/ 376127 w 627000"/>
                  <a:gd name="connsiteY17" fmla="*/ 445521 h 692782"/>
                  <a:gd name="connsiteX18" fmla="*/ 417338 w 627000"/>
                  <a:gd name="connsiteY18" fmla="*/ 427104 h 692782"/>
                  <a:gd name="connsiteX19" fmla="*/ 458613 w 627000"/>
                  <a:gd name="connsiteY19" fmla="*/ 445521 h 692782"/>
                  <a:gd name="connsiteX20" fmla="*/ 499825 w 627000"/>
                  <a:gd name="connsiteY20" fmla="*/ 427104 h 692782"/>
                  <a:gd name="connsiteX21" fmla="*/ 488333 w 627000"/>
                  <a:gd name="connsiteY21" fmla="*/ 252479 h 692782"/>
                  <a:gd name="connsiteX22" fmla="*/ 462233 w 627000"/>
                  <a:gd name="connsiteY22" fmla="*/ 252479 h 692782"/>
                  <a:gd name="connsiteX23" fmla="*/ 434040 w 627000"/>
                  <a:gd name="connsiteY23" fmla="*/ 280421 h 692782"/>
                  <a:gd name="connsiteX24" fmla="*/ 405910 w 627000"/>
                  <a:gd name="connsiteY24" fmla="*/ 252479 h 692782"/>
                  <a:gd name="connsiteX25" fmla="*/ 379747 w 627000"/>
                  <a:gd name="connsiteY25" fmla="*/ 252479 h 692782"/>
                  <a:gd name="connsiteX26" fmla="*/ 351617 w 627000"/>
                  <a:gd name="connsiteY26" fmla="*/ 280421 h 692782"/>
                  <a:gd name="connsiteX27" fmla="*/ 323423 w 627000"/>
                  <a:gd name="connsiteY27" fmla="*/ 252479 h 692782"/>
                  <a:gd name="connsiteX28" fmla="*/ 297324 w 627000"/>
                  <a:gd name="connsiteY28" fmla="*/ 252479 h 692782"/>
                  <a:gd name="connsiteX29" fmla="*/ 269130 w 627000"/>
                  <a:gd name="connsiteY29" fmla="*/ 280421 h 692782"/>
                  <a:gd name="connsiteX30" fmla="*/ 269130 w 627000"/>
                  <a:gd name="connsiteY30" fmla="*/ 305821 h 692782"/>
                  <a:gd name="connsiteX31" fmla="*/ 310342 w 627000"/>
                  <a:gd name="connsiteY31" fmla="*/ 286771 h 692782"/>
                  <a:gd name="connsiteX32" fmla="*/ 351617 w 627000"/>
                  <a:gd name="connsiteY32" fmla="*/ 305821 h 692782"/>
                  <a:gd name="connsiteX33" fmla="*/ 392828 w 627000"/>
                  <a:gd name="connsiteY33" fmla="*/ 286771 h 692782"/>
                  <a:gd name="connsiteX34" fmla="*/ 434040 w 627000"/>
                  <a:gd name="connsiteY34" fmla="*/ 305821 h 692782"/>
                  <a:gd name="connsiteX35" fmla="*/ 475315 w 627000"/>
                  <a:gd name="connsiteY35" fmla="*/ 286771 h 692782"/>
                  <a:gd name="connsiteX36" fmla="*/ 516526 w 627000"/>
                  <a:gd name="connsiteY36" fmla="*/ 305821 h 692782"/>
                  <a:gd name="connsiteX37" fmla="*/ 516526 w 627000"/>
                  <a:gd name="connsiteY37" fmla="*/ 280421 h 692782"/>
                  <a:gd name="connsiteX38" fmla="*/ 488333 w 627000"/>
                  <a:gd name="connsiteY38" fmla="*/ 252479 h 692782"/>
                  <a:gd name="connsiteX39" fmla="*/ 281258 w 627000"/>
                  <a:gd name="connsiteY39" fmla="*/ 603000 h 692782"/>
                  <a:gd name="connsiteX40" fmla="*/ 322470 w 627000"/>
                  <a:gd name="connsiteY40" fmla="*/ 583950 h 692782"/>
                  <a:gd name="connsiteX41" fmla="*/ 363745 w 627000"/>
                  <a:gd name="connsiteY41" fmla="*/ 603000 h 692782"/>
                  <a:gd name="connsiteX42" fmla="*/ 404956 w 627000"/>
                  <a:gd name="connsiteY42" fmla="*/ 583950 h 692782"/>
                  <a:gd name="connsiteX43" fmla="*/ 446168 w 627000"/>
                  <a:gd name="connsiteY43" fmla="*/ 603000 h 692782"/>
                  <a:gd name="connsiteX44" fmla="*/ 446168 w 627000"/>
                  <a:gd name="connsiteY44" fmla="*/ 577600 h 692782"/>
                  <a:gd name="connsiteX45" fmla="*/ 418038 w 627000"/>
                  <a:gd name="connsiteY45" fmla="*/ 549658 h 692782"/>
                  <a:gd name="connsiteX46" fmla="*/ 391875 w 627000"/>
                  <a:gd name="connsiteY46" fmla="*/ 549658 h 692782"/>
                  <a:gd name="connsiteX47" fmla="*/ 363745 w 627000"/>
                  <a:gd name="connsiteY47" fmla="*/ 577600 h 692782"/>
                  <a:gd name="connsiteX48" fmla="*/ 335551 w 627000"/>
                  <a:gd name="connsiteY48" fmla="*/ 549658 h 692782"/>
                  <a:gd name="connsiteX49" fmla="*/ 309452 w 627000"/>
                  <a:gd name="connsiteY49" fmla="*/ 549658 h 692782"/>
                  <a:gd name="connsiteX50" fmla="*/ 281258 w 627000"/>
                  <a:gd name="connsiteY50" fmla="*/ 577600 h 692782"/>
                  <a:gd name="connsiteX51" fmla="*/ 253065 w 627000"/>
                  <a:gd name="connsiteY51" fmla="*/ 549658 h 692782"/>
                  <a:gd name="connsiteX52" fmla="*/ 226966 w 627000"/>
                  <a:gd name="connsiteY52" fmla="*/ 549658 h 692782"/>
                  <a:gd name="connsiteX53" fmla="*/ 198772 w 627000"/>
                  <a:gd name="connsiteY53" fmla="*/ 577600 h 692782"/>
                  <a:gd name="connsiteX54" fmla="*/ 198772 w 627000"/>
                  <a:gd name="connsiteY54" fmla="*/ 603000 h 692782"/>
                  <a:gd name="connsiteX55" fmla="*/ 240047 w 627000"/>
                  <a:gd name="connsiteY55" fmla="*/ 583950 h 692782"/>
                  <a:gd name="connsiteX56" fmla="*/ 281258 w 627000"/>
                  <a:gd name="connsiteY56" fmla="*/ 603000 h 692782"/>
                  <a:gd name="connsiteX57" fmla="*/ 95712 w 627000"/>
                  <a:gd name="connsiteY57" fmla="*/ 103886 h 692782"/>
                  <a:gd name="connsiteX58" fmla="*/ 108793 w 627000"/>
                  <a:gd name="connsiteY58" fmla="*/ 103886 h 692782"/>
                  <a:gd name="connsiteX59" fmla="*/ 108793 w 627000"/>
                  <a:gd name="connsiteY59" fmla="*/ 91186 h 692782"/>
                  <a:gd name="connsiteX60" fmla="*/ 95712 w 627000"/>
                  <a:gd name="connsiteY60" fmla="*/ 91186 h 692782"/>
                  <a:gd name="connsiteX61" fmla="*/ 69612 w 627000"/>
                  <a:gd name="connsiteY61" fmla="*/ 116586 h 692782"/>
                  <a:gd name="connsiteX62" fmla="*/ 69612 w 627000"/>
                  <a:gd name="connsiteY62" fmla="*/ 77854 h 692782"/>
                  <a:gd name="connsiteX63" fmla="*/ 82312 w 627000"/>
                  <a:gd name="connsiteY63" fmla="*/ 65154 h 692782"/>
                  <a:gd name="connsiteX64" fmla="*/ 82694 w 627000"/>
                  <a:gd name="connsiteY64" fmla="*/ 65154 h 692782"/>
                  <a:gd name="connsiteX65" fmla="*/ 121873 w 627000"/>
                  <a:gd name="connsiteY65" fmla="*/ 65154 h 692782"/>
                  <a:gd name="connsiteX66" fmla="*/ 134573 w 627000"/>
                  <a:gd name="connsiteY66" fmla="*/ 77854 h 692782"/>
                  <a:gd name="connsiteX67" fmla="*/ 134573 w 627000"/>
                  <a:gd name="connsiteY67" fmla="*/ 116586 h 692782"/>
                  <a:gd name="connsiteX68" fmla="*/ 121873 w 627000"/>
                  <a:gd name="connsiteY68" fmla="*/ 129286 h 692782"/>
                  <a:gd name="connsiteX69" fmla="*/ 82694 w 627000"/>
                  <a:gd name="connsiteY69" fmla="*/ 129286 h 692782"/>
                  <a:gd name="connsiteX70" fmla="*/ 69612 w 627000"/>
                  <a:gd name="connsiteY70" fmla="*/ 117225 h 692782"/>
                  <a:gd name="connsiteX71" fmla="*/ 69612 w 627000"/>
                  <a:gd name="connsiteY71" fmla="*/ 116586 h 692782"/>
                  <a:gd name="connsiteX72" fmla="*/ 174135 w 627000"/>
                  <a:gd name="connsiteY72" fmla="*/ 52454 h 692782"/>
                  <a:gd name="connsiteX73" fmla="*/ 186835 w 627000"/>
                  <a:gd name="connsiteY73" fmla="*/ 52454 h 692782"/>
                  <a:gd name="connsiteX74" fmla="*/ 186835 w 627000"/>
                  <a:gd name="connsiteY74" fmla="*/ 39754 h 692782"/>
                  <a:gd name="connsiteX75" fmla="*/ 174135 w 627000"/>
                  <a:gd name="connsiteY75" fmla="*/ 39754 h 692782"/>
                  <a:gd name="connsiteX76" fmla="*/ 147972 w 627000"/>
                  <a:gd name="connsiteY76" fmla="*/ 65154 h 692782"/>
                  <a:gd name="connsiteX77" fmla="*/ 147972 w 627000"/>
                  <a:gd name="connsiteY77" fmla="*/ 27054 h 692782"/>
                  <a:gd name="connsiteX78" fmla="*/ 160672 w 627000"/>
                  <a:gd name="connsiteY78" fmla="*/ 13721 h 692782"/>
                  <a:gd name="connsiteX79" fmla="*/ 161053 w 627000"/>
                  <a:gd name="connsiteY79" fmla="*/ 14354 h 692782"/>
                  <a:gd name="connsiteX80" fmla="*/ 200232 w 627000"/>
                  <a:gd name="connsiteY80" fmla="*/ 14354 h 692782"/>
                  <a:gd name="connsiteX81" fmla="*/ 213314 w 627000"/>
                  <a:gd name="connsiteY81" fmla="*/ 26421 h 692782"/>
                  <a:gd name="connsiteX82" fmla="*/ 213314 w 627000"/>
                  <a:gd name="connsiteY82" fmla="*/ 27054 h 692782"/>
                  <a:gd name="connsiteX83" fmla="*/ 213314 w 627000"/>
                  <a:gd name="connsiteY83" fmla="*/ 65154 h 692782"/>
                  <a:gd name="connsiteX84" fmla="*/ 200614 w 627000"/>
                  <a:gd name="connsiteY84" fmla="*/ 77854 h 692782"/>
                  <a:gd name="connsiteX85" fmla="*/ 200232 w 627000"/>
                  <a:gd name="connsiteY85" fmla="*/ 77854 h 692782"/>
                  <a:gd name="connsiteX86" fmla="*/ 161053 w 627000"/>
                  <a:gd name="connsiteY86" fmla="*/ 77854 h 692782"/>
                  <a:gd name="connsiteX87" fmla="*/ 147972 w 627000"/>
                  <a:gd name="connsiteY87" fmla="*/ 65786 h 692782"/>
                  <a:gd name="connsiteX88" fmla="*/ 147972 w 627000"/>
                  <a:gd name="connsiteY88" fmla="*/ 65154 h 692782"/>
                  <a:gd name="connsiteX89" fmla="*/ 187151 w 627000"/>
                  <a:gd name="connsiteY89" fmla="*/ 141986 h 692782"/>
                  <a:gd name="connsiteX90" fmla="*/ 200232 w 627000"/>
                  <a:gd name="connsiteY90" fmla="*/ 141986 h 692782"/>
                  <a:gd name="connsiteX91" fmla="*/ 200232 w 627000"/>
                  <a:gd name="connsiteY91" fmla="*/ 129286 h 692782"/>
                  <a:gd name="connsiteX92" fmla="*/ 187151 w 627000"/>
                  <a:gd name="connsiteY92" fmla="*/ 129286 h 692782"/>
                  <a:gd name="connsiteX93" fmla="*/ 213314 w 627000"/>
                  <a:gd name="connsiteY93" fmla="*/ 103886 h 692782"/>
                  <a:gd name="connsiteX94" fmla="*/ 226014 w 627000"/>
                  <a:gd name="connsiteY94" fmla="*/ 116586 h 692782"/>
                  <a:gd name="connsiteX95" fmla="*/ 226014 w 627000"/>
                  <a:gd name="connsiteY95" fmla="*/ 155325 h 692782"/>
                  <a:gd name="connsiteX96" fmla="*/ 213314 w 627000"/>
                  <a:gd name="connsiteY96" fmla="*/ 168025 h 692782"/>
                  <a:gd name="connsiteX97" fmla="*/ 174135 w 627000"/>
                  <a:gd name="connsiteY97" fmla="*/ 168025 h 692782"/>
                  <a:gd name="connsiteX98" fmla="*/ 161053 w 627000"/>
                  <a:gd name="connsiteY98" fmla="*/ 155325 h 692782"/>
                  <a:gd name="connsiteX99" fmla="*/ 161053 w 627000"/>
                  <a:gd name="connsiteY99" fmla="*/ 155325 h 692782"/>
                  <a:gd name="connsiteX100" fmla="*/ 161053 w 627000"/>
                  <a:gd name="connsiteY100" fmla="*/ 116586 h 692782"/>
                  <a:gd name="connsiteX101" fmla="*/ 173753 w 627000"/>
                  <a:gd name="connsiteY101" fmla="*/ 103886 h 692782"/>
                  <a:gd name="connsiteX102" fmla="*/ 174135 w 627000"/>
                  <a:gd name="connsiteY102" fmla="*/ 103886 h 692782"/>
                  <a:gd name="connsiteX103" fmla="*/ 163466 w 627000"/>
                  <a:gd name="connsiteY103" fmla="*/ 207396 h 692782"/>
                  <a:gd name="connsiteX104" fmla="*/ 63644 w 627000"/>
                  <a:gd name="connsiteY104" fmla="*/ 200407 h 692782"/>
                  <a:gd name="connsiteX105" fmla="*/ 146194 w 627000"/>
                  <a:gd name="connsiteY105" fmla="*/ 328046 h 692782"/>
                  <a:gd name="connsiteX106" fmla="*/ 148226 w 627000"/>
                  <a:gd name="connsiteY106" fmla="*/ 335029 h 692782"/>
                  <a:gd name="connsiteX107" fmla="*/ 148226 w 627000"/>
                  <a:gd name="connsiteY107" fmla="*/ 350904 h 692782"/>
                  <a:gd name="connsiteX108" fmla="*/ 174387 w 627000"/>
                  <a:gd name="connsiteY108" fmla="*/ 350904 h 692782"/>
                  <a:gd name="connsiteX109" fmla="*/ 174387 w 627000"/>
                  <a:gd name="connsiteY109" fmla="*/ 334396 h 692782"/>
                  <a:gd name="connsiteX110" fmla="*/ 176356 w 627000"/>
                  <a:gd name="connsiteY110" fmla="*/ 327407 h 692782"/>
                  <a:gd name="connsiteX111" fmla="*/ 262081 w 627000"/>
                  <a:gd name="connsiteY111" fmla="*/ 200407 h 692782"/>
                  <a:gd name="connsiteX112" fmla="*/ 163720 w 627000"/>
                  <a:gd name="connsiteY112" fmla="*/ 207396 h 692782"/>
                  <a:gd name="connsiteX113" fmla="*/ 18242 w 627000"/>
                  <a:gd name="connsiteY113" fmla="*/ 175007 h 692782"/>
                  <a:gd name="connsiteX114" fmla="*/ 18242 w 627000"/>
                  <a:gd name="connsiteY114" fmla="*/ 173104 h 692782"/>
                  <a:gd name="connsiteX115" fmla="*/ 147972 w 627000"/>
                  <a:gd name="connsiteY115" fmla="*/ 138811 h 692782"/>
                  <a:gd name="connsiteX116" fmla="*/ 148480 w 627000"/>
                  <a:gd name="connsiteY116" fmla="*/ 164211 h 692782"/>
                  <a:gd name="connsiteX117" fmla="*/ 58247 w 627000"/>
                  <a:gd name="connsiteY117" fmla="*/ 173104 h 692782"/>
                  <a:gd name="connsiteX118" fmla="*/ 163720 w 627000"/>
                  <a:gd name="connsiteY118" fmla="*/ 181357 h 692782"/>
                  <a:gd name="connsiteX119" fmla="*/ 269003 w 627000"/>
                  <a:gd name="connsiteY119" fmla="*/ 172471 h 692782"/>
                  <a:gd name="connsiteX120" fmla="*/ 240238 w 627000"/>
                  <a:gd name="connsiteY120" fmla="*/ 168025 h 692782"/>
                  <a:gd name="connsiteX121" fmla="*/ 243413 w 627000"/>
                  <a:gd name="connsiteY121" fmla="*/ 142625 h 692782"/>
                  <a:gd name="connsiteX122" fmla="*/ 309198 w 627000"/>
                  <a:gd name="connsiteY122" fmla="*/ 173104 h 692782"/>
                  <a:gd name="connsiteX123" fmla="*/ 303547 w 627000"/>
                  <a:gd name="connsiteY123" fmla="*/ 185804 h 692782"/>
                  <a:gd name="connsiteX124" fmla="*/ 200487 w 627000"/>
                  <a:gd name="connsiteY124" fmla="*/ 338204 h 692782"/>
                  <a:gd name="connsiteX125" fmla="*/ 200487 w 627000"/>
                  <a:gd name="connsiteY125" fmla="*/ 360429 h 692782"/>
                  <a:gd name="connsiteX126" fmla="*/ 192295 w 627000"/>
                  <a:gd name="connsiteY126" fmla="*/ 372496 h 692782"/>
                  <a:gd name="connsiteX127" fmla="*/ 161878 w 627000"/>
                  <a:gd name="connsiteY127" fmla="*/ 378207 h 692782"/>
                  <a:gd name="connsiteX128" fmla="*/ 130637 w 627000"/>
                  <a:gd name="connsiteY128" fmla="*/ 372496 h 692782"/>
                  <a:gd name="connsiteX129" fmla="*/ 122127 w 627000"/>
                  <a:gd name="connsiteY129" fmla="*/ 360429 h 692782"/>
                  <a:gd name="connsiteX130" fmla="*/ 122127 w 627000"/>
                  <a:gd name="connsiteY130" fmla="*/ 338204 h 692782"/>
                  <a:gd name="connsiteX131" fmla="*/ 21860 w 627000"/>
                  <a:gd name="connsiteY131" fmla="*/ 183261 h 692782"/>
                  <a:gd name="connsiteX132" fmla="*/ 21860 w 627000"/>
                  <a:gd name="connsiteY132" fmla="*/ 183261 h 692782"/>
                  <a:gd name="connsiteX133" fmla="*/ 21860 w 627000"/>
                  <a:gd name="connsiteY133" fmla="*/ 183261 h 692782"/>
                  <a:gd name="connsiteX134" fmla="*/ 19893 w 627000"/>
                  <a:gd name="connsiteY134" fmla="*/ 180086 h 692782"/>
                  <a:gd name="connsiteX135" fmla="*/ 19893 w 627000"/>
                  <a:gd name="connsiteY135" fmla="*/ 180086 h 692782"/>
                  <a:gd name="connsiteX136" fmla="*/ 18496 w 627000"/>
                  <a:gd name="connsiteY136" fmla="*/ 175646 h 692782"/>
                  <a:gd name="connsiteX137" fmla="*/ 147972 w 627000"/>
                  <a:gd name="connsiteY137" fmla="*/ 424561 h 692782"/>
                  <a:gd name="connsiteX138" fmla="*/ 147972 w 627000"/>
                  <a:gd name="connsiteY138" fmla="*/ 385829 h 692782"/>
                  <a:gd name="connsiteX139" fmla="*/ 121873 w 627000"/>
                  <a:gd name="connsiteY139" fmla="*/ 385829 h 692782"/>
                  <a:gd name="connsiteX140" fmla="*/ 121873 w 627000"/>
                  <a:gd name="connsiteY140" fmla="*/ 411229 h 692782"/>
                  <a:gd name="connsiteX141" fmla="*/ 95712 w 627000"/>
                  <a:gd name="connsiteY141" fmla="*/ 411229 h 692782"/>
                  <a:gd name="connsiteX142" fmla="*/ 83900 w 627000"/>
                  <a:gd name="connsiteY142" fmla="*/ 418850 h 692782"/>
                  <a:gd name="connsiteX143" fmla="*/ 85678 w 627000"/>
                  <a:gd name="connsiteY143" fmla="*/ 432182 h 692782"/>
                  <a:gd name="connsiteX144" fmla="*/ 151020 w 627000"/>
                  <a:gd name="connsiteY144" fmla="*/ 509654 h 692782"/>
                  <a:gd name="connsiteX145" fmla="*/ 161053 w 627000"/>
                  <a:gd name="connsiteY145" fmla="*/ 514100 h 692782"/>
                  <a:gd name="connsiteX146" fmla="*/ 171085 w 627000"/>
                  <a:gd name="connsiteY146" fmla="*/ 509654 h 692782"/>
                  <a:gd name="connsiteX147" fmla="*/ 236363 w 627000"/>
                  <a:gd name="connsiteY147" fmla="*/ 432182 h 692782"/>
                  <a:gd name="connsiteX148" fmla="*/ 238142 w 627000"/>
                  <a:gd name="connsiteY148" fmla="*/ 418850 h 692782"/>
                  <a:gd name="connsiteX149" fmla="*/ 226331 w 627000"/>
                  <a:gd name="connsiteY149" fmla="*/ 411229 h 692782"/>
                  <a:gd name="connsiteX150" fmla="*/ 200232 w 627000"/>
                  <a:gd name="connsiteY150" fmla="*/ 411229 h 692782"/>
                  <a:gd name="connsiteX151" fmla="*/ 200232 w 627000"/>
                  <a:gd name="connsiteY151" fmla="*/ 385829 h 692782"/>
                  <a:gd name="connsiteX152" fmla="*/ 174135 w 627000"/>
                  <a:gd name="connsiteY152" fmla="*/ 385829 h 692782"/>
                  <a:gd name="connsiteX153" fmla="*/ 174135 w 627000"/>
                  <a:gd name="connsiteY153" fmla="*/ 424561 h 692782"/>
                  <a:gd name="connsiteX154" fmla="*/ 186835 w 627000"/>
                  <a:gd name="connsiteY154" fmla="*/ 437261 h 692782"/>
                  <a:gd name="connsiteX155" fmla="*/ 198136 w 627000"/>
                  <a:gd name="connsiteY155" fmla="*/ 437261 h 692782"/>
                  <a:gd name="connsiteX156" fmla="*/ 160735 w 627000"/>
                  <a:gd name="connsiteY156" fmla="*/ 481079 h 692782"/>
                  <a:gd name="connsiteX157" fmla="*/ 123271 w 627000"/>
                  <a:gd name="connsiteY157" fmla="*/ 437261 h 692782"/>
                  <a:gd name="connsiteX158" fmla="*/ 134573 w 627000"/>
                  <a:gd name="connsiteY158" fmla="*/ 437261 h 692782"/>
                  <a:gd name="connsiteX159" fmla="*/ 147654 w 627000"/>
                  <a:gd name="connsiteY159" fmla="*/ 425200 h 692782"/>
                  <a:gd name="connsiteX160" fmla="*/ 147654 w 627000"/>
                  <a:gd name="connsiteY160" fmla="*/ 424561 h 692782"/>
                  <a:gd name="connsiteX161" fmla="*/ 631271 w 627000"/>
                  <a:gd name="connsiteY161" fmla="*/ 399161 h 692782"/>
                  <a:gd name="connsiteX162" fmla="*/ 317771 w 627000"/>
                  <a:gd name="connsiteY162" fmla="*/ 706504 h 692782"/>
                  <a:gd name="connsiteX163" fmla="*/ 4272 w 627000"/>
                  <a:gd name="connsiteY163" fmla="*/ 399161 h 692782"/>
                  <a:gd name="connsiteX164" fmla="*/ 35387 w 627000"/>
                  <a:gd name="connsiteY164" fmla="*/ 265179 h 692782"/>
                  <a:gd name="connsiteX165" fmla="*/ 58945 w 627000"/>
                  <a:gd name="connsiteY165" fmla="*/ 276607 h 692782"/>
                  <a:gd name="connsiteX166" fmla="*/ 30433 w 627000"/>
                  <a:gd name="connsiteY166" fmla="*/ 399161 h 692782"/>
                  <a:gd name="connsiteX167" fmla="*/ 317771 w 627000"/>
                  <a:gd name="connsiteY167" fmla="*/ 681104 h 692782"/>
                  <a:gd name="connsiteX168" fmla="*/ 605108 w 627000"/>
                  <a:gd name="connsiteY168" fmla="*/ 399161 h 692782"/>
                  <a:gd name="connsiteX169" fmla="*/ 317771 w 627000"/>
                  <a:gd name="connsiteY169" fmla="*/ 117225 h 692782"/>
                  <a:gd name="connsiteX170" fmla="*/ 267797 w 627000"/>
                  <a:gd name="connsiteY170" fmla="*/ 121032 h 692782"/>
                  <a:gd name="connsiteX171" fmla="*/ 263287 w 627000"/>
                  <a:gd name="connsiteY171" fmla="*/ 95632 h 692782"/>
                  <a:gd name="connsiteX172" fmla="*/ 317771 w 627000"/>
                  <a:gd name="connsiteY172" fmla="*/ 91186 h 692782"/>
                  <a:gd name="connsiteX173" fmla="*/ 631271 w 627000"/>
                  <a:gd name="connsiteY173" fmla="*/ 399161 h 6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627000" h="692782">
                    <a:moveTo>
                      <a:pt x="499825" y="427104"/>
                    </a:moveTo>
                    <a:cubicBezTo>
                      <a:pt x="510240" y="439171"/>
                      <a:pt x="525288" y="445521"/>
                      <a:pt x="541036" y="445521"/>
                    </a:cubicBezTo>
                    <a:cubicBezTo>
                      <a:pt x="570755" y="446154"/>
                      <a:pt x="595075" y="422025"/>
                      <a:pt x="595329" y="392179"/>
                    </a:cubicBezTo>
                    <a:cubicBezTo>
                      <a:pt x="595329" y="392179"/>
                      <a:pt x="595329" y="392179"/>
                      <a:pt x="595329" y="392179"/>
                    </a:cubicBezTo>
                    <a:lnTo>
                      <a:pt x="569231" y="392179"/>
                    </a:lnTo>
                    <a:cubicBezTo>
                      <a:pt x="569041" y="408054"/>
                      <a:pt x="556468" y="420121"/>
                      <a:pt x="541036" y="420121"/>
                    </a:cubicBezTo>
                    <a:cubicBezTo>
                      <a:pt x="525606" y="420121"/>
                      <a:pt x="513033" y="408054"/>
                      <a:pt x="512906" y="392179"/>
                    </a:cubicBezTo>
                    <a:lnTo>
                      <a:pt x="486745" y="392179"/>
                    </a:lnTo>
                    <a:cubicBezTo>
                      <a:pt x="486618" y="408054"/>
                      <a:pt x="474045" y="420121"/>
                      <a:pt x="458613" y="420121"/>
                    </a:cubicBezTo>
                    <a:cubicBezTo>
                      <a:pt x="443183" y="420121"/>
                      <a:pt x="430610" y="408054"/>
                      <a:pt x="430420" y="392179"/>
                    </a:cubicBezTo>
                    <a:lnTo>
                      <a:pt x="404322" y="392179"/>
                    </a:lnTo>
                    <a:cubicBezTo>
                      <a:pt x="404131" y="408054"/>
                      <a:pt x="391559" y="420121"/>
                      <a:pt x="376127" y="420121"/>
                    </a:cubicBezTo>
                    <a:cubicBezTo>
                      <a:pt x="360697" y="420121"/>
                      <a:pt x="348124" y="408054"/>
                      <a:pt x="347933" y="392179"/>
                    </a:cubicBezTo>
                    <a:lnTo>
                      <a:pt x="321836" y="392179"/>
                    </a:lnTo>
                    <a:cubicBezTo>
                      <a:pt x="321645" y="408054"/>
                      <a:pt x="309072" y="420121"/>
                      <a:pt x="293641" y="420121"/>
                    </a:cubicBezTo>
                    <a:lnTo>
                      <a:pt x="293641" y="445521"/>
                    </a:lnTo>
                    <a:cubicBezTo>
                      <a:pt x="309452" y="445521"/>
                      <a:pt x="324502" y="438532"/>
                      <a:pt x="334916" y="427104"/>
                    </a:cubicBezTo>
                    <a:cubicBezTo>
                      <a:pt x="345330" y="438532"/>
                      <a:pt x="360379" y="445521"/>
                      <a:pt x="376127" y="445521"/>
                    </a:cubicBezTo>
                    <a:cubicBezTo>
                      <a:pt x="391875" y="445521"/>
                      <a:pt x="406925" y="438532"/>
                      <a:pt x="417338" y="427104"/>
                    </a:cubicBezTo>
                    <a:cubicBezTo>
                      <a:pt x="427753" y="438532"/>
                      <a:pt x="442802" y="445521"/>
                      <a:pt x="458613" y="445521"/>
                    </a:cubicBezTo>
                    <a:cubicBezTo>
                      <a:pt x="474361" y="445521"/>
                      <a:pt x="489412" y="438532"/>
                      <a:pt x="499825" y="427104"/>
                    </a:cubicBezTo>
                    <a:close/>
                    <a:moveTo>
                      <a:pt x="488333" y="252479"/>
                    </a:moveTo>
                    <a:lnTo>
                      <a:pt x="462233" y="252479"/>
                    </a:lnTo>
                    <a:cubicBezTo>
                      <a:pt x="462043" y="268354"/>
                      <a:pt x="449470" y="280421"/>
                      <a:pt x="434040" y="280421"/>
                    </a:cubicBezTo>
                    <a:cubicBezTo>
                      <a:pt x="418673" y="280421"/>
                      <a:pt x="406099" y="268354"/>
                      <a:pt x="405910" y="252479"/>
                    </a:cubicBezTo>
                    <a:lnTo>
                      <a:pt x="379747" y="252479"/>
                    </a:lnTo>
                    <a:cubicBezTo>
                      <a:pt x="379556" y="268354"/>
                      <a:pt x="366983" y="280421"/>
                      <a:pt x="351617" y="280421"/>
                    </a:cubicBezTo>
                    <a:cubicBezTo>
                      <a:pt x="336185" y="280421"/>
                      <a:pt x="323612" y="268354"/>
                      <a:pt x="323423" y="252479"/>
                    </a:cubicBezTo>
                    <a:lnTo>
                      <a:pt x="297324" y="252479"/>
                    </a:lnTo>
                    <a:cubicBezTo>
                      <a:pt x="297133" y="268354"/>
                      <a:pt x="284560" y="280421"/>
                      <a:pt x="269130" y="280421"/>
                    </a:cubicBezTo>
                    <a:lnTo>
                      <a:pt x="269130" y="305821"/>
                    </a:lnTo>
                    <a:cubicBezTo>
                      <a:pt x="284942" y="305821"/>
                      <a:pt x="299991" y="298832"/>
                      <a:pt x="310342" y="286771"/>
                    </a:cubicBezTo>
                    <a:cubicBezTo>
                      <a:pt x="320755" y="298832"/>
                      <a:pt x="335805" y="305821"/>
                      <a:pt x="351617" y="305821"/>
                    </a:cubicBezTo>
                    <a:cubicBezTo>
                      <a:pt x="367428" y="305821"/>
                      <a:pt x="382413" y="298832"/>
                      <a:pt x="392828" y="286771"/>
                    </a:cubicBezTo>
                    <a:cubicBezTo>
                      <a:pt x="403242" y="298832"/>
                      <a:pt x="418228" y="305821"/>
                      <a:pt x="434040" y="305821"/>
                    </a:cubicBezTo>
                    <a:cubicBezTo>
                      <a:pt x="449851" y="305821"/>
                      <a:pt x="464900" y="298832"/>
                      <a:pt x="475315" y="286771"/>
                    </a:cubicBezTo>
                    <a:cubicBezTo>
                      <a:pt x="485728" y="298832"/>
                      <a:pt x="500715" y="305821"/>
                      <a:pt x="516526" y="305821"/>
                    </a:cubicBezTo>
                    <a:lnTo>
                      <a:pt x="516526" y="280421"/>
                    </a:lnTo>
                    <a:cubicBezTo>
                      <a:pt x="501096" y="280421"/>
                      <a:pt x="488523" y="268354"/>
                      <a:pt x="488333" y="252479"/>
                    </a:cubicBezTo>
                    <a:close/>
                    <a:moveTo>
                      <a:pt x="281258" y="603000"/>
                    </a:moveTo>
                    <a:cubicBezTo>
                      <a:pt x="297070" y="603000"/>
                      <a:pt x="312056" y="596011"/>
                      <a:pt x="322470" y="583950"/>
                    </a:cubicBezTo>
                    <a:cubicBezTo>
                      <a:pt x="332885" y="596011"/>
                      <a:pt x="347933" y="603000"/>
                      <a:pt x="363745" y="603000"/>
                    </a:cubicBezTo>
                    <a:cubicBezTo>
                      <a:pt x="379556" y="603000"/>
                      <a:pt x="394543" y="596011"/>
                      <a:pt x="404956" y="583950"/>
                    </a:cubicBezTo>
                    <a:cubicBezTo>
                      <a:pt x="415371" y="596011"/>
                      <a:pt x="430356" y="603000"/>
                      <a:pt x="446168" y="603000"/>
                    </a:cubicBezTo>
                    <a:lnTo>
                      <a:pt x="446168" y="577600"/>
                    </a:lnTo>
                    <a:cubicBezTo>
                      <a:pt x="430801" y="577600"/>
                      <a:pt x="418228" y="565533"/>
                      <a:pt x="418038" y="549658"/>
                    </a:cubicBezTo>
                    <a:lnTo>
                      <a:pt x="391875" y="549658"/>
                    </a:lnTo>
                    <a:cubicBezTo>
                      <a:pt x="391686" y="565533"/>
                      <a:pt x="379111" y="577600"/>
                      <a:pt x="363745" y="577600"/>
                    </a:cubicBezTo>
                    <a:cubicBezTo>
                      <a:pt x="348315" y="577600"/>
                      <a:pt x="335742" y="565533"/>
                      <a:pt x="335551" y="549658"/>
                    </a:cubicBezTo>
                    <a:lnTo>
                      <a:pt x="309452" y="549658"/>
                    </a:lnTo>
                    <a:cubicBezTo>
                      <a:pt x="309261" y="565533"/>
                      <a:pt x="296688" y="577600"/>
                      <a:pt x="281258" y="577600"/>
                    </a:cubicBezTo>
                    <a:cubicBezTo>
                      <a:pt x="265828" y="577600"/>
                      <a:pt x="253255" y="565533"/>
                      <a:pt x="253065" y="549658"/>
                    </a:cubicBezTo>
                    <a:lnTo>
                      <a:pt x="226966" y="549658"/>
                    </a:lnTo>
                    <a:cubicBezTo>
                      <a:pt x="226775" y="565533"/>
                      <a:pt x="214202" y="577600"/>
                      <a:pt x="198772" y="577600"/>
                    </a:cubicBezTo>
                    <a:lnTo>
                      <a:pt x="198772" y="603000"/>
                    </a:lnTo>
                    <a:cubicBezTo>
                      <a:pt x="214583" y="603000"/>
                      <a:pt x="229634" y="596011"/>
                      <a:pt x="240047" y="583950"/>
                    </a:cubicBezTo>
                    <a:cubicBezTo>
                      <a:pt x="250460" y="596011"/>
                      <a:pt x="265447" y="603000"/>
                      <a:pt x="281258" y="603000"/>
                    </a:cubicBezTo>
                    <a:close/>
                    <a:moveTo>
                      <a:pt x="95712" y="103886"/>
                    </a:moveTo>
                    <a:lnTo>
                      <a:pt x="108793" y="103886"/>
                    </a:lnTo>
                    <a:lnTo>
                      <a:pt x="108793" y="91186"/>
                    </a:lnTo>
                    <a:lnTo>
                      <a:pt x="95712" y="91186"/>
                    </a:lnTo>
                    <a:close/>
                    <a:moveTo>
                      <a:pt x="69612" y="116586"/>
                    </a:moveTo>
                    <a:lnTo>
                      <a:pt x="69612" y="77854"/>
                    </a:lnTo>
                    <a:cubicBezTo>
                      <a:pt x="69612" y="70871"/>
                      <a:pt x="75265" y="65154"/>
                      <a:pt x="82312" y="65154"/>
                    </a:cubicBezTo>
                    <a:cubicBezTo>
                      <a:pt x="82439" y="65154"/>
                      <a:pt x="82567" y="65154"/>
                      <a:pt x="82694" y="65154"/>
                    </a:cubicBezTo>
                    <a:lnTo>
                      <a:pt x="121873" y="65154"/>
                    </a:lnTo>
                    <a:cubicBezTo>
                      <a:pt x="128858" y="65154"/>
                      <a:pt x="134573" y="70871"/>
                      <a:pt x="134573" y="77854"/>
                    </a:cubicBezTo>
                    <a:lnTo>
                      <a:pt x="134573" y="116586"/>
                    </a:lnTo>
                    <a:cubicBezTo>
                      <a:pt x="134573" y="123575"/>
                      <a:pt x="128858" y="129286"/>
                      <a:pt x="121873" y="129286"/>
                    </a:cubicBezTo>
                    <a:lnTo>
                      <a:pt x="82694" y="129286"/>
                    </a:lnTo>
                    <a:cubicBezTo>
                      <a:pt x="75710" y="129286"/>
                      <a:pt x="69803" y="124207"/>
                      <a:pt x="69612" y="117225"/>
                    </a:cubicBezTo>
                    <a:cubicBezTo>
                      <a:pt x="69612" y="116586"/>
                      <a:pt x="69612" y="116586"/>
                      <a:pt x="69612" y="116586"/>
                    </a:cubicBezTo>
                    <a:close/>
                    <a:moveTo>
                      <a:pt x="174135" y="52454"/>
                    </a:moveTo>
                    <a:lnTo>
                      <a:pt x="186835" y="52454"/>
                    </a:lnTo>
                    <a:lnTo>
                      <a:pt x="186835" y="39754"/>
                    </a:lnTo>
                    <a:lnTo>
                      <a:pt x="174135" y="39754"/>
                    </a:lnTo>
                    <a:close/>
                    <a:moveTo>
                      <a:pt x="147972" y="65154"/>
                    </a:moveTo>
                    <a:lnTo>
                      <a:pt x="147972" y="27054"/>
                    </a:lnTo>
                    <a:cubicBezTo>
                      <a:pt x="147972" y="19432"/>
                      <a:pt x="153623" y="14354"/>
                      <a:pt x="160672" y="13721"/>
                    </a:cubicBezTo>
                    <a:cubicBezTo>
                      <a:pt x="160799" y="13721"/>
                      <a:pt x="160926" y="13721"/>
                      <a:pt x="161053" y="14354"/>
                    </a:cubicBezTo>
                    <a:lnTo>
                      <a:pt x="200232" y="14354"/>
                    </a:lnTo>
                    <a:cubicBezTo>
                      <a:pt x="207218" y="13721"/>
                      <a:pt x="213123" y="19432"/>
                      <a:pt x="213314" y="26421"/>
                    </a:cubicBezTo>
                    <a:cubicBezTo>
                      <a:pt x="213314" y="26421"/>
                      <a:pt x="213314" y="26421"/>
                      <a:pt x="213314" y="27054"/>
                    </a:cubicBezTo>
                    <a:lnTo>
                      <a:pt x="213314" y="65154"/>
                    </a:lnTo>
                    <a:cubicBezTo>
                      <a:pt x="213314" y="72136"/>
                      <a:pt x="207661" y="77854"/>
                      <a:pt x="200614" y="77854"/>
                    </a:cubicBezTo>
                    <a:cubicBezTo>
                      <a:pt x="200487" y="77854"/>
                      <a:pt x="200359" y="77854"/>
                      <a:pt x="200232" y="77854"/>
                    </a:cubicBezTo>
                    <a:lnTo>
                      <a:pt x="161053" y="77854"/>
                    </a:lnTo>
                    <a:cubicBezTo>
                      <a:pt x="154068" y="77854"/>
                      <a:pt x="148163" y="72775"/>
                      <a:pt x="147972" y="65786"/>
                    </a:cubicBezTo>
                    <a:cubicBezTo>
                      <a:pt x="147972" y="65154"/>
                      <a:pt x="147972" y="65154"/>
                      <a:pt x="147972" y="65154"/>
                    </a:cubicBezTo>
                    <a:close/>
                    <a:moveTo>
                      <a:pt x="187151" y="141986"/>
                    </a:moveTo>
                    <a:lnTo>
                      <a:pt x="200232" y="141986"/>
                    </a:lnTo>
                    <a:lnTo>
                      <a:pt x="200232" y="129286"/>
                    </a:lnTo>
                    <a:lnTo>
                      <a:pt x="187151" y="129286"/>
                    </a:lnTo>
                    <a:close/>
                    <a:moveTo>
                      <a:pt x="213314" y="103886"/>
                    </a:moveTo>
                    <a:cubicBezTo>
                      <a:pt x="220298" y="103886"/>
                      <a:pt x="226014" y="109604"/>
                      <a:pt x="226014" y="116586"/>
                    </a:cubicBezTo>
                    <a:lnTo>
                      <a:pt x="226014" y="155325"/>
                    </a:lnTo>
                    <a:cubicBezTo>
                      <a:pt x="226014" y="162307"/>
                      <a:pt x="220298" y="168025"/>
                      <a:pt x="213314" y="168025"/>
                    </a:cubicBezTo>
                    <a:lnTo>
                      <a:pt x="174135" y="168025"/>
                    </a:lnTo>
                    <a:cubicBezTo>
                      <a:pt x="167149" y="168025"/>
                      <a:pt x="161244" y="162307"/>
                      <a:pt x="161053" y="155325"/>
                    </a:cubicBezTo>
                    <a:cubicBezTo>
                      <a:pt x="161053" y="155325"/>
                      <a:pt x="161053" y="155325"/>
                      <a:pt x="161053" y="155325"/>
                    </a:cubicBezTo>
                    <a:lnTo>
                      <a:pt x="161053" y="116586"/>
                    </a:lnTo>
                    <a:cubicBezTo>
                      <a:pt x="161053" y="109604"/>
                      <a:pt x="166704" y="103886"/>
                      <a:pt x="173753" y="103886"/>
                    </a:cubicBezTo>
                    <a:cubicBezTo>
                      <a:pt x="173880" y="103886"/>
                      <a:pt x="174008" y="103886"/>
                      <a:pt x="174135" y="103886"/>
                    </a:cubicBezTo>
                    <a:close/>
                    <a:moveTo>
                      <a:pt x="163466" y="207396"/>
                    </a:moveTo>
                    <a:cubicBezTo>
                      <a:pt x="130064" y="207396"/>
                      <a:pt x="96663" y="205486"/>
                      <a:pt x="63644" y="200407"/>
                    </a:cubicBezTo>
                    <a:lnTo>
                      <a:pt x="146194" y="328046"/>
                    </a:lnTo>
                    <a:cubicBezTo>
                      <a:pt x="147527" y="329950"/>
                      <a:pt x="148226" y="332486"/>
                      <a:pt x="148226" y="335029"/>
                    </a:cubicBezTo>
                    <a:lnTo>
                      <a:pt x="148226" y="350904"/>
                    </a:lnTo>
                    <a:cubicBezTo>
                      <a:pt x="156798" y="352807"/>
                      <a:pt x="165816" y="352807"/>
                      <a:pt x="174387" y="350904"/>
                    </a:cubicBezTo>
                    <a:lnTo>
                      <a:pt x="174387" y="334396"/>
                    </a:lnTo>
                    <a:cubicBezTo>
                      <a:pt x="174387" y="331854"/>
                      <a:pt x="175087" y="329950"/>
                      <a:pt x="176356" y="327407"/>
                    </a:cubicBezTo>
                    <a:lnTo>
                      <a:pt x="262081" y="200407"/>
                    </a:lnTo>
                    <a:cubicBezTo>
                      <a:pt x="229506" y="205486"/>
                      <a:pt x="196612" y="207396"/>
                      <a:pt x="163720" y="207396"/>
                    </a:cubicBezTo>
                    <a:close/>
                    <a:moveTo>
                      <a:pt x="18242" y="175007"/>
                    </a:moveTo>
                    <a:cubicBezTo>
                      <a:pt x="18178" y="174375"/>
                      <a:pt x="18178" y="173736"/>
                      <a:pt x="18242" y="173104"/>
                    </a:cubicBezTo>
                    <a:cubicBezTo>
                      <a:pt x="18242" y="164850"/>
                      <a:pt x="18242" y="141354"/>
                      <a:pt x="147972" y="138811"/>
                    </a:cubicBezTo>
                    <a:lnTo>
                      <a:pt x="148480" y="164211"/>
                    </a:lnTo>
                    <a:cubicBezTo>
                      <a:pt x="118191" y="164211"/>
                      <a:pt x="87965" y="166754"/>
                      <a:pt x="58247" y="173104"/>
                    </a:cubicBezTo>
                    <a:cubicBezTo>
                      <a:pt x="92981" y="179454"/>
                      <a:pt x="128350" y="182629"/>
                      <a:pt x="163720" y="181357"/>
                    </a:cubicBezTo>
                    <a:cubicBezTo>
                      <a:pt x="199026" y="181996"/>
                      <a:pt x="234333" y="179454"/>
                      <a:pt x="269003" y="172471"/>
                    </a:cubicBezTo>
                    <a:cubicBezTo>
                      <a:pt x="259478" y="170561"/>
                      <a:pt x="249890" y="169296"/>
                      <a:pt x="240238" y="168025"/>
                    </a:cubicBezTo>
                    <a:lnTo>
                      <a:pt x="243413" y="142625"/>
                    </a:lnTo>
                    <a:cubicBezTo>
                      <a:pt x="290148" y="148336"/>
                      <a:pt x="309198" y="157229"/>
                      <a:pt x="309198" y="173104"/>
                    </a:cubicBezTo>
                    <a:cubicBezTo>
                      <a:pt x="309136" y="177550"/>
                      <a:pt x="307103" y="181996"/>
                      <a:pt x="303547" y="185804"/>
                    </a:cubicBezTo>
                    <a:lnTo>
                      <a:pt x="200487" y="338204"/>
                    </a:lnTo>
                    <a:lnTo>
                      <a:pt x="200487" y="360429"/>
                    </a:lnTo>
                    <a:cubicBezTo>
                      <a:pt x="200487" y="365507"/>
                      <a:pt x="197248" y="370586"/>
                      <a:pt x="192295" y="372496"/>
                    </a:cubicBezTo>
                    <a:cubicBezTo>
                      <a:pt x="182643" y="376304"/>
                      <a:pt x="172293" y="378207"/>
                      <a:pt x="161878" y="378207"/>
                    </a:cubicBezTo>
                    <a:cubicBezTo>
                      <a:pt x="151210" y="378207"/>
                      <a:pt x="140606" y="376304"/>
                      <a:pt x="130637" y="372496"/>
                    </a:cubicBezTo>
                    <a:cubicBezTo>
                      <a:pt x="125556" y="370586"/>
                      <a:pt x="122127" y="366146"/>
                      <a:pt x="122127" y="360429"/>
                    </a:cubicBezTo>
                    <a:lnTo>
                      <a:pt x="122127" y="338204"/>
                    </a:lnTo>
                    <a:lnTo>
                      <a:pt x="21860" y="183261"/>
                    </a:lnTo>
                    <a:lnTo>
                      <a:pt x="21860" y="183261"/>
                    </a:lnTo>
                    <a:lnTo>
                      <a:pt x="21860" y="183261"/>
                    </a:lnTo>
                    <a:lnTo>
                      <a:pt x="19893" y="180086"/>
                    </a:lnTo>
                    <a:lnTo>
                      <a:pt x="19893" y="180086"/>
                    </a:lnTo>
                    <a:cubicBezTo>
                      <a:pt x="19194" y="178821"/>
                      <a:pt x="18685" y="177550"/>
                      <a:pt x="18496" y="175646"/>
                    </a:cubicBezTo>
                    <a:close/>
                    <a:moveTo>
                      <a:pt x="147972" y="424561"/>
                    </a:moveTo>
                    <a:lnTo>
                      <a:pt x="147972" y="385829"/>
                    </a:lnTo>
                    <a:lnTo>
                      <a:pt x="121873" y="385829"/>
                    </a:lnTo>
                    <a:lnTo>
                      <a:pt x="121873" y="411229"/>
                    </a:lnTo>
                    <a:lnTo>
                      <a:pt x="95712" y="411229"/>
                    </a:lnTo>
                    <a:cubicBezTo>
                      <a:pt x="90695" y="411229"/>
                      <a:pt x="86123" y="414404"/>
                      <a:pt x="83900" y="418850"/>
                    </a:cubicBezTo>
                    <a:cubicBezTo>
                      <a:pt x="81742" y="423296"/>
                      <a:pt x="82439" y="428375"/>
                      <a:pt x="85678" y="432182"/>
                    </a:cubicBezTo>
                    <a:lnTo>
                      <a:pt x="151020" y="509654"/>
                    </a:lnTo>
                    <a:cubicBezTo>
                      <a:pt x="153561" y="512196"/>
                      <a:pt x="157179" y="514100"/>
                      <a:pt x="161053" y="514100"/>
                    </a:cubicBezTo>
                    <a:cubicBezTo>
                      <a:pt x="164926" y="514100"/>
                      <a:pt x="168546" y="512196"/>
                      <a:pt x="171085" y="509654"/>
                    </a:cubicBezTo>
                    <a:lnTo>
                      <a:pt x="236363" y="432182"/>
                    </a:lnTo>
                    <a:cubicBezTo>
                      <a:pt x="239602" y="428375"/>
                      <a:pt x="240301" y="423296"/>
                      <a:pt x="238142" y="418850"/>
                    </a:cubicBezTo>
                    <a:cubicBezTo>
                      <a:pt x="236047" y="414404"/>
                      <a:pt x="231410" y="411229"/>
                      <a:pt x="226331" y="411229"/>
                    </a:cubicBezTo>
                    <a:lnTo>
                      <a:pt x="200232" y="411229"/>
                    </a:lnTo>
                    <a:lnTo>
                      <a:pt x="200232" y="385829"/>
                    </a:lnTo>
                    <a:lnTo>
                      <a:pt x="174135" y="385829"/>
                    </a:lnTo>
                    <a:lnTo>
                      <a:pt x="174135" y="424561"/>
                    </a:lnTo>
                    <a:cubicBezTo>
                      <a:pt x="174135" y="431550"/>
                      <a:pt x="179849" y="437261"/>
                      <a:pt x="186835" y="437261"/>
                    </a:cubicBezTo>
                    <a:lnTo>
                      <a:pt x="198136" y="437261"/>
                    </a:lnTo>
                    <a:lnTo>
                      <a:pt x="160735" y="481079"/>
                    </a:lnTo>
                    <a:lnTo>
                      <a:pt x="123271" y="437261"/>
                    </a:lnTo>
                    <a:lnTo>
                      <a:pt x="134573" y="437261"/>
                    </a:lnTo>
                    <a:cubicBezTo>
                      <a:pt x="141558" y="437261"/>
                      <a:pt x="147463" y="432182"/>
                      <a:pt x="147654" y="425200"/>
                    </a:cubicBezTo>
                    <a:cubicBezTo>
                      <a:pt x="147654" y="424561"/>
                      <a:pt x="147654" y="424561"/>
                      <a:pt x="147654" y="424561"/>
                    </a:cubicBezTo>
                    <a:close/>
                    <a:moveTo>
                      <a:pt x="631271" y="399161"/>
                    </a:moveTo>
                    <a:cubicBezTo>
                      <a:pt x="631271" y="568708"/>
                      <a:pt x="490618" y="706504"/>
                      <a:pt x="317771" y="706504"/>
                    </a:cubicBezTo>
                    <a:cubicBezTo>
                      <a:pt x="144924" y="706504"/>
                      <a:pt x="4272" y="568708"/>
                      <a:pt x="4272" y="399161"/>
                    </a:cubicBezTo>
                    <a:cubicBezTo>
                      <a:pt x="4145" y="352807"/>
                      <a:pt x="14813" y="307086"/>
                      <a:pt x="35387" y="265179"/>
                    </a:cubicBezTo>
                    <a:lnTo>
                      <a:pt x="58945" y="276607"/>
                    </a:lnTo>
                    <a:cubicBezTo>
                      <a:pt x="40085" y="314707"/>
                      <a:pt x="30306" y="356621"/>
                      <a:pt x="30433" y="399161"/>
                    </a:cubicBezTo>
                    <a:cubicBezTo>
                      <a:pt x="30433" y="554736"/>
                      <a:pt x="159339" y="681104"/>
                      <a:pt x="317771" y="681104"/>
                    </a:cubicBezTo>
                    <a:cubicBezTo>
                      <a:pt x="476203" y="681104"/>
                      <a:pt x="605108" y="554736"/>
                      <a:pt x="605108" y="399161"/>
                    </a:cubicBezTo>
                    <a:cubicBezTo>
                      <a:pt x="605108" y="243586"/>
                      <a:pt x="476203" y="117225"/>
                      <a:pt x="317771" y="117225"/>
                    </a:cubicBezTo>
                    <a:cubicBezTo>
                      <a:pt x="301008" y="117225"/>
                      <a:pt x="284306" y="118496"/>
                      <a:pt x="267797" y="121032"/>
                    </a:cubicBezTo>
                    <a:lnTo>
                      <a:pt x="263287" y="95632"/>
                    </a:lnTo>
                    <a:cubicBezTo>
                      <a:pt x="281258" y="93096"/>
                      <a:pt x="299484" y="91186"/>
                      <a:pt x="317771" y="91186"/>
                    </a:cubicBezTo>
                    <a:cubicBezTo>
                      <a:pt x="490618" y="91186"/>
                      <a:pt x="631271" y="228982"/>
                      <a:pt x="631271" y="399161"/>
                    </a:cubicBezTo>
                    <a:close/>
                  </a:path>
                </a:pathLst>
              </a:custGeom>
              <a:gradFill>
                <a:gsLst>
                  <a:gs pos="91000">
                    <a:schemeClr val="accent6">
                      <a:lumMod val="60000"/>
                      <a:lumOff val="40000"/>
                    </a:schemeClr>
                  </a:gs>
                  <a:gs pos="0">
                    <a:schemeClr val="accent5">
                      <a:lumMod val="50000"/>
                    </a:schemeClr>
                  </a:gs>
                  <a:gs pos="32000">
                    <a:schemeClr val="accent5"/>
                  </a:gs>
                </a:gsLst>
                <a:lin ang="18600000" scaled="0"/>
              </a:gradFill>
              <a:ln w="6350" cap="flat">
                <a:noFill/>
                <a:prstDash val="solid"/>
                <a:miter/>
              </a:ln>
            </p:spPr>
            <p:txBody>
              <a:bodyPr rtlCol="0" anchor="ctr"/>
              <a:lstStyle/>
              <a:p>
                <a:endParaRPr lang="en-US">
                  <a:solidFill>
                    <a:schemeClr val="bg1"/>
                  </a:solidFill>
                </a:endParaRPr>
              </a:p>
            </p:txBody>
          </p:sp>
        </p:grpSp>
        <p:grpSp>
          <p:nvGrpSpPr>
            <p:cNvPr id="18" name="Group 17">
              <a:extLst>
                <a:ext uri="{FF2B5EF4-FFF2-40B4-BE49-F238E27FC236}">
                  <a16:creationId xmlns:a16="http://schemas.microsoft.com/office/drawing/2014/main" id="{1BC8A495-4DA9-174E-88A6-8CC44E71D02A}"/>
                </a:ext>
              </a:extLst>
            </p:cNvPr>
            <p:cNvGrpSpPr/>
            <p:nvPr/>
          </p:nvGrpSpPr>
          <p:grpSpPr>
            <a:xfrm>
              <a:off x="7211310" y="1321622"/>
              <a:ext cx="837072" cy="837072"/>
              <a:chOff x="6390657" y="989082"/>
              <a:chExt cx="940789" cy="940789"/>
            </a:xfrm>
          </p:grpSpPr>
          <p:sp>
            <p:nvSpPr>
              <p:cNvPr id="25" name="Oval 24">
                <a:extLst>
                  <a:ext uri="{FF2B5EF4-FFF2-40B4-BE49-F238E27FC236}">
                    <a16:creationId xmlns:a16="http://schemas.microsoft.com/office/drawing/2014/main" id="{5B098841-76ED-FA44-95AE-DFED55FA3E9A}"/>
                  </a:ext>
                </a:extLst>
              </p:cNvPr>
              <p:cNvSpPr/>
              <p:nvPr/>
            </p:nvSpPr>
            <p:spPr>
              <a:xfrm>
                <a:off x="6390657" y="989082"/>
                <a:ext cx="940789" cy="940789"/>
              </a:xfrm>
              <a:prstGeom prst="ellipse">
                <a:avLst/>
              </a:prstGeom>
              <a:gradFill>
                <a:gsLst>
                  <a:gs pos="18000">
                    <a:schemeClr val="accent1">
                      <a:alpha val="10000"/>
                    </a:schemeClr>
                  </a:gs>
                  <a:gs pos="100000">
                    <a:schemeClr val="accent1">
                      <a:lumMod val="20000"/>
                      <a:lumOff val="80000"/>
                      <a:alpha val="10000"/>
                    </a:schemeClr>
                  </a:gs>
                </a:gsLst>
                <a:lin ang="18600000" scaled="0"/>
              </a:gradFill>
              <a:ln w="25400">
                <a:gradFill>
                  <a:gsLst>
                    <a:gs pos="16000">
                      <a:schemeClr val="accent1"/>
                    </a:gs>
                    <a:gs pos="100000">
                      <a:schemeClr val="accent1">
                        <a:lumMod val="20000"/>
                        <a:lumOff val="80000"/>
                      </a:schemeClr>
                    </a:gs>
                  </a:gsLst>
                  <a:lin ang="18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grpSp>
            <p:nvGrpSpPr>
              <p:cNvPr id="26" name="Group 25">
                <a:extLst>
                  <a:ext uri="{FF2B5EF4-FFF2-40B4-BE49-F238E27FC236}">
                    <a16:creationId xmlns:a16="http://schemas.microsoft.com/office/drawing/2014/main" id="{6D2886A9-DEBF-B245-914E-D691D2CDD3AB}"/>
                  </a:ext>
                </a:extLst>
              </p:cNvPr>
              <p:cNvGrpSpPr/>
              <p:nvPr/>
            </p:nvGrpSpPr>
            <p:grpSpPr>
              <a:xfrm>
                <a:off x="6668913" y="1177149"/>
                <a:ext cx="397024" cy="582240"/>
                <a:chOff x="7605297" y="1139893"/>
                <a:chExt cx="320219" cy="469605"/>
              </a:xfrm>
            </p:grpSpPr>
            <p:sp>
              <p:nvSpPr>
                <p:cNvPr id="27" name="Freeform: Shape 208">
                  <a:extLst>
                    <a:ext uri="{FF2B5EF4-FFF2-40B4-BE49-F238E27FC236}">
                      <a16:creationId xmlns:a16="http://schemas.microsoft.com/office/drawing/2014/main" id="{31DD0FC6-76AC-CB40-B6BA-A7946B35EF50}"/>
                    </a:ext>
                  </a:extLst>
                </p:cNvPr>
                <p:cNvSpPr/>
                <p:nvPr/>
              </p:nvSpPr>
              <p:spPr>
                <a:xfrm>
                  <a:off x="7605297" y="1139893"/>
                  <a:ext cx="320219" cy="469605"/>
                </a:xfrm>
                <a:custGeom>
                  <a:avLst/>
                  <a:gdLst>
                    <a:gd name="connsiteX0" fmla="*/ 454239 w 454239"/>
                    <a:gd name="connsiteY0" fmla="*/ 72957 h 595713"/>
                    <a:gd name="connsiteX1" fmla="*/ 451702 w 454239"/>
                    <a:gd name="connsiteY1" fmla="*/ 72957 h 595713"/>
                    <a:gd name="connsiteX2" fmla="*/ 227120 w 454239"/>
                    <a:gd name="connsiteY2" fmla="*/ 0 h 595713"/>
                    <a:gd name="connsiteX3" fmla="*/ 2538 w 454239"/>
                    <a:gd name="connsiteY3" fmla="*/ 72957 h 595713"/>
                    <a:gd name="connsiteX4" fmla="*/ 0 w 454239"/>
                    <a:gd name="connsiteY4" fmla="*/ 72957 h 595713"/>
                    <a:gd name="connsiteX5" fmla="*/ 634 w 454239"/>
                    <a:gd name="connsiteY5" fmla="*/ 79302 h 595713"/>
                    <a:gd name="connsiteX6" fmla="*/ 0 w 454239"/>
                    <a:gd name="connsiteY6" fmla="*/ 85646 h 595713"/>
                    <a:gd name="connsiteX7" fmla="*/ 0 w 454239"/>
                    <a:gd name="connsiteY7" fmla="*/ 509433 h 595713"/>
                    <a:gd name="connsiteX8" fmla="*/ 227120 w 454239"/>
                    <a:gd name="connsiteY8" fmla="*/ 595714 h 595713"/>
                    <a:gd name="connsiteX9" fmla="*/ 454239 w 454239"/>
                    <a:gd name="connsiteY9" fmla="*/ 509433 h 595713"/>
                    <a:gd name="connsiteX10" fmla="*/ 454239 w 454239"/>
                    <a:gd name="connsiteY10" fmla="*/ 85646 h 595713"/>
                    <a:gd name="connsiteX11" fmla="*/ 453605 w 454239"/>
                    <a:gd name="connsiteY11" fmla="*/ 79302 h 595713"/>
                    <a:gd name="connsiteX12" fmla="*/ 454239 w 454239"/>
                    <a:gd name="connsiteY12" fmla="*/ 72957 h 595713"/>
                    <a:gd name="connsiteX13" fmla="*/ 227120 w 454239"/>
                    <a:gd name="connsiteY13" fmla="*/ 23473 h 595713"/>
                    <a:gd name="connsiteX14" fmla="*/ 428863 w 454239"/>
                    <a:gd name="connsiteY14" fmla="*/ 79302 h 595713"/>
                    <a:gd name="connsiteX15" fmla="*/ 227120 w 454239"/>
                    <a:gd name="connsiteY15" fmla="*/ 135130 h 595713"/>
                    <a:gd name="connsiteX16" fmla="*/ 25377 w 454239"/>
                    <a:gd name="connsiteY16" fmla="*/ 79302 h 595713"/>
                    <a:gd name="connsiteX17" fmla="*/ 227120 w 454239"/>
                    <a:gd name="connsiteY17" fmla="*/ 23473 h 595713"/>
                    <a:gd name="connsiteX18" fmla="*/ 227120 w 454239"/>
                    <a:gd name="connsiteY18" fmla="*/ 572240 h 595713"/>
                    <a:gd name="connsiteX19" fmla="*/ 24108 w 454239"/>
                    <a:gd name="connsiteY19" fmla="*/ 510068 h 595713"/>
                    <a:gd name="connsiteX20" fmla="*/ 24108 w 454239"/>
                    <a:gd name="connsiteY20" fmla="*/ 112926 h 595713"/>
                    <a:gd name="connsiteX21" fmla="*/ 227120 w 454239"/>
                    <a:gd name="connsiteY21" fmla="*/ 159238 h 595713"/>
                    <a:gd name="connsiteX22" fmla="*/ 430132 w 454239"/>
                    <a:gd name="connsiteY22" fmla="*/ 112926 h 595713"/>
                    <a:gd name="connsiteX23" fmla="*/ 430132 w 454239"/>
                    <a:gd name="connsiteY23" fmla="*/ 510068 h 595713"/>
                    <a:gd name="connsiteX24" fmla="*/ 227120 w 454239"/>
                    <a:gd name="connsiteY24" fmla="*/ 572240 h 59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4239" h="595713">
                      <a:moveTo>
                        <a:pt x="454239" y="72957"/>
                      </a:moveTo>
                      <a:lnTo>
                        <a:pt x="451702" y="72957"/>
                      </a:lnTo>
                      <a:cubicBezTo>
                        <a:pt x="435207" y="25377"/>
                        <a:pt x="327992" y="0"/>
                        <a:pt x="227120" y="0"/>
                      </a:cubicBezTo>
                      <a:cubicBezTo>
                        <a:pt x="126248" y="0"/>
                        <a:pt x="19032" y="25377"/>
                        <a:pt x="2538" y="72957"/>
                      </a:cubicBezTo>
                      <a:lnTo>
                        <a:pt x="0" y="72957"/>
                      </a:lnTo>
                      <a:cubicBezTo>
                        <a:pt x="0" y="74861"/>
                        <a:pt x="0" y="77398"/>
                        <a:pt x="634" y="79302"/>
                      </a:cubicBezTo>
                      <a:cubicBezTo>
                        <a:pt x="0" y="81205"/>
                        <a:pt x="0" y="83743"/>
                        <a:pt x="0" y="85646"/>
                      </a:cubicBezTo>
                      <a:lnTo>
                        <a:pt x="0" y="509433"/>
                      </a:lnTo>
                      <a:cubicBezTo>
                        <a:pt x="0" y="565262"/>
                        <a:pt x="116732" y="595714"/>
                        <a:pt x="227120" y="595714"/>
                      </a:cubicBezTo>
                      <a:cubicBezTo>
                        <a:pt x="337508" y="595714"/>
                        <a:pt x="454239" y="565262"/>
                        <a:pt x="454239" y="509433"/>
                      </a:cubicBezTo>
                      <a:lnTo>
                        <a:pt x="454239" y="85646"/>
                      </a:lnTo>
                      <a:cubicBezTo>
                        <a:pt x="454239" y="83743"/>
                        <a:pt x="454239" y="81205"/>
                        <a:pt x="453605" y="79302"/>
                      </a:cubicBezTo>
                      <a:cubicBezTo>
                        <a:pt x="454239" y="77398"/>
                        <a:pt x="454239" y="75495"/>
                        <a:pt x="454239" y="72957"/>
                      </a:cubicBezTo>
                      <a:close/>
                      <a:moveTo>
                        <a:pt x="227120" y="23473"/>
                      </a:moveTo>
                      <a:cubicBezTo>
                        <a:pt x="342583" y="23473"/>
                        <a:pt x="417444" y="53925"/>
                        <a:pt x="428863" y="79302"/>
                      </a:cubicBezTo>
                      <a:cubicBezTo>
                        <a:pt x="417444" y="104678"/>
                        <a:pt x="343217" y="135130"/>
                        <a:pt x="227120" y="135130"/>
                      </a:cubicBezTo>
                      <a:cubicBezTo>
                        <a:pt x="111656" y="135130"/>
                        <a:pt x="36796" y="104678"/>
                        <a:pt x="25377" y="79302"/>
                      </a:cubicBezTo>
                      <a:cubicBezTo>
                        <a:pt x="36796" y="54560"/>
                        <a:pt x="111656" y="23473"/>
                        <a:pt x="227120" y="23473"/>
                      </a:cubicBezTo>
                      <a:close/>
                      <a:moveTo>
                        <a:pt x="227120" y="572240"/>
                      </a:moveTo>
                      <a:cubicBezTo>
                        <a:pt x="101506" y="572240"/>
                        <a:pt x="24108" y="536079"/>
                        <a:pt x="24108" y="510068"/>
                      </a:cubicBezTo>
                      <a:lnTo>
                        <a:pt x="24108" y="112926"/>
                      </a:lnTo>
                      <a:cubicBezTo>
                        <a:pt x="64076" y="142743"/>
                        <a:pt x="147184" y="159238"/>
                        <a:pt x="227120" y="159238"/>
                      </a:cubicBezTo>
                      <a:cubicBezTo>
                        <a:pt x="307056" y="159238"/>
                        <a:pt x="390798" y="143377"/>
                        <a:pt x="430132" y="112926"/>
                      </a:cubicBezTo>
                      <a:lnTo>
                        <a:pt x="430132" y="510068"/>
                      </a:lnTo>
                      <a:cubicBezTo>
                        <a:pt x="430766" y="536079"/>
                        <a:pt x="353368" y="572240"/>
                        <a:pt x="227120" y="572240"/>
                      </a:cubicBezTo>
                      <a:close/>
                    </a:path>
                  </a:pathLst>
                </a:custGeom>
                <a:gradFill>
                  <a:gsLst>
                    <a:gs pos="0">
                      <a:schemeClr val="accent1">
                        <a:lumMod val="75000"/>
                      </a:schemeClr>
                    </a:gs>
                    <a:gs pos="38000">
                      <a:schemeClr val="accent1"/>
                    </a:gs>
                    <a:gs pos="100000">
                      <a:schemeClr val="accent1">
                        <a:lumMod val="40000"/>
                        <a:lumOff val="60000"/>
                      </a:schemeClr>
                    </a:gs>
                  </a:gsLst>
                  <a:lin ang="18900000" scaled="0"/>
                </a:gradFill>
                <a:ln w="63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400">
                    <a:solidFill>
                      <a:schemeClr val="bg1"/>
                    </a:solidFill>
                  </a:endParaRPr>
                </a:p>
              </p:txBody>
            </p:sp>
            <p:sp>
              <p:nvSpPr>
                <p:cNvPr id="28" name="Graphic 104">
                  <a:extLst>
                    <a:ext uri="{FF2B5EF4-FFF2-40B4-BE49-F238E27FC236}">
                      <a16:creationId xmlns:a16="http://schemas.microsoft.com/office/drawing/2014/main" id="{63BBF7CA-C282-5240-BD20-50FF949F9572}"/>
                    </a:ext>
                  </a:extLst>
                </p:cNvPr>
                <p:cNvSpPr/>
                <p:nvPr/>
              </p:nvSpPr>
              <p:spPr>
                <a:xfrm>
                  <a:off x="7666524" y="1304238"/>
                  <a:ext cx="197238" cy="200461"/>
                </a:xfrm>
                <a:custGeom>
                  <a:avLst/>
                  <a:gdLst>
                    <a:gd name="connsiteX0" fmla="*/ 935565 w 965930"/>
                    <a:gd name="connsiteY0" fmla="*/ 981264 h 1038891"/>
                    <a:gd name="connsiteX1" fmla="*/ 872890 w 965930"/>
                    <a:gd name="connsiteY1" fmla="*/ 981264 h 1038891"/>
                    <a:gd name="connsiteX2" fmla="*/ 872890 w 965930"/>
                    <a:gd name="connsiteY2" fmla="*/ 167257 h 1038891"/>
                    <a:gd name="connsiteX3" fmla="*/ 819932 w 965930"/>
                    <a:gd name="connsiteY3" fmla="*/ 114203 h 1038891"/>
                    <a:gd name="connsiteX4" fmla="*/ 689249 w 965930"/>
                    <a:gd name="connsiteY4" fmla="*/ 114203 h 1038891"/>
                    <a:gd name="connsiteX5" fmla="*/ 636194 w 965930"/>
                    <a:gd name="connsiteY5" fmla="*/ 167257 h 1038891"/>
                    <a:gd name="connsiteX6" fmla="*/ 636194 w 965930"/>
                    <a:gd name="connsiteY6" fmla="*/ 981264 h 1038891"/>
                    <a:gd name="connsiteX7" fmla="*/ 606571 w 965930"/>
                    <a:gd name="connsiteY7" fmla="*/ 981264 h 1038891"/>
                    <a:gd name="connsiteX8" fmla="*/ 606571 w 965930"/>
                    <a:gd name="connsiteY8" fmla="*/ 326134 h 1038891"/>
                    <a:gd name="connsiteX9" fmla="*/ 555899 w 965930"/>
                    <a:gd name="connsiteY9" fmla="*/ 275557 h 1038891"/>
                    <a:gd name="connsiteX10" fmla="*/ 420453 w 965930"/>
                    <a:gd name="connsiteY10" fmla="*/ 275557 h 1038891"/>
                    <a:gd name="connsiteX11" fmla="*/ 369875 w 965930"/>
                    <a:gd name="connsiteY11" fmla="*/ 326134 h 1038891"/>
                    <a:gd name="connsiteX12" fmla="*/ 369875 w 965930"/>
                    <a:gd name="connsiteY12" fmla="*/ 981264 h 1038891"/>
                    <a:gd name="connsiteX13" fmla="*/ 340062 w 965930"/>
                    <a:gd name="connsiteY13" fmla="*/ 981264 h 1038891"/>
                    <a:gd name="connsiteX14" fmla="*/ 340062 w 965930"/>
                    <a:gd name="connsiteY14" fmla="*/ 491583 h 1038891"/>
                    <a:gd name="connsiteX15" fmla="*/ 292437 w 965930"/>
                    <a:gd name="connsiteY15" fmla="*/ 443958 h 1038891"/>
                    <a:gd name="connsiteX16" fmla="*/ 151371 w 965930"/>
                    <a:gd name="connsiteY16" fmla="*/ 443958 h 1038891"/>
                    <a:gd name="connsiteX17" fmla="*/ 103746 w 965930"/>
                    <a:gd name="connsiteY17" fmla="*/ 491583 h 1038891"/>
                    <a:gd name="connsiteX18" fmla="*/ 103746 w 965930"/>
                    <a:gd name="connsiteY18" fmla="*/ 981264 h 1038891"/>
                    <a:gd name="connsiteX19" fmla="*/ 56121 w 965930"/>
                    <a:gd name="connsiteY19" fmla="*/ 981264 h 1038891"/>
                    <a:gd name="connsiteX20" fmla="*/ 56121 w 965930"/>
                    <a:gd name="connsiteY20" fmla="*/ 28097 h 1038891"/>
                    <a:gd name="connsiteX21" fmla="*/ 27546 w 965930"/>
                    <a:gd name="connsiteY21" fmla="*/ -478 h 1038891"/>
                    <a:gd name="connsiteX22" fmla="*/ -1029 w 965930"/>
                    <a:gd name="connsiteY22" fmla="*/ 28097 h 1038891"/>
                    <a:gd name="connsiteX23" fmla="*/ -1029 w 965930"/>
                    <a:gd name="connsiteY23" fmla="*/ 1009839 h 1038891"/>
                    <a:gd name="connsiteX24" fmla="*/ 27546 w 965930"/>
                    <a:gd name="connsiteY24" fmla="*/ 1038414 h 1038891"/>
                    <a:gd name="connsiteX25" fmla="*/ 936327 w 965930"/>
                    <a:gd name="connsiteY25" fmla="*/ 1038414 h 1038891"/>
                    <a:gd name="connsiteX26" fmla="*/ 964902 w 965930"/>
                    <a:gd name="connsiteY26" fmla="*/ 1009839 h 1038891"/>
                    <a:gd name="connsiteX27" fmla="*/ 936327 w 965930"/>
                    <a:gd name="connsiteY27" fmla="*/ 981264 h 1038891"/>
                    <a:gd name="connsiteX28" fmla="*/ 160516 w 965930"/>
                    <a:gd name="connsiteY28" fmla="*/ 981264 h 1038891"/>
                    <a:gd name="connsiteX29" fmla="*/ 160516 w 965930"/>
                    <a:gd name="connsiteY29" fmla="*/ 500918 h 1038891"/>
                    <a:gd name="connsiteX30" fmla="*/ 282912 w 965930"/>
                    <a:gd name="connsiteY30" fmla="*/ 500918 h 1038891"/>
                    <a:gd name="connsiteX31" fmla="*/ 282912 w 965930"/>
                    <a:gd name="connsiteY31" fmla="*/ 981264 h 1038891"/>
                    <a:gd name="connsiteX32" fmla="*/ 427216 w 965930"/>
                    <a:gd name="connsiteY32" fmla="*/ 981264 h 1038891"/>
                    <a:gd name="connsiteX33" fmla="*/ 427216 w 965930"/>
                    <a:gd name="connsiteY33" fmla="*/ 332707 h 1038891"/>
                    <a:gd name="connsiteX34" fmla="*/ 549612 w 965930"/>
                    <a:gd name="connsiteY34" fmla="*/ 332707 h 1038891"/>
                    <a:gd name="connsiteX35" fmla="*/ 549612 w 965930"/>
                    <a:gd name="connsiteY35" fmla="*/ 981264 h 1038891"/>
                    <a:gd name="connsiteX36" fmla="*/ 693916 w 965930"/>
                    <a:gd name="connsiteY36" fmla="*/ 981264 h 1038891"/>
                    <a:gd name="connsiteX37" fmla="*/ 693916 w 965930"/>
                    <a:gd name="connsiteY37" fmla="*/ 171639 h 1038891"/>
                    <a:gd name="connsiteX38" fmla="*/ 816312 w 965930"/>
                    <a:gd name="connsiteY38" fmla="*/ 171639 h 1038891"/>
                    <a:gd name="connsiteX39" fmla="*/ 816312 w 965930"/>
                    <a:gd name="connsiteY39" fmla="*/ 981264 h 103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65930" h="1038891">
                      <a:moveTo>
                        <a:pt x="935565" y="981264"/>
                      </a:moveTo>
                      <a:lnTo>
                        <a:pt x="872890" y="981264"/>
                      </a:lnTo>
                      <a:lnTo>
                        <a:pt x="872890" y="167257"/>
                      </a:lnTo>
                      <a:cubicBezTo>
                        <a:pt x="872795" y="138016"/>
                        <a:pt x="849173" y="114308"/>
                        <a:pt x="819932" y="114203"/>
                      </a:cubicBezTo>
                      <a:lnTo>
                        <a:pt x="689249" y="114203"/>
                      </a:lnTo>
                      <a:cubicBezTo>
                        <a:pt x="660007" y="114251"/>
                        <a:pt x="636289" y="137977"/>
                        <a:pt x="636194" y="167257"/>
                      </a:cubicBezTo>
                      <a:lnTo>
                        <a:pt x="636194" y="981264"/>
                      </a:lnTo>
                      <a:lnTo>
                        <a:pt x="606571" y="981264"/>
                      </a:lnTo>
                      <a:lnTo>
                        <a:pt x="606571" y="326134"/>
                      </a:lnTo>
                      <a:cubicBezTo>
                        <a:pt x="606476" y="298188"/>
                        <a:pt x="583807" y="275557"/>
                        <a:pt x="555899" y="275557"/>
                      </a:cubicBezTo>
                      <a:lnTo>
                        <a:pt x="420453" y="275557"/>
                      </a:lnTo>
                      <a:cubicBezTo>
                        <a:pt x="392545" y="275557"/>
                        <a:pt x="369875" y="298198"/>
                        <a:pt x="369875" y="326134"/>
                      </a:cubicBezTo>
                      <a:lnTo>
                        <a:pt x="369875" y="981264"/>
                      </a:lnTo>
                      <a:lnTo>
                        <a:pt x="340062" y="981264"/>
                      </a:lnTo>
                      <a:lnTo>
                        <a:pt x="340062" y="491583"/>
                      </a:lnTo>
                      <a:cubicBezTo>
                        <a:pt x="340062" y="465285"/>
                        <a:pt x="318726" y="443958"/>
                        <a:pt x="292437" y="443958"/>
                      </a:cubicBezTo>
                      <a:lnTo>
                        <a:pt x="151371" y="443958"/>
                      </a:lnTo>
                      <a:cubicBezTo>
                        <a:pt x="125082" y="443958"/>
                        <a:pt x="103746" y="465285"/>
                        <a:pt x="103746" y="491583"/>
                      </a:cubicBezTo>
                      <a:lnTo>
                        <a:pt x="103746" y="981264"/>
                      </a:lnTo>
                      <a:lnTo>
                        <a:pt x="56121" y="981264"/>
                      </a:lnTo>
                      <a:lnTo>
                        <a:pt x="56121" y="28097"/>
                      </a:lnTo>
                      <a:cubicBezTo>
                        <a:pt x="56121" y="12314"/>
                        <a:pt x="43358" y="-478"/>
                        <a:pt x="27546" y="-478"/>
                      </a:cubicBezTo>
                      <a:cubicBezTo>
                        <a:pt x="11736" y="-478"/>
                        <a:pt x="-1029" y="12314"/>
                        <a:pt x="-1029" y="28097"/>
                      </a:cubicBezTo>
                      <a:lnTo>
                        <a:pt x="-1029" y="1009839"/>
                      </a:lnTo>
                      <a:cubicBezTo>
                        <a:pt x="-1029" y="1025622"/>
                        <a:pt x="11736" y="1038414"/>
                        <a:pt x="27546" y="1038414"/>
                      </a:cubicBezTo>
                      <a:lnTo>
                        <a:pt x="936327" y="1038414"/>
                      </a:lnTo>
                      <a:cubicBezTo>
                        <a:pt x="952139" y="1038414"/>
                        <a:pt x="964902" y="1025622"/>
                        <a:pt x="964902" y="1009839"/>
                      </a:cubicBezTo>
                      <a:cubicBezTo>
                        <a:pt x="964902" y="994056"/>
                        <a:pt x="952139" y="981264"/>
                        <a:pt x="936327" y="981264"/>
                      </a:cubicBezTo>
                      <a:close/>
                      <a:moveTo>
                        <a:pt x="160516" y="981264"/>
                      </a:moveTo>
                      <a:lnTo>
                        <a:pt x="160516" y="500918"/>
                      </a:lnTo>
                      <a:lnTo>
                        <a:pt x="282912" y="500918"/>
                      </a:lnTo>
                      <a:lnTo>
                        <a:pt x="282912" y="981264"/>
                      </a:lnTo>
                      <a:close/>
                      <a:moveTo>
                        <a:pt x="427216" y="981264"/>
                      </a:moveTo>
                      <a:lnTo>
                        <a:pt x="427216" y="332707"/>
                      </a:lnTo>
                      <a:lnTo>
                        <a:pt x="549612" y="332707"/>
                      </a:lnTo>
                      <a:lnTo>
                        <a:pt x="549612" y="981264"/>
                      </a:lnTo>
                      <a:close/>
                      <a:moveTo>
                        <a:pt x="693916" y="981264"/>
                      </a:moveTo>
                      <a:lnTo>
                        <a:pt x="693916" y="171639"/>
                      </a:lnTo>
                      <a:lnTo>
                        <a:pt x="816312" y="171639"/>
                      </a:lnTo>
                      <a:lnTo>
                        <a:pt x="816312" y="981264"/>
                      </a:lnTo>
                      <a:close/>
                    </a:path>
                  </a:pathLst>
                </a:custGeom>
                <a:gradFill>
                  <a:gsLst>
                    <a:gs pos="0">
                      <a:schemeClr val="accent1">
                        <a:lumMod val="75000"/>
                      </a:schemeClr>
                    </a:gs>
                    <a:gs pos="38000">
                      <a:schemeClr val="accent1"/>
                    </a:gs>
                    <a:gs pos="100000">
                      <a:schemeClr val="accent1">
                        <a:lumMod val="40000"/>
                        <a:lumOff val="60000"/>
                      </a:schemeClr>
                    </a:gs>
                  </a:gsLst>
                  <a:lin ang="18900000" scaled="0"/>
                </a:gradFill>
                <a:ln w="63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400">
                    <a:solidFill>
                      <a:schemeClr val="bg1"/>
                    </a:solidFill>
                  </a:endParaRPr>
                </a:p>
              </p:txBody>
            </p:sp>
          </p:grpSp>
        </p:grpSp>
        <p:grpSp>
          <p:nvGrpSpPr>
            <p:cNvPr id="19" name="Group 18">
              <a:extLst>
                <a:ext uri="{FF2B5EF4-FFF2-40B4-BE49-F238E27FC236}">
                  <a16:creationId xmlns:a16="http://schemas.microsoft.com/office/drawing/2014/main" id="{0E6D7E70-B24C-4A42-9B2B-4EDA64C7EC86}"/>
                </a:ext>
              </a:extLst>
            </p:cNvPr>
            <p:cNvGrpSpPr/>
            <p:nvPr/>
          </p:nvGrpSpPr>
          <p:grpSpPr>
            <a:xfrm>
              <a:off x="4685463" y="3961015"/>
              <a:ext cx="835777" cy="835777"/>
              <a:chOff x="3263488" y="3912431"/>
              <a:chExt cx="939333" cy="939333"/>
            </a:xfrm>
          </p:grpSpPr>
          <p:sp>
            <p:nvSpPr>
              <p:cNvPr id="23" name="Oval 22">
                <a:extLst>
                  <a:ext uri="{FF2B5EF4-FFF2-40B4-BE49-F238E27FC236}">
                    <a16:creationId xmlns:a16="http://schemas.microsoft.com/office/drawing/2014/main" id="{2CEF3B75-BEAA-6746-8D52-E651E9F8E8EE}"/>
                  </a:ext>
                </a:extLst>
              </p:cNvPr>
              <p:cNvSpPr/>
              <p:nvPr/>
            </p:nvSpPr>
            <p:spPr>
              <a:xfrm rot="2736572" flipH="1">
                <a:off x="3263488" y="3912431"/>
                <a:ext cx="939333" cy="939333"/>
              </a:xfrm>
              <a:prstGeom prst="ellipse">
                <a:avLst/>
              </a:prstGeom>
              <a:gradFill>
                <a:gsLst>
                  <a:gs pos="0">
                    <a:schemeClr val="accent3">
                      <a:lumMod val="75000"/>
                      <a:alpha val="10000"/>
                    </a:schemeClr>
                  </a:gs>
                  <a:gs pos="100000">
                    <a:schemeClr val="accent3">
                      <a:lumMod val="40000"/>
                      <a:lumOff val="60000"/>
                      <a:alpha val="10000"/>
                    </a:schemeClr>
                  </a:gs>
                </a:gsLst>
                <a:lin ang="18600000" scaled="0"/>
              </a:gradFill>
              <a:ln w="25400">
                <a:gradFill>
                  <a:gsLst>
                    <a:gs pos="0">
                      <a:schemeClr val="accent3">
                        <a:lumMod val="75000"/>
                      </a:schemeClr>
                    </a:gs>
                    <a:gs pos="100000">
                      <a:schemeClr val="accent3">
                        <a:lumMod val="40000"/>
                        <a:lumOff val="60000"/>
                      </a:schemeClr>
                    </a:gs>
                  </a:gsLst>
                  <a:lin ang="186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200" dirty="0">
                  <a:solidFill>
                    <a:schemeClr val="bg1"/>
                  </a:solidFill>
                </a:endParaRPr>
              </a:p>
            </p:txBody>
          </p:sp>
          <p:sp>
            <p:nvSpPr>
              <p:cNvPr id="24" name="Freeform: Shape 239">
                <a:extLst>
                  <a:ext uri="{FF2B5EF4-FFF2-40B4-BE49-F238E27FC236}">
                    <a16:creationId xmlns:a16="http://schemas.microsoft.com/office/drawing/2014/main" id="{300E42D0-CBFC-9C47-84D9-634C406486C5}"/>
                  </a:ext>
                </a:extLst>
              </p:cNvPr>
              <p:cNvSpPr/>
              <p:nvPr/>
            </p:nvSpPr>
            <p:spPr>
              <a:xfrm>
                <a:off x="3428458" y="4087742"/>
                <a:ext cx="618932" cy="597695"/>
              </a:xfrm>
              <a:custGeom>
                <a:avLst/>
                <a:gdLst>
                  <a:gd name="connsiteX0" fmla="*/ 325454 w 674697"/>
                  <a:gd name="connsiteY0" fmla="*/ 417761 h 675332"/>
                  <a:gd name="connsiteX1" fmla="*/ 325454 w 674697"/>
                  <a:gd name="connsiteY1" fmla="*/ 328308 h 675332"/>
                  <a:gd name="connsiteX2" fmla="*/ 260744 w 674697"/>
                  <a:gd name="connsiteY2" fmla="*/ 290878 h 675332"/>
                  <a:gd name="connsiteX3" fmla="*/ 272797 w 674697"/>
                  <a:gd name="connsiteY3" fmla="*/ 269942 h 675332"/>
                  <a:gd name="connsiteX4" fmla="*/ 325454 w 674697"/>
                  <a:gd name="connsiteY4" fmla="*/ 300394 h 675332"/>
                  <a:gd name="connsiteX5" fmla="*/ 325454 w 674697"/>
                  <a:gd name="connsiteY5" fmla="*/ 56780 h 675332"/>
                  <a:gd name="connsiteX6" fmla="*/ 259475 w 674697"/>
                  <a:gd name="connsiteY6" fmla="*/ 26328 h 675332"/>
                  <a:gd name="connsiteX7" fmla="*/ 192861 w 674697"/>
                  <a:gd name="connsiteY7" fmla="*/ 59952 h 675332"/>
                  <a:gd name="connsiteX8" fmla="*/ 192861 w 674697"/>
                  <a:gd name="connsiteY8" fmla="*/ 145598 h 675332"/>
                  <a:gd name="connsiteX9" fmla="*/ 168754 w 674697"/>
                  <a:gd name="connsiteY9" fmla="*/ 145598 h 675332"/>
                  <a:gd name="connsiteX10" fmla="*/ 168754 w 674697"/>
                  <a:gd name="connsiteY10" fmla="*/ 72006 h 675332"/>
                  <a:gd name="connsiteX11" fmla="*/ 108485 w 674697"/>
                  <a:gd name="connsiteY11" fmla="*/ 102458 h 675332"/>
                  <a:gd name="connsiteX12" fmla="*/ 108485 w 674697"/>
                  <a:gd name="connsiteY12" fmla="*/ 194447 h 675332"/>
                  <a:gd name="connsiteX13" fmla="*/ 180808 w 674697"/>
                  <a:gd name="connsiteY13" fmla="*/ 235050 h 675332"/>
                  <a:gd name="connsiteX14" fmla="*/ 253131 w 674697"/>
                  <a:gd name="connsiteY14" fmla="*/ 195082 h 675332"/>
                  <a:gd name="connsiteX15" fmla="*/ 253131 w 674697"/>
                  <a:gd name="connsiteY15" fmla="*/ 97382 h 675332"/>
                  <a:gd name="connsiteX16" fmla="*/ 277238 w 674697"/>
                  <a:gd name="connsiteY16" fmla="*/ 97382 h 675332"/>
                  <a:gd name="connsiteX17" fmla="*/ 277238 w 674697"/>
                  <a:gd name="connsiteY17" fmla="*/ 201426 h 675332"/>
                  <a:gd name="connsiteX18" fmla="*/ 270894 w 674697"/>
                  <a:gd name="connsiteY18" fmla="*/ 212211 h 675332"/>
                  <a:gd name="connsiteX19" fmla="*/ 192861 w 674697"/>
                  <a:gd name="connsiteY19" fmla="*/ 255351 h 675332"/>
                  <a:gd name="connsiteX20" fmla="*/ 192861 w 674697"/>
                  <a:gd name="connsiteY20" fmla="*/ 313717 h 675332"/>
                  <a:gd name="connsiteX21" fmla="*/ 270894 w 674697"/>
                  <a:gd name="connsiteY21" fmla="*/ 358760 h 675332"/>
                  <a:gd name="connsiteX22" fmla="*/ 277238 w 674697"/>
                  <a:gd name="connsiteY22" fmla="*/ 369545 h 675332"/>
                  <a:gd name="connsiteX23" fmla="*/ 277238 w 674697"/>
                  <a:gd name="connsiteY23" fmla="*/ 445675 h 675332"/>
                  <a:gd name="connsiteX24" fmla="*/ 325454 w 674697"/>
                  <a:gd name="connsiteY24" fmla="*/ 417761 h 675332"/>
                  <a:gd name="connsiteX25" fmla="*/ 325454 w 674697"/>
                  <a:gd name="connsiteY25" fmla="*/ 445040 h 675332"/>
                  <a:gd name="connsiteX26" fmla="*/ 177636 w 674697"/>
                  <a:gd name="connsiteY26" fmla="*/ 530686 h 675332"/>
                  <a:gd name="connsiteX27" fmla="*/ 165582 w 674697"/>
                  <a:gd name="connsiteY27" fmla="*/ 509751 h 675332"/>
                  <a:gd name="connsiteX28" fmla="*/ 253131 w 674697"/>
                  <a:gd name="connsiteY28" fmla="*/ 458998 h 675332"/>
                  <a:gd name="connsiteX29" fmla="*/ 253131 w 674697"/>
                  <a:gd name="connsiteY29" fmla="*/ 376524 h 675332"/>
                  <a:gd name="connsiteX30" fmla="*/ 181442 w 674697"/>
                  <a:gd name="connsiteY30" fmla="*/ 337190 h 675332"/>
                  <a:gd name="connsiteX31" fmla="*/ 100872 w 674697"/>
                  <a:gd name="connsiteY31" fmla="*/ 383502 h 675332"/>
                  <a:gd name="connsiteX32" fmla="*/ 88818 w 674697"/>
                  <a:gd name="connsiteY32" fmla="*/ 362567 h 675332"/>
                  <a:gd name="connsiteX33" fmla="*/ 168754 w 674697"/>
                  <a:gd name="connsiteY33" fmla="*/ 316255 h 675332"/>
                  <a:gd name="connsiteX34" fmla="*/ 168754 w 674697"/>
                  <a:gd name="connsiteY34" fmla="*/ 254717 h 675332"/>
                  <a:gd name="connsiteX35" fmla="*/ 97065 w 674697"/>
                  <a:gd name="connsiteY35" fmla="*/ 214749 h 675332"/>
                  <a:gd name="connsiteX36" fmla="*/ 24108 w 674697"/>
                  <a:gd name="connsiteY36" fmla="*/ 255351 h 675332"/>
                  <a:gd name="connsiteX37" fmla="*/ 24108 w 674697"/>
                  <a:gd name="connsiteY37" fmla="*/ 309276 h 675332"/>
                  <a:gd name="connsiteX38" fmla="*/ 87549 w 674697"/>
                  <a:gd name="connsiteY38" fmla="*/ 273115 h 675332"/>
                  <a:gd name="connsiteX39" fmla="*/ 99603 w 674697"/>
                  <a:gd name="connsiteY39" fmla="*/ 294050 h 675332"/>
                  <a:gd name="connsiteX40" fmla="*/ 24108 w 674697"/>
                  <a:gd name="connsiteY40" fmla="*/ 337190 h 675332"/>
                  <a:gd name="connsiteX41" fmla="*/ 24108 w 674697"/>
                  <a:gd name="connsiteY41" fmla="*/ 403804 h 675332"/>
                  <a:gd name="connsiteX42" fmla="*/ 96431 w 674697"/>
                  <a:gd name="connsiteY42" fmla="*/ 448212 h 675332"/>
                  <a:gd name="connsiteX43" fmla="*/ 168754 w 674697"/>
                  <a:gd name="connsiteY43" fmla="*/ 406341 h 675332"/>
                  <a:gd name="connsiteX44" fmla="*/ 180808 w 674697"/>
                  <a:gd name="connsiteY44" fmla="*/ 427277 h 675332"/>
                  <a:gd name="connsiteX45" fmla="*/ 108485 w 674697"/>
                  <a:gd name="connsiteY45" fmla="*/ 469782 h 675332"/>
                  <a:gd name="connsiteX46" fmla="*/ 108485 w 674697"/>
                  <a:gd name="connsiteY46" fmla="*/ 557331 h 675332"/>
                  <a:gd name="connsiteX47" fmla="*/ 173829 w 674697"/>
                  <a:gd name="connsiteY47" fmla="*/ 596665 h 675332"/>
                  <a:gd name="connsiteX48" fmla="*/ 265185 w 674697"/>
                  <a:gd name="connsiteY48" fmla="*/ 542106 h 675332"/>
                  <a:gd name="connsiteX49" fmla="*/ 277873 w 674697"/>
                  <a:gd name="connsiteY49" fmla="*/ 563041 h 675332"/>
                  <a:gd name="connsiteX50" fmla="*/ 197302 w 674697"/>
                  <a:gd name="connsiteY50" fmla="*/ 611257 h 675332"/>
                  <a:gd name="connsiteX51" fmla="*/ 260109 w 674697"/>
                  <a:gd name="connsiteY51" fmla="*/ 649321 h 675332"/>
                  <a:gd name="connsiteX52" fmla="*/ 325454 w 674697"/>
                  <a:gd name="connsiteY52" fmla="*/ 618869 h 675332"/>
                  <a:gd name="connsiteX53" fmla="*/ 325454 w 674697"/>
                  <a:gd name="connsiteY53" fmla="*/ 445040 h 675332"/>
                  <a:gd name="connsiteX54" fmla="*/ 349561 w 674697"/>
                  <a:gd name="connsiteY54" fmla="*/ 48532 h 675332"/>
                  <a:gd name="connsiteX55" fmla="*/ 349561 w 674697"/>
                  <a:gd name="connsiteY55" fmla="*/ 627117 h 675332"/>
                  <a:gd name="connsiteX56" fmla="*/ 342583 w 674697"/>
                  <a:gd name="connsiteY56" fmla="*/ 637902 h 675332"/>
                  <a:gd name="connsiteX57" fmla="*/ 264550 w 674697"/>
                  <a:gd name="connsiteY57" fmla="*/ 674063 h 675332"/>
                  <a:gd name="connsiteX58" fmla="*/ 259475 w 674697"/>
                  <a:gd name="connsiteY58" fmla="*/ 675332 h 675332"/>
                  <a:gd name="connsiteX59" fmla="*/ 253131 w 674697"/>
                  <a:gd name="connsiteY59" fmla="*/ 673429 h 675332"/>
                  <a:gd name="connsiteX60" fmla="*/ 90087 w 674697"/>
                  <a:gd name="connsiteY60" fmla="*/ 575095 h 675332"/>
                  <a:gd name="connsiteX61" fmla="*/ 84377 w 674697"/>
                  <a:gd name="connsiteY61" fmla="*/ 564944 h 675332"/>
                  <a:gd name="connsiteX62" fmla="*/ 84377 w 674697"/>
                  <a:gd name="connsiteY62" fmla="*/ 470417 h 675332"/>
                  <a:gd name="connsiteX63" fmla="*/ 5710 w 674697"/>
                  <a:gd name="connsiteY63" fmla="*/ 420933 h 675332"/>
                  <a:gd name="connsiteX64" fmla="*/ 0 w 674697"/>
                  <a:gd name="connsiteY64" fmla="*/ 410782 h 675332"/>
                  <a:gd name="connsiteX65" fmla="*/ 0 w 674697"/>
                  <a:gd name="connsiteY65" fmla="*/ 403169 h 675332"/>
                  <a:gd name="connsiteX66" fmla="*/ 0 w 674697"/>
                  <a:gd name="connsiteY66" fmla="*/ 402535 h 675332"/>
                  <a:gd name="connsiteX67" fmla="*/ 0 w 674697"/>
                  <a:gd name="connsiteY67" fmla="*/ 255985 h 675332"/>
                  <a:gd name="connsiteX68" fmla="*/ 0 w 674697"/>
                  <a:gd name="connsiteY68" fmla="*/ 255351 h 675332"/>
                  <a:gd name="connsiteX69" fmla="*/ 0 w 674697"/>
                  <a:gd name="connsiteY69" fmla="*/ 247738 h 675332"/>
                  <a:gd name="connsiteX70" fmla="*/ 6344 w 674697"/>
                  <a:gd name="connsiteY70" fmla="*/ 236953 h 675332"/>
                  <a:gd name="connsiteX71" fmla="*/ 84377 w 674697"/>
                  <a:gd name="connsiteY71" fmla="*/ 193813 h 675332"/>
                  <a:gd name="connsiteX72" fmla="*/ 84377 w 674697"/>
                  <a:gd name="connsiteY72" fmla="*/ 94210 h 675332"/>
                  <a:gd name="connsiteX73" fmla="*/ 90721 w 674697"/>
                  <a:gd name="connsiteY73" fmla="*/ 83425 h 675332"/>
                  <a:gd name="connsiteX74" fmla="*/ 253131 w 674697"/>
                  <a:gd name="connsiteY74" fmla="*/ 1586 h 675332"/>
                  <a:gd name="connsiteX75" fmla="*/ 263916 w 674697"/>
                  <a:gd name="connsiteY75" fmla="*/ 1586 h 675332"/>
                  <a:gd name="connsiteX76" fmla="*/ 341948 w 674697"/>
                  <a:gd name="connsiteY76" fmla="*/ 37748 h 675332"/>
                  <a:gd name="connsiteX77" fmla="*/ 349561 w 674697"/>
                  <a:gd name="connsiteY77" fmla="*/ 48532 h 675332"/>
                  <a:gd name="connsiteX78" fmla="*/ 349561 w 674697"/>
                  <a:gd name="connsiteY78" fmla="*/ 48532 h 675332"/>
                  <a:gd name="connsiteX79" fmla="*/ 673746 w 674697"/>
                  <a:gd name="connsiteY79" fmla="*/ 396825 h 675332"/>
                  <a:gd name="connsiteX80" fmla="*/ 666768 w 674697"/>
                  <a:gd name="connsiteY80" fmla="*/ 390481 h 675332"/>
                  <a:gd name="connsiteX81" fmla="*/ 625531 w 674697"/>
                  <a:gd name="connsiteY81" fmla="*/ 375889 h 675332"/>
                  <a:gd name="connsiteX82" fmla="*/ 625531 w 674697"/>
                  <a:gd name="connsiteY82" fmla="*/ 297857 h 675332"/>
                  <a:gd name="connsiteX83" fmla="*/ 666768 w 674697"/>
                  <a:gd name="connsiteY83" fmla="*/ 283265 h 675332"/>
                  <a:gd name="connsiteX84" fmla="*/ 673746 w 674697"/>
                  <a:gd name="connsiteY84" fmla="*/ 276921 h 675332"/>
                  <a:gd name="connsiteX85" fmla="*/ 673746 w 674697"/>
                  <a:gd name="connsiteY85" fmla="*/ 267405 h 675332"/>
                  <a:gd name="connsiteX86" fmla="*/ 624262 w 674697"/>
                  <a:gd name="connsiteY86" fmla="*/ 148135 h 675332"/>
                  <a:gd name="connsiteX87" fmla="*/ 617284 w 674697"/>
                  <a:gd name="connsiteY87" fmla="*/ 141791 h 675332"/>
                  <a:gd name="connsiteX88" fmla="*/ 607767 w 674697"/>
                  <a:gd name="connsiteY88" fmla="*/ 142426 h 675332"/>
                  <a:gd name="connsiteX89" fmla="*/ 568434 w 674697"/>
                  <a:gd name="connsiteY89" fmla="*/ 161458 h 675332"/>
                  <a:gd name="connsiteX90" fmla="*/ 513240 w 674697"/>
                  <a:gd name="connsiteY90" fmla="*/ 106899 h 675332"/>
                  <a:gd name="connsiteX91" fmla="*/ 532272 w 674697"/>
                  <a:gd name="connsiteY91" fmla="*/ 66930 h 675332"/>
                  <a:gd name="connsiteX92" fmla="*/ 532907 w 674697"/>
                  <a:gd name="connsiteY92" fmla="*/ 57414 h 675332"/>
                  <a:gd name="connsiteX93" fmla="*/ 525928 w 674697"/>
                  <a:gd name="connsiteY93" fmla="*/ 50436 h 675332"/>
                  <a:gd name="connsiteX94" fmla="*/ 406659 w 674697"/>
                  <a:gd name="connsiteY94" fmla="*/ 952 h 675332"/>
                  <a:gd name="connsiteX95" fmla="*/ 397142 w 674697"/>
                  <a:gd name="connsiteY95" fmla="*/ 952 h 675332"/>
                  <a:gd name="connsiteX96" fmla="*/ 390798 w 674697"/>
                  <a:gd name="connsiteY96" fmla="*/ 7930 h 675332"/>
                  <a:gd name="connsiteX97" fmla="*/ 373035 w 674697"/>
                  <a:gd name="connsiteY97" fmla="*/ 59318 h 675332"/>
                  <a:gd name="connsiteX98" fmla="*/ 395874 w 674697"/>
                  <a:gd name="connsiteY98" fmla="*/ 66930 h 675332"/>
                  <a:gd name="connsiteX99" fmla="*/ 409196 w 674697"/>
                  <a:gd name="connsiteY99" fmla="*/ 27597 h 675332"/>
                  <a:gd name="connsiteX100" fmla="*/ 504992 w 674697"/>
                  <a:gd name="connsiteY100" fmla="*/ 66930 h 675332"/>
                  <a:gd name="connsiteX101" fmla="*/ 487229 w 674697"/>
                  <a:gd name="connsiteY101" fmla="*/ 104361 h 675332"/>
                  <a:gd name="connsiteX102" fmla="*/ 491035 w 674697"/>
                  <a:gd name="connsiteY102" fmla="*/ 119587 h 675332"/>
                  <a:gd name="connsiteX103" fmla="*/ 554477 w 674697"/>
                  <a:gd name="connsiteY103" fmla="*/ 183028 h 675332"/>
                  <a:gd name="connsiteX104" fmla="*/ 569703 w 674697"/>
                  <a:gd name="connsiteY104" fmla="*/ 186835 h 675332"/>
                  <a:gd name="connsiteX105" fmla="*/ 607133 w 674697"/>
                  <a:gd name="connsiteY105" fmla="*/ 169071 h 675332"/>
                  <a:gd name="connsiteX106" fmla="*/ 647101 w 674697"/>
                  <a:gd name="connsiteY106" fmla="*/ 264867 h 675332"/>
                  <a:gd name="connsiteX107" fmla="*/ 608402 w 674697"/>
                  <a:gd name="connsiteY107" fmla="*/ 278824 h 675332"/>
                  <a:gd name="connsiteX108" fmla="*/ 600789 w 674697"/>
                  <a:gd name="connsiteY108" fmla="*/ 292147 h 675332"/>
                  <a:gd name="connsiteX109" fmla="*/ 600789 w 674697"/>
                  <a:gd name="connsiteY109" fmla="*/ 382234 h 675332"/>
                  <a:gd name="connsiteX110" fmla="*/ 609036 w 674697"/>
                  <a:gd name="connsiteY110" fmla="*/ 395556 h 675332"/>
                  <a:gd name="connsiteX111" fmla="*/ 647735 w 674697"/>
                  <a:gd name="connsiteY111" fmla="*/ 408879 h 675332"/>
                  <a:gd name="connsiteX112" fmla="*/ 608402 w 674697"/>
                  <a:gd name="connsiteY112" fmla="*/ 504675 h 675332"/>
                  <a:gd name="connsiteX113" fmla="*/ 570971 w 674697"/>
                  <a:gd name="connsiteY113" fmla="*/ 486912 h 675332"/>
                  <a:gd name="connsiteX114" fmla="*/ 555746 w 674697"/>
                  <a:gd name="connsiteY114" fmla="*/ 490718 h 675332"/>
                  <a:gd name="connsiteX115" fmla="*/ 492304 w 674697"/>
                  <a:gd name="connsiteY115" fmla="*/ 554159 h 675332"/>
                  <a:gd name="connsiteX116" fmla="*/ 488498 w 674697"/>
                  <a:gd name="connsiteY116" fmla="*/ 569385 h 675332"/>
                  <a:gd name="connsiteX117" fmla="*/ 506261 w 674697"/>
                  <a:gd name="connsiteY117" fmla="*/ 606181 h 675332"/>
                  <a:gd name="connsiteX118" fmla="*/ 410465 w 674697"/>
                  <a:gd name="connsiteY118" fmla="*/ 646149 h 675332"/>
                  <a:gd name="connsiteX119" fmla="*/ 396508 w 674697"/>
                  <a:gd name="connsiteY119" fmla="*/ 607450 h 675332"/>
                  <a:gd name="connsiteX120" fmla="*/ 373669 w 674697"/>
                  <a:gd name="connsiteY120" fmla="*/ 615697 h 675332"/>
                  <a:gd name="connsiteX121" fmla="*/ 391433 w 674697"/>
                  <a:gd name="connsiteY121" fmla="*/ 666450 h 675332"/>
                  <a:gd name="connsiteX122" fmla="*/ 397777 w 674697"/>
                  <a:gd name="connsiteY122" fmla="*/ 673429 h 675332"/>
                  <a:gd name="connsiteX123" fmla="*/ 402852 w 674697"/>
                  <a:gd name="connsiteY123" fmla="*/ 674698 h 675332"/>
                  <a:gd name="connsiteX124" fmla="*/ 407293 w 674697"/>
                  <a:gd name="connsiteY124" fmla="*/ 674063 h 675332"/>
                  <a:gd name="connsiteX125" fmla="*/ 526562 w 674697"/>
                  <a:gd name="connsiteY125" fmla="*/ 624579 h 675332"/>
                  <a:gd name="connsiteX126" fmla="*/ 532907 w 674697"/>
                  <a:gd name="connsiteY126" fmla="*/ 617601 h 675332"/>
                  <a:gd name="connsiteX127" fmla="*/ 532272 w 674697"/>
                  <a:gd name="connsiteY127" fmla="*/ 608084 h 675332"/>
                  <a:gd name="connsiteX128" fmla="*/ 513240 w 674697"/>
                  <a:gd name="connsiteY128" fmla="*/ 568751 h 675332"/>
                  <a:gd name="connsiteX129" fmla="*/ 568434 w 674697"/>
                  <a:gd name="connsiteY129" fmla="*/ 513557 h 675332"/>
                  <a:gd name="connsiteX130" fmla="*/ 607767 w 674697"/>
                  <a:gd name="connsiteY130" fmla="*/ 532589 h 675332"/>
                  <a:gd name="connsiteX131" fmla="*/ 617284 w 674697"/>
                  <a:gd name="connsiteY131" fmla="*/ 533224 h 675332"/>
                  <a:gd name="connsiteX132" fmla="*/ 624262 w 674697"/>
                  <a:gd name="connsiteY132" fmla="*/ 526245 h 675332"/>
                  <a:gd name="connsiteX133" fmla="*/ 673746 w 674697"/>
                  <a:gd name="connsiteY133" fmla="*/ 406976 h 675332"/>
                  <a:gd name="connsiteX134" fmla="*/ 673746 w 674697"/>
                  <a:gd name="connsiteY134" fmla="*/ 396825 h 675332"/>
                  <a:gd name="connsiteX135" fmla="*/ 673746 w 674697"/>
                  <a:gd name="connsiteY135" fmla="*/ 396825 h 675332"/>
                  <a:gd name="connsiteX136" fmla="*/ 470100 w 674697"/>
                  <a:gd name="connsiteY136" fmla="*/ 337825 h 675332"/>
                  <a:gd name="connsiteX137" fmla="*/ 382551 w 674697"/>
                  <a:gd name="connsiteY137" fmla="*/ 221727 h 675332"/>
                  <a:gd name="connsiteX138" fmla="*/ 388895 w 674697"/>
                  <a:gd name="connsiteY138" fmla="*/ 198254 h 675332"/>
                  <a:gd name="connsiteX139" fmla="*/ 494207 w 674697"/>
                  <a:gd name="connsiteY139" fmla="*/ 337190 h 675332"/>
                  <a:gd name="connsiteX140" fmla="*/ 388895 w 674697"/>
                  <a:gd name="connsiteY140" fmla="*/ 476127 h 675332"/>
                  <a:gd name="connsiteX141" fmla="*/ 382551 w 674697"/>
                  <a:gd name="connsiteY141" fmla="*/ 452653 h 675332"/>
                  <a:gd name="connsiteX142" fmla="*/ 470100 w 674697"/>
                  <a:gd name="connsiteY142" fmla="*/ 337825 h 675332"/>
                  <a:gd name="connsiteX143" fmla="*/ 470100 w 674697"/>
                  <a:gd name="connsiteY143" fmla="*/ 337825 h 6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4697" h="675332">
                    <a:moveTo>
                      <a:pt x="325454" y="417761"/>
                    </a:moveTo>
                    <a:lnTo>
                      <a:pt x="325454" y="328308"/>
                    </a:lnTo>
                    <a:lnTo>
                      <a:pt x="260744" y="290878"/>
                    </a:lnTo>
                    <a:lnTo>
                      <a:pt x="272797" y="269942"/>
                    </a:lnTo>
                    <a:lnTo>
                      <a:pt x="325454" y="300394"/>
                    </a:lnTo>
                    <a:lnTo>
                      <a:pt x="325454" y="56780"/>
                    </a:lnTo>
                    <a:lnTo>
                      <a:pt x="259475" y="26328"/>
                    </a:lnTo>
                    <a:lnTo>
                      <a:pt x="192861" y="59952"/>
                    </a:lnTo>
                    <a:lnTo>
                      <a:pt x="192861" y="145598"/>
                    </a:lnTo>
                    <a:lnTo>
                      <a:pt x="168754" y="145598"/>
                    </a:lnTo>
                    <a:lnTo>
                      <a:pt x="168754" y="72006"/>
                    </a:lnTo>
                    <a:lnTo>
                      <a:pt x="108485" y="102458"/>
                    </a:lnTo>
                    <a:lnTo>
                      <a:pt x="108485" y="194447"/>
                    </a:lnTo>
                    <a:lnTo>
                      <a:pt x="180808" y="235050"/>
                    </a:lnTo>
                    <a:lnTo>
                      <a:pt x="253131" y="195082"/>
                    </a:lnTo>
                    <a:lnTo>
                      <a:pt x="253131" y="97382"/>
                    </a:lnTo>
                    <a:lnTo>
                      <a:pt x="277238" y="97382"/>
                    </a:lnTo>
                    <a:lnTo>
                      <a:pt x="277238" y="201426"/>
                    </a:lnTo>
                    <a:cubicBezTo>
                      <a:pt x="277238" y="205867"/>
                      <a:pt x="274701" y="209673"/>
                      <a:pt x="270894" y="212211"/>
                    </a:cubicBezTo>
                    <a:lnTo>
                      <a:pt x="192861" y="255351"/>
                    </a:lnTo>
                    <a:lnTo>
                      <a:pt x="192861" y="313717"/>
                    </a:lnTo>
                    <a:lnTo>
                      <a:pt x="270894" y="358760"/>
                    </a:lnTo>
                    <a:cubicBezTo>
                      <a:pt x="274701" y="360664"/>
                      <a:pt x="277238" y="365104"/>
                      <a:pt x="277238" y="369545"/>
                    </a:cubicBezTo>
                    <a:lnTo>
                      <a:pt x="277238" y="445675"/>
                    </a:lnTo>
                    <a:lnTo>
                      <a:pt x="325454" y="417761"/>
                    </a:lnTo>
                    <a:close/>
                    <a:moveTo>
                      <a:pt x="325454" y="445040"/>
                    </a:moveTo>
                    <a:lnTo>
                      <a:pt x="177636" y="530686"/>
                    </a:lnTo>
                    <a:lnTo>
                      <a:pt x="165582" y="509751"/>
                    </a:lnTo>
                    <a:lnTo>
                      <a:pt x="253131" y="458998"/>
                    </a:lnTo>
                    <a:lnTo>
                      <a:pt x="253131" y="376524"/>
                    </a:lnTo>
                    <a:lnTo>
                      <a:pt x="181442" y="337190"/>
                    </a:lnTo>
                    <a:lnTo>
                      <a:pt x="100872" y="383502"/>
                    </a:lnTo>
                    <a:lnTo>
                      <a:pt x="88818" y="362567"/>
                    </a:lnTo>
                    <a:lnTo>
                      <a:pt x="168754" y="316255"/>
                    </a:lnTo>
                    <a:lnTo>
                      <a:pt x="168754" y="254717"/>
                    </a:lnTo>
                    <a:lnTo>
                      <a:pt x="97065" y="214749"/>
                    </a:lnTo>
                    <a:lnTo>
                      <a:pt x="24108" y="255351"/>
                    </a:lnTo>
                    <a:lnTo>
                      <a:pt x="24108" y="309276"/>
                    </a:lnTo>
                    <a:lnTo>
                      <a:pt x="87549" y="273115"/>
                    </a:lnTo>
                    <a:lnTo>
                      <a:pt x="99603" y="294050"/>
                    </a:lnTo>
                    <a:lnTo>
                      <a:pt x="24108" y="337190"/>
                    </a:lnTo>
                    <a:lnTo>
                      <a:pt x="24108" y="403804"/>
                    </a:lnTo>
                    <a:lnTo>
                      <a:pt x="96431" y="448212"/>
                    </a:lnTo>
                    <a:lnTo>
                      <a:pt x="168754" y="406341"/>
                    </a:lnTo>
                    <a:lnTo>
                      <a:pt x="180808" y="427277"/>
                    </a:lnTo>
                    <a:lnTo>
                      <a:pt x="108485" y="469782"/>
                    </a:lnTo>
                    <a:lnTo>
                      <a:pt x="108485" y="557331"/>
                    </a:lnTo>
                    <a:lnTo>
                      <a:pt x="173829" y="596665"/>
                    </a:lnTo>
                    <a:lnTo>
                      <a:pt x="265185" y="542106"/>
                    </a:lnTo>
                    <a:lnTo>
                      <a:pt x="277873" y="563041"/>
                    </a:lnTo>
                    <a:lnTo>
                      <a:pt x="197302" y="611257"/>
                    </a:lnTo>
                    <a:lnTo>
                      <a:pt x="260109" y="649321"/>
                    </a:lnTo>
                    <a:lnTo>
                      <a:pt x="325454" y="618869"/>
                    </a:lnTo>
                    <a:lnTo>
                      <a:pt x="325454" y="445040"/>
                    </a:lnTo>
                    <a:close/>
                    <a:moveTo>
                      <a:pt x="349561" y="48532"/>
                    </a:moveTo>
                    <a:lnTo>
                      <a:pt x="349561" y="627117"/>
                    </a:lnTo>
                    <a:cubicBezTo>
                      <a:pt x="349561" y="631558"/>
                      <a:pt x="347024" y="635999"/>
                      <a:pt x="342583" y="637902"/>
                    </a:cubicBezTo>
                    <a:lnTo>
                      <a:pt x="264550" y="674063"/>
                    </a:lnTo>
                    <a:cubicBezTo>
                      <a:pt x="262647" y="674698"/>
                      <a:pt x="261378" y="675332"/>
                      <a:pt x="259475" y="675332"/>
                    </a:cubicBezTo>
                    <a:cubicBezTo>
                      <a:pt x="257572" y="675332"/>
                      <a:pt x="255034" y="674698"/>
                      <a:pt x="253131" y="673429"/>
                    </a:cubicBezTo>
                    <a:lnTo>
                      <a:pt x="90087" y="575095"/>
                    </a:lnTo>
                    <a:cubicBezTo>
                      <a:pt x="86280" y="573192"/>
                      <a:pt x="84377" y="568751"/>
                      <a:pt x="84377" y="564944"/>
                    </a:cubicBezTo>
                    <a:lnTo>
                      <a:pt x="84377" y="470417"/>
                    </a:lnTo>
                    <a:lnTo>
                      <a:pt x="5710" y="420933"/>
                    </a:lnTo>
                    <a:cubicBezTo>
                      <a:pt x="1903" y="419029"/>
                      <a:pt x="0" y="414589"/>
                      <a:pt x="0" y="410782"/>
                    </a:cubicBezTo>
                    <a:lnTo>
                      <a:pt x="0" y="403169"/>
                    </a:lnTo>
                    <a:cubicBezTo>
                      <a:pt x="0" y="403169"/>
                      <a:pt x="0" y="402535"/>
                      <a:pt x="0" y="402535"/>
                    </a:cubicBezTo>
                    <a:lnTo>
                      <a:pt x="0" y="255985"/>
                    </a:lnTo>
                    <a:cubicBezTo>
                      <a:pt x="0" y="255985"/>
                      <a:pt x="0" y="255351"/>
                      <a:pt x="0" y="255351"/>
                    </a:cubicBezTo>
                    <a:lnTo>
                      <a:pt x="0" y="247738"/>
                    </a:lnTo>
                    <a:cubicBezTo>
                      <a:pt x="0" y="243297"/>
                      <a:pt x="2538" y="239491"/>
                      <a:pt x="6344" y="236953"/>
                    </a:cubicBezTo>
                    <a:lnTo>
                      <a:pt x="84377" y="193813"/>
                    </a:lnTo>
                    <a:lnTo>
                      <a:pt x="84377" y="94210"/>
                    </a:lnTo>
                    <a:cubicBezTo>
                      <a:pt x="84377" y="89769"/>
                      <a:pt x="86915" y="85329"/>
                      <a:pt x="90721" y="83425"/>
                    </a:cubicBezTo>
                    <a:lnTo>
                      <a:pt x="253131" y="1586"/>
                    </a:lnTo>
                    <a:cubicBezTo>
                      <a:pt x="256303" y="-317"/>
                      <a:pt x="260109" y="-317"/>
                      <a:pt x="263916" y="1586"/>
                    </a:cubicBezTo>
                    <a:lnTo>
                      <a:pt x="341948" y="37748"/>
                    </a:lnTo>
                    <a:cubicBezTo>
                      <a:pt x="347024" y="39651"/>
                      <a:pt x="349561" y="44092"/>
                      <a:pt x="349561" y="48532"/>
                    </a:cubicBezTo>
                    <a:lnTo>
                      <a:pt x="349561" y="48532"/>
                    </a:lnTo>
                    <a:close/>
                    <a:moveTo>
                      <a:pt x="673746" y="396825"/>
                    </a:moveTo>
                    <a:cubicBezTo>
                      <a:pt x="672477" y="393653"/>
                      <a:pt x="669940" y="391750"/>
                      <a:pt x="666768" y="390481"/>
                    </a:cubicBezTo>
                    <a:lnTo>
                      <a:pt x="625531" y="375889"/>
                    </a:lnTo>
                    <a:cubicBezTo>
                      <a:pt x="628703" y="349878"/>
                      <a:pt x="628703" y="323868"/>
                      <a:pt x="625531" y="297857"/>
                    </a:cubicBezTo>
                    <a:lnTo>
                      <a:pt x="666768" y="283265"/>
                    </a:lnTo>
                    <a:cubicBezTo>
                      <a:pt x="669940" y="281996"/>
                      <a:pt x="672477" y="280093"/>
                      <a:pt x="673746" y="276921"/>
                    </a:cubicBezTo>
                    <a:cubicBezTo>
                      <a:pt x="675015" y="273749"/>
                      <a:pt x="675015" y="270577"/>
                      <a:pt x="673746" y="267405"/>
                    </a:cubicBezTo>
                    <a:lnTo>
                      <a:pt x="624262" y="148135"/>
                    </a:lnTo>
                    <a:cubicBezTo>
                      <a:pt x="622993" y="144963"/>
                      <a:pt x="620456" y="142426"/>
                      <a:pt x="617284" y="141791"/>
                    </a:cubicBezTo>
                    <a:cubicBezTo>
                      <a:pt x="614111" y="140522"/>
                      <a:pt x="610939" y="140522"/>
                      <a:pt x="607767" y="142426"/>
                    </a:cubicBezTo>
                    <a:lnTo>
                      <a:pt x="568434" y="161458"/>
                    </a:lnTo>
                    <a:cubicBezTo>
                      <a:pt x="552573" y="140522"/>
                      <a:pt x="534175" y="122124"/>
                      <a:pt x="513240" y="106899"/>
                    </a:cubicBezTo>
                    <a:lnTo>
                      <a:pt x="532272" y="66930"/>
                    </a:lnTo>
                    <a:cubicBezTo>
                      <a:pt x="533541" y="63758"/>
                      <a:pt x="533541" y="60586"/>
                      <a:pt x="532907" y="57414"/>
                    </a:cubicBezTo>
                    <a:cubicBezTo>
                      <a:pt x="531638" y="54242"/>
                      <a:pt x="529100" y="51705"/>
                      <a:pt x="525928" y="50436"/>
                    </a:cubicBezTo>
                    <a:lnTo>
                      <a:pt x="406659" y="952"/>
                    </a:lnTo>
                    <a:cubicBezTo>
                      <a:pt x="403486" y="-317"/>
                      <a:pt x="400314" y="-317"/>
                      <a:pt x="397142" y="952"/>
                    </a:cubicBezTo>
                    <a:cubicBezTo>
                      <a:pt x="393970" y="2220"/>
                      <a:pt x="392067" y="4758"/>
                      <a:pt x="390798" y="7930"/>
                    </a:cubicBezTo>
                    <a:lnTo>
                      <a:pt x="373035" y="59318"/>
                    </a:lnTo>
                    <a:lnTo>
                      <a:pt x="395874" y="66930"/>
                    </a:lnTo>
                    <a:lnTo>
                      <a:pt x="409196" y="27597"/>
                    </a:lnTo>
                    <a:lnTo>
                      <a:pt x="504992" y="66930"/>
                    </a:lnTo>
                    <a:lnTo>
                      <a:pt x="487229" y="104361"/>
                    </a:lnTo>
                    <a:cubicBezTo>
                      <a:pt x="484691" y="109436"/>
                      <a:pt x="486594" y="115780"/>
                      <a:pt x="491035" y="119587"/>
                    </a:cubicBezTo>
                    <a:cubicBezTo>
                      <a:pt x="515777" y="136716"/>
                      <a:pt x="537347" y="158286"/>
                      <a:pt x="554477" y="183028"/>
                    </a:cubicBezTo>
                    <a:cubicBezTo>
                      <a:pt x="557649" y="188103"/>
                      <a:pt x="563993" y="189372"/>
                      <a:pt x="569703" y="186835"/>
                    </a:cubicBezTo>
                    <a:lnTo>
                      <a:pt x="607133" y="169071"/>
                    </a:lnTo>
                    <a:lnTo>
                      <a:pt x="647101" y="264867"/>
                    </a:lnTo>
                    <a:lnTo>
                      <a:pt x="608402" y="278824"/>
                    </a:lnTo>
                    <a:cubicBezTo>
                      <a:pt x="602692" y="280728"/>
                      <a:pt x="599520" y="286437"/>
                      <a:pt x="600789" y="292147"/>
                    </a:cubicBezTo>
                    <a:cubicBezTo>
                      <a:pt x="605864" y="321964"/>
                      <a:pt x="605864" y="352416"/>
                      <a:pt x="600789" y="382234"/>
                    </a:cubicBezTo>
                    <a:cubicBezTo>
                      <a:pt x="599520" y="387943"/>
                      <a:pt x="603326" y="393653"/>
                      <a:pt x="609036" y="395556"/>
                    </a:cubicBezTo>
                    <a:lnTo>
                      <a:pt x="647735" y="408879"/>
                    </a:lnTo>
                    <a:lnTo>
                      <a:pt x="608402" y="504675"/>
                    </a:lnTo>
                    <a:lnTo>
                      <a:pt x="570971" y="486912"/>
                    </a:lnTo>
                    <a:cubicBezTo>
                      <a:pt x="565896" y="484374"/>
                      <a:pt x="559552" y="486277"/>
                      <a:pt x="555746" y="490718"/>
                    </a:cubicBezTo>
                    <a:cubicBezTo>
                      <a:pt x="538616" y="515460"/>
                      <a:pt x="517046" y="537030"/>
                      <a:pt x="492304" y="554159"/>
                    </a:cubicBezTo>
                    <a:cubicBezTo>
                      <a:pt x="487229" y="557331"/>
                      <a:pt x="485960" y="563676"/>
                      <a:pt x="488498" y="569385"/>
                    </a:cubicBezTo>
                    <a:lnTo>
                      <a:pt x="506261" y="606181"/>
                    </a:lnTo>
                    <a:lnTo>
                      <a:pt x="410465" y="646149"/>
                    </a:lnTo>
                    <a:lnTo>
                      <a:pt x="396508" y="607450"/>
                    </a:lnTo>
                    <a:lnTo>
                      <a:pt x="373669" y="615697"/>
                    </a:lnTo>
                    <a:lnTo>
                      <a:pt x="391433" y="666450"/>
                    </a:lnTo>
                    <a:cubicBezTo>
                      <a:pt x="392701" y="669622"/>
                      <a:pt x="394605" y="672160"/>
                      <a:pt x="397777" y="673429"/>
                    </a:cubicBezTo>
                    <a:cubicBezTo>
                      <a:pt x="399046" y="674063"/>
                      <a:pt x="400949" y="674698"/>
                      <a:pt x="402852" y="674698"/>
                    </a:cubicBezTo>
                    <a:cubicBezTo>
                      <a:pt x="404121" y="674698"/>
                      <a:pt x="406024" y="674698"/>
                      <a:pt x="407293" y="674063"/>
                    </a:cubicBezTo>
                    <a:lnTo>
                      <a:pt x="526562" y="624579"/>
                    </a:lnTo>
                    <a:cubicBezTo>
                      <a:pt x="529735" y="623310"/>
                      <a:pt x="532272" y="620773"/>
                      <a:pt x="532907" y="617601"/>
                    </a:cubicBezTo>
                    <a:cubicBezTo>
                      <a:pt x="534175" y="614429"/>
                      <a:pt x="534175" y="611257"/>
                      <a:pt x="532272" y="608084"/>
                    </a:cubicBezTo>
                    <a:lnTo>
                      <a:pt x="513240" y="568751"/>
                    </a:lnTo>
                    <a:cubicBezTo>
                      <a:pt x="534175" y="552891"/>
                      <a:pt x="552573" y="534493"/>
                      <a:pt x="568434" y="513557"/>
                    </a:cubicBezTo>
                    <a:lnTo>
                      <a:pt x="607767" y="532589"/>
                    </a:lnTo>
                    <a:cubicBezTo>
                      <a:pt x="610939" y="533858"/>
                      <a:pt x="614111" y="534493"/>
                      <a:pt x="617284" y="533224"/>
                    </a:cubicBezTo>
                    <a:cubicBezTo>
                      <a:pt x="620456" y="531955"/>
                      <a:pt x="622993" y="529417"/>
                      <a:pt x="624262" y="526245"/>
                    </a:cubicBezTo>
                    <a:lnTo>
                      <a:pt x="673746" y="406976"/>
                    </a:lnTo>
                    <a:cubicBezTo>
                      <a:pt x="675015" y="403169"/>
                      <a:pt x="675015" y="399997"/>
                      <a:pt x="673746" y="396825"/>
                    </a:cubicBezTo>
                    <a:lnTo>
                      <a:pt x="673746" y="396825"/>
                    </a:lnTo>
                    <a:close/>
                    <a:moveTo>
                      <a:pt x="470100" y="337825"/>
                    </a:moveTo>
                    <a:cubicBezTo>
                      <a:pt x="470100" y="283900"/>
                      <a:pt x="433938" y="236319"/>
                      <a:pt x="382551" y="221727"/>
                    </a:cubicBezTo>
                    <a:lnTo>
                      <a:pt x="388895" y="198254"/>
                    </a:lnTo>
                    <a:cubicBezTo>
                      <a:pt x="451067" y="216017"/>
                      <a:pt x="494207" y="273115"/>
                      <a:pt x="494207" y="337190"/>
                    </a:cubicBezTo>
                    <a:cubicBezTo>
                      <a:pt x="494207" y="401900"/>
                      <a:pt x="451067" y="458998"/>
                      <a:pt x="388895" y="476127"/>
                    </a:cubicBezTo>
                    <a:lnTo>
                      <a:pt x="382551" y="452653"/>
                    </a:lnTo>
                    <a:cubicBezTo>
                      <a:pt x="433938" y="439331"/>
                      <a:pt x="470100" y="391750"/>
                      <a:pt x="470100" y="337825"/>
                    </a:cubicBezTo>
                    <a:lnTo>
                      <a:pt x="470100" y="337825"/>
                    </a:lnTo>
                    <a:close/>
                  </a:path>
                </a:pathLst>
              </a:custGeom>
              <a:gradFill>
                <a:gsLst>
                  <a:gs pos="0">
                    <a:schemeClr val="accent3">
                      <a:lumMod val="50000"/>
                    </a:schemeClr>
                  </a:gs>
                  <a:gs pos="38000">
                    <a:schemeClr val="accent3"/>
                  </a:gs>
                  <a:gs pos="100000">
                    <a:schemeClr val="accent3">
                      <a:lumMod val="40000"/>
                      <a:lumOff val="60000"/>
                    </a:schemeClr>
                  </a:gs>
                </a:gsLst>
                <a:lin ang="18900000" scaled="0"/>
              </a:gradFill>
              <a:ln w="6342" cap="flat">
                <a:noFill/>
                <a:prstDash val="solid"/>
                <a:miter/>
              </a:ln>
            </p:spPr>
            <p:txBody>
              <a:bodyPr rtlCol="0" anchor="ctr"/>
              <a:lstStyle/>
              <a:p>
                <a:endParaRPr lang="en-US">
                  <a:solidFill>
                    <a:schemeClr val="bg1"/>
                  </a:solidFill>
                </a:endParaRPr>
              </a:p>
            </p:txBody>
          </p:sp>
        </p:grpSp>
        <p:sp>
          <p:nvSpPr>
            <p:cNvPr id="20" name="Arc 19">
              <a:extLst>
                <a:ext uri="{FF2B5EF4-FFF2-40B4-BE49-F238E27FC236}">
                  <a16:creationId xmlns:a16="http://schemas.microsoft.com/office/drawing/2014/main" id="{1F408126-4A34-2F45-999C-1063B8D06A8D}"/>
                </a:ext>
              </a:extLst>
            </p:cNvPr>
            <p:cNvSpPr/>
            <p:nvPr/>
          </p:nvSpPr>
          <p:spPr bwMode="auto">
            <a:xfrm rot="5400000">
              <a:off x="4397158" y="1098775"/>
              <a:ext cx="3868993" cy="3868989"/>
            </a:xfrm>
            <a:prstGeom prst="arc">
              <a:avLst>
                <a:gd name="adj1" fmla="val 19827239"/>
                <a:gd name="adj2" fmla="val 1577754"/>
              </a:avLst>
            </a:prstGeom>
            <a:noFill/>
            <a:ln w="2540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rtl="0" eaLnBrk="0" fontAlgn="base" latinLnBrk="0" hangingPunct="0">
                <a:lnSpc>
                  <a:spcPct val="90000"/>
                </a:lnSpc>
                <a:spcBef>
                  <a:spcPct val="0"/>
                </a:spcBef>
                <a:spcAft>
                  <a:spcPct val="0"/>
                </a:spcAft>
                <a:buClrTx/>
                <a:buSzTx/>
                <a:buFontTx/>
                <a:buNone/>
                <a:tabLst/>
                <a:defRPr/>
              </a:pPr>
              <a:endParaRPr kumimoji="0" lang="en-US" sz="1455" b="0" i="0" u="none" strike="noStrike" kern="1200" cap="none" spc="0" normalizeH="0" baseline="0" noProof="0" dirty="0">
                <a:ln>
                  <a:noFill/>
                </a:ln>
                <a:solidFill>
                  <a:schemeClr val="bg1"/>
                </a:solidFill>
                <a:effectLst/>
                <a:uLnTx/>
                <a:uFillTx/>
                <a:latin typeface="Amazon Ember"/>
                <a:ea typeface="Segoe UI" pitchFamily="34" charset="0"/>
                <a:cs typeface="Segoe UI" pitchFamily="34" charset="0"/>
              </a:endParaRPr>
            </a:p>
          </p:txBody>
        </p:sp>
        <p:sp>
          <p:nvSpPr>
            <p:cNvPr id="21" name="Arc 20">
              <a:extLst>
                <a:ext uri="{FF2B5EF4-FFF2-40B4-BE49-F238E27FC236}">
                  <a16:creationId xmlns:a16="http://schemas.microsoft.com/office/drawing/2014/main" id="{E9783E0D-48ED-DD42-8AF0-75A1B6E1285F}"/>
                </a:ext>
              </a:extLst>
            </p:cNvPr>
            <p:cNvSpPr/>
            <p:nvPr/>
          </p:nvSpPr>
          <p:spPr bwMode="auto">
            <a:xfrm rot="10800000">
              <a:off x="4510456" y="1059891"/>
              <a:ext cx="3868993" cy="3868989"/>
            </a:xfrm>
            <a:prstGeom prst="arc">
              <a:avLst>
                <a:gd name="adj1" fmla="val 19827239"/>
                <a:gd name="adj2" fmla="val 1577754"/>
              </a:avLst>
            </a:prstGeom>
            <a:noFill/>
            <a:ln w="2540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rtl="0" eaLnBrk="0" fontAlgn="base" latinLnBrk="0" hangingPunct="0">
                <a:lnSpc>
                  <a:spcPct val="90000"/>
                </a:lnSpc>
                <a:spcBef>
                  <a:spcPct val="0"/>
                </a:spcBef>
                <a:spcAft>
                  <a:spcPct val="0"/>
                </a:spcAft>
                <a:buClrTx/>
                <a:buSzTx/>
                <a:buFontTx/>
                <a:buNone/>
                <a:tabLst/>
                <a:defRPr/>
              </a:pPr>
              <a:endParaRPr kumimoji="0" lang="en-US" sz="1455" b="0" i="0" u="none" strike="noStrike" kern="1200" cap="none" spc="0" normalizeH="0" baseline="0" noProof="0" dirty="0">
                <a:ln>
                  <a:noFill/>
                </a:ln>
                <a:solidFill>
                  <a:schemeClr val="bg1"/>
                </a:solidFill>
                <a:effectLst/>
                <a:uLnTx/>
                <a:uFillTx/>
                <a:latin typeface="Amazon Ember"/>
                <a:ea typeface="Segoe UI" pitchFamily="34" charset="0"/>
                <a:cs typeface="Segoe UI" pitchFamily="34" charset="0"/>
              </a:endParaRPr>
            </a:p>
          </p:txBody>
        </p:sp>
        <p:sp>
          <p:nvSpPr>
            <p:cNvPr id="22" name="Arc 21">
              <a:extLst>
                <a:ext uri="{FF2B5EF4-FFF2-40B4-BE49-F238E27FC236}">
                  <a16:creationId xmlns:a16="http://schemas.microsoft.com/office/drawing/2014/main" id="{27530ADD-EFD1-7940-9DB1-6BE77DFCF3AE}"/>
                </a:ext>
              </a:extLst>
            </p:cNvPr>
            <p:cNvSpPr/>
            <p:nvPr/>
          </p:nvSpPr>
          <p:spPr bwMode="auto">
            <a:xfrm rot="16200000">
              <a:off x="4485037" y="1150799"/>
              <a:ext cx="3868994" cy="3868990"/>
            </a:xfrm>
            <a:prstGeom prst="arc">
              <a:avLst>
                <a:gd name="adj1" fmla="val 19827239"/>
                <a:gd name="adj2" fmla="val 1577754"/>
              </a:avLst>
            </a:prstGeom>
            <a:noFill/>
            <a:ln w="2540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rtl="0" eaLnBrk="0" fontAlgn="base" latinLnBrk="0" hangingPunct="0">
                <a:lnSpc>
                  <a:spcPct val="90000"/>
                </a:lnSpc>
                <a:spcBef>
                  <a:spcPct val="0"/>
                </a:spcBef>
                <a:spcAft>
                  <a:spcPct val="0"/>
                </a:spcAft>
                <a:buClrTx/>
                <a:buSzTx/>
                <a:buFontTx/>
                <a:buNone/>
                <a:tabLst/>
                <a:defRPr/>
              </a:pPr>
              <a:endParaRPr kumimoji="0" lang="en-US" sz="1455" b="0" i="0" u="none" strike="noStrike" kern="1200" cap="none" spc="0" normalizeH="0" baseline="0" noProof="0" dirty="0">
                <a:ln>
                  <a:noFill/>
                </a:ln>
                <a:solidFill>
                  <a:schemeClr val="bg1"/>
                </a:solidFill>
                <a:effectLst/>
                <a:uLnTx/>
                <a:uFillTx/>
                <a:latin typeface="Amazon Ember"/>
                <a:ea typeface="Segoe UI" pitchFamily="34" charset="0"/>
                <a:cs typeface="Segoe UI" pitchFamily="34" charset="0"/>
              </a:endParaRPr>
            </a:p>
          </p:txBody>
        </p:sp>
      </p:grpSp>
      <p:sp>
        <p:nvSpPr>
          <p:cNvPr id="33" name="TextBox 32">
            <a:extLst>
              <a:ext uri="{FF2B5EF4-FFF2-40B4-BE49-F238E27FC236}">
                <a16:creationId xmlns:a16="http://schemas.microsoft.com/office/drawing/2014/main" id="{9FFB2C8A-808B-0842-A1FD-B6D19C1CE524}"/>
              </a:ext>
            </a:extLst>
          </p:cNvPr>
          <p:cNvSpPr txBox="1"/>
          <p:nvPr/>
        </p:nvSpPr>
        <p:spPr>
          <a:xfrm>
            <a:off x="3232890" y="1393291"/>
            <a:ext cx="1043721" cy="646331"/>
          </a:xfrm>
          <a:prstGeom prst="rect">
            <a:avLst/>
          </a:prstGeom>
          <a:noFill/>
        </p:spPr>
        <p:txBody>
          <a:bodyPr wrap="square" rtlCol="0" anchor="ctr" anchorCtr="0">
            <a:spAutoFit/>
          </a:bodyPr>
          <a:lstStyle/>
          <a:p>
            <a:pPr algn="r" defTabSz="609576">
              <a:defRPr/>
            </a:pPr>
            <a:r>
              <a:rPr lang="en-US" kern="0" dirty="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Data Lakes</a:t>
            </a:r>
          </a:p>
        </p:txBody>
      </p:sp>
      <p:grpSp>
        <p:nvGrpSpPr>
          <p:cNvPr id="34" name="Group 33">
            <a:extLst>
              <a:ext uri="{FF2B5EF4-FFF2-40B4-BE49-F238E27FC236}">
                <a16:creationId xmlns:a16="http://schemas.microsoft.com/office/drawing/2014/main" id="{ED894DAC-520B-904D-82E4-AA13D2E7F146}"/>
              </a:ext>
            </a:extLst>
          </p:cNvPr>
          <p:cNvGrpSpPr/>
          <p:nvPr/>
        </p:nvGrpSpPr>
        <p:grpSpPr>
          <a:xfrm>
            <a:off x="3079378" y="2818484"/>
            <a:ext cx="954096" cy="659063"/>
            <a:chOff x="3298496" y="2900807"/>
            <a:chExt cx="731489" cy="505292"/>
          </a:xfrm>
        </p:grpSpPr>
        <p:grpSp>
          <p:nvGrpSpPr>
            <p:cNvPr id="35" name="Group 34">
              <a:extLst>
                <a:ext uri="{FF2B5EF4-FFF2-40B4-BE49-F238E27FC236}">
                  <a16:creationId xmlns:a16="http://schemas.microsoft.com/office/drawing/2014/main" id="{00B4AF8C-AA06-E94F-A90E-B4A7ABCD8971}"/>
                </a:ext>
              </a:extLst>
            </p:cNvPr>
            <p:cNvGrpSpPr/>
            <p:nvPr/>
          </p:nvGrpSpPr>
          <p:grpSpPr>
            <a:xfrm>
              <a:off x="3298496" y="2900807"/>
              <a:ext cx="731489" cy="505292"/>
              <a:chOff x="3257954" y="2909769"/>
              <a:chExt cx="731489" cy="505292"/>
            </a:xfrm>
          </p:grpSpPr>
          <p:grpSp>
            <p:nvGrpSpPr>
              <p:cNvPr id="37" name="Group 36">
                <a:extLst>
                  <a:ext uri="{FF2B5EF4-FFF2-40B4-BE49-F238E27FC236}">
                    <a16:creationId xmlns:a16="http://schemas.microsoft.com/office/drawing/2014/main" id="{868B0754-EB84-FA45-B2E1-6AA2599F303B}"/>
                  </a:ext>
                </a:extLst>
              </p:cNvPr>
              <p:cNvGrpSpPr/>
              <p:nvPr/>
            </p:nvGrpSpPr>
            <p:grpSpPr>
              <a:xfrm rot="18615940">
                <a:off x="3371053" y="2796670"/>
                <a:ext cx="505292" cy="731489"/>
                <a:chOff x="2086841" y="4246766"/>
                <a:chExt cx="505292" cy="731489"/>
              </a:xfrm>
            </p:grpSpPr>
            <p:grpSp>
              <p:nvGrpSpPr>
                <p:cNvPr id="42" name="Group 41">
                  <a:extLst>
                    <a:ext uri="{FF2B5EF4-FFF2-40B4-BE49-F238E27FC236}">
                      <a16:creationId xmlns:a16="http://schemas.microsoft.com/office/drawing/2014/main" id="{4BFE9170-60A7-2344-97BA-9BF2DB721F09}"/>
                    </a:ext>
                  </a:extLst>
                </p:cNvPr>
                <p:cNvGrpSpPr/>
                <p:nvPr/>
              </p:nvGrpSpPr>
              <p:grpSpPr>
                <a:xfrm>
                  <a:off x="2086841" y="4409050"/>
                  <a:ext cx="505292" cy="569205"/>
                  <a:chOff x="3344894" y="4396880"/>
                  <a:chExt cx="703993" cy="793041"/>
                </a:xfrm>
              </p:grpSpPr>
              <p:sp>
                <p:nvSpPr>
                  <p:cNvPr id="51" name="Rectangle 50">
                    <a:extLst>
                      <a:ext uri="{FF2B5EF4-FFF2-40B4-BE49-F238E27FC236}">
                        <a16:creationId xmlns:a16="http://schemas.microsoft.com/office/drawing/2014/main" id="{75DA6DF2-06AC-3142-9500-245E7B50A28D}"/>
                      </a:ext>
                    </a:extLst>
                  </p:cNvPr>
                  <p:cNvSpPr/>
                  <p:nvPr/>
                </p:nvSpPr>
                <p:spPr>
                  <a:xfrm flipH="1" flipV="1">
                    <a:off x="3985189" y="4396880"/>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52" name="Rectangle 51">
                    <a:extLst>
                      <a:ext uri="{FF2B5EF4-FFF2-40B4-BE49-F238E27FC236}">
                        <a16:creationId xmlns:a16="http://schemas.microsoft.com/office/drawing/2014/main" id="{6096DF83-FD41-2F44-980B-94D538BD5617}"/>
                      </a:ext>
                    </a:extLst>
                  </p:cNvPr>
                  <p:cNvSpPr/>
                  <p:nvPr/>
                </p:nvSpPr>
                <p:spPr>
                  <a:xfrm rot="1800000" flipH="1" flipV="1">
                    <a:off x="3651747" y="4793692"/>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53" name="Rectangle 52">
                    <a:extLst>
                      <a:ext uri="{FF2B5EF4-FFF2-40B4-BE49-F238E27FC236}">
                        <a16:creationId xmlns:a16="http://schemas.microsoft.com/office/drawing/2014/main" id="{B98F29E0-843B-7B4A-840C-70031EA7D5B3}"/>
                      </a:ext>
                    </a:extLst>
                  </p:cNvPr>
                  <p:cNvSpPr/>
                  <p:nvPr/>
                </p:nvSpPr>
                <p:spPr>
                  <a:xfrm flipH="1" flipV="1">
                    <a:off x="3413552" y="4903660"/>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54" name="Rectangle 53">
                    <a:extLst>
                      <a:ext uri="{FF2B5EF4-FFF2-40B4-BE49-F238E27FC236}">
                        <a16:creationId xmlns:a16="http://schemas.microsoft.com/office/drawing/2014/main" id="{EE68E251-1341-2845-94DB-3F0E4B1C7477}"/>
                      </a:ext>
                    </a:extLst>
                  </p:cNvPr>
                  <p:cNvSpPr/>
                  <p:nvPr/>
                </p:nvSpPr>
                <p:spPr>
                  <a:xfrm rot="1779324" flipH="1" flipV="1">
                    <a:off x="3672771" y="5126223"/>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55" name="Rectangle 54">
                    <a:extLst>
                      <a:ext uri="{FF2B5EF4-FFF2-40B4-BE49-F238E27FC236}">
                        <a16:creationId xmlns:a16="http://schemas.microsoft.com/office/drawing/2014/main" id="{9B3C2E16-2136-D445-B2D4-F3DB637D609B}"/>
                      </a:ext>
                    </a:extLst>
                  </p:cNvPr>
                  <p:cNvSpPr/>
                  <p:nvPr/>
                </p:nvSpPr>
                <p:spPr>
                  <a:xfrm flipH="1" flipV="1">
                    <a:off x="3344894" y="4621733"/>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56" name="Rectangle 55">
                    <a:extLst>
                      <a:ext uri="{FF2B5EF4-FFF2-40B4-BE49-F238E27FC236}">
                        <a16:creationId xmlns:a16="http://schemas.microsoft.com/office/drawing/2014/main" id="{9092D53D-F74C-A049-AE73-02261FC609E1}"/>
                      </a:ext>
                    </a:extLst>
                  </p:cNvPr>
                  <p:cNvSpPr/>
                  <p:nvPr/>
                </p:nvSpPr>
                <p:spPr>
                  <a:xfrm rot="19434441" flipH="1" flipV="1">
                    <a:off x="3682702" y="4912818"/>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57" name="Rectangle 56">
                    <a:extLst>
                      <a:ext uri="{FF2B5EF4-FFF2-40B4-BE49-F238E27FC236}">
                        <a16:creationId xmlns:a16="http://schemas.microsoft.com/office/drawing/2014/main" id="{4CE61F61-C1F1-4E4E-883D-5D65F0D5231A}"/>
                      </a:ext>
                    </a:extLst>
                  </p:cNvPr>
                  <p:cNvSpPr/>
                  <p:nvPr/>
                </p:nvSpPr>
                <p:spPr>
                  <a:xfrm flipH="1" flipV="1">
                    <a:off x="3495659" y="4637473"/>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grpSp>
            <p:sp>
              <p:nvSpPr>
                <p:cNvPr id="43" name="Rectangle 42">
                  <a:extLst>
                    <a:ext uri="{FF2B5EF4-FFF2-40B4-BE49-F238E27FC236}">
                      <a16:creationId xmlns:a16="http://schemas.microsoft.com/office/drawing/2014/main" id="{F65F77C6-3D96-8847-9292-A624901B4C79}"/>
                    </a:ext>
                  </a:extLst>
                </p:cNvPr>
                <p:cNvSpPr/>
                <p:nvPr/>
              </p:nvSpPr>
              <p:spPr>
                <a:xfrm rot="21218443" flipH="1" flipV="1">
                  <a:off x="2401193" y="4800940"/>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44" name="Rectangle 43">
                  <a:extLst>
                    <a:ext uri="{FF2B5EF4-FFF2-40B4-BE49-F238E27FC236}">
                      <a16:creationId xmlns:a16="http://schemas.microsoft.com/office/drawing/2014/main" id="{D77DD578-1570-D741-AC5A-A11A3E6AB318}"/>
                    </a:ext>
                  </a:extLst>
                </p:cNvPr>
                <p:cNvSpPr/>
                <p:nvPr/>
              </p:nvSpPr>
              <p:spPr>
                <a:xfrm rot="1800000" flipH="1" flipV="1">
                  <a:off x="2335972" y="4485372"/>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45" name="Rectangle 44">
                  <a:extLst>
                    <a:ext uri="{FF2B5EF4-FFF2-40B4-BE49-F238E27FC236}">
                      <a16:creationId xmlns:a16="http://schemas.microsoft.com/office/drawing/2014/main" id="{8E40256D-63D5-4541-A76A-A961C130931D}"/>
                    </a:ext>
                  </a:extLst>
                </p:cNvPr>
                <p:cNvSpPr/>
                <p:nvPr/>
              </p:nvSpPr>
              <p:spPr>
                <a:xfrm rot="19434441" flipH="1" flipV="1">
                  <a:off x="2389695" y="4567933"/>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46" name="Rectangle 45">
                  <a:extLst>
                    <a:ext uri="{FF2B5EF4-FFF2-40B4-BE49-F238E27FC236}">
                      <a16:creationId xmlns:a16="http://schemas.microsoft.com/office/drawing/2014/main" id="{EF0E80BC-6475-D743-81D1-94414EA62018}"/>
                    </a:ext>
                  </a:extLst>
                </p:cNvPr>
                <p:cNvSpPr/>
                <p:nvPr/>
              </p:nvSpPr>
              <p:spPr>
                <a:xfrm rot="21218443" flipH="1" flipV="1">
                  <a:off x="2468154" y="4614005"/>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47" name="Rectangle 46">
                  <a:extLst>
                    <a:ext uri="{FF2B5EF4-FFF2-40B4-BE49-F238E27FC236}">
                      <a16:creationId xmlns:a16="http://schemas.microsoft.com/office/drawing/2014/main" id="{F00DF1B4-32DE-7543-A0DB-01DF2E8F0033}"/>
                    </a:ext>
                  </a:extLst>
                </p:cNvPr>
                <p:cNvSpPr/>
                <p:nvPr/>
              </p:nvSpPr>
              <p:spPr>
                <a:xfrm rot="19434441" flipH="1" flipV="1">
                  <a:off x="2532953" y="4759960"/>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48" name="Rectangle 47">
                  <a:extLst>
                    <a:ext uri="{FF2B5EF4-FFF2-40B4-BE49-F238E27FC236}">
                      <a16:creationId xmlns:a16="http://schemas.microsoft.com/office/drawing/2014/main" id="{C459F44C-3245-2A40-902B-56154F058E26}"/>
                    </a:ext>
                  </a:extLst>
                </p:cNvPr>
                <p:cNvSpPr/>
                <p:nvPr/>
              </p:nvSpPr>
              <p:spPr>
                <a:xfrm rot="19434441" flipH="1" flipV="1">
                  <a:off x="2195081" y="4674580"/>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49" name="Rectangle 48">
                  <a:extLst>
                    <a:ext uri="{FF2B5EF4-FFF2-40B4-BE49-F238E27FC236}">
                      <a16:creationId xmlns:a16="http://schemas.microsoft.com/office/drawing/2014/main" id="{D0DB4513-93D7-C34A-9E62-AF32F0773076}"/>
                    </a:ext>
                  </a:extLst>
                </p:cNvPr>
                <p:cNvSpPr/>
                <p:nvPr/>
              </p:nvSpPr>
              <p:spPr>
                <a:xfrm rot="21218443" flipH="1" flipV="1">
                  <a:off x="2483907" y="4688634"/>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50" name="Rectangle 49">
                  <a:extLst>
                    <a:ext uri="{FF2B5EF4-FFF2-40B4-BE49-F238E27FC236}">
                      <a16:creationId xmlns:a16="http://schemas.microsoft.com/office/drawing/2014/main" id="{D8BB39CD-D44F-6B46-9D1D-434E3E4FC238}"/>
                    </a:ext>
                  </a:extLst>
                </p:cNvPr>
                <p:cNvSpPr/>
                <p:nvPr/>
              </p:nvSpPr>
              <p:spPr>
                <a:xfrm flipH="1" flipV="1">
                  <a:off x="2290214" y="4246766"/>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grpSp>
          <p:sp>
            <p:nvSpPr>
              <p:cNvPr id="38" name="Rectangle 37">
                <a:extLst>
                  <a:ext uri="{FF2B5EF4-FFF2-40B4-BE49-F238E27FC236}">
                    <a16:creationId xmlns:a16="http://schemas.microsoft.com/office/drawing/2014/main" id="{09A940D9-5FD5-4E4B-B9D7-34B76D930F0E}"/>
                  </a:ext>
                </a:extLst>
              </p:cNvPr>
              <p:cNvSpPr/>
              <p:nvPr/>
            </p:nvSpPr>
            <p:spPr>
              <a:xfrm rot="13675934" flipH="1" flipV="1">
                <a:off x="3463262" y="3028279"/>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39" name="Rectangle 38">
                <a:extLst>
                  <a:ext uri="{FF2B5EF4-FFF2-40B4-BE49-F238E27FC236}">
                    <a16:creationId xmlns:a16="http://schemas.microsoft.com/office/drawing/2014/main" id="{4AAB7C7E-9A46-D540-A07A-0E8251F68794}"/>
                  </a:ext>
                </a:extLst>
              </p:cNvPr>
              <p:cNvSpPr/>
              <p:nvPr/>
            </p:nvSpPr>
            <p:spPr>
              <a:xfrm rot="18615940" flipH="1" flipV="1">
                <a:off x="3272677" y="3320478"/>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40" name="Rectangle 39">
                <a:extLst>
                  <a:ext uri="{FF2B5EF4-FFF2-40B4-BE49-F238E27FC236}">
                    <a16:creationId xmlns:a16="http://schemas.microsoft.com/office/drawing/2014/main" id="{E8A5A27F-6484-A442-BE5B-D6945037EE95}"/>
                  </a:ext>
                </a:extLst>
              </p:cNvPr>
              <p:cNvSpPr/>
              <p:nvPr/>
            </p:nvSpPr>
            <p:spPr>
              <a:xfrm rot="16450381" flipH="1" flipV="1">
                <a:off x="3358687" y="3225356"/>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41" name="Rectangle 40">
                <a:extLst>
                  <a:ext uri="{FF2B5EF4-FFF2-40B4-BE49-F238E27FC236}">
                    <a16:creationId xmlns:a16="http://schemas.microsoft.com/office/drawing/2014/main" id="{3D39970D-9A4F-954D-9A04-297C839E7D3C}"/>
                  </a:ext>
                </a:extLst>
              </p:cNvPr>
              <p:cNvSpPr/>
              <p:nvPr/>
            </p:nvSpPr>
            <p:spPr>
              <a:xfrm rot="18615940" flipH="1" flipV="1">
                <a:off x="3868965" y="2968267"/>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grpSp>
        <p:sp>
          <p:nvSpPr>
            <p:cNvPr id="36" name="Rectangle 35">
              <a:extLst>
                <a:ext uri="{FF2B5EF4-FFF2-40B4-BE49-F238E27FC236}">
                  <a16:creationId xmlns:a16="http://schemas.microsoft.com/office/drawing/2014/main" id="{EA9CAC13-E186-E442-B0B4-97E056AD3FE3}"/>
                </a:ext>
              </a:extLst>
            </p:cNvPr>
            <p:cNvSpPr/>
            <p:nvPr/>
          </p:nvSpPr>
          <p:spPr>
            <a:xfrm rot="20415940" flipH="1" flipV="1">
              <a:off x="3417657" y="3060618"/>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grpSp>
      <p:cxnSp>
        <p:nvCxnSpPr>
          <p:cNvPr id="58" name="Straight Connector 57">
            <a:extLst>
              <a:ext uri="{FF2B5EF4-FFF2-40B4-BE49-F238E27FC236}">
                <a16:creationId xmlns:a16="http://schemas.microsoft.com/office/drawing/2014/main" id="{74AF0FD8-61D4-0246-9922-71D9FE13834C}"/>
              </a:ext>
            </a:extLst>
          </p:cNvPr>
          <p:cNvCxnSpPr>
            <a:cxnSpLocks/>
          </p:cNvCxnSpPr>
          <p:nvPr/>
        </p:nvCxnSpPr>
        <p:spPr>
          <a:xfrm flipH="1">
            <a:off x="3025588" y="3162686"/>
            <a:ext cx="1135248" cy="0"/>
          </a:xfrm>
          <a:prstGeom prst="line">
            <a:avLst/>
          </a:prstGeom>
          <a:noFill/>
          <a:ln w="25400" cap="rnd" cmpd="sng" algn="ctr">
            <a:solidFill>
              <a:schemeClr val="bg1"/>
            </a:solidFill>
            <a:prstDash val="solid"/>
            <a:headEnd type="arrow" w="lg" len="med"/>
          </a:ln>
          <a:effectLst/>
        </p:spPr>
      </p:cxnSp>
      <p:cxnSp>
        <p:nvCxnSpPr>
          <p:cNvPr id="59" name="Straight Connector 58">
            <a:extLst>
              <a:ext uri="{FF2B5EF4-FFF2-40B4-BE49-F238E27FC236}">
                <a16:creationId xmlns:a16="http://schemas.microsoft.com/office/drawing/2014/main" id="{74B54F95-18E4-9840-A621-8E7C34B27C03}"/>
              </a:ext>
            </a:extLst>
          </p:cNvPr>
          <p:cNvCxnSpPr>
            <a:cxnSpLocks/>
          </p:cNvCxnSpPr>
          <p:nvPr/>
        </p:nvCxnSpPr>
        <p:spPr>
          <a:xfrm>
            <a:off x="8172971" y="3200267"/>
            <a:ext cx="1018094" cy="0"/>
          </a:xfrm>
          <a:prstGeom prst="line">
            <a:avLst/>
          </a:prstGeom>
          <a:noFill/>
          <a:ln w="25400" cap="rnd" cmpd="sng" algn="ctr">
            <a:solidFill>
              <a:schemeClr val="bg1"/>
            </a:solidFill>
            <a:prstDash val="solid"/>
            <a:headEnd type="none" w="med" len="med"/>
            <a:tailEnd type="arrow" w="med" len="med"/>
          </a:ln>
          <a:effectLst/>
        </p:spPr>
      </p:cxnSp>
      <p:grpSp>
        <p:nvGrpSpPr>
          <p:cNvPr id="60" name="Group 59">
            <a:extLst>
              <a:ext uri="{FF2B5EF4-FFF2-40B4-BE49-F238E27FC236}">
                <a16:creationId xmlns:a16="http://schemas.microsoft.com/office/drawing/2014/main" id="{192C7355-9BED-914E-92CC-00F7FBDF0B62}"/>
              </a:ext>
            </a:extLst>
          </p:cNvPr>
          <p:cNvGrpSpPr/>
          <p:nvPr/>
        </p:nvGrpSpPr>
        <p:grpSpPr>
          <a:xfrm rot="10800000">
            <a:off x="8181334" y="2915294"/>
            <a:ext cx="861812" cy="595315"/>
            <a:chOff x="3298496" y="2900807"/>
            <a:chExt cx="731489" cy="505292"/>
          </a:xfrm>
        </p:grpSpPr>
        <p:grpSp>
          <p:nvGrpSpPr>
            <p:cNvPr id="61" name="Group 60">
              <a:extLst>
                <a:ext uri="{FF2B5EF4-FFF2-40B4-BE49-F238E27FC236}">
                  <a16:creationId xmlns:a16="http://schemas.microsoft.com/office/drawing/2014/main" id="{1E0C3C39-0710-9E40-A198-8DBB30A6E47B}"/>
                </a:ext>
              </a:extLst>
            </p:cNvPr>
            <p:cNvGrpSpPr/>
            <p:nvPr/>
          </p:nvGrpSpPr>
          <p:grpSpPr>
            <a:xfrm>
              <a:off x="3298496" y="2900807"/>
              <a:ext cx="731489" cy="505292"/>
              <a:chOff x="3257954" y="2909769"/>
              <a:chExt cx="731489" cy="505292"/>
            </a:xfrm>
          </p:grpSpPr>
          <p:grpSp>
            <p:nvGrpSpPr>
              <p:cNvPr id="63" name="Group 62">
                <a:extLst>
                  <a:ext uri="{FF2B5EF4-FFF2-40B4-BE49-F238E27FC236}">
                    <a16:creationId xmlns:a16="http://schemas.microsoft.com/office/drawing/2014/main" id="{8FF4BF24-1A97-664F-8906-B9FEB8C8F77F}"/>
                  </a:ext>
                </a:extLst>
              </p:cNvPr>
              <p:cNvGrpSpPr/>
              <p:nvPr/>
            </p:nvGrpSpPr>
            <p:grpSpPr>
              <a:xfrm rot="18615940">
                <a:off x="3371053" y="2796670"/>
                <a:ext cx="505292" cy="731489"/>
                <a:chOff x="2086841" y="4246766"/>
                <a:chExt cx="505292" cy="731489"/>
              </a:xfrm>
            </p:grpSpPr>
            <p:grpSp>
              <p:nvGrpSpPr>
                <p:cNvPr id="68" name="Group 67">
                  <a:extLst>
                    <a:ext uri="{FF2B5EF4-FFF2-40B4-BE49-F238E27FC236}">
                      <a16:creationId xmlns:a16="http://schemas.microsoft.com/office/drawing/2014/main" id="{E851C4AB-EB87-E148-8B63-2626B7ABBD0C}"/>
                    </a:ext>
                  </a:extLst>
                </p:cNvPr>
                <p:cNvGrpSpPr/>
                <p:nvPr/>
              </p:nvGrpSpPr>
              <p:grpSpPr>
                <a:xfrm>
                  <a:off x="2086841" y="4409050"/>
                  <a:ext cx="505292" cy="569205"/>
                  <a:chOff x="3344894" y="4396880"/>
                  <a:chExt cx="703993" cy="793041"/>
                </a:xfrm>
              </p:grpSpPr>
              <p:sp>
                <p:nvSpPr>
                  <p:cNvPr id="77" name="Rectangle 76">
                    <a:extLst>
                      <a:ext uri="{FF2B5EF4-FFF2-40B4-BE49-F238E27FC236}">
                        <a16:creationId xmlns:a16="http://schemas.microsoft.com/office/drawing/2014/main" id="{6B33120E-79D1-934B-9F79-6122D32BA852}"/>
                      </a:ext>
                    </a:extLst>
                  </p:cNvPr>
                  <p:cNvSpPr/>
                  <p:nvPr/>
                </p:nvSpPr>
                <p:spPr>
                  <a:xfrm flipH="1" flipV="1">
                    <a:off x="3985189" y="4396880"/>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78" name="Rectangle 77">
                    <a:extLst>
                      <a:ext uri="{FF2B5EF4-FFF2-40B4-BE49-F238E27FC236}">
                        <a16:creationId xmlns:a16="http://schemas.microsoft.com/office/drawing/2014/main" id="{29FC13D6-3DD0-E148-8CE2-6481A3010059}"/>
                      </a:ext>
                    </a:extLst>
                  </p:cNvPr>
                  <p:cNvSpPr/>
                  <p:nvPr/>
                </p:nvSpPr>
                <p:spPr>
                  <a:xfrm rot="1800000" flipH="1" flipV="1">
                    <a:off x="3651747" y="4793692"/>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79" name="Rectangle 78">
                    <a:extLst>
                      <a:ext uri="{FF2B5EF4-FFF2-40B4-BE49-F238E27FC236}">
                        <a16:creationId xmlns:a16="http://schemas.microsoft.com/office/drawing/2014/main" id="{F864CDF4-7933-5140-932B-F83D74877C48}"/>
                      </a:ext>
                    </a:extLst>
                  </p:cNvPr>
                  <p:cNvSpPr/>
                  <p:nvPr/>
                </p:nvSpPr>
                <p:spPr>
                  <a:xfrm flipH="1" flipV="1">
                    <a:off x="3413552" y="4903660"/>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80" name="Rectangle 79">
                    <a:extLst>
                      <a:ext uri="{FF2B5EF4-FFF2-40B4-BE49-F238E27FC236}">
                        <a16:creationId xmlns:a16="http://schemas.microsoft.com/office/drawing/2014/main" id="{02621A7E-05CE-C242-8D77-39171B099B23}"/>
                      </a:ext>
                    </a:extLst>
                  </p:cNvPr>
                  <p:cNvSpPr/>
                  <p:nvPr/>
                </p:nvSpPr>
                <p:spPr>
                  <a:xfrm rot="1779324" flipH="1" flipV="1">
                    <a:off x="3672771" y="5126223"/>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81" name="Rectangle 80">
                    <a:extLst>
                      <a:ext uri="{FF2B5EF4-FFF2-40B4-BE49-F238E27FC236}">
                        <a16:creationId xmlns:a16="http://schemas.microsoft.com/office/drawing/2014/main" id="{9AA48E25-3381-6048-A17C-A7436F63B912}"/>
                      </a:ext>
                    </a:extLst>
                  </p:cNvPr>
                  <p:cNvSpPr/>
                  <p:nvPr/>
                </p:nvSpPr>
                <p:spPr>
                  <a:xfrm flipH="1" flipV="1">
                    <a:off x="3344894" y="4621733"/>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82" name="Rectangle 81">
                    <a:extLst>
                      <a:ext uri="{FF2B5EF4-FFF2-40B4-BE49-F238E27FC236}">
                        <a16:creationId xmlns:a16="http://schemas.microsoft.com/office/drawing/2014/main" id="{1B73E2E2-F039-FD4A-AF49-79A40ECA2635}"/>
                      </a:ext>
                    </a:extLst>
                  </p:cNvPr>
                  <p:cNvSpPr/>
                  <p:nvPr/>
                </p:nvSpPr>
                <p:spPr>
                  <a:xfrm rot="19434441" flipH="1" flipV="1">
                    <a:off x="3682702" y="4912818"/>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83" name="Rectangle 82">
                    <a:extLst>
                      <a:ext uri="{FF2B5EF4-FFF2-40B4-BE49-F238E27FC236}">
                        <a16:creationId xmlns:a16="http://schemas.microsoft.com/office/drawing/2014/main" id="{BBB077DB-1DBC-684D-B20F-8E4770CC8932}"/>
                      </a:ext>
                    </a:extLst>
                  </p:cNvPr>
                  <p:cNvSpPr/>
                  <p:nvPr/>
                </p:nvSpPr>
                <p:spPr>
                  <a:xfrm flipH="1" flipV="1">
                    <a:off x="3495659" y="4637473"/>
                    <a:ext cx="63698" cy="63698"/>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grpSp>
            <p:sp>
              <p:nvSpPr>
                <p:cNvPr id="69" name="Rectangle 68">
                  <a:extLst>
                    <a:ext uri="{FF2B5EF4-FFF2-40B4-BE49-F238E27FC236}">
                      <a16:creationId xmlns:a16="http://schemas.microsoft.com/office/drawing/2014/main" id="{822489C8-7AC2-BC40-8595-34032B96DAFA}"/>
                    </a:ext>
                  </a:extLst>
                </p:cNvPr>
                <p:cNvSpPr/>
                <p:nvPr/>
              </p:nvSpPr>
              <p:spPr>
                <a:xfrm rot="21218443" flipH="1" flipV="1">
                  <a:off x="2401193" y="4800940"/>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70" name="Rectangle 69">
                  <a:extLst>
                    <a:ext uri="{FF2B5EF4-FFF2-40B4-BE49-F238E27FC236}">
                      <a16:creationId xmlns:a16="http://schemas.microsoft.com/office/drawing/2014/main" id="{D3EB6FF7-29ED-AE4C-8BA2-7247324B3778}"/>
                    </a:ext>
                  </a:extLst>
                </p:cNvPr>
                <p:cNvSpPr/>
                <p:nvPr/>
              </p:nvSpPr>
              <p:spPr>
                <a:xfrm rot="1800000" flipH="1" flipV="1">
                  <a:off x="2335972" y="4485372"/>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71" name="Rectangle 70">
                  <a:extLst>
                    <a:ext uri="{FF2B5EF4-FFF2-40B4-BE49-F238E27FC236}">
                      <a16:creationId xmlns:a16="http://schemas.microsoft.com/office/drawing/2014/main" id="{DA5E9302-89FD-F341-9C20-AB7CCB8F4907}"/>
                    </a:ext>
                  </a:extLst>
                </p:cNvPr>
                <p:cNvSpPr/>
                <p:nvPr/>
              </p:nvSpPr>
              <p:spPr>
                <a:xfrm rot="19434441" flipH="1" flipV="1">
                  <a:off x="2389695" y="4567933"/>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72" name="Rectangle 71">
                  <a:extLst>
                    <a:ext uri="{FF2B5EF4-FFF2-40B4-BE49-F238E27FC236}">
                      <a16:creationId xmlns:a16="http://schemas.microsoft.com/office/drawing/2014/main" id="{C06854D2-D326-A946-B5EF-E18652057B47}"/>
                    </a:ext>
                  </a:extLst>
                </p:cNvPr>
                <p:cNvSpPr/>
                <p:nvPr/>
              </p:nvSpPr>
              <p:spPr>
                <a:xfrm rot="21218443" flipH="1" flipV="1">
                  <a:off x="2468154" y="4614005"/>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73" name="Rectangle 72">
                  <a:extLst>
                    <a:ext uri="{FF2B5EF4-FFF2-40B4-BE49-F238E27FC236}">
                      <a16:creationId xmlns:a16="http://schemas.microsoft.com/office/drawing/2014/main" id="{3186002B-3E73-C44A-A9D5-CCC1B3AB58A4}"/>
                    </a:ext>
                  </a:extLst>
                </p:cNvPr>
                <p:cNvSpPr/>
                <p:nvPr/>
              </p:nvSpPr>
              <p:spPr>
                <a:xfrm rot="19434441" flipH="1" flipV="1">
                  <a:off x="2532953" y="4759960"/>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74" name="Rectangle 73">
                  <a:extLst>
                    <a:ext uri="{FF2B5EF4-FFF2-40B4-BE49-F238E27FC236}">
                      <a16:creationId xmlns:a16="http://schemas.microsoft.com/office/drawing/2014/main" id="{DE1085EB-01CF-1048-AEF6-FEE5C96E59FA}"/>
                    </a:ext>
                  </a:extLst>
                </p:cNvPr>
                <p:cNvSpPr/>
                <p:nvPr/>
              </p:nvSpPr>
              <p:spPr>
                <a:xfrm rot="19434441" flipH="1" flipV="1">
                  <a:off x="2195081" y="4674580"/>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75" name="Rectangle 74">
                  <a:extLst>
                    <a:ext uri="{FF2B5EF4-FFF2-40B4-BE49-F238E27FC236}">
                      <a16:creationId xmlns:a16="http://schemas.microsoft.com/office/drawing/2014/main" id="{928CA88A-BD2E-0C40-B538-22CA1971BBF1}"/>
                    </a:ext>
                  </a:extLst>
                </p:cNvPr>
                <p:cNvSpPr/>
                <p:nvPr/>
              </p:nvSpPr>
              <p:spPr>
                <a:xfrm rot="21218443" flipH="1" flipV="1">
                  <a:off x="2483906" y="4688633"/>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76" name="Rectangle 75">
                  <a:extLst>
                    <a:ext uri="{FF2B5EF4-FFF2-40B4-BE49-F238E27FC236}">
                      <a16:creationId xmlns:a16="http://schemas.microsoft.com/office/drawing/2014/main" id="{39C3CA9D-5933-CA47-AD2C-15039F691700}"/>
                    </a:ext>
                  </a:extLst>
                </p:cNvPr>
                <p:cNvSpPr/>
                <p:nvPr/>
              </p:nvSpPr>
              <p:spPr>
                <a:xfrm flipH="1" flipV="1">
                  <a:off x="2290214" y="4246766"/>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grpSp>
          <p:sp>
            <p:nvSpPr>
              <p:cNvPr id="64" name="Rectangle 63">
                <a:extLst>
                  <a:ext uri="{FF2B5EF4-FFF2-40B4-BE49-F238E27FC236}">
                    <a16:creationId xmlns:a16="http://schemas.microsoft.com/office/drawing/2014/main" id="{E5BF2D5C-0AB7-A74F-AC99-52134BFA04E6}"/>
                  </a:ext>
                </a:extLst>
              </p:cNvPr>
              <p:cNvSpPr/>
              <p:nvPr/>
            </p:nvSpPr>
            <p:spPr>
              <a:xfrm rot="13675934" flipH="1" flipV="1">
                <a:off x="3463262" y="3028279"/>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65" name="Rectangle 64">
                <a:extLst>
                  <a:ext uri="{FF2B5EF4-FFF2-40B4-BE49-F238E27FC236}">
                    <a16:creationId xmlns:a16="http://schemas.microsoft.com/office/drawing/2014/main" id="{8F4F8F71-E932-C34B-89E7-79312C6BA059}"/>
                  </a:ext>
                </a:extLst>
              </p:cNvPr>
              <p:cNvSpPr/>
              <p:nvPr/>
            </p:nvSpPr>
            <p:spPr>
              <a:xfrm rot="18615940" flipH="1" flipV="1">
                <a:off x="3272677" y="3320478"/>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66" name="Rectangle 65">
                <a:extLst>
                  <a:ext uri="{FF2B5EF4-FFF2-40B4-BE49-F238E27FC236}">
                    <a16:creationId xmlns:a16="http://schemas.microsoft.com/office/drawing/2014/main" id="{56C43159-8029-7344-83BA-761C8EA3D173}"/>
                  </a:ext>
                </a:extLst>
              </p:cNvPr>
              <p:cNvSpPr/>
              <p:nvPr/>
            </p:nvSpPr>
            <p:spPr>
              <a:xfrm rot="16450381" flipH="1" flipV="1">
                <a:off x="3358687" y="3225356"/>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sp>
            <p:nvSpPr>
              <p:cNvPr id="67" name="Rectangle 66">
                <a:extLst>
                  <a:ext uri="{FF2B5EF4-FFF2-40B4-BE49-F238E27FC236}">
                    <a16:creationId xmlns:a16="http://schemas.microsoft.com/office/drawing/2014/main" id="{0480813B-AD13-8540-8ED0-177C0D6A0D77}"/>
                  </a:ext>
                </a:extLst>
              </p:cNvPr>
              <p:cNvSpPr/>
              <p:nvPr/>
            </p:nvSpPr>
            <p:spPr>
              <a:xfrm rot="18615940" flipH="1" flipV="1">
                <a:off x="3868965" y="2968267"/>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grpSp>
        <p:sp>
          <p:nvSpPr>
            <p:cNvPr id="62" name="Rectangle 61">
              <a:extLst>
                <a:ext uri="{FF2B5EF4-FFF2-40B4-BE49-F238E27FC236}">
                  <a16:creationId xmlns:a16="http://schemas.microsoft.com/office/drawing/2014/main" id="{9C8AA4A1-A8F3-4B4C-B2CC-81909EC35A6E}"/>
                </a:ext>
              </a:extLst>
            </p:cNvPr>
            <p:cNvSpPr/>
            <p:nvPr/>
          </p:nvSpPr>
          <p:spPr>
            <a:xfrm rot="20415940" flipH="1" flipV="1">
              <a:off x="3417657" y="3060618"/>
              <a:ext cx="45719" cy="45719"/>
            </a:xfrm>
            <a:prstGeom prst="rect">
              <a:avLst/>
            </a:prstGeom>
            <a:noFill/>
            <a:ln w="6350" cap="rnd">
              <a:solidFill>
                <a:schemeClr val="bg1"/>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100" dirty="0">
                <a:solidFill>
                  <a:schemeClr val="bg1"/>
                </a:solidFill>
                <a:latin typeface="Amazon Ember"/>
                <a:cs typeface="Segoe UI" pitchFamily="34" charset="0"/>
              </a:endParaRPr>
            </a:p>
          </p:txBody>
        </p:sp>
      </p:grpSp>
      <p:cxnSp>
        <p:nvCxnSpPr>
          <p:cNvPr id="84" name="Straight Connector 83">
            <a:extLst>
              <a:ext uri="{FF2B5EF4-FFF2-40B4-BE49-F238E27FC236}">
                <a16:creationId xmlns:a16="http://schemas.microsoft.com/office/drawing/2014/main" id="{1E4AB719-39D2-D24F-AA7F-2F0E2458C4CD}"/>
              </a:ext>
            </a:extLst>
          </p:cNvPr>
          <p:cNvCxnSpPr>
            <a:cxnSpLocks/>
          </p:cNvCxnSpPr>
          <p:nvPr/>
        </p:nvCxnSpPr>
        <p:spPr>
          <a:xfrm>
            <a:off x="5540891" y="3111358"/>
            <a:ext cx="1247806" cy="0"/>
          </a:xfrm>
          <a:prstGeom prst="line">
            <a:avLst/>
          </a:prstGeom>
          <a:ln w="34925" cap="rnd">
            <a:gradFill>
              <a:gsLst>
                <a:gs pos="0">
                  <a:schemeClr val="accent2"/>
                </a:gs>
                <a:gs pos="84000">
                  <a:schemeClr val="accent5"/>
                </a:gs>
              </a:gsLst>
              <a:lin ang="0" scaled="0"/>
            </a:gradFill>
            <a:miter lim="800000"/>
            <a:headEnd w="lg" len="lg"/>
            <a:tailEnd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20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6" presetClass="emph" presetSubtype="0" fill="hold" nodeType="withEffect">
                                  <p:stCondLst>
                                    <p:cond delay="0"/>
                                  </p:stCondLst>
                                  <p:childTnLst>
                                    <p:animScale>
                                      <p:cBhvr>
                                        <p:cTn id="9" dur="10" fill="hold"/>
                                        <p:tgtEl>
                                          <p:spTgt spid="14"/>
                                        </p:tgtEl>
                                      </p:cBhvr>
                                      <p:by x="1000" y="1000"/>
                                    </p:animScale>
                                  </p:childTnLst>
                                </p:cTn>
                              </p:par>
                              <p:par>
                                <p:cTn id="10" presetID="6" presetClass="emph" presetSubtype="0" decel="100000" fill="hold" nodeType="withEffect">
                                  <p:stCondLst>
                                    <p:cond delay="10"/>
                                  </p:stCondLst>
                                  <p:childTnLst>
                                    <p:animScale>
                                      <p:cBhvr>
                                        <p:cTn id="11" dur="750" fill="hold"/>
                                        <p:tgtEl>
                                          <p:spTgt spid="14"/>
                                        </p:tgtEl>
                                      </p:cBhvr>
                                      <p:by x="9999000" y="9999000"/>
                                    </p:animScale>
                                  </p:childTnLst>
                                </p:cTn>
                              </p:par>
                            </p:childTnLst>
                          </p:cTn>
                        </p:par>
                        <p:par>
                          <p:cTn id="12" fill="hold">
                            <p:stCondLst>
                              <p:cond delay="760"/>
                            </p:stCondLst>
                            <p:childTnLst>
                              <p:par>
                                <p:cTn id="13" presetID="10"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126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1760"/>
                            </p:stCondLst>
                            <p:childTnLst>
                              <p:par>
                                <p:cTn id="30" presetID="22" presetClass="entr" presetSubtype="8"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par>
                                <p:cTn id="33" presetID="10" presetClass="entr" presetSubtype="0" fill="hold" nodeType="withEffect">
                                  <p:stCondLst>
                                    <p:cond delay="20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246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par>
                                <p:cTn id="40" presetID="10" presetClass="entr" presetSubtype="0" fill="hold" nodeType="withEffect">
                                  <p:stCondLst>
                                    <p:cond delay="2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par>
                          <p:cTn id="43" fill="hold">
                            <p:stCondLst>
                              <p:cond delay="316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par>
                          <p:cTn id="47" fill="hold">
                            <p:stCondLst>
                              <p:cond delay="3660"/>
                            </p:stCondLst>
                            <p:childTnLst>
                              <p:par>
                                <p:cTn id="48" presetID="22" presetClass="entr" presetSubtype="2"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right)">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73F0AE-2F93-FA4B-AF53-0D20767EA1C4}"/>
              </a:ext>
            </a:extLst>
          </p:cNvPr>
          <p:cNvSpPr txBox="1">
            <a:spLocks/>
          </p:cNvSpPr>
          <p:nvPr/>
        </p:nvSpPr>
        <p:spPr>
          <a:xfrm>
            <a:off x="898625" y="2043333"/>
            <a:ext cx="8538866" cy="2387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dirty="0"/>
              <a:t>The next wave of reinvention will be driven by data</a:t>
            </a:r>
          </a:p>
        </p:txBody>
      </p:sp>
    </p:spTree>
    <p:extLst>
      <p:ext uri="{BB962C8B-B14F-4D97-AF65-F5344CB8AC3E}">
        <p14:creationId xmlns:p14="http://schemas.microsoft.com/office/powerpoint/2010/main" val="370210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2.5E-6 -1.48148E-6 L 0.03672 -1.48148E-6 " pathEditMode="relative" rAng="0" ptsTypes="AA">
                                      <p:cBhvr>
                                        <p:cTn id="9" dur="600" spd="-100000" fill="hold"/>
                                        <p:tgtEl>
                                          <p:spTgt spid="3"/>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D259CAD3-586D-7D45-9AC2-479E70EE1C88}"/>
              </a:ext>
            </a:extLst>
          </p:cNvPr>
          <p:cNvSpPr txBox="1">
            <a:spLocks/>
          </p:cNvSpPr>
          <p:nvPr/>
        </p:nvSpPr>
        <p:spPr>
          <a:xfrm>
            <a:off x="457199" y="2770328"/>
            <a:ext cx="3374888" cy="131734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i="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67" b="1" i="0" u="none"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mazon Ember Heavy" panose="020B0803020204020204" pitchFamily="34" charset="0"/>
              </a:rPr>
              <a:t>Unified</a:t>
            </a:r>
            <a:br>
              <a:rPr kumimoji="0" lang="en-US" altLang="en-US" sz="3667" b="1" i="0" u="none"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mazon Ember Heavy" panose="020B0803020204020204" pitchFamily="34" charset="0"/>
              </a:rPr>
            </a:br>
            <a:r>
              <a:rPr kumimoji="0" lang="en-US" altLang="en-US" sz="3667" b="1" i="0" u="none"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mazon Ember Heavy" panose="020B0803020204020204" pitchFamily="34" charset="0"/>
              </a:rPr>
              <a:t>governance</a:t>
            </a:r>
            <a:endParaRPr kumimoji="0" lang="en-US" sz="3667" b="1"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Freeform: Shape 42">
            <a:extLst>
              <a:ext uri="{FF2B5EF4-FFF2-40B4-BE49-F238E27FC236}">
                <a16:creationId xmlns:a16="http://schemas.microsoft.com/office/drawing/2014/main" id="{E399BC22-CF1C-AB40-B5B0-D218215074AE}"/>
              </a:ext>
            </a:extLst>
          </p:cNvPr>
          <p:cNvSpPr/>
          <p:nvPr/>
        </p:nvSpPr>
        <p:spPr>
          <a:xfrm>
            <a:off x="5565738" y="2880920"/>
            <a:ext cx="458045" cy="675014"/>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5000">
                <a:schemeClr val="accent5"/>
              </a:gs>
              <a:gs pos="38000">
                <a:schemeClr val="accent2"/>
              </a:gs>
              <a:gs pos="100000">
                <a:schemeClr val="accent2">
                  <a:lumMod val="40000"/>
                  <a:lumOff val="60000"/>
                </a:schemeClr>
              </a:gs>
            </a:gsLst>
            <a:lin ang="18900000" scaled="0"/>
          </a:gradFill>
          <a:ln w="6342" cap="flat">
            <a:noFill/>
            <a:prstDash val="solid"/>
            <a:miter/>
          </a:ln>
        </p:spPr>
        <p:txBody>
          <a:bodyPr rtlCol="0" anchor="ctr"/>
          <a:lstStyle/>
          <a:p>
            <a:endParaRPr lang="en-US">
              <a:solidFill>
                <a:schemeClr val="bg1"/>
              </a:solidFill>
            </a:endParaRPr>
          </a:p>
        </p:txBody>
      </p:sp>
      <p:sp>
        <p:nvSpPr>
          <p:cNvPr id="7" name="Freeform: Shape 43">
            <a:extLst>
              <a:ext uri="{FF2B5EF4-FFF2-40B4-BE49-F238E27FC236}">
                <a16:creationId xmlns:a16="http://schemas.microsoft.com/office/drawing/2014/main" id="{F74A83D9-533E-B346-B45C-1F9F5C20B73A}"/>
              </a:ext>
            </a:extLst>
          </p:cNvPr>
          <p:cNvSpPr/>
          <p:nvPr/>
        </p:nvSpPr>
        <p:spPr>
          <a:xfrm>
            <a:off x="10286558" y="2880920"/>
            <a:ext cx="458045" cy="675014"/>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5000">
                <a:schemeClr val="accent5"/>
              </a:gs>
              <a:gs pos="38000">
                <a:schemeClr val="accent2"/>
              </a:gs>
              <a:gs pos="100000">
                <a:schemeClr val="accent2">
                  <a:lumMod val="40000"/>
                  <a:lumOff val="60000"/>
                </a:schemeClr>
              </a:gs>
            </a:gsLst>
            <a:lin ang="18900000" scaled="0"/>
          </a:gradFill>
          <a:ln w="6342" cap="flat">
            <a:noFill/>
            <a:prstDash val="solid"/>
            <a:miter/>
          </a:ln>
        </p:spPr>
        <p:txBody>
          <a:bodyPr rtlCol="0" anchor="ctr"/>
          <a:lstStyle/>
          <a:p>
            <a:endParaRPr lang="en-US">
              <a:solidFill>
                <a:schemeClr val="bg1"/>
              </a:solidFill>
            </a:endParaRPr>
          </a:p>
        </p:txBody>
      </p:sp>
      <p:sp>
        <p:nvSpPr>
          <p:cNvPr id="8" name="TextBox 7">
            <a:extLst>
              <a:ext uri="{FF2B5EF4-FFF2-40B4-BE49-F238E27FC236}">
                <a16:creationId xmlns:a16="http://schemas.microsoft.com/office/drawing/2014/main" id="{CBC4C356-EDE8-614C-940F-7B38C4C1F4C0}"/>
              </a:ext>
            </a:extLst>
          </p:cNvPr>
          <p:cNvSpPr txBox="1"/>
          <p:nvPr/>
        </p:nvSpPr>
        <p:spPr>
          <a:xfrm>
            <a:off x="9882619" y="1537604"/>
            <a:ext cx="1173042" cy="369332"/>
          </a:xfrm>
          <a:prstGeom prst="rect">
            <a:avLst/>
          </a:prstGeom>
          <a:noFill/>
        </p:spPr>
        <p:txBody>
          <a:bodyPr wrap="square" rtlCol="0" anchor="ctr" anchorCtr="0">
            <a:spAutoFit/>
          </a:bodyPr>
          <a:lstStyle/>
          <a:p>
            <a:pPr defTabSz="609576">
              <a:defRPr/>
            </a:pPr>
            <a:r>
              <a:rPr lang="en-US" kern="0" dirty="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Analytics</a:t>
            </a:r>
          </a:p>
        </p:txBody>
      </p:sp>
      <p:sp>
        <p:nvSpPr>
          <p:cNvPr id="9" name="TextBox 8">
            <a:extLst>
              <a:ext uri="{FF2B5EF4-FFF2-40B4-BE49-F238E27FC236}">
                <a16:creationId xmlns:a16="http://schemas.microsoft.com/office/drawing/2014/main" id="{E1957720-CD5D-7B4D-B978-DA2FE5E36801}"/>
              </a:ext>
            </a:extLst>
          </p:cNvPr>
          <p:cNvSpPr txBox="1"/>
          <p:nvPr/>
        </p:nvSpPr>
        <p:spPr>
          <a:xfrm>
            <a:off x="5009624" y="4100157"/>
            <a:ext cx="1173042" cy="646331"/>
          </a:xfrm>
          <a:prstGeom prst="rect">
            <a:avLst/>
          </a:prstGeom>
          <a:noFill/>
        </p:spPr>
        <p:txBody>
          <a:bodyPr wrap="square" rtlCol="0" anchor="ctr" anchorCtr="0">
            <a:spAutoFit/>
          </a:bodyPr>
          <a:lstStyle/>
          <a:p>
            <a:pPr algn="r" defTabSz="609576">
              <a:defRPr/>
            </a:pPr>
            <a:r>
              <a:rPr lang="en-US" kern="0" dirty="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Machine Learning</a:t>
            </a:r>
          </a:p>
        </p:txBody>
      </p:sp>
      <p:sp>
        <p:nvSpPr>
          <p:cNvPr id="10" name="TextBox 9">
            <a:extLst>
              <a:ext uri="{FF2B5EF4-FFF2-40B4-BE49-F238E27FC236}">
                <a16:creationId xmlns:a16="http://schemas.microsoft.com/office/drawing/2014/main" id="{48161D8A-B78F-604A-8954-7647B46918E5}"/>
              </a:ext>
            </a:extLst>
          </p:cNvPr>
          <p:cNvSpPr txBox="1"/>
          <p:nvPr/>
        </p:nvSpPr>
        <p:spPr>
          <a:xfrm>
            <a:off x="9943020" y="4281964"/>
            <a:ext cx="1528001" cy="369332"/>
          </a:xfrm>
          <a:prstGeom prst="rect">
            <a:avLst/>
          </a:prstGeom>
          <a:noFill/>
        </p:spPr>
        <p:txBody>
          <a:bodyPr wrap="square" rtlCol="0" anchor="ctr" anchorCtr="0">
            <a:spAutoFit/>
          </a:bodyPr>
          <a:lstStyle/>
          <a:p>
            <a:pPr defTabSz="609576">
              <a:defRPr/>
            </a:pPr>
            <a:r>
              <a:rPr lang="en-US" kern="0" dirty="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Databases</a:t>
            </a:r>
          </a:p>
        </p:txBody>
      </p:sp>
      <p:grpSp>
        <p:nvGrpSpPr>
          <p:cNvPr id="11" name="Group 10">
            <a:extLst>
              <a:ext uri="{FF2B5EF4-FFF2-40B4-BE49-F238E27FC236}">
                <a16:creationId xmlns:a16="http://schemas.microsoft.com/office/drawing/2014/main" id="{D8477BF5-49B2-B343-B2D4-0626F6B8B4FD}"/>
              </a:ext>
            </a:extLst>
          </p:cNvPr>
          <p:cNvGrpSpPr/>
          <p:nvPr/>
        </p:nvGrpSpPr>
        <p:grpSpPr>
          <a:xfrm>
            <a:off x="6074028" y="1129930"/>
            <a:ext cx="3982292" cy="3959900"/>
            <a:chOff x="4397157" y="1059891"/>
            <a:chExt cx="3982292" cy="3959900"/>
          </a:xfrm>
        </p:grpSpPr>
        <p:sp>
          <p:nvSpPr>
            <p:cNvPr id="12" name="Arc 11">
              <a:extLst>
                <a:ext uri="{FF2B5EF4-FFF2-40B4-BE49-F238E27FC236}">
                  <a16:creationId xmlns:a16="http://schemas.microsoft.com/office/drawing/2014/main" id="{A7C0AF21-4FD9-9242-ACD1-95457A247DC5}"/>
                </a:ext>
              </a:extLst>
            </p:cNvPr>
            <p:cNvSpPr/>
            <p:nvPr/>
          </p:nvSpPr>
          <p:spPr bwMode="auto">
            <a:xfrm>
              <a:off x="4397157" y="1137658"/>
              <a:ext cx="3868993" cy="3868989"/>
            </a:xfrm>
            <a:prstGeom prst="arc">
              <a:avLst>
                <a:gd name="adj1" fmla="val 19827239"/>
                <a:gd name="adj2" fmla="val 1577754"/>
              </a:avLst>
            </a:prstGeom>
            <a:noFill/>
            <a:ln w="25400" cap="rnd">
              <a:solidFill>
                <a:schemeClr val="accent6">
                  <a:lumMod val="60000"/>
                  <a:lumOff val="40000"/>
                </a:schemeClr>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rtl="0" eaLnBrk="0" fontAlgn="base" latinLnBrk="0" hangingPunct="0">
                <a:lnSpc>
                  <a:spcPct val="90000"/>
                </a:lnSpc>
                <a:spcBef>
                  <a:spcPct val="0"/>
                </a:spcBef>
                <a:spcAft>
                  <a:spcPct val="0"/>
                </a:spcAft>
                <a:buClrTx/>
                <a:buSzTx/>
                <a:buFontTx/>
                <a:buNone/>
                <a:tabLst/>
                <a:defRPr/>
              </a:pPr>
              <a:endParaRPr kumimoji="0" lang="en-US" sz="1455" b="0" i="0" u="none" strike="noStrike" kern="1200" cap="none" spc="0" normalizeH="0" baseline="0" noProof="0" dirty="0">
                <a:ln>
                  <a:noFill/>
                </a:ln>
                <a:solidFill>
                  <a:schemeClr val="bg1"/>
                </a:solidFill>
                <a:effectLst/>
                <a:uLnTx/>
                <a:uFillTx/>
                <a:latin typeface="Amazon Ember"/>
                <a:ea typeface="Segoe UI" pitchFamily="34" charset="0"/>
                <a:cs typeface="Segoe UI" pitchFamily="34" charset="0"/>
              </a:endParaRPr>
            </a:p>
          </p:txBody>
        </p:sp>
        <p:grpSp>
          <p:nvGrpSpPr>
            <p:cNvPr id="13" name="Group 12">
              <a:extLst>
                <a:ext uri="{FF2B5EF4-FFF2-40B4-BE49-F238E27FC236}">
                  <a16:creationId xmlns:a16="http://schemas.microsoft.com/office/drawing/2014/main" id="{BD03640F-68E6-0946-975F-5C22DE000B5D}"/>
                </a:ext>
              </a:extLst>
            </p:cNvPr>
            <p:cNvGrpSpPr/>
            <p:nvPr/>
          </p:nvGrpSpPr>
          <p:grpSpPr>
            <a:xfrm>
              <a:off x="7293153" y="3958792"/>
              <a:ext cx="837069" cy="837069"/>
              <a:chOff x="3538725" y="4227698"/>
              <a:chExt cx="940785" cy="940785"/>
            </a:xfrm>
          </p:grpSpPr>
          <p:sp>
            <p:nvSpPr>
              <p:cNvPr id="28" name="Oval 27">
                <a:extLst>
                  <a:ext uri="{FF2B5EF4-FFF2-40B4-BE49-F238E27FC236}">
                    <a16:creationId xmlns:a16="http://schemas.microsoft.com/office/drawing/2014/main" id="{7C251950-9114-994F-914B-E1179BB060C8}"/>
                  </a:ext>
                </a:extLst>
              </p:cNvPr>
              <p:cNvSpPr/>
              <p:nvPr/>
            </p:nvSpPr>
            <p:spPr>
              <a:xfrm>
                <a:off x="3538725" y="4227698"/>
                <a:ext cx="940785" cy="940785"/>
              </a:xfrm>
              <a:prstGeom prst="ellipse">
                <a:avLst/>
              </a:prstGeom>
              <a:gradFill>
                <a:gsLst>
                  <a:gs pos="0">
                    <a:schemeClr val="accent4">
                      <a:lumMod val="50000"/>
                      <a:alpha val="10000"/>
                    </a:schemeClr>
                  </a:gs>
                  <a:gs pos="100000">
                    <a:schemeClr val="accent4">
                      <a:lumMod val="60000"/>
                      <a:lumOff val="40000"/>
                      <a:alpha val="10000"/>
                    </a:schemeClr>
                  </a:gs>
                </a:gsLst>
                <a:lin ang="18600000" scaled="0"/>
              </a:gradFill>
              <a:ln w="25400">
                <a:solidFill>
                  <a:schemeClr val="accent6">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200" dirty="0">
                  <a:solidFill>
                    <a:schemeClr val="bg1"/>
                  </a:solidFill>
                </a:endParaRPr>
              </a:p>
            </p:txBody>
          </p:sp>
          <p:sp>
            <p:nvSpPr>
              <p:cNvPr id="29" name="Freeform: Shape 222">
                <a:extLst>
                  <a:ext uri="{FF2B5EF4-FFF2-40B4-BE49-F238E27FC236}">
                    <a16:creationId xmlns:a16="http://schemas.microsoft.com/office/drawing/2014/main" id="{6D08730A-5B1F-0348-8042-6927EEFB5BEE}"/>
                  </a:ext>
                </a:extLst>
              </p:cNvPr>
              <p:cNvSpPr/>
              <p:nvPr/>
            </p:nvSpPr>
            <p:spPr>
              <a:xfrm>
                <a:off x="3806449" y="4408142"/>
                <a:ext cx="396678" cy="584577"/>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1000">
                    <a:schemeClr val="accent4">
                      <a:lumMod val="50000"/>
                    </a:schemeClr>
                  </a:gs>
                  <a:gs pos="98000">
                    <a:schemeClr val="accent4">
                      <a:lumMod val="60000"/>
                      <a:lumOff val="40000"/>
                    </a:schemeClr>
                  </a:gs>
                  <a:gs pos="49000">
                    <a:schemeClr val="accent4"/>
                  </a:gs>
                </a:gsLst>
                <a:lin ang="16200000" scaled="1"/>
              </a:gradFill>
              <a:ln w="6342" cap="flat">
                <a:solidFill>
                  <a:schemeClr val="accent6">
                    <a:lumMod val="60000"/>
                    <a:lumOff val="40000"/>
                  </a:schemeClr>
                </a:solidFill>
                <a:prstDash val="solid"/>
                <a:miter/>
              </a:ln>
            </p:spPr>
            <p:txBody>
              <a:bodyPr rtlCol="0" anchor="ctr"/>
              <a:lstStyle/>
              <a:p>
                <a:endParaRPr lang="en-US" dirty="0">
                  <a:solidFill>
                    <a:schemeClr val="bg1"/>
                  </a:solidFill>
                </a:endParaRPr>
              </a:p>
            </p:txBody>
          </p:sp>
        </p:grpSp>
        <p:grpSp>
          <p:nvGrpSpPr>
            <p:cNvPr id="14" name="Group 13">
              <a:extLst>
                <a:ext uri="{FF2B5EF4-FFF2-40B4-BE49-F238E27FC236}">
                  <a16:creationId xmlns:a16="http://schemas.microsoft.com/office/drawing/2014/main" id="{1D00E8D3-80F7-8F4C-BED2-E2879DF13628}"/>
                </a:ext>
              </a:extLst>
            </p:cNvPr>
            <p:cNvGrpSpPr/>
            <p:nvPr/>
          </p:nvGrpSpPr>
          <p:grpSpPr>
            <a:xfrm>
              <a:off x="4685462" y="1356896"/>
              <a:ext cx="837072" cy="837072"/>
              <a:chOff x="4477567" y="989082"/>
              <a:chExt cx="940789" cy="940789"/>
            </a:xfrm>
          </p:grpSpPr>
          <p:sp>
            <p:nvSpPr>
              <p:cNvPr id="26" name="Oval 25">
                <a:extLst>
                  <a:ext uri="{FF2B5EF4-FFF2-40B4-BE49-F238E27FC236}">
                    <a16:creationId xmlns:a16="http://schemas.microsoft.com/office/drawing/2014/main" id="{963DC5E9-7407-2A44-BBA8-8079390A08C8}"/>
                  </a:ext>
                </a:extLst>
              </p:cNvPr>
              <p:cNvSpPr/>
              <p:nvPr/>
            </p:nvSpPr>
            <p:spPr>
              <a:xfrm>
                <a:off x="4477567" y="989082"/>
                <a:ext cx="940789" cy="940789"/>
              </a:xfrm>
              <a:prstGeom prst="ellipse">
                <a:avLst/>
              </a:prstGeom>
              <a:gradFill>
                <a:gsLst>
                  <a:gs pos="38000">
                    <a:schemeClr val="accent5">
                      <a:alpha val="10000"/>
                    </a:schemeClr>
                  </a:gs>
                  <a:gs pos="0">
                    <a:schemeClr val="accent5">
                      <a:lumMod val="50000"/>
                      <a:alpha val="10000"/>
                    </a:schemeClr>
                  </a:gs>
                  <a:gs pos="100000">
                    <a:schemeClr val="accent2">
                      <a:alpha val="20000"/>
                    </a:schemeClr>
                  </a:gs>
                </a:gsLst>
                <a:lin ang="18600000" scaled="0"/>
              </a:gradFill>
              <a:ln w="254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Freeform: Shape 1044">
                <a:extLst>
                  <a:ext uri="{FF2B5EF4-FFF2-40B4-BE49-F238E27FC236}">
                    <a16:creationId xmlns:a16="http://schemas.microsoft.com/office/drawing/2014/main" id="{3CA588F9-47F4-5D4E-A79A-2967847C2D62}"/>
                  </a:ext>
                </a:extLst>
              </p:cNvPr>
              <p:cNvSpPr/>
              <p:nvPr/>
            </p:nvSpPr>
            <p:spPr>
              <a:xfrm>
                <a:off x="4680286" y="1138396"/>
                <a:ext cx="539414" cy="596007"/>
              </a:xfrm>
              <a:custGeom>
                <a:avLst/>
                <a:gdLst>
                  <a:gd name="connsiteX0" fmla="*/ 499825 w 627000"/>
                  <a:gd name="connsiteY0" fmla="*/ 427104 h 692782"/>
                  <a:gd name="connsiteX1" fmla="*/ 541036 w 627000"/>
                  <a:gd name="connsiteY1" fmla="*/ 445521 h 692782"/>
                  <a:gd name="connsiteX2" fmla="*/ 595329 w 627000"/>
                  <a:gd name="connsiteY2" fmla="*/ 392179 h 692782"/>
                  <a:gd name="connsiteX3" fmla="*/ 595329 w 627000"/>
                  <a:gd name="connsiteY3" fmla="*/ 392179 h 692782"/>
                  <a:gd name="connsiteX4" fmla="*/ 569231 w 627000"/>
                  <a:gd name="connsiteY4" fmla="*/ 392179 h 692782"/>
                  <a:gd name="connsiteX5" fmla="*/ 541036 w 627000"/>
                  <a:gd name="connsiteY5" fmla="*/ 420121 h 692782"/>
                  <a:gd name="connsiteX6" fmla="*/ 512906 w 627000"/>
                  <a:gd name="connsiteY6" fmla="*/ 392179 h 692782"/>
                  <a:gd name="connsiteX7" fmla="*/ 486745 w 627000"/>
                  <a:gd name="connsiteY7" fmla="*/ 392179 h 692782"/>
                  <a:gd name="connsiteX8" fmla="*/ 458613 w 627000"/>
                  <a:gd name="connsiteY8" fmla="*/ 420121 h 692782"/>
                  <a:gd name="connsiteX9" fmla="*/ 430420 w 627000"/>
                  <a:gd name="connsiteY9" fmla="*/ 392179 h 692782"/>
                  <a:gd name="connsiteX10" fmla="*/ 404322 w 627000"/>
                  <a:gd name="connsiteY10" fmla="*/ 392179 h 692782"/>
                  <a:gd name="connsiteX11" fmla="*/ 376127 w 627000"/>
                  <a:gd name="connsiteY11" fmla="*/ 420121 h 692782"/>
                  <a:gd name="connsiteX12" fmla="*/ 347933 w 627000"/>
                  <a:gd name="connsiteY12" fmla="*/ 392179 h 692782"/>
                  <a:gd name="connsiteX13" fmla="*/ 321836 w 627000"/>
                  <a:gd name="connsiteY13" fmla="*/ 392179 h 692782"/>
                  <a:gd name="connsiteX14" fmla="*/ 293641 w 627000"/>
                  <a:gd name="connsiteY14" fmla="*/ 420121 h 692782"/>
                  <a:gd name="connsiteX15" fmla="*/ 293641 w 627000"/>
                  <a:gd name="connsiteY15" fmla="*/ 445521 h 692782"/>
                  <a:gd name="connsiteX16" fmla="*/ 334916 w 627000"/>
                  <a:gd name="connsiteY16" fmla="*/ 427104 h 692782"/>
                  <a:gd name="connsiteX17" fmla="*/ 376127 w 627000"/>
                  <a:gd name="connsiteY17" fmla="*/ 445521 h 692782"/>
                  <a:gd name="connsiteX18" fmla="*/ 417338 w 627000"/>
                  <a:gd name="connsiteY18" fmla="*/ 427104 h 692782"/>
                  <a:gd name="connsiteX19" fmla="*/ 458613 w 627000"/>
                  <a:gd name="connsiteY19" fmla="*/ 445521 h 692782"/>
                  <a:gd name="connsiteX20" fmla="*/ 499825 w 627000"/>
                  <a:gd name="connsiteY20" fmla="*/ 427104 h 692782"/>
                  <a:gd name="connsiteX21" fmla="*/ 488333 w 627000"/>
                  <a:gd name="connsiteY21" fmla="*/ 252479 h 692782"/>
                  <a:gd name="connsiteX22" fmla="*/ 462233 w 627000"/>
                  <a:gd name="connsiteY22" fmla="*/ 252479 h 692782"/>
                  <a:gd name="connsiteX23" fmla="*/ 434040 w 627000"/>
                  <a:gd name="connsiteY23" fmla="*/ 280421 h 692782"/>
                  <a:gd name="connsiteX24" fmla="*/ 405910 w 627000"/>
                  <a:gd name="connsiteY24" fmla="*/ 252479 h 692782"/>
                  <a:gd name="connsiteX25" fmla="*/ 379747 w 627000"/>
                  <a:gd name="connsiteY25" fmla="*/ 252479 h 692782"/>
                  <a:gd name="connsiteX26" fmla="*/ 351617 w 627000"/>
                  <a:gd name="connsiteY26" fmla="*/ 280421 h 692782"/>
                  <a:gd name="connsiteX27" fmla="*/ 323423 w 627000"/>
                  <a:gd name="connsiteY27" fmla="*/ 252479 h 692782"/>
                  <a:gd name="connsiteX28" fmla="*/ 297324 w 627000"/>
                  <a:gd name="connsiteY28" fmla="*/ 252479 h 692782"/>
                  <a:gd name="connsiteX29" fmla="*/ 269130 w 627000"/>
                  <a:gd name="connsiteY29" fmla="*/ 280421 h 692782"/>
                  <a:gd name="connsiteX30" fmla="*/ 269130 w 627000"/>
                  <a:gd name="connsiteY30" fmla="*/ 305821 h 692782"/>
                  <a:gd name="connsiteX31" fmla="*/ 310342 w 627000"/>
                  <a:gd name="connsiteY31" fmla="*/ 286771 h 692782"/>
                  <a:gd name="connsiteX32" fmla="*/ 351617 w 627000"/>
                  <a:gd name="connsiteY32" fmla="*/ 305821 h 692782"/>
                  <a:gd name="connsiteX33" fmla="*/ 392828 w 627000"/>
                  <a:gd name="connsiteY33" fmla="*/ 286771 h 692782"/>
                  <a:gd name="connsiteX34" fmla="*/ 434040 w 627000"/>
                  <a:gd name="connsiteY34" fmla="*/ 305821 h 692782"/>
                  <a:gd name="connsiteX35" fmla="*/ 475315 w 627000"/>
                  <a:gd name="connsiteY35" fmla="*/ 286771 h 692782"/>
                  <a:gd name="connsiteX36" fmla="*/ 516526 w 627000"/>
                  <a:gd name="connsiteY36" fmla="*/ 305821 h 692782"/>
                  <a:gd name="connsiteX37" fmla="*/ 516526 w 627000"/>
                  <a:gd name="connsiteY37" fmla="*/ 280421 h 692782"/>
                  <a:gd name="connsiteX38" fmla="*/ 488333 w 627000"/>
                  <a:gd name="connsiteY38" fmla="*/ 252479 h 692782"/>
                  <a:gd name="connsiteX39" fmla="*/ 281258 w 627000"/>
                  <a:gd name="connsiteY39" fmla="*/ 603000 h 692782"/>
                  <a:gd name="connsiteX40" fmla="*/ 322470 w 627000"/>
                  <a:gd name="connsiteY40" fmla="*/ 583950 h 692782"/>
                  <a:gd name="connsiteX41" fmla="*/ 363745 w 627000"/>
                  <a:gd name="connsiteY41" fmla="*/ 603000 h 692782"/>
                  <a:gd name="connsiteX42" fmla="*/ 404956 w 627000"/>
                  <a:gd name="connsiteY42" fmla="*/ 583950 h 692782"/>
                  <a:gd name="connsiteX43" fmla="*/ 446168 w 627000"/>
                  <a:gd name="connsiteY43" fmla="*/ 603000 h 692782"/>
                  <a:gd name="connsiteX44" fmla="*/ 446168 w 627000"/>
                  <a:gd name="connsiteY44" fmla="*/ 577600 h 692782"/>
                  <a:gd name="connsiteX45" fmla="*/ 418038 w 627000"/>
                  <a:gd name="connsiteY45" fmla="*/ 549658 h 692782"/>
                  <a:gd name="connsiteX46" fmla="*/ 391875 w 627000"/>
                  <a:gd name="connsiteY46" fmla="*/ 549658 h 692782"/>
                  <a:gd name="connsiteX47" fmla="*/ 363745 w 627000"/>
                  <a:gd name="connsiteY47" fmla="*/ 577600 h 692782"/>
                  <a:gd name="connsiteX48" fmla="*/ 335551 w 627000"/>
                  <a:gd name="connsiteY48" fmla="*/ 549658 h 692782"/>
                  <a:gd name="connsiteX49" fmla="*/ 309452 w 627000"/>
                  <a:gd name="connsiteY49" fmla="*/ 549658 h 692782"/>
                  <a:gd name="connsiteX50" fmla="*/ 281258 w 627000"/>
                  <a:gd name="connsiteY50" fmla="*/ 577600 h 692782"/>
                  <a:gd name="connsiteX51" fmla="*/ 253065 w 627000"/>
                  <a:gd name="connsiteY51" fmla="*/ 549658 h 692782"/>
                  <a:gd name="connsiteX52" fmla="*/ 226966 w 627000"/>
                  <a:gd name="connsiteY52" fmla="*/ 549658 h 692782"/>
                  <a:gd name="connsiteX53" fmla="*/ 198772 w 627000"/>
                  <a:gd name="connsiteY53" fmla="*/ 577600 h 692782"/>
                  <a:gd name="connsiteX54" fmla="*/ 198772 w 627000"/>
                  <a:gd name="connsiteY54" fmla="*/ 603000 h 692782"/>
                  <a:gd name="connsiteX55" fmla="*/ 240047 w 627000"/>
                  <a:gd name="connsiteY55" fmla="*/ 583950 h 692782"/>
                  <a:gd name="connsiteX56" fmla="*/ 281258 w 627000"/>
                  <a:gd name="connsiteY56" fmla="*/ 603000 h 692782"/>
                  <a:gd name="connsiteX57" fmla="*/ 95712 w 627000"/>
                  <a:gd name="connsiteY57" fmla="*/ 103886 h 692782"/>
                  <a:gd name="connsiteX58" fmla="*/ 108793 w 627000"/>
                  <a:gd name="connsiteY58" fmla="*/ 103886 h 692782"/>
                  <a:gd name="connsiteX59" fmla="*/ 108793 w 627000"/>
                  <a:gd name="connsiteY59" fmla="*/ 91186 h 692782"/>
                  <a:gd name="connsiteX60" fmla="*/ 95712 w 627000"/>
                  <a:gd name="connsiteY60" fmla="*/ 91186 h 692782"/>
                  <a:gd name="connsiteX61" fmla="*/ 69612 w 627000"/>
                  <a:gd name="connsiteY61" fmla="*/ 116586 h 692782"/>
                  <a:gd name="connsiteX62" fmla="*/ 69612 w 627000"/>
                  <a:gd name="connsiteY62" fmla="*/ 77854 h 692782"/>
                  <a:gd name="connsiteX63" fmla="*/ 82312 w 627000"/>
                  <a:gd name="connsiteY63" fmla="*/ 65154 h 692782"/>
                  <a:gd name="connsiteX64" fmla="*/ 82694 w 627000"/>
                  <a:gd name="connsiteY64" fmla="*/ 65154 h 692782"/>
                  <a:gd name="connsiteX65" fmla="*/ 121873 w 627000"/>
                  <a:gd name="connsiteY65" fmla="*/ 65154 h 692782"/>
                  <a:gd name="connsiteX66" fmla="*/ 134573 w 627000"/>
                  <a:gd name="connsiteY66" fmla="*/ 77854 h 692782"/>
                  <a:gd name="connsiteX67" fmla="*/ 134573 w 627000"/>
                  <a:gd name="connsiteY67" fmla="*/ 116586 h 692782"/>
                  <a:gd name="connsiteX68" fmla="*/ 121873 w 627000"/>
                  <a:gd name="connsiteY68" fmla="*/ 129286 h 692782"/>
                  <a:gd name="connsiteX69" fmla="*/ 82694 w 627000"/>
                  <a:gd name="connsiteY69" fmla="*/ 129286 h 692782"/>
                  <a:gd name="connsiteX70" fmla="*/ 69612 w 627000"/>
                  <a:gd name="connsiteY70" fmla="*/ 117225 h 692782"/>
                  <a:gd name="connsiteX71" fmla="*/ 69612 w 627000"/>
                  <a:gd name="connsiteY71" fmla="*/ 116586 h 692782"/>
                  <a:gd name="connsiteX72" fmla="*/ 174135 w 627000"/>
                  <a:gd name="connsiteY72" fmla="*/ 52454 h 692782"/>
                  <a:gd name="connsiteX73" fmla="*/ 186835 w 627000"/>
                  <a:gd name="connsiteY73" fmla="*/ 52454 h 692782"/>
                  <a:gd name="connsiteX74" fmla="*/ 186835 w 627000"/>
                  <a:gd name="connsiteY74" fmla="*/ 39754 h 692782"/>
                  <a:gd name="connsiteX75" fmla="*/ 174135 w 627000"/>
                  <a:gd name="connsiteY75" fmla="*/ 39754 h 692782"/>
                  <a:gd name="connsiteX76" fmla="*/ 147972 w 627000"/>
                  <a:gd name="connsiteY76" fmla="*/ 65154 h 692782"/>
                  <a:gd name="connsiteX77" fmla="*/ 147972 w 627000"/>
                  <a:gd name="connsiteY77" fmla="*/ 27054 h 692782"/>
                  <a:gd name="connsiteX78" fmla="*/ 160672 w 627000"/>
                  <a:gd name="connsiteY78" fmla="*/ 13721 h 692782"/>
                  <a:gd name="connsiteX79" fmla="*/ 161053 w 627000"/>
                  <a:gd name="connsiteY79" fmla="*/ 14354 h 692782"/>
                  <a:gd name="connsiteX80" fmla="*/ 200232 w 627000"/>
                  <a:gd name="connsiteY80" fmla="*/ 14354 h 692782"/>
                  <a:gd name="connsiteX81" fmla="*/ 213314 w 627000"/>
                  <a:gd name="connsiteY81" fmla="*/ 26421 h 692782"/>
                  <a:gd name="connsiteX82" fmla="*/ 213314 w 627000"/>
                  <a:gd name="connsiteY82" fmla="*/ 27054 h 692782"/>
                  <a:gd name="connsiteX83" fmla="*/ 213314 w 627000"/>
                  <a:gd name="connsiteY83" fmla="*/ 65154 h 692782"/>
                  <a:gd name="connsiteX84" fmla="*/ 200614 w 627000"/>
                  <a:gd name="connsiteY84" fmla="*/ 77854 h 692782"/>
                  <a:gd name="connsiteX85" fmla="*/ 200232 w 627000"/>
                  <a:gd name="connsiteY85" fmla="*/ 77854 h 692782"/>
                  <a:gd name="connsiteX86" fmla="*/ 161053 w 627000"/>
                  <a:gd name="connsiteY86" fmla="*/ 77854 h 692782"/>
                  <a:gd name="connsiteX87" fmla="*/ 147972 w 627000"/>
                  <a:gd name="connsiteY87" fmla="*/ 65786 h 692782"/>
                  <a:gd name="connsiteX88" fmla="*/ 147972 w 627000"/>
                  <a:gd name="connsiteY88" fmla="*/ 65154 h 692782"/>
                  <a:gd name="connsiteX89" fmla="*/ 187151 w 627000"/>
                  <a:gd name="connsiteY89" fmla="*/ 141986 h 692782"/>
                  <a:gd name="connsiteX90" fmla="*/ 200232 w 627000"/>
                  <a:gd name="connsiteY90" fmla="*/ 141986 h 692782"/>
                  <a:gd name="connsiteX91" fmla="*/ 200232 w 627000"/>
                  <a:gd name="connsiteY91" fmla="*/ 129286 h 692782"/>
                  <a:gd name="connsiteX92" fmla="*/ 187151 w 627000"/>
                  <a:gd name="connsiteY92" fmla="*/ 129286 h 692782"/>
                  <a:gd name="connsiteX93" fmla="*/ 213314 w 627000"/>
                  <a:gd name="connsiteY93" fmla="*/ 103886 h 692782"/>
                  <a:gd name="connsiteX94" fmla="*/ 226014 w 627000"/>
                  <a:gd name="connsiteY94" fmla="*/ 116586 h 692782"/>
                  <a:gd name="connsiteX95" fmla="*/ 226014 w 627000"/>
                  <a:gd name="connsiteY95" fmla="*/ 155325 h 692782"/>
                  <a:gd name="connsiteX96" fmla="*/ 213314 w 627000"/>
                  <a:gd name="connsiteY96" fmla="*/ 168025 h 692782"/>
                  <a:gd name="connsiteX97" fmla="*/ 174135 w 627000"/>
                  <a:gd name="connsiteY97" fmla="*/ 168025 h 692782"/>
                  <a:gd name="connsiteX98" fmla="*/ 161053 w 627000"/>
                  <a:gd name="connsiteY98" fmla="*/ 155325 h 692782"/>
                  <a:gd name="connsiteX99" fmla="*/ 161053 w 627000"/>
                  <a:gd name="connsiteY99" fmla="*/ 155325 h 692782"/>
                  <a:gd name="connsiteX100" fmla="*/ 161053 w 627000"/>
                  <a:gd name="connsiteY100" fmla="*/ 116586 h 692782"/>
                  <a:gd name="connsiteX101" fmla="*/ 173753 w 627000"/>
                  <a:gd name="connsiteY101" fmla="*/ 103886 h 692782"/>
                  <a:gd name="connsiteX102" fmla="*/ 174135 w 627000"/>
                  <a:gd name="connsiteY102" fmla="*/ 103886 h 692782"/>
                  <a:gd name="connsiteX103" fmla="*/ 163466 w 627000"/>
                  <a:gd name="connsiteY103" fmla="*/ 207396 h 692782"/>
                  <a:gd name="connsiteX104" fmla="*/ 63644 w 627000"/>
                  <a:gd name="connsiteY104" fmla="*/ 200407 h 692782"/>
                  <a:gd name="connsiteX105" fmla="*/ 146194 w 627000"/>
                  <a:gd name="connsiteY105" fmla="*/ 328046 h 692782"/>
                  <a:gd name="connsiteX106" fmla="*/ 148226 w 627000"/>
                  <a:gd name="connsiteY106" fmla="*/ 335029 h 692782"/>
                  <a:gd name="connsiteX107" fmla="*/ 148226 w 627000"/>
                  <a:gd name="connsiteY107" fmla="*/ 350904 h 692782"/>
                  <a:gd name="connsiteX108" fmla="*/ 174387 w 627000"/>
                  <a:gd name="connsiteY108" fmla="*/ 350904 h 692782"/>
                  <a:gd name="connsiteX109" fmla="*/ 174387 w 627000"/>
                  <a:gd name="connsiteY109" fmla="*/ 334396 h 692782"/>
                  <a:gd name="connsiteX110" fmla="*/ 176356 w 627000"/>
                  <a:gd name="connsiteY110" fmla="*/ 327407 h 692782"/>
                  <a:gd name="connsiteX111" fmla="*/ 262081 w 627000"/>
                  <a:gd name="connsiteY111" fmla="*/ 200407 h 692782"/>
                  <a:gd name="connsiteX112" fmla="*/ 163720 w 627000"/>
                  <a:gd name="connsiteY112" fmla="*/ 207396 h 692782"/>
                  <a:gd name="connsiteX113" fmla="*/ 18242 w 627000"/>
                  <a:gd name="connsiteY113" fmla="*/ 175007 h 692782"/>
                  <a:gd name="connsiteX114" fmla="*/ 18242 w 627000"/>
                  <a:gd name="connsiteY114" fmla="*/ 173104 h 692782"/>
                  <a:gd name="connsiteX115" fmla="*/ 147972 w 627000"/>
                  <a:gd name="connsiteY115" fmla="*/ 138811 h 692782"/>
                  <a:gd name="connsiteX116" fmla="*/ 148480 w 627000"/>
                  <a:gd name="connsiteY116" fmla="*/ 164211 h 692782"/>
                  <a:gd name="connsiteX117" fmla="*/ 58247 w 627000"/>
                  <a:gd name="connsiteY117" fmla="*/ 173104 h 692782"/>
                  <a:gd name="connsiteX118" fmla="*/ 163720 w 627000"/>
                  <a:gd name="connsiteY118" fmla="*/ 181357 h 692782"/>
                  <a:gd name="connsiteX119" fmla="*/ 269003 w 627000"/>
                  <a:gd name="connsiteY119" fmla="*/ 172471 h 692782"/>
                  <a:gd name="connsiteX120" fmla="*/ 240238 w 627000"/>
                  <a:gd name="connsiteY120" fmla="*/ 168025 h 692782"/>
                  <a:gd name="connsiteX121" fmla="*/ 243413 w 627000"/>
                  <a:gd name="connsiteY121" fmla="*/ 142625 h 692782"/>
                  <a:gd name="connsiteX122" fmla="*/ 309198 w 627000"/>
                  <a:gd name="connsiteY122" fmla="*/ 173104 h 692782"/>
                  <a:gd name="connsiteX123" fmla="*/ 303547 w 627000"/>
                  <a:gd name="connsiteY123" fmla="*/ 185804 h 692782"/>
                  <a:gd name="connsiteX124" fmla="*/ 200487 w 627000"/>
                  <a:gd name="connsiteY124" fmla="*/ 338204 h 692782"/>
                  <a:gd name="connsiteX125" fmla="*/ 200487 w 627000"/>
                  <a:gd name="connsiteY125" fmla="*/ 360429 h 692782"/>
                  <a:gd name="connsiteX126" fmla="*/ 192295 w 627000"/>
                  <a:gd name="connsiteY126" fmla="*/ 372496 h 692782"/>
                  <a:gd name="connsiteX127" fmla="*/ 161878 w 627000"/>
                  <a:gd name="connsiteY127" fmla="*/ 378207 h 692782"/>
                  <a:gd name="connsiteX128" fmla="*/ 130637 w 627000"/>
                  <a:gd name="connsiteY128" fmla="*/ 372496 h 692782"/>
                  <a:gd name="connsiteX129" fmla="*/ 122127 w 627000"/>
                  <a:gd name="connsiteY129" fmla="*/ 360429 h 692782"/>
                  <a:gd name="connsiteX130" fmla="*/ 122127 w 627000"/>
                  <a:gd name="connsiteY130" fmla="*/ 338204 h 692782"/>
                  <a:gd name="connsiteX131" fmla="*/ 21860 w 627000"/>
                  <a:gd name="connsiteY131" fmla="*/ 183261 h 692782"/>
                  <a:gd name="connsiteX132" fmla="*/ 21860 w 627000"/>
                  <a:gd name="connsiteY132" fmla="*/ 183261 h 692782"/>
                  <a:gd name="connsiteX133" fmla="*/ 21860 w 627000"/>
                  <a:gd name="connsiteY133" fmla="*/ 183261 h 692782"/>
                  <a:gd name="connsiteX134" fmla="*/ 19893 w 627000"/>
                  <a:gd name="connsiteY134" fmla="*/ 180086 h 692782"/>
                  <a:gd name="connsiteX135" fmla="*/ 19893 w 627000"/>
                  <a:gd name="connsiteY135" fmla="*/ 180086 h 692782"/>
                  <a:gd name="connsiteX136" fmla="*/ 18496 w 627000"/>
                  <a:gd name="connsiteY136" fmla="*/ 175646 h 692782"/>
                  <a:gd name="connsiteX137" fmla="*/ 147972 w 627000"/>
                  <a:gd name="connsiteY137" fmla="*/ 424561 h 692782"/>
                  <a:gd name="connsiteX138" fmla="*/ 147972 w 627000"/>
                  <a:gd name="connsiteY138" fmla="*/ 385829 h 692782"/>
                  <a:gd name="connsiteX139" fmla="*/ 121873 w 627000"/>
                  <a:gd name="connsiteY139" fmla="*/ 385829 h 692782"/>
                  <a:gd name="connsiteX140" fmla="*/ 121873 w 627000"/>
                  <a:gd name="connsiteY140" fmla="*/ 411229 h 692782"/>
                  <a:gd name="connsiteX141" fmla="*/ 95712 w 627000"/>
                  <a:gd name="connsiteY141" fmla="*/ 411229 h 692782"/>
                  <a:gd name="connsiteX142" fmla="*/ 83900 w 627000"/>
                  <a:gd name="connsiteY142" fmla="*/ 418850 h 692782"/>
                  <a:gd name="connsiteX143" fmla="*/ 85678 w 627000"/>
                  <a:gd name="connsiteY143" fmla="*/ 432182 h 692782"/>
                  <a:gd name="connsiteX144" fmla="*/ 151020 w 627000"/>
                  <a:gd name="connsiteY144" fmla="*/ 509654 h 692782"/>
                  <a:gd name="connsiteX145" fmla="*/ 161053 w 627000"/>
                  <a:gd name="connsiteY145" fmla="*/ 514100 h 692782"/>
                  <a:gd name="connsiteX146" fmla="*/ 171085 w 627000"/>
                  <a:gd name="connsiteY146" fmla="*/ 509654 h 692782"/>
                  <a:gd name="connsiteX147" fmla="*/ 236363 w 627000"/>
                  <a:gd name="connsiteY147" fmla="*/ 432182 h 692782"/>
                  <a:gd name="connsiteX148" fmla="*/ 238142 w 627000"/>
                  <a:gd name="connsiteY148" fmla="*/ 418850 h 692782"/>
                  <a:gd name="connsiteX149" fmla="*/ 226331 w 627000"/>
                  <a:gd name="connsiteY149" fmla="*/ 411229 h 692782"/>
                  <a:gd name="connsiteX150" fmla="*/ 200232 w 627000"/>
                  <a:gd name="connsiteY150" fmla="*/ 411229 h 692782"/>
                  <a:gd name="connsiteX151" fmla="*/ 200232 w 627000"/>
                  <a:gd name="connsiteY151" fmla="*/ 385829 h 692782"/>
                  <a:gd name="connsiteX152" fmla="*/ 174135 w 627000"/>
                  <a:gd name="connsiteY152" fmla="*/ 385829 h 692782"/>
                  <a:gd name="connsiteX153" fmla="*/ 174135 w 627000"/>
                  <a:gd name="connsiteY153" fmla="*/ 424561 h 692782"/>
                  <a:gd name="connsiteX154" fmla="*/ 186835 w 627000"/>
                  <a:gd name="connsiteY154" fmla="*/ 437261 h 692782"/>
                  <a:gd name="connsiteX155" fmla="*/ 198136 w 627000"/>
                  <a:gd name="connsiteY155" fmla="*/ 437261 h 692782"/>
                  <a:gd name="connsiteX156" fmla="*/ 160735 w 627000"/>
                  <a:gd name="connsiteY156" fmla="*/ 481079 h 692782"/>
                  <a:gd name="connsiteX157" fmla="*/ 123271 w 627000"/>
                  <a:gd name="connsiteY157" fmla="*/ 437261 h 692782"/>
                  <a:gd name="connsiteX158" fmla="*/ 134573 w 627000"/>
                  <a:gd name="connsiteY158" fmla="*/ 437261 h 692782"/>
                  <a:gd name="connsiteX159" fmla="*/ 147654 w 627000"/>
                  <a:gd name="connsiteY159" fmla="*/ 425200 h 692782"/>
                  <a:gd name="connsiteX160" fmla="*/ 147654 w 627000"/>
                  <a:gd name="connsiteY160" fmla="*/ 424561 h 692782"/>
                  <a:gd name="connsiteX161" fmla="*/ 631271 w 627000"/>
                  <a:gd name="connsiteY161" fmla="*/ 399161 h 692782"/>
                  <a:gd name="connsiteX162" fmla="*/ 317771 w 627000"/>
                  <a:gd name="connsiteY162" fmla="*/ 706504 h 692782"/>
                  <a:gd name="connsiteX163" fmla="*/ 4272 w 627000"/>
                  <a:gd name="connsiteY163" fmla="*/ 399161 h 692782"/>
                  <a:gd name="connsiteX164" fmla="*/ 35387 w 627000"/>
                  <a:gd name="connsiteY164" fmla="*/ 265179 h 692782"/>
                  <a:gd name="connsiteX165" fmla="*/ 58945 w 627000"/>
                  <a:gd name="connsiteY165" fmla="*/ 276607 h 692782"/>
                  <a:gd name="connsiteX166" fmla="*/ 30433 w 627000"/>
                  <a:gd name="connsiteY166" fmla="*/ 399161 h 692782"/>
                  <a:gd name="connsiteX167" fmla="*/ 317771 w 627000"/>
                  <a:gd name="connsiteY167" fmla="*/ 681104 h 692782"/>
                  <a:gd name="connsiteX168" fmla="*/ 605108 w 627000"/>
                  <a:gd name="connsiteY168" fmla="*/ 399161 h 692782"/>
                  <a:gd name="connsiteX169" fmla="*/ 317771 w 627000"/>
                  <a:gd name="connsiteY169" fmla="*/ 117225 h 692782"/>
                  <a:gd name="connsiteX170" fmla="*/ 267797 w 627000"/>
                  <a:gd name="connsiteY170" fmla="*/ 121032 h 692782"/>
                  <a:gd name="connsiteX171" fmla="*/ 263287 w 627000"/>
                  <a:gd name="connsiteY171" fmla="*/ 95632 h 692782"/>
                  <a:gd name="connsiteX172" fmla="*/ 317771 w 627000"/>
                  <a:gd name="connsiteY172" fmla="*/ 91186 h 692782"/>
                  <a:gd name="connsiteX173" fmla="*/ 631271 w 627000"/>
                  <a:gd name="connsiteY173" fmla="*/ 399161 h 6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627000" h="692782">
                    <a:moveTo>
                      <a:pt x="499825" y="427104"/>
                    </a:moveTo>
                    <a:cubicBezTo>
                      <a:pt x="510240" y="439171"/>
                      <a:pt x="525288" y="445521"/>
                      <a:pt x="541036" y="445521"/>
                    </a:cubicBezTo>
                    <a:cubicBezTo>
                      <a:pt x="570755" y="446154"/>
                      <a:pt x="595075" y="422025"/>
                      <a:pt x="595329" y="392179"/>
                    </a:cubicBezTo>
                    <a:cubicBezTo>
                      <a:pt x="595329" y="392179"/>
                      <a:pt x="595329" y="392179"/>
                      <a:pt x="595329" y="392179"/>
                    </a:cubicBezTo>
                    <a:lnTo>
                      <a:pt x="569231" y="392179"/>
                    </a:lnTo>
                    <a:cubicBezTo>
                      <a:pt x="569041" y="408054"/>
                      <a:pt x="556468" y="420121"/>
                      <a:pt x="541036" y="420121"/>
                    </a:cubicBezTo>
                    <a:cubicBezTo>
                      <a:pt x="525606" y="420121"/>
                      <a:pt x="513033" y="408054"/>
                      <a:pt x="512906" y="392179"/>
                    </a:cubicBezTo>
                    <a:lnTo>
                      <a:pt x="486745" y="392179"/>
                    </a:lnTo>
                    <a:cubicBezTo>
                      <a:pt x="486618" y="408054"/>
                      <a:pt x="474045" y="420121"/>
                      <a:pt x="458613" y="420121"/>
                    </a:cubicBezTo>
                    <a:cubicBezTo>
                      <a:pt x="443183" y="420121"/>
                      <a:pt x="430610" y="408054"/>
                      <a:pt x="430420" y="392179"/>
                    </a:cubicBezTo>
                    <a:lnTo>
                      <a:pt x="404322" y="392179"/>
                    </a:lnTo>
                    <a:cubicBezTo>
                      <a:pt x="404131" y="408054"/>
                      <a:pt x="391559" y="420121"/>
                      <a:pt x="376127" y="420121"/>
                    </a:cubicBezTo>
                    <a:cubicBezTo>
                      <a:pt x="360697" y="420121"/>
                      <a:pt x="348124" y="408054"/>
                      <a:pt x="347933" y="392179"/>
                    </a:cubicBezTo>
                    <a:lnTo>
                      <a:pt x="321836" y="392179"/>
                    </a:lnTo>
                    <a:cubicBezTo>
                      <a:pt x="321645" y="408054"/>
                      <a:pt x="309072" y="420121"/>
                      <a:pt x="293641" y="420121"/>
                    </a:cubicBezTo>
                    <a:lnTo>
                      <a:pt x="293641" y="445521"/>
                    </a:lnTo>
                    <a:cubicBezTo>
                      <a:pt x="309452" y="445521"/>
                      <a:pt x="324502" y="438532"/>
                      <a:pt x="334916" y="427104"/>
                    </a:cubicBezTo>
                    <a:cubicBezTo>
                      <a:pt x="345330" y="438532"/>
                      <a:pt x="360379" y="445521"/>
                      <a:pt x="376127" y="445521"/>
                    </a:cubicBezTo>
                    <a:cubicBezTo>
                      <a:pt x="391875" y="445521"/>
                      <a:pt x="406925" y="438532"/>
                      <a:pt x="417338" y="427104"/>
                    </a:cubicBezTo>
                    <a:cubicBezTo>
                      <a:pt x="427753" y="438532"/>
                      <a:pt x="442802" y="445521"/>
                      <a:pt x="458613" y="445521"/>
                    </a:cubicBezTo>
                    <a:cubicBezTo>
                      <a:pt x="474361" y="445521"/>
                      <a:pt x="489412" y="438532"/>
                      <a:pt x="499825" y="427104"/>
                    </a:cubicBezTo>
                    <a:close/>
                    <a:moveTo>
                      <a:pt x="488333" y="252479"/>
                    </a:moveTo>
                    <a:lnTo>
                      <a:pt x="462233" y="252479"/>
                    </a:lnTo>
                    <a:cubicBezTo>
                      <a:pt x="462043" y="268354"/>
                      <a:pt x="449470" y="280421"/>
                      <a:pt x="434040" y="280421"/>
                    </a:cubicBezTo>
                    <a:cubicBezTo>
                      <a:pt x="418673" y="280421"/>
                      <a:pt x="406099" y="268354"/>
                      <a:pt x="405910" y="252479"/>
                    </a:cubicBezTo>
                    <a:lnTo>
                      <a:pt x="379747" y="252479"/>
                    </a:lnTo>
                    <a:cubicBezTo>
                      <a:pt x="379556" y="268354"/>
                      <a:pt x="366983" y="280421"/>
                      <a:pt x="351617" y="280421"/>
                    </a:cubicBezTo>
                    <a:cubicBezTo>
                      <a:pt x="336185" y="280421"/>
                      <a:pt x="323612" y="268354"/>
                      <a:pt x="323423" y="252479"/>
                    </a:cubicBezTo>
                    <a:lnTo>
                      <a:pt x="297324" y="252479"/>
                    </a:lnTo>
                    <a:cubicBezTo>
                      <a:pt x="297133" y="268354"/>
                      <a:pt x="284560" y="280421"/>
                      <a:pt x="269130" y="280421"/>
                    </a:cubicBezTo>
                    <a:lnTo>
                      <a:pt x="269130" y="305821"/>
                    </a:lnTo>
                    <a:cubicBezTo>
                      <a:pt x="284942" y="305821"/>
                      <a:pt x="299991" y="298832"/>
                      <a:pt x="310342" y="286771"/>
                    </a:cubicBezTo>
                    <a:cubicBezTo>
                      <a:pt x="320755" y="298832"/>
                      <a:pt x="335805" y="305821"/>
                      <a:pt x="351617" y="305821"/>
                    </a:cubicBezTo>
                    <a:cubicBezTo>
                      <a:pt x="367428" y="305821"/>
                      <a:pt x="382413" y="298832"/>
                      <a:pt x="392828" y="286771"/>
                    </a:cubicBezTo>
                    <a:cubicBezTo>
                      <a:pt x="403242" y="298832"/>
                      <a:pt x="418228" y="305821"/>
                      <a:pt x="434040" y="305821"/>
                    </a:cubicBezTo>
                    <a:cubicBezTo>
                      <a:pt x="449851" y="305821"/>
                      <a:pt x="464900" y="298832"/>
                      <a:pt x="475315" y="286771"/>
                    </a:cubicBezTo>
                    <a:cubicBezTo>
                      <a:pt x="485728" y="298832"/>
                      <a:pt x="500715" y="305821"/>
                      <a:pt x="516526" y="305821"/>
                    </a:cubicBezTo>
                    <a:lnTo>
                      <a:pt x="516526" y="280421"/>
                    </a:lnTo>
                    <a:cubicBezTo>
                      <a:pt x="501096" y="280421"/>
                      <a:pt x="488523" y="268354"/>
                      <a:pt x="488333" y="252479"/>
                    </a:cubicBezTo>
                    <a:close/>
                    <a:moveTo>
                      <a:pt x="281258" y="603000"/>
                    </a:moveTo>
                    <a:cubicBezTo>
                      <a:pt x="297070" y="603000"/>
                      <a:pt x="312056" y="596011"/>
                      <a:pt x="322470" y="583950"/>
                    </a:cubicBezTo>
                    <a:cubicBezTo>
                      <a:pt x="332885" y="596011"/>
                      <a:pt x="347933" y="603000"/>
                      <a:pt x="363745" y="603000"/>
                    </a:cubicBezTo>
                    <a:cubicBezTo>
                      <a:pt x="379556" y="603000"/>
                      <a:pt x="394543" y="596011"/>
                      <a:pt x="404956" y="583950"/>
                    </a:cubicBezTo>
                    <a:cubicBezTo>
                      <a:pt x="415371" y="596011"/>
                      <a:pt x="430356" y="603000"/>
                      <a:pt x="446168" y="603000"/>
                    </a:cubicBezTo>
                    <a:lnTo>
                      <a:pt x="446168" y="577600"/>
                    </a:lnTo>
                    <a:cubicBezTo>
                      <a:pt x="430801" y="577600"/>
                      <a:pt x="418228" y="565533"/>
                      <a:pt x="418038" y="549658"/>
                    </a:cubicBezTo>
                    <a:lnTo>
                      <a:pt x="391875" y="549658"/>
                    </a:lnTo>
                    <a:cubicBezTo>
                      <a:pt x="391686" y="565533"/>
                      <a:pt x="379111" y="577600"/>
                      <a:pt x="363745" y="577600"/>
                    </a:cubicBezTo>
                    <a:cubicBezTo>
                      <a:pt x="348315" y="577600"/>
                      <a:pt x="335742" y="565533"/>
                      <a:pt x="335551" y="549658"/>
                    </a:cubicBezTo>
                    <a:lnTo>
                      <a:pt x="309452" y="549658"/>
                    </a:lnTo>
                    <a:cubicBezTo>
                      <a:pt x="309261" y="565533"/>
                      <a:pt x="296688" y="577600"/>
                      <a:pt x="281258" y="577600"/>
                    </a:cubicBezTo>
                    <a:cubicBezTo>
                      <a:pt x="265828" y="577600"/>
                      <a:pt x="253255" y="565533"/>
                      <a:pt x="253065" y="549658"/>
                    </a:cubicBezTo>
                    <a:lnTo>
                      <a:pt x="226966" y="549658"/>
                    </a:lnTo>
                    <a:cubicBezTo>
                      <a:pt x="226775" y="565533"/>
                      <a:pt x="214202" y="577600"/>
                      <a:pt x="198772" y="577600"/>
                    </a:cubicBezTo>
                    <a:lnTo>
                      <a:pt x="198772" y="603000"/>
                    </a:lnTo>
                    <a:cubicBezTo>
                      <a:pt x="214583" y="603000"/>
                      <a:pt x="229634" y="596011"/>
                      <a:pt x="240047" y="583950"/>
                    </a:cubicBezTo>
                    <a:cubicBezTo>
                      <a:pt x="250460" y="596011"/>
                      <a:pt x="265447" y="603000"/>
                      <a:pt x="281258" y="603000"/>
                    </a:cubicBezTo>
                    <a:close/>
                    <a:moveTo>
                      <a:pt x="95712" y="103886"/>
                    </a:moveTo>
                    <a:lnTo>
                      <a:pt x="108793" y="103886"/>
                    </a:lnTo>
                    <a:lnTo>
                      <a:pt x="108793" y="91186"/>
                    </a:lnTo>
                    <a:lnTo>
                      <a:pt x="95712" y="91186"/>
                    </a:lnTo>
                    <a:close/>
                    <a:moveTo>
                      <a:pt x="69612" y="116586"/>
                    </a:moveTo>
                    <a:lnTo>
                      <a:pt x="69612" y="77854"/>
                    </a:lnTo>
                    <a:cubicBezTo>
                      <a:pt x="69612" y="70871"/>
                      <a:pt x="75265" y="65154"/>
                      <a:pt x="82312" y="65154"/>
                    </a:cubicBezTo>
                    <a:cubicBezTo>
                      <a:pt x="82439" y="65154"/>
                      <a:pt x="82567" y="65154"/>
                      <a:pt x="82694" y="65154"/>
                    </a:cubicBezTo>
                    <a:lnTo>
                      <a:pt x="121873" y="65154"/>
                    </a:lnTo>
                    <a:cubicBezTo>
                      <a:pt x="128858" y="65154"/>
                      <a:pt x="134573" y="70871"/>
                      <a:pt x="134573" y="77854"/>
                    </a:cubicBezTo>
                    <a:lnTo>
                      <a:pt x="134573" y="116586"/>
                    </a:lnTo>
                    <a:cubicBezTo>
                      <a:pt x="134573" y="123575"/>
                      <a:pt x="128858" y="129286"/>
                      <a:pt x="121873" y="129286"/>
                    </a:cubicBezTo>
                    <a:lnTo>
                      <a:pt x="82694" y="129286"/>
                    </a:lnTo>
                    <a:cubicBezTo>
                      <a:pt x="75710" y="129286"/>
                      <a:pt x="69803" y="124207"/>
                      <a:pt x="69612" y="117225"/>
                    </a:cubicBezTo>
                    <a:cubicBezTo>
                      <a:pt x="69612" y="116586"/>
                      <a:pt x="69612" y="116586"/>
                      <a:pt x="69612" y="116586"/>
                    </a:cubicBezTo>
                    <a:close/>
                    <a:moveTo>
                      <a:pt x="174135" y="52454"/>
                    </a:moveTo>
                    <a:lnTo>
                      <a:pt x="186835" y="52454"/>
                    </a:lnTo>
                    <a:lnTo>
                      <a:pt x="186835" y="39754"/>
                    </a:lnTo>
                    <a:lnTo>
                      <a:pt x="174135" y="39754"/>
                    </a:lnTo>
                    <a:close/>
                    <a:moveTo>
                      <a:pt x="147972" y="65154"/>
                    </a:moveTo>
                    <a:lnTo>
                      <a:pt x="147972" y="27054"/>
                    </a:lnTo>
                    <a:cubicBezTo>
                      <a:pt x="147972" y="19432"/>
                      <a:pt x="153623" y="14354"/>
                      <a:pt x="160672" y="13721"/>
                    </a:cubicBezTo>
                    <a:cubicBezTo>
                      <a:pt x="160799" y="13721"/>
                      <a:pt x="160926" y="13721"/>
                      <a:pt x="161053" y="14354"/>
                    </a:cubicBezTo>
                    <a:lnTo>
                      <a:pt x="200232" y="14354"/>
                    </a:lnTo>
                    <a:cubicBezTo>
                      <a:pt x="207218" y="13721"/>
                      <a:pt x="213123" y="19432"/>
                      <a:pt x="213314" y="26421"/>
                    </a:cubicBezTo>
                    <a:cubicBezTo>
                      <a:pt x="213314" y="26421"/>
                      <a:pt x="213314" y="26421"/>
                      <a:pt x="213314" y="27054"/>
                    </a:cubicBezTo>
                    <a:lnTo>
                      <a:pt x="213314" y="65154"/>
                    </a:lnTo>
                    <a:cubicBezTo>
                      <a:pt x="213314" y="72136"/>
                      <a:pt x="207661" y="77854"/>
                      <a:pt x="200614" y="77854"/>
                    </a:cubicBezTo>
                    <a:cubicBezTo>
                      <a:pt x="200487" y="77854"/>
                      <a:pt x="200359" y="77854"/>
                      <a:pt x="200232" y="77854"/>
                    </a:cubicBezTo>
                    <a:lnTo>
                      <a:pt x="161053" y="77854"/>
                    </a:lnTo>
                    <a:cubicBezTo>
                      <a:pt x="154068" y="77854"/>
                      <a:pt x="148163" y="72775"/>
                      <a:pt x="147972" y="65786"/>
                    </a:cubicBezTo>
                    <a:cubicBezTo>
                      <a:pt x="147972" y="65154"/>
                      <a:pt x="147972" y="65154"/>
                      <a:pt x="147972" y="65154"/>
                    </a:cubicBezTo>
                    <a:close/>
                    <a:moveTo>
                      <a:pt x="187151" y="141986"/>
                    </a:moveTo>
                    <a:lnTo>
                      <a:pt x="200232" y="141986"/>
                    </a:lnTo>
                    <a:lnTo>
                      <a:pt x="200232" y="129286"/>
                    </a:lnTo>
                    <a:lnTo>
                      <a:pt x="187151" y="129286"/>
                    </a:lnTo>
                    <a:close/>
                    <a:moveTo>
                      <a:pt x="213314" y="103886"/>
                    </a:moveTo>
                    <a:cubicBezTo>
                      <a:pt x="220298" y="103886"/>
                      <a:pt x="226014" y="109604"/>
                      <a:pt x="226014" y="116586"/>
                    </a:cubicBezTo>
                    <a:lnTo>
                      <a:pt x="226014" y="155325"/>
                    </a:lnTo>
                    <a:cubicBezTo>
                      <a:pt x="226014" y="162307"/>
                      <a:pt x="220298" y="168025"/>
                      <a:pt x="213314" y="168025"/>
                    </a:cubicBezTo>
                    <a:lnTo>
                      <a:pt x="174135" y="168025"/>
                    </a:lnTo>
                    <a:cubicBezTo>
                      <a:pt x="167149" y="168025"/>
                      <a:pt x="161244" y="162307"/>
                      <a:pt x="161053" y="155325"/>
                    </a:cubicBezTo>
                    <a:cubicBezTo>
                      <a:pt x="161053" y="155325"/>
                      <a:pt x="161053" y="155325"/>
                      <a:pt x="161053" y="155325"/>
                    </a:cubicBezTo>
                    <a:lnTo>
                      <a:pt x="161053" y="116586"/>
                    </a:lnTo>
                    <a:cubicBezTo>
                      <a:pt x="161053" y="109604"/>
                      <a:pt x="166704" y="103886"/>
                      <a:pt x="173753" y="103886"/>
                    </a:cubicBezTo>
                    <a:cubicBezTo>
                      <a:pt x="173880" y="103886"/>
                      <a:pt x="174008" y="103886"/>
                      <a:pt x="174135" y="103886"/>
                    </a:cubicBezTo>
                    <a:close/>
                    <a:moveTo>
                      <a:pt x="163466" y="207396"/>
                    </a:moveTo>
                    <a:cubicBezTo>
                      <a:pt x="130064" y="207396"/>
                      <a:pt x="96663" y="205486"/>
                      <a:pt x="63644" y="200407"/>
                    </a:cubicBezTo>
                    <a:lnTo>
                      <a:pt x="146194" y="328046"/>
                    </a:lnTo>
                    <a:cubicBezTo>
                      <a:pt x="147527" y="329950"/>
                      <a:pt x="148226" y="332486"/>
                      <a:pt x="148226" y="335029"/>
                    </a:cubicBezTo>
                    <a:lnTo>
                      <a:pt x="148226" y="350904"/>
                    </a:lnTo>
                    <a:cubicBezTo>
                      <a:pt x="156798" y="352807"/>
                      <a:pt x="165816" y="352807"/>
                      <a:pt x="174387" y="350904"/>
                    </a:cubicBezTo>
                    <a:lnTo>
                      <a:pt x="174387" y="334396"/>
                    </a:lnTo>
                    <a:cubicBezTo>
                      <a:pt x="174387" y="331854"/>
                      <a:pt x="175087" y="329950"/>
                      <a:pt x="176356" y="327407"/>
                    </a:cubicBezTo>
                    <a:lnTo>
                      <a:pt x="262081" y="200407"/>
                    </a:lnTo>
                    <a:cubicBezTo>
                      <a:pt x="229506" y="205486"/>
                      <a:pt x="196612" y="207396"/>
                      <a:pt x="163720" y="207396"/>
                    </a:cubicBezTo>
                    <a:close/>
                    <a:moveTo>
                      <a:pt x="18242" y="175007"/>
                    </a:moveTo>
                    <a:cubicBezTo>
                      <a:pt x="18178" y="174375"/>
                      <a:pt x="18178" y="173736"/>
                      <a:pt x="18242" y="173104"/>
                    </a:cubicBezTo>
                    <a:cubicBezTo>
                      <a:pt x="18242" y="164850"/>
                      <a:pt x="18242" y="141354"/>
                      <a:pt x="147972" y="138811"/>
                    </a:cubicBezTo>
                    <a:lnTo>
                      <a:pt x="148480" y="164211"/>
                    </a:lnTo>
                    <a:cubicBezTo>
                      <a:pt x="118191" y="164211"/>
                      <a:pt x="87965" y="166754"/>
                      <a:pt x="58247" y="173104"/>
                    </a:cubicBezTo>
                    <a:cubicBezTo>
                      <a:pt x="92981" y="179454"/>
                      <a:pt x="128350" y="182629"/>
                      <a:pt x="163720" y="181357"/>
                    </a:cubicBezTo>
                    <a:cubicBezTo>
                      <a:pt x="199026" y="181996"/>
                      <a:pt x="234333" y="179454"/>
                      <a:pt x="269003" y="172471"/>
                    </a:cubicBezTo>
                    <a:cubicBezTo>
                      <a:pt x="259478" y="170561"/>
                      <a:pt x="249890" y="169296"/>
                      <a:pt x="240238" y="168025"/>
                    </a:cubicBezTo>
                    <a:lnTo>
                      <a:pt x="243413" y="142625"/>
                    </a:lnTo>
                    <a:cubicBezTo>
                      <a:pt x="290148" y="148336"/>
                      <a:pt x="309198" y="157229"/>
                      <a:pt x="309198" y="173104"/>
                    </a:cubicBezTo>
                    <a:cubicBezTo>
                      <a:pt x="309136" y="177550"/>
                      <a:pt x="307103" y="181996"/>
                      <a:pt x="303547" y="185804"/>
                    </a:cubicBezTo>
                    <a:lnTo>
                      <a:pt x="200487" y="338204"/>
                    </a:lnTo>
                    <a:lnTo>
                      <a:pt x="200487" y="360429"/>
                    </a:lnTo>
                    <a:cubicBezTo>
                      <a:pt x="200487" y="365507"/>
                      <a:pt x="197248" y="370586"/>
                      <a:pt x="192295" y="372496"/>
                    </a:cubicBezTo>
                    <a:cubicBezTo>
                      <a:pt x="182643" y="376304"/>
                      <a:pt x="172293" y="378207"/>
                      <a:pt x="161878" y="378207"/>
                    </a:cubicBezTo>
                    <a:cubicBezTo>
                      <a:pt x="151210" y="378207"/>
                      <a:pt x="140606" y="376304"/>
                      <a:pt x="130637" y="372496"/>
                    </a:cubicBezTo>
                    <a:cubicBezTo>
                      <a:pt x="125556" y="370586"/>
                      <a:pt x="122127" y="366146"/>
                      <a:pt x="122127" y="360429"/>
                    </a:cubicBezTo>
                    <a:lnTo>
                      <a:pt x="122127" y="338204"/>
                    </a:lnTo>
                    <a:lnTo>
                      <a:pt x="21860" y="183261"/>
                    </a:lnTo>
                    <a:lnTo>
                      <a:pt x="21860" y="183261"/>
                    </a:lnTo>
                    <a:lnTo>
                      <a:pt x="21860" y="183261"/>
                    </a:lnTo>
                    <a:lnTo>
                      <a:pt x="19893" y="180086"/>
                    </a:lnTo>
                    <a:lnTo>
                      <a:pt x="19893" y="180086"/>
                    </a:lnTo>
                    <a:cubicBezTo>
                      <a:pt x="19194" y="178821"/>
                      <a:pt x="18685" y="177550"/>
                      <a:pt x="18496" y="175646"/>
                    </a:cubicBezTo>
                    <a:close/>
                    <a:moveTo>
                      <a:pt x="147972" y="424561"/>
                    </a:moveTo>
                    <a:lnTo>
                      <a:pt x="147972" y="385829"/>
                    </a:lnTo>
                    <a:lnTo>
                      <a:pt x="121873" y="385829"/>
                    </a:lnTo>
                    <a:lnTo>
                      <a:pt x="121873" y="411229"/>
                    </a:lnTo>
                    <a:lnTo>
                      <a:pt x="95712" y="411229"/>
                    </a:lnTo>
                    <a:cubicBezTo>
                      <a:pt x="90695" y="411229"/>
                      <a:pt x="86123" y="414404"/>
                      <a:pt x="83900" y="418850"/>
                    </a:cubicBezTo>
                    <a:cubicBezTo>
                      <a:pt x="81742" y="423296"/>
                      <a:pt x="82439" y="428375"/>
                      <a:pt x="85678" y="432182"/>
                    </a:cubicBezTo>
                    <a:lnTo>
                      <a:pt x="151020" y="509654"/>
                    </a:lnTo>
                    <a:cubicBezTo>
                      <a:pt x="153561" y="512196"/>
                      <a:pt x="157179" y="514100"/>
                      <a:pt x="161053" y="514100"/>
                    </a:cubicBezTo>
                    <a:cubicBezTo>
                      <a:pt x="164926" y="514100"/>
                      <a:pt x="168546" y="512196"/>
                      <a:pt x="171085" y="509654"/>
                    </a:cubicBezTo>
                    <a:lnTo>
                      <a:pt x="236363" y="432182"/>
                    </a:lnTo>
                    <a:cubicBezTo>
                      <a:pt x="239602" y="428375"/>
                      <a:pt x="240301" y="423296"/>
                      <a:pt x="238142" y="418850"/>
                    </a:cubicBezTo>
                    <a:cubicBezTo>
                      <a:pt x="236047" y="414404"/>
                      <a:pt x="231410" y="411229"/>
                      <a:pt x="226331" y="411229"/>
                    </a:cubicBezTo>
                    <a:lnTo>
                      <a:pt x="200232" y="411229"/>
                    </a:lnTo>
                    <a:lnTo>
                      <a:pt x="200232" y="385829"/>
                    </a:lnTo>
                    <a:lnTo>
                      <a:pt x="174135" y="385829"/>
                    </a:lnTo>
                    <a:lnTo>
                      <a:pt x="174135" y="424561"/>
                    </a:lnTo>
                    <a:cubicBezTo>
                      <a:pt x="174135" y="431550"/>
                      <a:pt x="179849" y="437261"/>
                      <a:pt x="186835" y="437261"/>
                    </a:cubicBezTo>
                    <a:lnTo>
                      <a:pt x="198136" y="437261"/>
                    </a:lnTo>
                    <a:lnTo>
                      <a:pt x="160735" y="481079"/>
                    </a:lnTo>
                    <a:lnTo>
                      <a:pt x="123271" y="437261"/>
                    </a:lnTo>
                    <a:lnTo>
                      <a:pt x="134573" y="437261"/>
                    </a:lnTo>
                    <a:cubicBezTo>
                      <a:pt x="141558" y="437261"/>
                      <a:pt x="147463" y="432182"/>
                      <a:pt x="147654" y="425200"/>
                    </a:cubicBezTo>
                    <a:cubicBezTo>
                      <a:pt x="147654" y="424561"/>
                      <a:pt x="147654" y="424561"/>
                      <a:pt x="147654" y="424561"/>
                    </a:cubicBezTo>
                    <a:close/>
                    <a:moveTo>
                      <a:pt x="631271" y="399161"/>
                    </a:moveTo>
                    <a:cubicBezTo>
                      <a:pt x="631271" y="568708"/>
                      <a:pt x="490618" y="706504"/>
                      <a:pt x="317771" y="706504"/>
                    </a:cubicBezTo>
                    <a:cubicBezTo>
                      <a:pt x="144924" y="706504"/>
                      <a:pt x="4272" y="568708"/>
                      <a:pt x="4272" y="399161"/>
                    </a:cubicBezTo>
                    <a:cubicBezTo>
                      <a:pt x="4145" y="352807"/>
                      <a:pt x="14813" y="307086"/>
                      <a:pt x="35387" y="265179"/>
                    </a:cubicBezTo>
                    <a:lnTo>
                      <a:pt x="58945" y="276607"/>
                    </a:lnTo>
                    <a:cubicBezTo>
                      <a:pt x="40085" y="314707"/>
                      <a:pt x="30306" y="356621"/>
                      <a:pt x="30433" y="399161"/>
                    </a:cubicBezTo>
                    <a:cubicBezTo>
                      <a:pt x="30433" y="554736"/>
                      <a:pt x="159339" y="681104"/>
                      <a:pt x="317771" y="681104"/>
                    </a:cubicBezTo>
                    <a:cubicBezTo>
                      <a:pt x="476203" y="681104"/>
                      <a:pt x="605108" y="554736"/>
                      <a:pt x="605108" y="399161"/>
                    </a:cubicBezTo>
                    <a:cubicBezTo>
                      <a:pt x="605108" y="243586"/>
                      <a:pt x="476203" y="117225"/>
                      <a:pt x="317771" y="117225"/>
                    </a:cubicBezTo>
                    <a:cubicBezTo>
                      <a:pt x="301008" y="117225"/>
                      <a:pt x="284306" y="118496"/>
                      <a:pt x="267797" y="121032"/>
                    </a:cubicBezTo>
                    <a:lnTo>
                      <a:pt x="263287" y="95632"/>
                    </a:lnTo>
                    <a:cubicBezTo>
                      <a:pt x="281258" y="93096"/>
                      <a:pt x="299484" y="91186"/>
                      <a:pt x="317771" y="91186"/>
                    </a:cubicBezTo>
                    <a:cubicBezTo>
                      <a:pt x="490618" y="91186"/>
                      <a:pt x="631271" y="228982"/>
                      <a:pt x="631271" y="399161"/>
                    </a:cubicBezTo>
                    <a:close/>
                  </a:path>
                </a:pathLst>
              </a:custGeom>
              <a:gradFill>
                <a:gsLst>
                  <a:gs pos="91000">
                    <a:schemeClr val="accent6">
                      <a:lumMod val="60000"/>
                      <a:lumOff val="40000"/>
                    </a:schemeClr>
                  </a:gs>
                  <a:gs pos="0">
                    <a:schemeClr val="accent5">
                      <a:lumMod val="50000"/>
                    </a:schemeClr>
                  </a:gs>
                  <a:gs pos="32000">
                    <a:schemeClr val="accent5"/>
                  </a:gs>
                </a:gsLst>
                <a:lin ang="18600000" scaled="0"/>
              </a:gradFill>
              <a:ln w="6350" cap="flat">
                <a:solidFill>
                  <a:schemeClr val="accent6">
                    <a:lumMod val="60000"/>
                    <a:lumOff val="40000"/>
                  </a:schemeClr>
                </a:solidFill>
                <a:prstDash val="solid"/>
                <a:miter/>
              </a:ln>
            </p:spPr>
            <p:txBody>
              <a:bodyPr rtlCol="0" anchor="ctr"/>
              <a:lstStyle/>
              <a:p>
                <a:endParaRPr lang="en-US" dirty="0">
                  <a:solidFill>
                    <a:schemeClr val="bg1"/>
                  </a:solidFill>
                </a:endParaRPr>
              </a:p>
            </p:txBody>
          </p:sp>
        </p:grpSp>
        <p:grpSp>
          <p:nvGrpSpPr>
            <p:cNvPr id="15" name="Group 14">
              <a:extLst>
                <a:ext uri="{FF2B5EF4-FFF2-40B4-BE49-F238E27FC236}">
                  <a16:creationId xmlns:a16="http://schemas.microsoft.com/office/drawing/2014/main" id="{E9C84260-6F34-D740-AB65-B0537E51CDBC}"/>
                </a:ext>
              </a:extLst>
            </p:cNvPr>
            <p:cNvGrpSpPr/>
            <p:nvPr/>
          </p:nvGrpSpPr>
          <p:grpSpPr>
            <a:xfrm>
              <a:off x="7211310" y="1321622"/>
              <a:ext cx="837072" cy="837072"/>
              <a:chOff x="6390657" y="989082"/>
              <a:chExt cx="940789" cy="940789"/>
            </a:xfrm>
          </p:grpSpPr>
          <p:sp>
            <p:nvSpPr>
              <p:cNvPr id="22" name="Oval 21">
                <a:extLst>
                  <a:ext uri="{FF2B5EF4-FFF2-40B4-BE49-F238E27FC236}">
                    <a16:creationId xmlns:a16="http://schemas.microsoft.com/office/drawing/2014/main" id="{4EE513F5-9748-7548-B749-1AF64C1140D3}"/>
                  </a:ext>
                </a:extLst>
              </p:cNvPr>
              <p:cNvSpPr/>
              <p:nvPr/>
            </p:nvSpPr>
            <p:spPr>
              <a:xfrm>
                <a:off x="6390657" y="989082"/>
                <a:ext cx="940789" cy="940789"/>
              </a:xfrm>
              <a:prstGeom prst="ellipse">
                <a:avLst/>
              </a:prstGeom>
              <a:gradFill>
                <a:gsLst>
                  <a:gs pos="18000">
                    <a:schemeClr val="accent1">
                      <a:alpha val="10000"/>
                    </a:schemeClr>
                  </a:gs>
                  <a:gs pos="100000">
                    <a:schemeClr val="accent1">
                      <a:lumMod val="20000"/>
                      <a:lumOff val="80000"/>
                      <a:alpha val="10000"/>
                    </a:schemeClr>
                  </a:gs>
                </a:gsLst>
                <a:lin ang="18600000" scaled="0"/>
              </a:gradFill>
              <a:ln w="254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grpSp>
            <p:nvGrpSpPr>
              <p:cNvPr id="23" name="Group 22">
                <a:extLst>
                  <a:ext uri="{FF2B5EF4-FFF2-40B4-BE49-F238E27FC236}">
                    <a16:creationId xmlns:a16="http://schemas.microsoft.com/office/drawing/2014/main" id="{F66D7BD4-0EEF-1941-A35F-040CD44D21DC}"/>
                  </a:ext>
                </a:extLst>
              </p:cNvPr>
              <p:cNvGrpSpPr/>
              <p:nvPr/>
            </p:nvGrpSpPr>
            <p:grpSpPr>
              <a:xfrm>
                <a:off x="6668913" y="1177149"/>
                <a:ext cx="397024" cy="582240"/>
                <a:chOff x="7605297" y="1139893"/>
                <a:chExt cx="320219" cy="469605"/>
              </a:xfrm>
            </p:grpSpPr>
            <p:sp>
              <p:nvSpPr>
                <p:cNvPr id="24" name="Freeform: Shape 208">
                  <a:extLst>
                    <a:ext uri="{FF2B5EF4-FFF2-40B4-BE49-F238E27FC236}">
                      <a16:creationId xmlns:a16="http://schemas.microsoft.com/office/drawing/2014/main" id="{BD4387F1-BC8B-7D45-8DBE-9A0E5CE27884}"/>
                    </a:ext>
                  </a:extLst>
                </p:cNvPr>
                <p:cNvSpPr/>
                <p:nvPr/>
              </p:nvSpPr>
              <p:spPr>
                <a:xfrm>
                  <a:off x="7605297" y="1139893"/>
                  <a:ext cx="320219" cy="469605"/>
                </a:xfrm>
                <a:custGeom>
                  <a:avLst/>
                  <a:gdLst>
                    <a:gd name="connsiteX0" fmla="*/ 454239 w 454239"/>
                    <a:gd name="connsiteY0" fmla="*/ 72957 h 595713"/>
                    <a:gd name="connsiteX1" fmla="*/ 451702 w 454239"/>
                    <a:gd name="connsiteY1" fmla="*/ 72957 h 595713"/>
                    <a:gd name="connsiteX2" fmla="*/ 227120 w 454239"/>
                    <a:gd name="connsiteY2" fmla="*/ 0 h 595713"/>
                    <a:gd name="connsiteX3" fmla="*/ 2538 w 454239"/>
                    <a:gd name="connsiteY3" fmla="*/ 72957 h 595713"/>
                    <a:gd name="connsiteX4" fmla="*/ 0 w 454239"/>
                    <a:gd name="connsiteY4" fmla="*/ 72957 h 595713"/>
                    <a:gd name="connsiteX5" fmla="*/ 634 w 454239"/>
                    <a:gd name="connsiteY5" fmla="*/ 79302 h 595713"/>
                    <a:gd name="connsiteX6" fmla="*/ 0 w 454239"/>
                    <a:gd name="connsiteY6" fmla="*/ 85646 h 595713"/>
                    <a:gd name="connsiteX7" fmla="*/ 0 w 454239"/>
                    <a:gd name="connsiteY7" fmla="*/ 509433 h 595713"/>
                    <a:gd name="connsiteX8" fmla="*/ 227120 w 454239"/>
                    <a:gd name="connsiteY8" fmla="*/ 595714 h 595713"/>
                    <a:gd name="connsiteX9" fmla="*/ 454239 w 454239"/>
                    <a:gd name="connsiteY9" fmla="*/ 509433 h 595713"/>
                    <a:gd name="connsiteX10" fmla="*/ 454239 w 454239"/>
                    <a:gd name="connsiteY10" fmla="*/ 85646 h 595713"/>
                    <a:gd name="connsiteX11" fmla="*/ 453605 w 454239"/>
                    <a:gd name="connsiteY11" fmla="*/ 79302 h 595713"/>
                    <a:gd name="connsiteX12" fmla="*/ 454239 w 454239"/>
                    <a:gd name="connsiteY12" fmla="*/ 72957 h 595713"/>
                    <a:gd name="connsiteX13" fmla="*/ 227120 w 454239"/>
                    <a:gd name="connsiteY13" fmla="*/ 23473 h 595713"/>
                    <a:gd name="connsiteX14" fmla="*/ 428863 w 454239"/>
                    <a:gd name="connsiteY14" fmla="*/ 79302 h 595713"/>
                    <a:gd name="connsiteX15" fmla="*/ 227120 w 454239"/>
                    <a:gd name="connsiteY15" fmla="*/ 135130 h 595713"/>
                    <a:gd name="connsiteX16" fmla="*/ 25377 w 454239"/>
                    <a:gd name="connsiteY16" fmla="*/ 79302 h 595713"/>
                    <a:gd name="connsiteX17" fmla="*/ 227120 w 454239"/>
                    <a:gd name="connsiteY17" fmla="*/ 23473 h 595713"/>
                    <a:gd name="connsiteX18" fmla="*/ 227120 w 454239"/>
                    <a:gd name="connsiteY18" fmla="*/ 572240 h 595713"/>
                    <a:gd name="connsiteX19" fmla="*/ 24108 w 454239"/>
                    <a:gd name="connsiteY19" fmla="*/ 510068 h 595713"/>
                    <a:gd name="connsiteX20" fmla="*/ 24108 w 454239"/>
                    <a:gd name="connsiteY20" fmla="*/ 112926 h 595713"/>
                    <a:gd name="connsiteX21" fmla="*/ 227120 w 454239"/>
                    <a:gd name="connsiteY21" fmla="*/ 159238 h 595713"/>
                    <a:gd name="connsiteX22" fmla="*/ 430132 w 454239"/>
                    <a:gd name="connsiteY22" fmla="*/ 112926 h 595713"/>
                    <a:gd name="connsiteX23" fmla="*/ 430132 w 454239"/>
                    <a:gd name="connsiteY23" fmla="*/ 510068 h 595713"/>
                    <a:gd name="connsiteX24" fmla="*/ 227120 w 454239"/>
                    <a:gd name="connsiteY24" fmla="*/ 572240 h 59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4239" h="595713">
                      <a:moveTo>
                        <a:pt x="454239" y="72957"/>
                      </a:moveTo>
                      <a:lnTo>
                        <a:pt x="451702" y="72957"/>
                      </a:lnTo>
                      <a:cubicBezTo>
                        <a:pt x="435207" y="25377"/>
                        <a:pt x="327992" y="0"/>
                        <a:pt x="227120" y="0"/>
                      </a:cubicBezTo>
                      <a:cubicBezTo>
                        <a:pt x="126248" y="0"/>
                        <a:pt x="19032" y="25377"/>
                        <a:pt x="2538" y="72957"/>
                      </a:cubicBezTo>
                      <a:lnTo>
                        <a:pt x="0" y="72957"/>
                      </a:lnTo>
                      <a:cubicBezTo>
                        <a:pt x="0" y="74861"/>
                        <a:pt x="0" y="77398"/>
                        <a:pt x="634" y="79302"/>
                      </a:cubicBezTo>
                      <a:cubicBezTo>
                        <a:pt x="0" y="81205"/>
                        <a:pt x="0" y="83743"/>
                        <a:pt x="0" y="85646"/>
                      </a:cubicBezTo>
                      <a:lnTo>
                        <a:pt x="0" y="509433"/>
                      </a:lnTo>
                      <a:cubicBezTo>
                        <a:pt x="0" y="565262"/>
                        <a:pt x="116732" y="595714"/>
                        <a:pt x="227120" y="595714"/>
                      </a:cubicBezTo>
                      <a:cubicBezTo>
                        <a:pt x="337508" y="595714"/>
                        <a:pt x="454239" y="565262"/>
                        <a:pt x="454239" y="509433"/>
                      </a:cubicBezTo>
                      <a:lnTo>
                        <a:pt x="454239" y="85646"/>
                      </a:lnTo>
                      <a:cubicBezTo>
                        <a:pt x="454239" y="83743"/>
                        <a:pt x="454239" y="81205"/>
                        <a:pt x="453605" y="79302"/>
                      </a:cubicBezTo>
                      <a:cubicBezTo>
                        <a:pt x="454239" y="77398"/>
                        <a:pt x="454239" y="75495"/>
                        <a:pt x="454239" y="72957"/>
                      </a:cubicBezTo>
                      <a:close/>
                      <a:moveTo>
                        <a:pt x="227120" y="23473"/>
                      </a:moveTo>
                      <a:cubicBezTo>
                        <a:pt x="342583" y="23473"/>
                        <a:pt x="417444" y="53925"/>
                        <a:pt x="428863" y="79302"/>
                      </a:cubicBezTo>
                      <a:cubicBezTo>
                        <a:pt x="417444" y="104678"/>
                        <a:pt x="343217" y="135130"/>
                        <a:pt x="227120" y="135130"/>
                      </a:cubicBezTo>
                      <a:cubicBezTo>
                        <a:pt x="111656" y="135130"/>
                        <a:pt x="36796" y="104678"/>
                        <a:pt x="25377" y="79302"/>
                      </a:cubicBezTo>
                      <a:cubicBezTo>
                        <a:pt x="36796" y="54560"/>
                        <a:pt x="111656" y="23473"/>
                        <a:pt x="227120" y="23473"/>
                      </a:cubicBezTo>
                      <a:close/>
                      <a:moveTo>
                        <a:pt x="227120" y="572240"/>
                      </a:moveTo>
                      <a:cubicBezTo>
                        <a:pt x="101506" y="572240"/>
                        <a:pt x="24108" y="536079"/>
                        <a:pt x="24108" y="510068"/>
                      </a:cubicBezTo>
                      <a:lnTo>
                        <a:pt x="24108" y="112926"/>
                      </a:lnTo>
                      <a:cubicBezTo>
                        <a:pt x="64076" y="142743"/>
                        <a:pt x="147184" y="159238"/>
                        <a:pt x="227120" y="159238"/>
                      </a:cubicBezTo>
                      <a:cubicBezTo>
                        <a:pt x="307056" y="159238"/>
                        <a:pt x="390798" y="143377"/>
                        <a:pt x="430132" y="112926"/>
                      </a:cubicBezTo>
                      <a:lnTo>
                        <a:pt x="430132" y="510068"/>
                      </a:lnTo>
                      <a:cubicBezTo>
                        <a:pt x="430766" y="536079"/>
                        <a:pt x="353368" y="572240"/>
                        <a:pt x="227120" y="572240"/>
                      </a:cubicBezTo>
                      <a:close/>
                    </a:path>
                  </a:pathLst>
                </a:custGeom>
                <a:gradFill>
                  <a:gsLst>
                    <a:gs pos="0">
                      <a:schemeClr val="accent1">
                        <a:lumMod val="75000"/>
                      </a:schemeClr>
                    </a:gs>
                    <a:gs pos="38000">
                      <a:schemeClr val="accent1"/>
                    </a:gs>
                    <a:gs pos="100000">
                      <a:schemeClr val="accent1">
                        <a:lumMod val="40000"/>
                        <a:lumOff val="60000"/>
                      </a:schemeClr>
                    </a:gs>
                  </a:gsLst>
                  <a:lin ang="18900000" scaled="0"/>
                </a:gradFill>
                <a:ln w="6342" cap="flat">
                  <a:solidFill>
                    <a:schemeClr val="accent6">
                      <a:lumMod val="60000"/>
                      <a:lumOff val="4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400">
                    <a:solidFill>
                      <a:schemeClr val="bg1"/>
                    </a:solidFill>
                  </a:endParaRPr>
                </a:p>
              </p:txBody>
            </p:sp>
            <p:sp>
              <p:nvSpPr>
                <p:cNvPr id="25" name="Graphic 104">
                  <a:extLst>
                    <a:ext uri="{FF2B5EF4-FFF2-40B4-BE49-F238E27FC236}">
                      <a16:creationId xmlns:a16="http://schemas.microsoft.com/office/drawing/2014/main" id="{FA026440-D10D-CC48-A8E1-2E6D6C9A796C}"/>
                    </a:ext>
                  </a:extLst>
                </p:cNvPr>
                <p:cNvSpPr/>
                <p:nvPr/>
              </p:nvSpPr>
              <p:spPr>
                <a:xfrm>
                  <a:off x="7666524" y="1304238"/>
                  <a:ext cx="197238" cy="200461"/>
                </a:xfrm>
                <a:custGeom>
                  <a:avLst/>
                  <a:gdLst>
                    <a:gd name="connsiteX0" fmla="*/ 935565 w 965930"/>
                    <a:gd name="connsiteY0" fmla="*/ 981264 h 1038891"/>
                    <a:gd name="connsiteX1" fmla="*/ 872890 w 965930"/>
                    <a:gd name="connsiteY1" fmla="*/ 981264 h 1038891"/>
                    <a:gd name="connsiteX2" fmla="*/ 872890 w 965930"/>
                    <a:gd name="connsiteY2" fmla="*/ 167257 h 1038891"/>
                    <a:gd name="connsiteX3" fmla="*/ 819932 w 965930"/>
                    <a:gd name="connsiteY3" fmla="*/ 114203 h 1038891"/>
                    <a:gd name="connsiteX4" fmla="*/ 689249 w 965930"/>
                    <a:gd name="connsiteY4" fmla="*/ 114203 h 1038891"/>
                    <a:gd name="connsiteX5" fmla="*/ 636194 w 965930"/>
                    <a:gd name="connsiteY5" fmla="*/ 167257 h 1038891"/>
                    <a:gd name="connsiteX6" fmla="*/ 636194 w 965930"/>
                    <a:gd name="connsiteY6" fmla="*/ 981264 h 1038891"/>
                    <a:gd name="connsiteX7" fmla="*/ 606571 w 965930"/>
                    <a:gd name="connsiteY7" fmla="*/ 981264 h 1038891"/>
                    <a:gd name="connsiteX8" fmla="*/ 606571 w 965930"/>
                    <a:gd name="connsiteY8" fmla="*/ 326134 h 1038891"/>
                    <a:gd name="connsiteX9" fmla="*/ 555899 w 965930"/>
                    <a:gd name="connsiteY9" fmla="*/ 275557 h 1038891"/>
                    <a:gd name="connsiteX10" fmla="*/ 420453 w 965930"/>
                    <a:gd name="connsiteY10" fmla="*/ 275557 h 1038891"/>
                    <a:gd name="connsiteX11" fmla="*/ 369875 w 965930"/>
                    <a:gd name="connsiteY11" fmla="*/ 326134 h 1038891"/>
                    <a:gd name="connsiteX12" fmla="*/ 369875 w 965930"/>
                    <a:gd name="connsiteY12" fmla="*/ 981264 h 1038891"/>
                    <a:gd name="connsiteX13" fmla="*/ 340062 w 965930"/>
                    <a:gd name="connsiteY13" fmla="*/ 981264 h 1038891"/>
                    <a:gd name="connsiteX14" fmla="*/ 340062 w 965930"/>
                    <a:gd name="connsiteY14" fmla="*/ 491583 h 1038891"/>
                    <a:gd name="connsiteX15" fmla="*/ 292437 w 965930"/>
                    <a:gd name="connsiteY15" fmla="*/ 443958 h 1038891"/>
                    <a:gd name="connsiteX16" fmla="*/ 151371 w 965930"/>
                    <a:gd name="connsiteY16" fmla="*/ 443958 h 1038891"/>
                    <a:gd name="connsiteX17" fmla="*/ 103746 w 965930"/>
                    <a:gd name="connsiteY17" fmla="*/ 491583 h 1038891"/>
                    <a:gd name="connsiteX18" fmla="*/ 103746 w 965930"/>
                    <a:gd name="connsiteY18" fmla="*/ 981264 h 1038891"/>
                    <a:gd name="connsiteX19" fmla="*/ 56121 w 965930"/>
                    <a:gd name="connsiteY19" fmla="*/ 981264 h 1038891"/>
                    <a:gd name="connsiteX20" fmla="*/ 56121 w 965930"/>
                    <a:gd name="connsiteY20" fmla="*/ 28097 h 1038891"/>
                    <a:gd name="connsiteX21" fmla="*/ 27546 w 965930"/>
                    <a:gd name="connsiteY21" fmla="*/ -478 h 1038891"/>
                    <a:gd name="connsiteX22" fmla="*/ -1029 w 965930"/>
                    <a:gd name="connsiteY22" fmla="*/ 28097 h 1038891"/>
                    <a:gd name="connsiteX23" fmla="*/ -1029 w 965930"/>
                    <a:gd name="connsiteY23" fmla="*/ 1009839 h 1038891"/>
                    <a:gd name="connsiteX24" fmla="*/ 27546 w 965930"/>
                    <a:gd name="connsiteY24" fmla="*/ 1038414 h 1038891"/>
                    <a:gd name="connsiteX25" fmla="*/ 936327 w 965930"/>
                    <a:gd name="connsiteY25" fmla="*/ 1038414 h 1038891"/>
                    <a:gd name="connsiteX26" fmla="*/ 964902 w 965930"/>
                    <a:gd name="connsiteY26" fmla="*/ 1009839 h 1038891"/>
                    <a:gd name="connsiteX27" fmla="*/ 936327 w 965930"/>
                    <a:gd name="connsiteY27" fmla="*/ 981264 h 1038891"/>
                    <a:gd name="connsiteX28" fmla="*/ 160516 w 965930"/>
                    <a:gd name="connsiteY28" fmla="*/ 981264 h 1038891"/>
                    <a:gd name="connsiteX29" fmla="*/ 160516 w 965930"/>
                    <a:gd name="connsiteY29" fmla="*/ 500918 h 1038891"/>
                    <a:gd name="connsiteX30" fmla="*/ 282912 w 965930"/>
                    <a:gd name="connsiteY30" fmla="*/ 500918 h 1038891"/>
                    <a:gd name="connsiteX31" fmla="*/ 282912 w 965930"/>
                    <a:gd name="connsiteY31" fmla="*/ 981264 h 1038891"/>
                    <a:gd name="connsiteX32" fmla="*/ 427216 w 965930"/>
                    <a:gd name="connsiteY32" fmla="*/ 981264 h 1038891"/>
                    <a:gd name="connsiteX33" fmla="*/ 427216 w 965930"/>
                    <a:gd name="connsiteY33" fmla="*/ 332707 h 1038891"/>
                    <a:gd name="connsiteX34" fmla="*/ 549612 w 965930"/>
                    <a:gd name="connsiteY34" fmla="*/ 332707 h 1038891"/>
                    <a:gd name="connsiteX35" fmla="*/ 549612 w 965930"/>
                    <a:gd name="connsiteY35" fmla="*/ 981264 h 1038891"/>
                    <a:gd name="connsiteX36" fmla="*/ 693916 w 965930"/>
                    <a:gd name="connsiteY36" fmla="*/ 981264 h 1038891"/>
                    <a:gd name="connsiteX37" fmla="*/ 693916 w 965930"/>
                    <a:gd name="connsiteY37" fmla="*/ 171639 h 1038891"/>
                    <a:gd name="connsiteX38" fmla="*/ 816312 w 965930"/>
                    <a:gd name="connsiteY38" fmla="*/ 171639 h 1038891"/>
                    <a:gd name="connsiteX39" fmla="*/ 816312 w 965930"/>
                    <a:gd name="connsiteY39" fmla="*/ 981264 h 103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65930" h="1038891">
                      <a:moveTo>
                        <a:pt x="935565" y="981264"/>
                      </a:moveTo>
                      <a:lnTo>
                        <a:pt x="872890" y="981264"/>
                      </a:lnTo>
                      <a:lnTo>
                        <a:pt x="872890" y="167257"/>
                      </a:lnTo>
                      <a:cubicBezTo>
                        <a:pt x="872795" y="138016"/>
                        <a:pt x="849173" y="114308"/>
                        <a:pt x="819932" y="114203"/>
                      </a:cubicBezTo>
                      <a:lnTo>
                        <a:pt x="689249" y="114203"/>
                      </a:lnTo>
                      <a:cubicBezTo>
                        <a:pt x="660007" y="114251"/>
                        <a:pt x="636289" y="137977"/>
                        <a:pt x="636194" y="167257"/>
                      </a:cubicBezTo>
                      <a:lnTo>
                        <a:pt x="636194" y="981264"/>
                      </a:lnTo>
                      <a:lnTo>
                        <a:pt x="606571" y="981264"/>
                      </a:lnTo>
                      <a:lnTo>
                        <a:pt x="606571" y="326134"/>
                      </a:lnTo>
                      <a:cubicBezTo>
                        <a:pt x="606476" y="298188"/>
                        <a:pt x="583807" y="275557"/>
                        <a:pt x="555899" y="275557"/>
                      </a:cubicBezTo>
                      <a:lnTo>
                        <a:pt x="420453" y="275557"/>
                      </a:lnTo>
                      <a:cubicBezTo>
                        <a:pt x="392545" y="275557"/>
                        <a:pt x="369875" y="298198"/>
                        <a:pt x="369875" y="326134"/>
                      </a:cubicBezTo>
                      <a:lnTo>
                        <a:pt x="369875" y="981264"/>
                      </a:lnTo>
                      <a:lnTo>
                        <a:pt x="340062" y="981264"/>
                      </a:lnTo>
                      <a:lnTo>
                        <a:pt x="340062" y="491583"/>
                      </a:lnTo>
                      <a:cubicBezTo>
                        <a:pt x="340062" y="465285"/>
                        <a:pt x="318726" y="443958"/>
                        <a:pt x="292437" y="443958"/>
                      </a:cubicBezTo>
                      <a:lnTo>
                        <a:pt x="151371" y="443958"/>
                      </a:lnTo>
                      <a:cubicBezTo>
                        <a:pt x="125082" y="443958"/>
                        <a:pt x="103746" y="465285"/>
                        <a:pt x="103746" y="491583"/>
                      </a:cubicBezTo>
                      <a:lnTo>
                        <a:pt x="103746" y="981264"/>
                      </a:lnTo>
                      <a:lnTo>
                        <a:pt x="56121" y="981264"/>
                      </a:lnTo>
                      <a:lnTo>
                        <a:pt x="56121" y="28097"/>
                      </a:lnTo>
                      <a:cubicBezTo>
                        <a:pt x="56121" y="12314"/>
                        <a:pt x="43358" y="-478"/>
                        <a:pt x="27546" y="-478"/>
                      </a:cubicBezTo>
                      <a:cubicBezTo>
                        <a:pt x="11736" y="-478"/>
                        <a:pt x="-1029" y="12314"/>
                        <a:pt x="-1029" y="28097"/>
                      </a:cubicBezTo>
                      <a:lnTo>
                        <a:pt x="-1029" y="1009839"/>
                      </a:lnTo>
                      <a:cubicBezTo>
                        <a:pt x="-1029" y="1025622"/>
                        <a:pt x="11736" y="1038414"/>
                        <a:pt x="27546" y="1038414"/>
                      </a:cubicBezTo>
                      <a:lnTo>
                        <a:pt x="936327" y="1038414"/>
                      </a:lnTo>
                      <a:cubicBezTo>
                        <a:pt x="952139" y="1038414"/>
                        <a:pt x="964902" y="1025622"/>
                        <a:pt x="964902" y="1009839"/>
                      </a:cubicBezTo>
                      <a:cubicBezTo>
                        <a:pt x="964902" y="994056"/>
                        <a:pt x="952139" y="981264"/>
                        <a:pt x="936327" y="981264"/>
                      </a:cubicBezTo>
                      <a:close/>
                      <a:moveTo>
                        <a:pt x="160516" y="981264"/>
                      </a:moveTo>
                      <a:lnTo>
                        <a:pt x="160516" y="500918"/>
                      </a:lnTo>
                      <a:lnTo>
                        <a:pt x="282912" y="500918"/>
                      </a:lnTo>
                      <a:lnTo>
                        <a:pt x="282912" y="981264"/>
                      </a:lnTo>
                      <a:close/>
                      <a:moveTo>
                        <a:pt x="427216" y="981264"/>
                      </a:moveTo>
                      <a:lnTo>
                        <a:pt x="427216" y="332707"/>
                      </a:lnTo>
                      <a:lnTo>
                        <a:pt x="549612" y="332707"/>
                      </a:lnTo>
                      <a:lnTo>
                        <a:pt x="549612" y="981264"/>
                      </a:lnTo>
                      <a:close/>
                      <a:moveTo>
                        <a:pt x="693916" y="981264"/>
                      </a:moveTo>
                      <a:lnTo>
                        <a:pt x="693916" y="171639"/>
                      </a:lnTo>
                      <a:lnTo>
                        <a:pt x="816312" y="171639"/>
                      </a:lnTo>
                      <a:lnTo>
                        <a:pt x="816312" y="981264"/>
                      </a:lnTo>
                      <a:close/>
                    </a:path>
                  </a:pathLst>
                </a:custGeom>
                <a:gradFill>
                  <a:gsLst>
                    <a:gs pos="0">
                      <a:schemeClr val="accent1">
                        <a:lumMod val="75000"/>
                      </a:schemeClr>
                    </a:gs>
                    <a:gs pos="38000">
                      <a:schemeClr val="accent1"/>
                    </a:gs>
                    <a:gs pos="100000">
                      <a:schemeClr val="accent1">
                        <a:lumMod val="40000"/>
                        <a:lumOff val="60000"/>
                      </a:schemeClr>
                    </a:gs>
                  </a:gsLst>
                  <a:lin ang="18900000" scaled="0"/>
                </a:gradFill>
                <a:ln w="6342" cap="flat">
                  <a:solidFill>
                    <a:schemeClr val="accent6">
                      <a:lumMod val="60000"/>
                      <a:lumOff val="4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400">
                    <a:solidFill>
                      <a:schemeClr val="bg1"/>
                    </a:solidFill>
                  </a:endParaRPr>
                </a:p>
              </p:txBody>
            </p:sp>
          </p:grpSp>
        </p:grpSp>
        <p:grpSp>
          <p:nvGrpSpPr>
            <p:cNvPr id="16" name="Group 15">
              <a:extLst>
                <a:ext uri="{FF2B5EF4-FFF2-40B4-BE49-F238E27FC236}">
                  <a16:creationId xmlns:a16="http://schemas.microsoft.com/office/drawing/2014/main" id="{713FAD44-D9F3-9D40-A6F2-A407AE750385}"/>
                </a:ext>
              </a:extLst>
            </p:cNvPr>
            <p:cNvGrpSpPr/>
            <p:nvPr/>
          </p:nvGrpSpPr>
          <p:grpSpPr>
            <a:xfrm>
              <a:off x="4685463" y="3961015"/>
              <a:ext cx="835777" cy="835777"/>
              <a:chOff x="3263488" y="3912431"/>
              <a:chExt cx="939333" cy="939333"/>
            </a:xfrm>
          </p:grpSpPr>
          <p:sp>
            <p:nvSpPr>
              <p:cNvPr id="20" name="Oval 19">
                <a:extLst>
                  <a:ext uri="{FF2B5EF4-FFF2-40B4-BE49-F238E27FC236}">
                    <a16:creationId xmlns:a16="http://schemas.microsoft.com/office/drawing/2014/main" id="{30301909-4FCD-BA40-B318-CB7F62BBDBB1}"/>
                  </a:ext>
                </a:extLst>
              </p:cNvPr>
              <p:cNvSpPr/>
              <p:nvPr/>
            </p:nvSpPr>
            <p:spPr>
              <a:xfrm rot="2736572" flipH="1">
                <a:off x="3263488" y="3912431"/>
                <a:ext cx="939333" cy="939333"/>
              </a:xfrm>
              <a:prstGeom prst="ellipse">
                <a:avLst/>
              </a:prstGeom>
              <a:gradFill>
                <a:gsLst>
                  <a:gs pos="0">
                    <a:schemeClr val="accent3">
                      <a:lumMod val="75000"/>
                      <a:alpha val="10000"/>
                    </a:schemeClr>
                  </a:gs>
                  <a:gs pos="100000">
                    <a:schemeClr val="accent3">
                      <a:lumMod val="40000"/>
                      <a:lumOff val="60000"/>
                      <a:alpha val="10000"/>
                    </a:schemeClr>
                  </a:gs>
                </a:gsLst>
                <a:lin ang="18600000" scaled="0"/>
              </a:gradFill>
              <a:ln w="25400">
                <a:solidFill>
                  <a:schemeClr val="accent6">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200" dirty="0">
                  <a:solidFill>
                    <a:schemeClr val="bg1"/>
                  </a:solidFill>
                </a:endParaRPr>
              </a:p>
            </p:txBody>
          </p:sp>
          <p:sp>
            <p:nvSpPr>
              <p:cNvPr id="21" name="Freeform: Shape 239">
                <a:extLst>
                  <a:ext uri="{FF2B5EF4-FFF2-40B4-BE49-F238E27FC236}">
                    <a16:creationId xmlns:a16="http://schemas.microsoft.com/office/drawing/2014/main" id="{D9768566-9F23-E84A-9BB3-BC6760FB3E1D}"/>
                  </a:ext>
                </a:extLst>
              </p:cNvPr>
              <p:cNvSpPr/>
              <p:nvPr/>
            </p:nvSpPr>
            <p:spPr>
              <a:xfrm>
                <a:off x="3428458" y="4087742"/>
                <a:ext cx="618932" cy="597695"/>
              </a:xfrm>
              <a:custGeom>
                <a:avLst/>
                <a:gdLst>
                  <a:gd name="connsiteX0" fmla="*/ 325454 w 674697"/>
                  <a:gd name="connsiteY0" fmla="*/ 417761 h 675332"/>
                  <a:gd name="connsiteX1" fmla="*/ 325454 w 674697"/>
                  <a:gd name="connsiteY1" fmla="*/ 328308 h 675332"/>
                  <a:gd name="connsiteX2" fmla="*/ 260744 w 674697"/>
                  <a:gd name="connsiteY2" fmla="*/ 290878 h 675332"/>
                  <a:gd name="connsiteX3" fmla="*/ 272797 w 674697"/>
                  <a:gd name="connsiteY3" fmla="*/ 269942 h 675332"/>
                  <a:gd name="connsiteX4" fmla="*/ 325454 w 674697"/>
                  <a:gd name="connsiteY4" fmla="*/ 300394 h 675332"/>
                  <a:gd name="connsiteX5" fmla="*/ 325454 w 674697"/>
                  <a:gd name="connsiteY5" fmla="*/ 56780 h 675332"/>
                  <a:gd name="connsiteX6" fmla="*/ 259475 w 674697"/>
                  <a:gd name="connsiteY6" fmla="*/ 26328 h 675332"/>
                  <a:gd name="connsiteX7" fmla="*/ 192861 w 674697"/>
                  <a:gd name="connsiteY7" fmla="*/ 59952 h 675332"/>
                  <a:gd name="connsiteX8" fmla="*/ 192861 w 674697"/>
                  <a:gd name="connsiteY8" fmla="*/ 145598 h 675332"/>
                  <a:gd name="connsiteX9" fmla="*/ 168754 w 674697"/>
                  <a:gd name="connsiteY9" fmla="*/ 145598 h 675332"/>
                  <a:gd name="connsiteX10" fmla="*/ 168754 w 674697"/>
                  <a:gd name="connsiteY10" fmla="*/ 72006 h 675332"/>
                  <a:gd name="connsiteX11" fmla="*/ 108485 w 674697"/>
                  <a:gd name="connsiteY11" fmla="*/ 102458 h 675332"/>
                  <a:gd name="connsiteX12" fmla="*/ 108485 w 674697"/>
                  <a:gd name="connsiteY12" fmla="*/ 194447 h 675332"/>
                  <a:gd name="connsiteX13" fmla="*/ 180808 w 674697"/>
                  <a:gd name="connsiteY13" fmla="*/ 235050 h 675332"/>
                  <a:gd name="connsiteX14" fmla="*/ 253131 w 674697"/>
                  <a:gd name="connsiteY14" fmla="*/ 195082 h 675332"/>
                  <a:gd name="connsiteX15" fmla="*/ 253131 w 674697"/>
                  <a:gd name="connsiteY15" fmla="*/ 97382 h 675332"/>
                  <a:gd name="connsiteX16" fmla="*/ 277238 w 674697"/>
                  <a:gd name="connsiteY16" fmla="*/ 97382 h 675332"/>
                  <a:gd name="connsiteX17" fmla="*/ 277238 w 674697"/>
                  <a:gd name="connsiteY17" fmla="*/ 201426 h 675332"/>
                  <a:gd name="connsiteX18" fmla="*/ 270894 w 674697"/>
                  <a:gd name="connsiteY18" fmla="*/ 212211 h 675332"/>
                  <a:gd name="connsiteX19" fmla="*/ 192861 w 674697"/>
                  <a:gd name="connsiteY19" fmla="*/ 255351 h 675332"/>
                  <a:gd name="connsiteX20" fmla="*/ 192861 w 674697"/>
                  <a:gd name="connsiteY20" fmla="*/ 313717 h 675332"/>
                  <a:gd name="connsiteX21" fmla="*/ 270894 w 674697"/>
                  <a:gd name="connsiteY21" fmla="*/ 358760 h 675332"/>
                  <a:gd name="connsiteX22" fmla="*/ 277238 w 674697"/>
                  <a:gd name="connsiteY22" fmla="*/ 369545 h 675332"/>
                  <a:gd name="connsiteX23" fmla="*/ 277238 w 674697"/>
                  <a:gd name="connsiteY23" fmla="*/ 445675 h 675332"/>
                  <a:gd name="connsiteX24" fmla="*/ 325454 w 674697"/>
                  <a:gd name="connsiteY24" fmla="*/ 417761 h 675332"/>
                  <a:gd name="connsiteX25" fmla="*/ 325454 w 674697"/>
                  <a:gd name="connsiteY25" fmla="*/ 445040 h 675332"/>
                  <a:gd name="connsiteX26" fmla="*/ 177636 w 674697"/>
                  <a:gd name="connsiteY26" fmla="*/ 530686 h 675332"/>
                  <a:gd name="connsiteX27" fmla="*/ 165582 w 674697"/>
                  <a:gd name="connsiteY27" fmla="*/ 509751 h 675332"/>
                  <a:gd name="connsiteX28" fmla="*/ 253131 w 674697"/>
                  <a:gd name="connsiteY28" fmla="*/ 458998 h 675332"/>
                  <a:gd name="connsiteX29" fmla="*/ 253131 w 674697"/>
                  <a:gd name="connsiteY29" fmla="*/ 376524 h 675332"/>
                  <a:gd name="connsiteX30" fmla="*/ 181442 w 674697"/>
                  <a:gd name="connsiteY30" fmla="*/ 337190 h 675332"/>
                  <a:gd name="connsiteX31" fmla="*/ 100872 w 674697"/>
                  <a:gd name="connsiteY31" fmla="*/ 383502 h 675332"/>
                  <a:gd name="connsiteX32" fmla="*/ 88818 w 674697"/>
                  <a:gd name="connsiteY32" fmla="*/ 362567 h 675332"/>
                  <a:gd name="connsiteX33" fmla="*/ 168754 w 674697"/>
                  <a:gd name="connsiteY33" fmla="*/ 316255 h 675332"/>
                  <a:gd name="connsiteX34" fmla="*/ 168754 w 674697"/>
                  <a:gd name="connsiteY34" fmla="*/ 254717 h 675332"/>
                  <a:gd name="connsiteX35" fmla="*/ 97065 w 674697"/>
                  <a:gd name="connsiteY35" fmla="*/ 214749 h 675332"/>
                  <a:gd name="connsiteX36" fmla="*/ 24108 w 674697"/>
                  <a:gd name="connsiteY36" fmla="*/ 255351 h 675332"/>
                  <a:gd name="connsiteX37" fmla="*/ 24108 w 674697"/>
                  <a:gd name="connsiteY37" fmla="*/ 309276 h 675332"/>
                  <a:gd name="connsiteX38" fmla="*/ 87549 w 674697"/>
                  <a:gd name="connsiteY38" fmla="*/ 273115 h 675332"/>
                  <a:gd name="connsiteX39" fmla="*/ 99603 w 674697"/>
                  <a:gd name="connsiteY39" fmla="*/ 294050 h 675332"/>
                  <a:gd name="connsiteX40" fmla="*/ 24108 w 674697"/>
                  <a:gd name="connsiteY40" fmla="*/ 337190 h 675332"/>
                  <a:gd name="connsiteX41" fmla="*/ 24108 w 674697"/>
                  <a:gd name="connsiteY41" fmla="*/ 403804 h 675332"/>
                  <a:gd name="connsiteX42" fmla="*/ 96431 w 674697"/>
                  <a:gd name="connsiteY42" fmla="*/ 448212 h 675332"/>
                  <a:gd name="connsiteX43" fmla="*/ 168754 w 674697"/>
                  <a:gd name="connsiteY43" fmla="*/ 406341 h 675332"/>
                  <a:gd name="connsiteX44" fmla="*/ 180808 w 674697"/>
                  <a:gd name="connsiteY44" fmla="*/ 427277 h 675332"/>
                  <a:gd name="connsiteX45" fmla="*/ 108485 w 674697"/>
                  <a:gd name="connsiteY45" fmla="*/ 469782 h 675332"/>
                  <a:gd name="connsiteX46" fmla="*/ 108485 w 674697"/>
                  <a:gd name="connsiteY46" fmla="*/ 557331 h 675332"/>
                  <a:gd name="connsiteX47" fmla="*/ 173829 w 674697"/>
                  <a:gd name="connsiteY47" fmla="*/ 596665 h 675332"/>
                  <a:gd name="connsiteX48" fmla="*/ 265185 w 674697"/>
                  <a:gd name="connsiteY48" fmla="*/ 542106 h 675332"/>
                  <a:gd name="connsiteX49" fmla="*/ 277873 w 674697"/>
                  <a:gd name="connsiteY49" fmla="*/ 563041 h 675332"/>
                  <a:gd name="connsiteX50" fmla="*/ 197302 w 674697"/>
                  <a:gd name="connsiteY50" fmla="*/ 611257 h 675332"/>
                  <a:gd name="connsiteX51" fmla="*/ 260109 w 674697"/>
                  <a:gd name="connsiteY51" fmla="*/ 649321 h 675332"/>
                  <a:gd name="connsiteX52" fmla="*/ 325454 w 674697"/>
                  <a:gd name="connsiteY52" fmla="*/ 618869 h 675332"/>
                  <a:gd name="connsiteX53" fmla="*/ 325454 w 674697"/>
                  <a:gd name="connsiteY53" fmla="*/ 445040 h 675332"/>
                  <a:gd name="connsiteX54" fmla="*/ 349561 w 674697"/>
                  <a:gd name="connsiteY54" fmla="*/ 48532 h 675332"/>
                  <a:gd name="connsiteX55" fmla="*/ 349561 w 674697"/>
                  <a:gd name="connsiteY55" fmla="*/ 627117 h 675332"/>
                  <a:gd name="connsiteX56" fmla="*/ 342583 w 674697"/>
                  <a:gd name="connsiteY56" fmla="*/ 637902 h 675332"/>
                  <a:gd name="connsiteX57" fmla="*/ 264550 w 674697"/>
                  <a:gd name="connsiteY57" fmla="*/ 674063 h 675332"/>
                  <a:gd name="connsiteX58" fmla="*/ 259475 w 674697"/>
                  <a:gd name="connsiteY58" fmla="*/ 675332 h 675332"/>
                  <a:gd name="connsiteX59" fmla="*/ 253131 w 674697"/>
                  <a:gd name="connsiteY59" fmla="*/ 673429 h 675332"/>
                  <a:gd name="connsiteX60" fmla="*/ 90087 w 674697"/>
                  <a:gd name="connsiteY60" fmla="*/ 575095 h 675332"/>
                  <a:gd name="connsiteX61" fmla="*/ 84377 w 674697"/>
                  <a:gd name="connsiteY61" fmla="*/ 564944 h 675332"/>
                  <a:gd name="connsiteX62" fmla="*/ 84377 w 674697"/>
                  <a:gd name="connsiteY62" fmla="*/ 470417 h 675332"/>
                  <a:gd name="connsiteX63" fmla="*/ 5710 w 674697"/>
                  <a:gd name="connsiteY63" fmla="*/ 420933 h 675332"/>
                  <a:gd name="connsiteX64" fmla="*/ 0 w 674697"/>
                  <a:gd name="connsiteY64" fmla="*/ 410782 h 675332"/>
                  <a:gd name="connsiteX65" fmla="*/ 0 w 674697"/>
                  <a:gd name="connsiteY65" fmla="*/ 403169 h 675332"/>
                  <a:gd name="connsiteX66" fmla="*/ 0 w 674697"/>
                  <a:gd name="connsiteY66" fmla="*/ 402535 h 675332"/>
                  <a:gd name="connsiteX67" fmla="*/ 0 w 674697"/>
                  <a:gd name="connsiteY67" fmla="*/ 255985 h 675332"/>
                  <a:gd name="connsiteX68" fmla="*/ 0 w 674697"/>
                  <a:gd name="connsiteY68" fmla="*/ 255351 h 675332"/>
                  <a:gd name="connsiteX69" fmla="*/ 0 w 674697"/>
                  <a:gd name="connsiteY69" fmla="*/ 247738 h 675332"/>
                  <a:gd name="connsiteX70" fmla="*/ 6344 w 674697"/>
                  <a:gd name="connsiteY70" fmla="*/ 236953 h 675332"/>
                  <a:gd name="connsiteX71" fmla="*/ 84377 w 674697"/>
                  <a:gd name="connsiteY71" fmla="*/ 193813 h 675332"/>
                  <a:gd name="connsiteX72" fmla="*/ 84377 w 674697"/>
                  <a:gd name="connsiteY72" fmla="*/ 94210 h 675332"/>
                  <a:gd name="connsiteX73" fmla="*/ 90721 w 674697"/>
                  <a:gd name="connsiteY73" fmla="*/ 83425 h 675332"/>
                  <a:gd name="connsiteX74" fmla="*/ 253131 w 674697"/>
                  <a:gd name="connsiteY74" fmla="*/ 1586 h 675332"/>
                  <a:gd name="connsiteX75" fmla="*/ 263916 w 674697"/>
                  <a:gd name="connsiteY75" fmla="*/ 1586 h 675332"/>
                  <a:gd name="connsiteX76" fmla="*/ 341948 w 674697"/>
                  <a:gd name="connsiteY76" fmla="*/ 37748 h 675332"/>
                  <a:gd name="connsiteX77" fmla="*/ 349561 w 674697"/>
                  <a:gd name="connsiteY77" fmla="*/ 48532 h 675332"/>
                  <a:gd name="connsiteX78" fmla="*/ 349561 w 674697"/>
                  <a:gd name="connsiteY78" fmla="*/ 48532 h 675332"/>
                  <a:gd name="connsiteX79" fmla="*/ 673746 w 674697"/>
                  <a:gd name="connsiteY79" fmla="*/ 396825 h 675332"/>
                  <a:gd name="connsiteX80" fmla="*/ 666768 w 674697"/>
                  <a:gd name="connsiteY80" fmla="*/ 390481 h 675332"/>
                  <a:gd name="connsiteX81" fmla="*/ 625531 w 674697"/>
                  <a:gd name="connsiteY81" fmla="*/ 375889 h 675332"/>
                  <a:gd name="connsiteX82" fmla="*/ 625531 w 674697"/>
                  <a:gd name="connsiteY82" fmla="*/ 297857 h 675332"/>
                  <a:gd name="connsiteX83" fmla="*/ 666768 w 674697"/>
                  <a:gd name="connsiteY83" fmla="*/ 283265 h 675332"/>
                  <a:gd name="connsiteX84" fmla="*/ 673746 w 674697"/>
                  <a:gd name="connsiteY84" fmla="*/ 276921 h 675332"/>
                  <a:gd name="connsiteX85" fmla="*/ 673746 w 674697"/>
                  <a:gd name="connsiteY85" fmla="*/ 267405 h 675332"/>
                  <a:gd name="connsiteX86" fmla="*/ 624262 w 674697"/>
                  <a:gd name="connsiteY86" fmla="*/ 148135 h 675332"/>
                  <a:gd name="connsiteX87" fmla="*/ 617284 w 674697"/>
                  <a:gd name="connsiteY87" fmla="*/ 141791 h 675332"/>
                  <a:gd name="connsiteX88" fmla="*/ 607767 w 674697"/>
                  <a:gd name="connsiteY88" fmla="*/ 142426 h 675332"/>
                  <a:gd name="connsiteX89" fmla="*/ 568434 w 674697"/>
                  <a:gd name="connsiteY89" fmla="*/ 161458 h 675332"/>
                  <a:gd name="connsiteX90" fmla="*/ 513240 w 674697"/>
                  <a:gd name="connsiteY90" fmla="*/ 106899 h 675332"/>
                  <a:gd name="connsiteX91" fmla="*/ 532272 w 674697"/>
                  <a:gd name="connsiteY91" fmla="*/ 66930 h 675332"/>
                  <a:gd name="connsiteX92" fmla="*/ 532907 w 674697"/>
                  <a:gd name="connsiteY92" fmla="*/ 57414 h 675332"/>
                  <a:gd name="connsiteX93" fmla="*/ 525928 w 674697"/>
                  <a:gd name="connsiteY93" fmla="*/ 50436 h 675332"/>
                  <a:gd name="connsiteX94" fmla="*/ 406659 w 674697"/>
                  <a:gd name="connsiteY94" fmla="*/ 952 h 675332"/>
                  <a:gd name="connsiteX95" fmla="*/ 397142 w 674697"/>
                  <a:gd name="connsiteY95" fmla="*/ 952 h 675332"/>
                  <a:gd name="connsiteX96" fmla="*/ 390798 w 674697"/>
                  <a:gd name="connsiteY96" fmla="*/ 7930 h 675332"/>
                  <a:gd name="connsiteX97" fmla="*/ 373035 w 674697"/>
                  <a:gd name="connsiteY97" fmla="*/ 59318 h 675332"/>
                  <a:gd name="connsiteX98" fmla="*/ 395874 w 674697"/>
                  <a:gd name="connsiteY98" fmla="*/ 66930 h 675332"/>
                  <a:gd name="connsiteX99" fmla="*/ 409196 w 674697"/>
                  <a:gd name="connsiteY99" fmla="*/ 27597 h 675332"/>
                  <a:gd name="connsiteX100" fmla="*/ 504992 w 674697"/>
                  <a:gd name="connsiteY100" fmla="*/ 66930 h 675332"/>
                  <a:gd name="connsiteX101" fmla="*/ 487229 w 674697"/>
                  <a:gd name="connsiteY101" fmla="*/ 104361 h 675332"/>
                  <a:gd name="connsiteX102" fmla="*/ 491035 w 674697"/>
                  <a:gd name="connsiteY102" fmla="*/ 119587 h 675332"/>
                  <a:gd name="connsiteX103" fmla="*/ 554477 w 674697"/>
                  <a:gd name="connsiteY103" fmla="*/ 183028 h 675332"/>
                  <a:gd name="connsiteX104" fmla="*/ 569703 w 674697"/>
                  <a:gd name="connsiteY104" fmla="*/ 186835 h 675332"/>
                  <a:gd name="connsiteX105" fmla="*/ 607133 w 674697"/>
                  <a:gd name="connsiteY105" fmla="*/ 169071 h 675332"/>
                  <a:gd name="connsiteX106" fmla="*/ 647101 w 674697"/>
                  <a:gd name="connsiteY106" fmla="*/ 264867 h 675332"/>
                  <a:gd name="connsiteX107" fmla="*/ 608402 w 674697"/>
                  <a:gd name="connsiteY107" fmla="*/ 278824 h 675332"/>
                  <a:gd name="connsiteX108" fmla="*/ 600789 w 674697"/>
                  <a:gd name="connsiteY108" fmla="*/ 292147 h 675332"/>
                  <a:gd name="connsiteX109" fmla="*/ 600789 w 674697"/>
                  <a:gd name="connsiteY109" fmla="*/ 382234 h 675332"/>
                  <a:gd name="connsiteX110" fmla="*/ 609036 w 674697"/>
                  <a:gd name="connsiteY110" fmla="*/ 395556 h 675332"/>
                  <a:gd name="connsiteX111" fmla="*/ 647735 w 674697"/>
                  <a:gd name="connsiteY111" fmla="*/ 408879 h 675332"/>
                  <a:gd name="connsiteX112" fmla="*/ 608402 w 674697"/>
                  <a:gd name="connsiteY112" fmla="*/ 504675 h 675332"/>
                  <a:gd name="connsiteX113" fmla="*/ 570971 w 674697"/>
                  <a:gd name="connsiteY113" fmla="*/ 486912 h 675332"/>
                  <a:gd name="connsiteX114" fmla="*/ 555746 w 674697"/>
                  <a:gd name="connsiteY114" fmla="*/ 490718 h 675332"/>
                  <a:gd name="connsiteX115" fmla="*/ 492304 w 674697"/>
                  <a:gd name="connsiteY115" fmla="*/ 554159 h 675332"/>
                  <a:gd name="connsiteX116" fmla="*/ 488498 w 674697"/>
                  <a:gd name="connsiteY116" fmla="*/ 569385 h 675332"/>
                  <a:gd name="connsiteX117" fmla="*/ 506261 w 674697"/>
                  <a:gd name="connsiteY117" fmla="*/ 606181 h 675332"/>
                  <a:gd name="connsiteX118" fmla="*/ 410465 w 674697"/>
                  <a:gd name="connsiteY118" fmla="*/ 646149 h 675332"/>
                  <a:gd name="connsiteX119" fmla="*/ 396508 w 674697"/>
                  <a:gd name="connsiteY119" fmla="*/ 607450 h 675332"/>
                  <a:gd name="connsiteX120" fmla="*/ 373669 w 674697"/>
                  <a:gd name="connsiteY120" fmla="*/ 615697 h 675332"/>
                  <a:gd name="connsiteX121" fmla="*/ 391433 w 674697"/>
                  <a:gd name="connsiteY121" fmla="*/ 666450 h 675332"/>
                  <a:gd name="connsiteX122" fmla="*/ 397777 w 674697"/>
                  <a:gd name="connsiteY122" fmla="*/ 673429 h 675332"/>
                  <a:gd name="connsiteX123" fmla="*/ 402852 w 674697"/>
                  <a:gd name="connsiteY123" fmla="*/ 674698 h 675332"/>
                  <a:gd name="connsiteX124" fmla="*/ 407293 w 674697"/>
                  <a:gd name="connsiteY124" fmla="*/ 674063 h 675332"/>
                  <a:gd name="connsiteX125" fmla="*/ 526562 w 674697"/>
                  <a:gd name="connsiteY125" fmla="*/ 624579 h 675332"/>
                  <a:gd name="connsiteX126" fmla="*/ 532907 w 674697"/>
                  <a:gd name="connsiteY126" fmla="*/ 617601 h 675332"/>
                  <a:gd name="connsiteX127" fmla="*/ 532272 w 674697"/>
                  <a:gd name="connsiteY127" fmla="*/ 608084 h 675332"/>
                  <a:gd name="connsiteX128" fmla="*/ 513240 w 674697"/>
                  <a:gd name="connsiteY128" fmla="*/ 568751 h 675332"/>
                  <a:gd name="connsiteX129" fmla="*/ 568434 w 674697"/>
                  <a:gd name="connsiteY129" fmla="*/ 513557 h 675332"/>
                  <a:gd name="connsiteX130" fmla="*/ 607767 w 674697"/>
                  <a:gd name="connsiteY130" fmla="*/ 532589 h 675332"/>
                  <a:gd name="connsiteX131" fmla="*/ 617284 w 674697"/>
                  <a:gd name="connsiteY131" fmla="*/ 533224 h 675332"/>
                  <a:gd name="connsiteX132" fmla="*/ 624262 w 674697"/>
                  <a:gd name="connsiteY132" fmla="*/ 526245 h 675332"/>
                  <a:gd name="connsiteX133" fmla="*/ 673746 w 674697"/>
                  <a:gd name="connsiteY133" fmla="*/ 406976 h 675332"/>
                  <a:gd name="connsiteX134" fmla="*/ 673746 w 674697"/>
                  <a:gd name="connsiteY134" fmla="*/ 396825 h 675332"/>
                  <a:gd name="connsiteX135" fmla="*/ 673746 w 674697"/>
                  <a:gd name="connsiteY135" fmla="*/ 396825 h 675332"/>
                  <a:gd name="connsiteX136" fmla="*/ 470100 w 674697"/>
                  <a:gd name="connsiteY136" fmla="*/ 337825 h 675332"/>
                  <a:gd name="connsiteX137" fmla="*/ 382551 w 674697"/>
                  <a:gd name="connsiteY137" fmla="*/ 221727 h 675332"/>
                  <a:gd name="connsiteX138" fmla="*/ 388895 w 674697"/>
                  <a:gd name="connsiteY138" fmla="*/ 198254 h 675332"/>
                  <a:gd name="connsiteX139" fmla="*/ 494207 w 674697"/>
                  <a:gd name="connsiteY139" fmla="*/ 337190 h 675332"/>
                  <a:gd name="connsiteX140" fmla="*/ 388895 w 674697"/>
                  <a:gd name="connsiteY140" fmla="*/ 476127 h 675332"/>
                  <a:gd name="connsiteX141" fmla="*/ 382551 w 674697"/>
                  <a:gd name="connsiteY141" fmla="*/ 452653 h 675332"/>
                  <a:gd name="connsiteX142" fmla="*/ 470100 w 674697"/>
                  <a:gd name="connsiteY142" fmla="*/ 337825 h 675332"/>
                  <a:gd name="connsiteX143" fmla="*/ 470100 w 674697"/>
                  <a:gd name="connsiteY143" fmla="*/ 337825 h 6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4697" h="675332">
                    <a:moveTo>
                      <a:pt x="325454" y="417761"/>
                    </a:moveTo>
                    <a:lnTo>
                      <a:pt x="325454" y="328308"/>
                    </a:lnTo>
                    <a:lnTo>
                      <a:pt x="260744" y="290878"/>
                    </a:lnTo>
                    <a:lnTo>
                      <a:pt x="272797" y="269942"/>
                    </a:lnTo>
                    <a:lnTo>
                      <a:pt x="325454" y="300394"/>
                    </a:lnTo>
                    <a:lnTo>
                      <a:pt x="325454" y="56780"/>
                    </a:lnTo>
                    <a:lnTo>
                      <a:pt x="259475" y="26328"/>
                    </a:lnTo>
                    <a:lnTo>
                      <a:pt x="192861" y="59952"/>
                    </a:lnTo>
                    <a:lnTo>
                      <a:pt x="192861" y="145598"/>
                    </a:lnTo>
                    <a:lnTo>
                      <a:pt x="168754" y="145598"/>
                    </a:lnTo>
                    <a:lnTo>
                      <a:pt x="168754" y="72006"/>
                    </a:lnTo>
                    <a:lnTo>
                      <a:pt x="108485" y="102458"/>
                    </a:lnTo>
                    <a:lnTo>
                      <a:pt x="108485" y="194447"/>
                    </a:lnTo>
                    <a:lnTo>
                      <a:pt x="180808" y="235050"/>
                    </a:lnTo>
                    <a:lnTo>
                      <a:pt x="253131" y="195082"/>
                    </a:lnTo>
                    <a:lnTo>
                      <a:pt x="253131" y="97382"/>
                    </a:lnTo>
                    <a:lnTo>
                      <a:pt x="277238" y="97382"/>
                    </a:lnTo>
                    <a:lnTo>
                      <a:pt x="277238" y="201426"/>
                    </a:lnTo>
                    <a:cubicBezTo>
                      <a:pt x="277238" y="205867"/>
                      <a:pt x="274701" y="209673"/>
                      <a:pt x="270894" y="212211"/>
                    </a:cubicBezTo>
                    <a:lnTo>
                      <a:pt x="192861" y="255351"/>
                    </a:lnTo>
                    <a:lnTo>
                      <a:pt x="192861" y="313717"/>
                    </a:lnTo>
                    <a:lnTo>
                      <a:pt x="270894" y="358760"/>
                    </a:lnTo>
                    <a:cubicBezTo>
                      <a:pt x="274701" y="360664"/>
                      <a:pt x="277238" y="365104"/>
                      <a:pt x="277238" y="369545"/>
                    </a:cubicBezTo>
                    <a:lnTo>
                      <a:pt x="277238" y="445675"/>
                    </a:lnTo>
                    <a:lnTo>
                      <a:pt x="325454" y="417761"/>
                    </a:lnTo>
                    <a:close/>
                    <a:moveTo>
                      <a:pt x="325454" y="445040"/>
                    </a:moveTo>
                    <a:lnTo>
                      <a:pt x="177636" y="530686"/>
                    </a:lnTo>
                    <a:lnTo>
                      <a:pt x="165582" y="509751"/>
                    </a:lnTo>
                    <a:lnTo>
                      <a:pt x="253131" y="458998"/>
                    </a:lnTo>
                    <a:lnTo>
                      <a:pt x="253131" y="376524"/>
                    </a:lnTo>
                    <a:lnTo>
                      <a:pt x="181442" y="337190"/>
                    </a:lnTo>
                    <a:lnTo>
                      <a:pt x="100872" y="383502"/>
                    </a:lnTo>
                    <a:lnTo>
                      <a:pt x="88818" y="362567"/>
                    </a:lnTo>
                    <a:lnTo>
                      <a:pt x="168754" y="316255"/>
                    </a:lnTo>
                    <a:lnTo>
                      <a:pt x="168754" y="254717"/>
                    </a:lnTo>
                    <a:lnTo>
                      <a:pt x="97065" y="214749"/>
                    </a:lnTo>
                    <a:lnTo>
                      <a:pt x="24108" y="255351"/>
                    </a:lnTo>
                    <a:lnTo>
                      <a:pt x="24108" y="309276"/>
                    </a:lnTo>
                    <a:lnTo>
                      <a:pt x="87549" y="273115"/>
                    </a:lnTo>
                    <a:lnTo>
                      <a:pt x="99603" y="294050"/>
                    </a:lnTo>
                    <a:lnTo>
                      <a:pt x="24108" y="337190"/>
                    </a:lnTo>
                    <a:lnTo>
                      <a:pt x="24108" y="403804"/>
                    </a:lnTo>
                    <a:lnTo>
                      <a:pt x="96431" y="448212"/>
                    </a:lnTo>
                    <a:lnTo>
                      <a:pt x="168754" y="406341"/>
                    </a:lnTo>
                    <a:lnTo>
                      <a:pt x="180808" y="427277"/>
                    </a:lnTo>
                    <a:lnTo>
                      <a:pt x="108485" y="469782"/>
                    </a:lnTo>
                    <a:lnTo>
                      <a:pt x="108485" y="557331"/>
                    </a:lnTo>
                    <a:lnTo>
                      <a:pt x="173829" y="596665"/>
                    </a:lnTo>
                    <a:lnTo>
                      <a:pt x="265185" y="542106"/>
                    </a:lnTo>
                    <a:lnTo>
                      <a:pt x="277873" y="563041"/>
                    </a:lnTo>
                    <a:lnTo>
                      <a:pt x="197302" y="611257"/>
                    </a:lnTo>
                    <a:lnTo>
                      <a:pt x="260109" y="649321"/>
                    </a:lnTo>
                    <a:lnTo>
                      <a:pt x="325454" y="618869"/>
                    </a:lnTo>
                    <a:lnTo>
                      <a:pt x="325454" y="445040"/>
                    </a:lnTo>
                    <a:close/>
                    <a:moveTo>
                      <a:pt x="349561" y="48532"/>
                    </a:moveTo>
                    <a:lnTo>
                      <a:pt x="349561" y="627117"/>
                    </a:lnTo>
                    <a:cubicBezTo>
                      <a:pt x="349561" y="631558"/>
                      <a:pt x="347024" y="635999"/>
                      <a:pt x="342583" y="637902"/>
                    </a:cubicBezTo>
                    <a:lnTo>
                      <a:pt x="264550" y="674063"/>
                    </a:lnTo>
                    <a:cubicBezTo>
                      <a:pt x="262647" y="674698"/>
                      <a:pt x="261378" y="675332"/>
                      <a:pt x="259475" y="675332"/>
                    </a:cubicBezTo>
                    <a:cubicBezTo>
                      <a:pt x="257572" y="675332"/>
                      <a:pt x="255034" y="674698"/>
                      <a:pt x="253131" y="673429"/>
                    </a:cubicBezTo>
                    <a:lnTo>
                      <a:pt x="90087" y="575095"/>
                    </a:lnTo>
                    <a:cubicBezTo>
                      <a:pt x="86280" y="573192"/>
                      <a:pt x="84377" y="568751"/>
                      <a:pt x="84377" y="564944"/>
                    </a:cubicBezTo>
                    <a:lnTo>
                      <a:pt x="84377" y="470417"/>
                    </a:lnTo>
                    <a:lnTo>
                      <a:pt x="5710" y="420933"/>
                    </a:lnTo>
                    <a:cubicBezTo>
                      <a:pt x="1903" y="419029"/>
                      <a:pt x="0" y="414589"/>
                      <a:pt x="0" y="410782"/>
                    </a:cubicBezTo>
                    <a:lnTo>
                      <a:pt x="0" y="403169"/>
                    </a:lnTo>
                    <a:cubicBezTo>
                      <a:pt x="0" y="403169"/>
                      <a:pt x="0" y="402535"/>
                      <a:pt x="0" y="402535"/>
                    </a:cubicBezTo>
                    <a:lnTo>
                      <a:pt x="0" y="255985"/>
                    </a:lnTo>
                    <a:cubicBezTo>
                      <a:pt x="0" y="255985"/>
                      <a:pt x="0" y="255351"/>
                      <a:pt x="0" y="255351"/>
                    </a:cubicBezTo>
                    <a:lnTo>
                      <a:pt x="0" y="247738"/>
                    </a:lnTo>
                    <a:cubicBezTo>
                      <a:pt x="0" y="243297"/>
                      <a:pt x="2538" y="239491"/>
                      <a:pt x="6344" y="236953"/>
                    </a:cubicBezTo>
                    <a:lnTo>
                      <a:pt x="84377" y="193813"/>
                    </a:lnTo>
                    <a:lnTo>
                      <a:pt x="84377" y="94210"/>
                    </a:lnTo>
                    <a:cubicBezTo>
                      <a:pt x="84377" y="89769"/>
                      <a:pt x="86915" y="85329"/>
                      <a:pt x="90721" y="83425"/>
                    </a:cubicBezTo>
                    <a:lnTo>
                      <a:pt x="253131" y="1586"/>
                    </a:lnTo>
                    <a:cubicBezTo>
                      <a:pt x="256303" y="-317"/>
                      <a:pt x="260109" y="-317"/>
                      <a:pt x="263916" y="1586"/>
                    </a:cubicBezTo>
                    <a:lnTo>
                      <a:pt x="341948" y="37748"/>
                    </a:lnTo>
                    <a:cubicBezTo>
                      <a:pt x="347024" y="39651"/>
                      <a:pt x="349561" y="44092"/>
                      <a:pt x="349561" y="48532"/>
                    </a:cubicBezTo>
                    <a:lnTo>
                      <a:pt x="349561" y="48532"/>
                    </a:lnTo>
                    <a:close/>
                    <a:moveTo>
                      <a:pt x="673746" y="396825"/>
                    </a:moveTo>
                    <a:cubicBezTo>
                      <a:pt x="672477" y="393653"/>
                      <a:pt x="669940" y="391750"/>
                      <a:pt x="666768" y="390481"/>
                    </a:cubicBezTo>
                    <a:lnTo>
                      <a:pt x="625531" y="375889"/>
                    </a:lnTo>
                    <a:cubicBezTo>
                      <a:pt x="628703" y="349878"/>
                      <a:pt x="628703" y="323868"/>
                      <a:pt x="625531" y="297857"/>
                    </a:cubicBezTo>
                    <a:lnTo>
                      <a:pt x="666768" y="283265"/>
                    </a:lnTo>
                    <a:cubicBezTo>
                      <a:pt x="669940" y="281996"/>
                      <a:pt x="672477" y="280093"/>
                      <a:pt x="673746" y="276921"/>
                    </a:cubicBezTo>
                    <a:cubicBezTo>
                      <a:pt x="675015" y="273749"/>
                      <a:pt x="675015" y="270577"/>
                      <a:pt x="673746" y="267405"/>
                    </a:cubicBezTo>
                    <a:lnTo>
                      <a:pt x="624262" y="148135"/>
                    </a:lnTo>
                    <a:cubicBezTo>
                      <a:pt x="622993" y="144963"/>
                      <a:pt x="620456" y="142426"/>
                      <a:pt x="617284" y="141791"/>
                    </a:cubicBezTo>
                    <a:cubicBezTo>
                      <a:pt x="614111" y="140522"/>
                      <a:pt x="610939" y="140522"/>
                      <a:pt x="607767" y="142426"/>
                    </a:cubicBezTo>
                    <a:lnTo>
                      <a:pt x="568434" y="161458"/>
                    </a:lnTo>
                    <a:cubicBezTo>
                      <a:pt x="552573" y="140522"/>
                      <a:pt x="534175" y="122124"/>
                      <a:pt x="513240" y="106899"/>
                    </a:cubicBezTo>
                    <a:lnTo>
                      <a:pt x="532272" y="66930"/>
                    </a:lnTo>
                    <a:cubicBezTo>
                      <a:pt x="533541" y="63758"/>
                      <a:pt x="533541" y="60586"/>
                      <a:pt x="532907" y="57414"/>
                    </a:cubicBezTo>
                    <a:cubicBezTo>
                      <a:pt x="531638" y="54242"/>
                      <a:pt x="529100" y="51705"/>
                      <a:pt x="525928" y="50436"/>
                    </a:cubicBezTo>
                    <a:lnTo>
                      <a:pt x="406659" y="952"/>
                    </a:lnTo>
                    <a:cubicBezTo>
                      <a:pt x="403486" y="-317"/>
                      <a:pt x="400314" y="-317"/>
                      <a:pt x="397142" y="952"/>
                    </a:cubicBezTo>
                    <a:cubicBezTo>
                      <a:pt x="393970" y="2220"/>
                      <a:pt x="392067" y="4758"/>
                      <a:pt x="390798" y="7930"/>
                    </a:cubicBezTo>
                    <a:lnTo>
                      <a:pt x="373035" y="59318"/>
                    </a:lnTo>
                    <a:lnTo>
                      <a:pt x="395874" y="66930"/>
                    </a:lnTo>
                    <a:lnTo>
                      <a:pt x="409196" y="27597"/>
                    </a:lnTo>
                    <a:lnTo>
                      <a:pt x="504992" y="66930"/>
                    </a:lnTo>
                    <a:lnTo>
                      <a:pt x="487229" y="104361"/>
                    </a:lnTo>
                    <a:cubicBezTo>
                      <a:pt x="484691" y="109436"/>
                      <a:pt x="486594" y="115780"/>
                      <a:pt x="491035" y="119587"/>
                    </a:cubicBezTo>
                    <a:cubicBezTo>
                      <a:pt x="515777" y="136716"/>
                      <a:pt x="537347" y="158286"/>
                      <a:pt x="554477" y="183028"/>
                    </a:cubicBezTo>
                    <a:cubicBezTo>
                      <a:pt x="557649" y="188103"/>
                      <a:pt x="563993" y="189372"/>
                      <a:pt x="569703" y="186835"/>
                    </a:cubicBezTo>
                    <a:lnTo>
                      <a:pt x="607133" y="169071"/>
                    </a:lnTo>
                    <a:lnTo>
                      <a:pt x="647101" y="264867"/>
                    </a:lnTo>
                    <a:lnTo>
                      <a:pt x="608402" y="278824"/>
                    </a:lnTo>
                    <a:cubicBezTo>
                      <a:pt x="602692" y="280728"/>
                      <a:pt x="599520" y="286437"/>
                      <a:pt x="600789" y="292147"/>
                    </a:cubicBezTo>
                    <a:cubicBezTo>
                      <a:pt x="605864" y="321964"/>
                      <a:pt x="605864" y="352416"/>
                      <a:pt x="600789" y="382234"/>
                    </a:cubicBezTo>
                    <a:cubicBezTo>
                      <a:pt x="599520" y="387943"/>
                      <a:pt x="603326" y="393653"/>
                      <a:pt x="609036" y="395556"/>
                    </a:cubicBezTo>
                    <a:lnTo>
                      <a:pt x="647735" y="408879"/>
                    </a:lnTo>
                    <a:lnTo>
                      <a:pt x="608402" y="504675"/>
                    </a:lnTo>
                    <a:lnTo>
                      <a:pt x="570971" y="486912"/>
                    </a:lnTo>
                    <a:cubicBezTo>
                      <a:pt x="565896" y="484374"/>
                      <a:pt x="559552" y="486277"/>
                      <a:pt x="555746" y="490718"/>
                    </a:cubicBezTo>
                    <a:cubicBezTo>
                      <a:pt x="538616" y="515460"/>
                      <a:pt x="517046" y="537030"/>
                      <a:pt x="492304" y="554159"/>
                    </a:cubicBezTo>
                    <a:cubicBezTo>
                      <a:pt x="487229" y="557331"/>
                      <a:pt x="485960" y="563676"/>
                      <a:pt x="488498" y="569385"/>
                    </a:cubicBezTo>
                    <a:lnTo>
                      <a:pt x="506261" y="606181"/>
                    </a:lnTo>
                    <a:lnTo>
                      <a:pt x="410465" y="646149"/>
                    </a:lnTo>
                    <a:lnTo>
                      <a:pt x="396508" y="607450"/>
                    </a:lnTo>
                    <a:lnTo>
                      <a:pt x="373669" y="615697"/>
                    </a:lnTo>
                    <a:lnTo>
                      <a:pt x="391433" y="666450"/>
                    </a:lnTo>
                    <a:cubicBezTo>
                      <a:pt x="392701" y="669622"/>
                      <a:pt x="394605" y="672160"/>
                      <a:pt x="397777" y="673429"/>
                    </a:cubicBezTo>
                    <a:cubicBezTo>
                      <a:pt x="399046" y="674063"/>
                      <a:pt x="400949" y="674698"/>
                      <a:pt x="402852" y="674698"/>
                    </a:cubicBezTo>
                    <a:cubicBezTo>
                      <a:pt x="404121" y="674698"/>
                      <a:pt x="406024" y="674698"/>
                      <a:pt x="407293" y="674063"/>
                    </a:cubicBezTo>
                    <a:lnTo>
                      <a:pt x="526562" y="624579"/>
                    </a:lnTo>
                    <a:cubicBezTo>
                      <a:pt x="529735" y="623310"/>
                      <a:pt x="532272" y="620773"/>
                      <a:pt x="532907" y="617601"/>
                    </a:cubicBezTo>
                    <a:cubicBezTo>
                      <a:pt x="534175" y="614429"/>
                      <a:pt x="534175" y="611257"/>
                      <a:pt x="532272" y="608084"/>
                    </a:cubicBezTo>
                    <a:lnTo>
                      <a:pt x="513240" y="568751"/>
                    </a:lnTo>
                    <a:cubicBezTo>
                      <a:pt x="534175" y="552891"/>
                      <a:pt x="552573" y="534493"/>
                      <a:pt x="568434" y="513557"/>
                    </a:cubicBezTo>
                    <a:lnTo>
                      <a:pt x="607767" y="532589"/>
                    </a:lnTo>
                    <a:cubicBezTo>
                      <a:pt x="610939" y="533858"/>
                      <a:pt x="614111" y="534493"/>
                      <a:pt x="617284" y="533224"/>
                    </a:cubicBezTo>
                    <a:cubicBezTo>
                      <a:pt x="620456" y="531955"/>
                      <a:pt x="622993" y="529417"/>
                      <a:pt x="624262" y="526245"/>
                    </a:cubicBezTo>
                    <a:lnTo>
                      <a:pt x="673746" y="406976"/>
                    </a:lnTo>
                    <a:cubicBezTo>
                      <a:pt x="675015" y="403169"/>
                      <a:pt x="675015" y="399997"/>
                      <a:pt x="673746" y="396825"/>
                    </a:cubicBezTo>
                    <a:lnTo>
                      <a:pt x="673746" y="396825"/>
                    </a:lnTo>
                    <a:close/>
                    <a:moveTo>
                      <a:pt x="470100" y="337825"/>
                    </a:moveTo>
                    <a:cubicBezTo>
                      <a:pt x="470100" y="283900"/>
                      <a:pt x="433938" y="236319"/>
                      <a:pt x="382551" y="221727"/>
                    </a:cubicBezTo>
                    <a:lnTo>
                      <a:pt x="388895" y="198254"/>
                    </a:lnTo>
                    <a:cubicBezTo>
                      <a:pt x="451067" y="216017"/>
                      <a:pt x="494207" y="273115"/>
                      <a:pt x="494207" y="337190"/>
                    </a:cubicBezTo>
                    <a:cubicBezTo>
                      <a:pt x="494207" y="401900"/>
                      <a:pt x="451067" y="458998"/>
                      <a:pt x="388895" y="476127"/>
                    </a:cubicBezTo>
                    <a:lnTo>
                      <a:pt x="382551" y="452653"/>
                    </a:lnTo>
                    <a:cubicBezTo>
                      <a:pt x="433938" y="439331"/>
                      <a:pt x="470100" y="391750"/>
                      <a:pt x="470100" y="337825"/>
                    </a:cubicBezTo>
                    <a:lnTo>
                      <a:pt x="470100" y="337825"/>
                    </a:lnTo>
                    <a:close/>
                  </a:path>
                </a:pathLst>
              </a:custGeom>
              <a:gradFill>
                <a:gsLst>
                  <a:gs pos="0">
                    <a:schemeClr val="accent3">
                      <a:lumMod val="50000"/>
                    </a:schemeClr>
                  </a:gs>
                  <a:gs pos="38000">
                    <a:schemeClr val="accent3"/>
                  </a:gs>
                  <a:gs pos="100000">
                    <a:schemeClr val="accent3">
                      <a:lumMod val="40000"/>
                      <a:lumOff val="60000"/>
                    </a:schemeClr>
                  </a:gs>
                </a:gsLst>
                <a:lin ang="18900000" scaled="0"/>
              </a:gradFill>
              <a:ln w="6342" cap="flat">
                <a:solidFill>
                  <a:schemeClr val="accent6">
                    <a:lumMod val="60000"/>
                    <a:lumOff val="40000"/>
                  </a:schemeClr>
                </a:solidFill>
                <a:prstDash val="solid"/>
                <a:miter/>
              </a:ln>
            </p:spPr>
            <p:txBody>
              <a:bodyPr rtlCol="0" anchor="ctr"/>
              <a:lstStyle/>
              <a:p>
                <a:endParaRPr lang="en-US">
                  <a:solidFill>
                    <a:schemeClr val="bg1"/>
                  </a:solidFill>
                </a:endParaRPr>
              </a:p>
            </p:txBody>
          </p:sp>
        </p:grpSp>
        <p:sp>
          <p:nvSpPr>
            <p:cNvPr id="17" name="Arc 16">
              <a:extLst>
                <a:ext uri="{FF2B5EF4-FFF2-40B4-BE49-F238E27FC236}">
                  <a16:creationId xmlns:a16="http://schemas.microsoft.com/office/drawing/2014/main" id="{8C71C4DC-A208-1141-A299-062A8305E5F3}"/>
                </a:ext>
              </a:extLst>
            </p:cNvPr>
            <p:cNvSpPr/>
            <p:nvPr/>
          </p:nvSpPr>
          <p:spPr bwMode="auto">
            <a:xfrm rot="5400000">
              <a:off x="4397158" y="1098775"/>
              <a:ext cx="3868993" cy="3868989"/>
            </a:xfrm>
            <a:prstGeom prst="arc">
              <a:avLst>
                <a:gd name="adj1" fmla="val 19827239"/>
                <a:gd name="adj2" fmla="val 1577754"/>
              </a:avLst>
            </a:prstGeom>
            <a:noFill/>
            <a:ln w="25400" cap="rnd">
              <a:solidFill>
                <a:schemeClr val="accent6">
                  <a:lumMod val="60000"/>
                  <a:lumOff val="40000"/>
                </a:schemeClr>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rtl="0" eaLnBrk="0" fontAlgn="base" latinLnBrk="0" hangingPunct="0">
                <a:lnSpc>
                  <a:spcPct val="90000"/>
                </a:lnSpc>
                <a:spcBef>
                  <a:spcPct val="0"/>
                </a:spcBef>
                <a:spcAft>
                  <a:spcPct val="0"/>
                </a:spcAft>
                <a:buClrTx/>
                <a:buSzTx/>
                <a:buFontTx/>
                <a:buNone/>
                <a:tabLst/>
                <a:defRPr/>
              </a:pPr>
              <a:endParaRPr kumimoji="0" lang="en-US" sz="1455" b="0" i="0" u="none" strike="noStrike" kern="1200" cap="none" spc="0" normalizeH="0" baseline="0" noProof="0" dirty="0">
                <a:ln>
                  <a:noFill/>
                </a:ln>
                <a:solidFill>
                  <a:schemeClr val="bg1"/>
                </a:solidFill>
                <a:effectLst/>
                <a:uLnTx/>
                <a:uFillTx/>
                <a:latin typeface="Amazon Ember"/>
                <a:ea typeface="Segoe UI" pitchFamily="34" charset="0"/>
                <a:cs typeface="Segoe UI" pitchFamily="34" charset="0"/>
              </a:endParaRPr>
            </a:p>
          </p:txBody>
        </p:sp>
        <p:sp>
          <p:nvSpPr>
            <p:cNvPr id="18" name="Arc 17">
              <a:extLst>
                <a:ext uri="{FF2B5EF4-FFF2-40B4-BE49-F238E27FC236}">
                  <a16:creationId xmlns:a16="http://schemas.microsoft.com/office/drawing/2014/main" id="{FE5CBF93-F634-1443-91B9-8DCABE80E6DF}"/>
                </a:ext>
              </a:extLst>
            </p:cNvPr>
            <p:cNvSpPr/>
            <p:nvPr/>
          </p:nvSpPr>
          <p:spPr bwMode="auto">
            <a:xfrm rot="10800000">
              <a:off x="4510456" y="1059891"/>
              <a:ext cx="3868993" cy="3868989"/>
            </a:xfrm>
            <a:prstGeom prst="arc">
              <a:avLst>
                <a:gd name="adj1" fmla="val 19827239"/>
                <a:gd name="adj2" fmla="val 1577754"/>
              </a:avLst>
            </a:prstGeom>
            <a:noFill/>
            <a:ln w="25400" cap="rnd">
              <a:solidFill>
                <a:schemeClr val="accent6">
                  <a:lumMod val="60000"/>
                  <a:lumOff val="40000"/>
                </a:schemeClr>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rtl="0" eaLnBrk="0" fontAlgn="base" latinLnBrk="0" hangingPunct="0">
                <a:lnSpc>
                  <a:spcPct val="90000"/>
                </a:lnSpc>
                <a:spcBef>
                  <a:spcPct val="0"/>
                </a:spcBef>
                <a:spcAft>
                  <a:spcPct val="0"/>
                </a:spcAft>
                <a:buClrTx/>
                <a:buSzTx/>
                <a:buFontTx/>
                <a:buNone/>
                <a:tabLst/>
                <a:defRPr/>
              </a:pPr>
              <a:endParaRPr kumimoji="0" lang="en-US" sz="1455" b="0" i="0" u="none" strike="noStrike" kern="1200" cap="none" spc="0" normalizeH="0" baseline="0" noProof="0" dirty="0">
                <a:ln>
                  <a:noFill/>
                </a:ln>
                <a:solidFill>
                  <a:schemeClr val="bg1"/>
                </a:solidFill>
                <a:effectLst/>
                <a:uLnTx/>
                <a:uFillTx/>
                <a:latin typeface="Amazon Ember"/>
                <a:ea typeface="Segoe UI" pitchFamily="34" charset="0"/>
                <a:cs typeface="Segoe UI" pitchFamily="34" charset="0"/>
              </a:endParaRPr>
            </a:p>
          </p:txBody>
        </p:sp>
        <p:sp>
          <p:nvSpPr>
            <p:cNvPr id="19" name="Arc 18">
              <a:extLst>
                <a:ext uri="{FF2B5EF4-FFF2-40B4-BE49-F238E27FC236}">
                  <a16:creationId xmlns:a16="http://schemas.microsoft.com/office/drawing/2014/main" id="{A76C10FF-3AE7-A143-8C1A-CA55FA3B7C38}"/>
                </a:ext>
              </a:extLst>
            </p:cNvPr>
            <p:cNvSpPr/>
            <p:nvPr/>
          </p:nvSpPr>
          <p:spPr bwMode="auto">
            <a:xfrm rot="16200000">
              <a:off x="4485037" y="1150799"/>
              <a:ext cx="3868994" cy="3868990"/>
            </a:xfrm>
            <a:prstGeom prst="arc">
              <a:avLst>
                <a:gd name="adj1" fmla="val 19827239"/>
                <a:gd name="adj2" fmla="val 1577754"/>
              </a:avLst>
            </a:prstGeom>
            <a:noFill/>
            <a:ln w="25400" cap="rnd">
              <a:solidFill>
                <a:schemeClr val="accent6">
                  <a:lumMod val="60000"/>
                  <a:lumOff val="40000"/>
                </a:schemeClr>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rtl="0" eaLnBrk="0" fontAlgn="base" latinLnBrk="0" hangingPunct="0">
                <a:lnSpc>
                  <a:spcPct val="90000"/>
                </a:lnSpc>
                <a:spcBef>
                  <a:spcPct val="0"/>
                </a:spcBef>
                <a:spcAft>
                  <a:spcPct val="0"/>
                </a:spcAft>
                <a:buClrTx/>
                <a:buSzTx/>
                <a:buFontTx/>
                <a:buNone/>
                <a:tabLst/>
                <a:defRPr/>
              </a:pPr>
              <a:endParaRPr kumimoji="0" lang="en-US" sz="1455" b="0" i="0" u="none" strike="noStrike" kern="1200" cap="none" spc="0" normalizeH="0" baseline="0" noProof="0" dirty="0">
                <a:ln>
                  <a:noFill/>
                </a:ln>
                <a:solidFill>
                  <a:schemeClr val="bg1"/>
                </a:solidFill>
                <a:effectLst/>
                <a:uLnTx/>
                <a:uFillTx/>
                <a:latin typeface="Amazon Ember"/>
                <a:ea typeface="Segoe UI" pitchFamily="34" charset="0"/>
                <a:cs typeface="Segoe UI" pitchFamily="34" charset="0"/>
              </a:endParaRPr>
            </a:p>
          </p:txBody>
        </p:sp>
      </p:grpSp>
      <p:sp>
        <p:nvSpPr>
          <p:cNvPr id="30" name="TextBox 29">
            <a:extLst>
              <a:ext uri="{FF2B5EF4-FFF2-40B4-BE49-F238E27FC236}">
                <a16:creationId xmlns:a16="http://schemas.microsoft.com/office/drawing/2014/main" id="{B52EAF79-1C78-B54D-ACC3-3712C6207FEF}"/>
              </a:ext>
            </a:extLst>
          </p:cNvPr>
          <p:cNvSpPr txBox="1"/>
          <p:nvPr/>
        </p:nvSpPr>
        <p:spPr>
          <a:xfrm>
            <a:off x="5116239" y="1463330"/>
            <a:ext cx="1043721" cy="646331"/>
          </a:xfrm>
          <a:prstGeom prst="rect">
            <a:avLst/>
          </a:prstGeom>
          <a:noFill/>
        </p:spPr>
        <p:txBody>
          <a:bodyPr wrap="square" rtlCol="0" anchor="ctr" anchorCtr="0">
            <a:spAutoFit/>
          </a:bodyPr>
          <a:lstStyle/>
          <a:p>
            <a:pPr algn="r" defTabSz="609576">
              <a:defRPr/>
            </a:pPr>
            <a:r>
              <a:rPr lang="en-US" kern="0" dirty="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Data Lakes</a:t>
            </a:r>
          </a:p>
        </p:txBody>
      </p:sp>
      <p:grpSp>
        <p:nvGrpSpPr>
          <p:cNvPr id="31" name="Group 30">
            <a:extLst>
              <a:ext uri="{FF2B5EF4-FFF2-40B4-BE49-F238E27FC236}">
                <a16:creationId xmlns:a16="http://schemas.microsoft.com/office/drawing/2014/main" id="{64E2960D-E1D6-0840-99A4-A2926D0EB736}"/>
              </a:ext>
            </a:extLst>
          </p:cNvPr>
          <p:cNvGrpSpPr/>
          <p:nvPr/>
        </p:nvGrpSpPr>
        <p:grpSpPr>
          <a:xfrm>
            <a:off x="7119887" y="2619429"/>
            <a:ext cx="1849420" cy="1109138"/>
            <a:chOff x="5154161" y="2962771"/>
            <a:chExt cx="1849420" cy="1109138"/>
          </a:xfrm>
        </p:grpSpPr>
        <p:sp>
          <p:nvSpPr>
            <p:cNvPr id="32" name="TextBox 31">
              <a:extLst>
                <a:ext uri="{FF2B5EF4-FFF2-40B4-BE49-F238E27FC236}">
                  <a16:creationId xmlns:a16="http://schemas.microsoft.com/office/drawing/2014/main" id="{4DB31FF9-D2B5-8C4F-90D7-27D93D64671B}"/>
                </a:ext>
              </a:extLst>
            </p:cNvPr>
            <p:cNvSpPr txBox="1"/>
            <p:nvPr/>
          </p:nvSpPr>
          <p:spPr>
            <a:xfrm>
              <a:off x="5366908" y="2962771"/>
              <a:ext cx="1431018" cy="400110"/>
            </a:xfrm>
            <a:prstGeom prst="rect">
              <a:avLst/>
            </a:prstGeom>
            <a:noFill/>
          </p:spPr>
          <p:txBody>
            <a:bodyPr wrap="square" rtlCol="0" anchor="ctr" anchorCtr="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lang="en-US" sz="2000" kern="0" dirty="0">
                  <a:solidFill>
                    <a:schemeClr val="bg1"/>
                  </a:solidFill>
                  <a:latin typeface="+mj-lt"/>
                  <a:ea typeface="Amazon Ember Display Light" panose="020F0403020204020204" pitchFamily="34" charset="0"/>
                  <a:cs typeface="Amazon Ember Display Light" panose="020F0403020204020204" pitchFamily="34" charset="0"/>
                </a:rPr>
                <a:t>Catalog</a:t>
              </a:r>
            </a:p>
          </p:txBody>
        </p:sp>
        <p:sp>
          <p:nvSpPr>
            <p:cNvPr id="33" name="TextBox 32">
              <a:extLst>
                <a:ext uri="{FF2B5EF4-FFF2-40B4-BE49-F238E27FC236}">
                  <a16:creationId xmlns:a16="http://schemas.microsoft.com/office/drawing/2014/main" id="{1F0EB262-42AD-DD4E-B6C3-B38FE0F4CD3D}"/>
                </a:ext>
              </a:extLst>
            </p:cNvPr>
            <p:cNvSpPr txBox="1"/>
            <p:nvPr/>
          </p:nvSpPr>
          <p:spPr>
            <a:xfrm>
              <a:off x="5154161" y="3671799"/>
              <a:ext cx="1849420" cy="400110"/>
            </a:xfrm>
            <a:prstGeom prst="rect">
              <a:avLst/>
            </a:prstGeom>
            <a:noFill/>
          </p:spPr>
          <p:txBody>
            <a:bodyPr wrap="square" rtlCol="0" anchor="ctr" anchorCtr="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lang="en-US" sz="2000" kern="0" dirty="0">
                  <a:solidFill>
                    <a:schemeClr val="bg1"/>
                  </a:solidFill>
                  <a:latin typeface="+mj-lt"/>
                  <a:ea typeface="Amazon Ember Display Light" panose="020F0403020204020204" pitchFamily="34" charset="0"/>
                  <a:cs typeface="Amazon Ember Display Light" panose="020F0403020204020204" pitchFamily="34" charset="0"/>
                </a:rPr>
                <a:t>Governance</a:t>
              </a:r>
            </a:p>
          </p:txBody>
        </p:sp>
        <p:cxnSp>
          <p:nvCxnSpPr>
            <p:cNvPr id="34" name="Straight Connector 33">
              <a:extLst>
                <a:ext uri="{FF2B5EF4-FFF2-40B4-BE49-F238E27FC236}">
                  <a16:creationId xmlns:a16="http://schemas.microsoft.com/office/drawing/2014/main" id="{CC54C278-B527-FD43-A8F3-FC5145803523}"/>
                </a:ext>
              </a:extLst>
            </p:cNvPr>
            <p:cNvCxnSpPr>
              <a:cxnSpLocks/>
            </p:cNvCxnSpPr>
            <p:nvPr/>
          </p:nvCxnSpPr>
          <p:spPr>
            <a:xfrm>
              <a:off x="5458514" y="3524739"/>
              <a:ext cx="1247806" cy="0"/>
            </a:xfrm>
            <a:prstGeom prst="line">
              <a:avLst/>
            </a:prstGeom>
            <a:ln w="34925" cap="rnd">
              <a:gradFill>
                <a:gsLst>
                  <a:gs pos="0">
                    <a:schemeClr val="accent2"/>
                  </a:gs>
                  <a:gs pos="84000">
                    <a:schemeClr val="accent5"/>
                  </a:gs>
                </a:gsLst>
                <a:lin ang="0" scaled="0"/>
              </a:gradFill>
              <a:miter lim="800000"/>
              <a:headEnd w="lg" len="lg"/>
              <a:tailE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38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5E-6 -2.96296E-6 L 0.18607 -2.96296E-6 " pathEditMode="relative" rAng="0" ptsTypes="AA">
                                      <p:cBhvr>
                                        <p:cTn id="6" dur="1250" fill="hold"/>
                                        <p:tgtEl>
                                          <p:spTgt spid="6"/>
                                        </p:tgtEl>
                                        <p:attrNameLst>
                                          <p:attrName>ppt_x</p:attrName>
                                          <p:attrName>ppt_y</p:attrName>
                                        </p:attrNameLst>
                                      </p:cBhvr>
                                      <p:rCtr x="9297" y="0"/>
                                    </p:animMotion>
                                  </p:childTnLst>
                                </p:cTn>
                              </p:par>
                              <p:par>
                                <p:cTn id="7" presetID="42" presetClass="path" presetSubtype="0" accel="50000" decel="50000" fill="hold" grpId="0" nodeType="withEffect">
                                  <p:stCondLst>
                                    <p:cond delay="0"/>
                                  </p:stCondLst>
                                  <p:childTnLst>
                                    <p:animMotion origin="layout" path="M -1.875E-6 -2.96296E-6 L -0.1664 -2.96296E-6 " pathEditMode="relative" rAng="0" ptsTypes="AA">
                                      <p:cBhvr>
                                        <p:cTn id="8" dur="1250" fill="hold"/>
                                        <p:tgtEl>
                                          <p:spTgt spid="7"/>
                                        </p:tgtEl>
                                        <p:attrNameLst>
                                          <p:attrName>ppt_x</p:attrName>
                                          <p:attrName>ppt_y</p:attrName>
                                        </p:attrNameLst>
                                      </p:cBhvr>
                                      <p:rCtr x="-8320" y="0"/>
                                    </p:animMotion>
                                  </p:childTnLst>
                                </p:cTn>
                              </p:par>
                              <p:par>
                                <p:cTn id="9" presetID="10" presetClass="exit" presetSubtype="0" fill="hold" grpId="1" nodeType="withEffect">
                                  <p:stCondLst>
                                    <p:cond delay="250"/>
                                  </p:stCondLst>
                                  <p:childTnLst>
                                    <p:animEffect transition="out" filter="fade">
                                      <p:cBhvr>
                                        <p:cTn id="10" dur="750"/>
                                        <p:tgtEl>
                                          <p:spTgt spid="6"/>
                                        </p:tgtEl>
                                      </p:cBhvr>
                                    </p:animEffect>
                                    <p:set>
                                      <p:cBhvr>
                                        <p:cTn id="11" dur="1" fill="hold">
                                          <p:stCondLst>
                                            <p:cond delay="749"/>
                                          </p:stCondLst>
                                        </p:cTn>
                                        <p:tgtEl>
                                          <p:spTgt spid="6"/>
                                        </p:tgtEl>
                                        <p:attrNameLst>
                                          <p:attrName>style.visibility</p:attrName>
                                        </p:attrNameLst>
                                      </p:cBhvr>
                                      <p:to>
                                        <p:strVal val="hidden"/>
                                      </p:to>
                                    </p:set>
                                  </p:childTnLst>
                                </p:cTn>
                              </p:par>
                              <p:par>
                                <p:cTn id="12" presetID="10" presetClass="exit" presetSubtype="0" fill="hold" grpId="1" nodeType="withEffect">
                                  <p:stCondLst>
                                    <p:cond delay="250"/>
                                  </p:stCondLst>
                                  <p:childTnLst>
                                    <p:animEffect transition="out" filter="fade">
                                      <p:cBhvr>
                                        <p:cTn id="13" dur="750"/>
                                        <p:tgtEl>
                                          <p:spTgt spid="7"/>
                                        </p:tgtEl>
                                      </p:cBhvr>
                                    </p:animEffect>
                                    <p:set>
                                      <p:cBhvr>
                                        <p:cTn id="14" dur="1" fill="hold">
                                          <p:stCondLst>
                                            <p:cond delay="749"/>
                                          </p:stCondLst>
                                        </p:cTn>
                                        <p:tgtEl>
                                          <p:spTgt spid="7"/>
                                        </p:tgtEl>
                                        <p:attrNameLst>
                                          <p:attrName>style.visibility</p:attrName>
                                        </p:attrNameLst>
                                      </p:cBhvr>
                                      <p:to>
                                        <p:strVal val="hidden"/>
                                      </p:to>
                                    </p:se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25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6" presetClass="emph" presetSubtype="0" fill="hold" nodeType="withEffect">
                                  <p:stCondLst>
                                    <p:cond delay="0"/>
                                  </p:stCondLst>
                                  <p:childTnLst>
                                    <p:animScale>
                                      <p:cBhvr>
                                        <p:cTn id="23" dur="10" fill="hold"/>
                                        <p:tgtEl>
                                          <p:spTgt spid="11"/>
                                        </p:tgtEl>
                                      </p:cBhvr>
                                      <p:by x="1000" y="1000"/>
                                    </p:animScale>
                                  </p:childTnLst>
                                </p:cTn>
                              </p:par>
                              <p:par>
                                <p:cTn id="24" presetID="6" presetClass="emph" presetSubtype="0" decel="100000" fill="hold" nodeType="withEffect">
                                  <p:stCondLst>
                                    <p:cond delay="10"/>
                                  </p:stCondLst>
                                  <p:childTnLst>
                                    <p:animScale>
                                      <p:cBhvr>
                                        <p:cTn id="25" dur="750" fill="hold"/>
                                        <p:tgtEl>
                                          <p:spTgt spid="11"/>
                                        </p:tgtEl>
                                      </p:cBhvr>
                                      <p:by x="9999000" y="9999000"/>
                                    </p:animScale>
                                  </p:childTnLst>
                                </p:cTn>
                              </p:par>
                            </p:childTnLst>
                          </p:cTn>
                        </p:par>
                        <p:par>
                          <p:cTn id="26" fill="hold">
                            <p:stCondLst>
                              <p:cond delay="2010"/>
                            </p:stCondLst>
                            <p:childTnLst>
                              <p:par>
                                <p:cTn id="27" presetID="10" presetClass="entr" presetSubtype="0"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p:bldP spid="9" grpId="0"/>
      <p:bldP spid="10"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2C72F8-D34B-1B4C-B5FA-4ABA327C0F81}"/>
              </a:ext>
            </a:extLst>
          </p:cNvPr>
          <p:cNvSpPr/>
          <p:nvPr/>
        </p:nvSpPr>
        <p:spPr bwMode="auto">
          <a:xfrm>
            <a:off x="5793619" y="1708167"/>
            <a:ext cx="6398382" cy="943012"/>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0" tIns="121920" rIns="419100" bIns="121920" numCol="1" spcCol="0" rtlCol="0" fromWordArt="0" anchor="ctr" anchorCtr="0" forceAA="0" compatLnSpc="1">
            <a:prstTxWarp prst="textNoShape">
              <a:avLst/>
            </a:prstTxWarp>
            <a:noAutofit/>
          </a:bodyPr>
          <a:lstStyle/>
          <a:p>
            <a:pPr marL="0" marR="0" lvl="0" indent="0" defTabSz="776998" eaLnBrk="1" fontAlgn="auto" latinLnBrk="0" hangingPunct="1">
              <a:lnSpc>
                <a:spcPct val="100000"/>
              </a:lnSpc>
              <a:spcBef>
                <a:spcPts val="0"/>
              </a:spcBef>
              <a:spcAft>
                <a:spcPts val="5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mazon Ember"/>
                <a:ea typeface="+mn-ea"/>
                <a:cs typeface="Amazon Ember" panose="020B0603020204020204" pitchFamily="34" charset="0"/>
              </a:rPr>
              <a:t>Centrally define security, governance, and auditing</a:t>
            </a:r>
          </a:p>
        </p:txBody>
      </p:sp>
      <p:grpSp>
        <p:nvGrpSpPr>
          <p:cNvPr id="5" name="Group 4">
            <a:extLst>
              <a:ext uri="{FF2B5EF4-FFF2-40B4-BE49-F238E27FC236}">
                <a16:creationId xmlns:a16="http://schemas.microsoft.com/office/drawing/2014/main" id="{C08CC9C1-0B67-3643-96D4-95F1B73DF54D}"/>
              </a:ext>
            </a:extLst>
          </p:cNvPr>
          <p:cNvGrpSpPr/>
          <p:nvPr/>
        </p:nvGrpSpPr>
        <p:grpSpPr>
          <a:xfrm>
            <a:off x="1563150" y="3551149"/>
            <a:ext cx="3046901" cy="2208071"/>
            <a:chOff x="8175439" y="812896"/>
            <a:chExt cx="5850050" cy="4239496"/>
          </a:xfrm>
        </p:grpSpPr>
        <p:pic>
          <p:nvPicPr>
            <p:cNvPr id="6" name="Picture 5">
              <a:extLst>
                <a:ext uri="{FF2B5EF4-FFF2-40B4-BE49-F238E27FC236}">
                  <a16:creationId xmlns:a16="http://schemas.microsoft.com/office/drawing/2014/main" id="{4923F781-44F9-3041-834F-E9D9BD1059BD}"/>
                </a:ext>
              </a:extLst>
            </p:cNvPr>
            <p:cNvPicPr>
              <a:picLocks noChangeAspect="1"/>
            </p:cNvPicPr>
            <p:nvPr/>
          </p:nvPicPr>
          <p:blipFill rotWithShape="1">
            <a:blip r:embed="rId3">
              <a:lum bright="20000" contrast="-40000"/>
            </a:blip>
            <a:srcRect l="1951" t="-5734" r="6411" b="26646"/>
            <a:stretch/>
          </p:blipFill>
          <p:spPr>
            <a:xfrm>
              <a:off x="9239236" y="2940319"/>
              <a:ext cx="4007063" cy="2013981"/>
            </a:xfrm>
            <a:custGeom>
              <a:avLst/>
              <a:gdLst>
                <a:gd name="connsiteX0" fmla="*/ 2128167 w 4297680"/>
                <a:gd name="connsiteY0" fmla="*/ 0 h 1898443"/>
                <a:gd name="connsiteX1" fmla="*/ 2188949 w 4297680"/>
                <a:gd name="connsiteY1" fmla="*/ 36123 h 1898443"/>
                <a:gd name="connsiteX2" fmla="*/ 2228966 w 4297680"/>
                <a:gd name="connsiteY2" fmla="*/ 55976 h 1898443"/>
                <a:gd name="connsiteX3" fmla="*/ 2223718 w 4297680"/>
                <a:gd name="connsiteY3" fmla="*/ 57267 h 1898443"/>
                <a:gd name="connsiteX4" fmla="*/ 2195268 w 4297680"/>
                <a:gd name="connsiteY4" fmla="*/ 85215 h 1898443"/>
                <a:gd name="connsiteX5" fmla="*/ 2504417 w 4297680"/>
                <a:gd name="connsiteY5" fmla="*/ 199991 h 1898443"/>
                <a:gd name="connsiteX6" fmla="*/ 2590165 w 4297680"/>
                <a:gd name="connsiteY6" fmla="*/ 205301 h 1898443"/>
                <a:gd name="connsiteX7" fmla="*/ 2605542 w 4297680"/>
                <a:gd name="connsiteY7" fmla="*/ 210647 h 1898443"/>
                <a:gd name="connsiteX8" fmla="*/ 3399183 w 4297680"/>
                <a:gd name="connsiteY8" fmla="*/ 330018 h 1898443"/>
                <a:gd name="connsiteX9" fmla="*/ 4239074 w 4297680"/>
                <a:gd name="connsiteY9" fmla="*/ 194778 h 1898443"/>
                <a:gd name="connsiteX10" fmla="*/ 4292765 w 4297680"/>
                <a:gd name="connsiteY10" fmla="*/ 174171 h 1898443"/>
                <a:gd name="connsiteX11" fmla="*/ 4297680 w 4297680"/>
                <a:gd name="connsiteY11" fmla="*/ 229209 h 1898443"/>
                <a:gd name="connsiteX12" fmla="*/ 2148840 w 4297680"/>
                <a:gd name="connsiteY12" fmla="*/ 1898443 h 1898443"/>
                <a:gd name="connsiteX13" fmla="*/ 0 w 4297680"/>
                <a:gd name="connsiteY13" fmla="*/ 229209 h 1898443"/>
                <a:gd name="connsiteX14" fmla="*/ 2589 w 4297680"/>
                <a:gd name="connsiteY14" fmla="*/ 189382 h 1898443"/>
                <a:gd name="connsiteX15" fmla="*/ 16683 w 4297680"/>
                <a:gd name="connsiteY15" fmla="*/ 194779 h 1898443"/>
                <a:gd name="connsiteX16" fmla="*/ 859183 w 4297680"/>
                <a:gd name="connsiteY16" fmla="*/ 330019 h 1898443"/>
                <a:gd name="connsiteX17" fmla="*/ 1462541 w 4297680"/>
                <a:gd name="connsiteY17" fmla="*/ 261802 h 1898443"/>
                <a:gd name="connsiteX18" fmla="*/ 1586661 w 4297680"/>
                <a:gd name="connsiteY18" fmla="*/ 229262 h 1898443"/>
                <a:gd name="connsiteX19" fmla="*/ 1644470 w 4297680"/>
                <a:gd name="connsiteY19" fmla="*/ 229191 h 1898443"/>
                <a:gd name="connsiteX20" fmla="*/ 1768345 w 4297680"/>
                <a:gd name="connsiteY20" fmla="*/ 214620 h 1898443"/>
                <a:gd name="connsiteX21" fmla="*/ 2070685 w 4297680"/>
                <a:gd name="connsiteY21" fmla="*/ 82947 h 1898443"/>
                <a:gd name="connsiteX22" fmla="*/ 2040734 w 4297680"/>
                <a:gd name="connsiteY22" fmla="*/ 56613 h 1898443"/>
                <a:gd name="connsiteX23" fmla="*/ 2028971 w 4297680"/>
                <a:gd name="connsiteY23" fmla="*/ 54401 h 189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97680" h="1898443">
                  <a:moveTo>
                    <a:pt x="2128167" y="0"/>
                  </a:moveTo>
                  <a:lnTo>
                    <a:pt x="2188949" y="36123"/>
                  </a:lnTo>
                  <a:lnTo>
                    <a:pt x="2228966" y="55976"/>
                  </a:lnTo>
                  <a:lnTo>
                    <a:pt x="2223718" y="57267"/>
                  </a:lnTo>
                  <a:cubicBezTo>
                    <a:pt x="2206562" y="64911"/>
                    <a:pt x="2196494" y="74305"/>
                    <a:pt x="2195268" y="85215"/>
                  </a:cubicBezTo>
                  <a:cubicBezTo>
                    <a:pt x="2190361" y="128857"/>
                    <a:pt x="2328771" y="180244"/>
                    <a:pt x="2504417" y="199991"/>
                  </a:cubicBezTo>
                  <a:lnTo>
                    <a:pt x="2590165" y="205301"/>
                  </a:lnTo>
                  <a:lnTo>
                    <a:pt x="2605542" y="210647"/>
                  </a:lnTo>
                  <a:cubicBezTo>
                    <a:pt x="2851314" y="287690"/>
                    <a:pt x="3119054" y="330018"/>
                    <a:pt x="3399183" y="330018"/>
                  </a:cubicBezTo>
                  <a:cubicBezTo>
                    <a:pt x="3696859" y="330018"/>
                    <a:pt x="3980722" y="281858"/>
                    <a:pt x="4239074" y="194778"/>
                  </a:cubicBezTo>
                  <a:lnTo>
                    <a:pt x="4292765" y="174171"/>
                  </a:lnTo>
                  <a:lnTo>
                    <a:pt x="4297680" y="229209"/>
                  </a:lnTo>
                  <a:cubicBezTo>
                    <a:pt x="4297680" y="1151101"/>
                    <a:pt x="3335612" y="1898443"/>
                    <a:pt x="2148840" y="1898443"/>
                  </a:cubicBezTo>
                  <a:cubicBezTo>
                    <a:pt x="962068" y="1898443"/>
                    <a:pt x="0" y="1151101"/>
                    <a:pt x="0" y="229209"/>
                  </a:cubicBezTo>
                  <a:lnTo>
                    <a:pt x="2589" y="189382"/>
                  </a:lnTo>
                  <a:lnTo>
                    <a:pt x="16683" y="194779"/>
                  </a:lnTo>
                  <a:cubicBezTo>
                    <a:pt x="275670" y="281859"/>
                    <a:pt x="560379" y="330019"/>
                    <a:pt x="859183" y="330019"/>
                  </a:cubicBezTo>
                  <a:cubicBezTo>
                    <a:pt x="1068487" y="330019"/>
                    <a:pt x="1270961" y="306210"/>
                    <a:pt x="1462541" y="261802"/>
                  </a:cubicBezTo>
                  <a:lnTo>
                    <a:pt x="1586661" y="229262"/>
                  </a:lnTo>
                  <a:lnTo>
                    <a:pt x="1644470" y="229191"/>
                  </a:lnTo>
                  <a:cubicBezTo>
                    <a:pt x="1682894" y="226786"/>
                    <a:pt x="1724774" y="221974"/>
                    <a:pt x="1768345" y="214620"/>
                  </a:cubicBezTo>
                  <a:cubicBezTo>
                    <a:pt x="1942632" y="185203"/>
                    <a:pt x="2077994" y="126252"/>
                    <a:pt x="2070685" y="82947"/>
                  </a:cubicBezTo>
                  <a:cubicBezTo>
                    <a:pt x="2068857" y="72121"/>
                    <a:pt x="2058286" y="63298"/>
                    <a:pt x="2040734" y="56613"/>
                  </a:cubicBezTo>
                  <a:lnTo>
                    <a:pt x="2028971" y="54401"/>
                  </a:lnTo>
                  <a:close/>
                </a:path>
              </a:pathLst>
            </a:custGeom>
          </p:spPr>
        </p:pic>
        <p:sp>
          <p:nvSpPr>
            <p:cNvPr id="7" name="Freeform 20">
              <a:extLst>
                <a:ext uri="{FF2B5EF4-FFF2-40B4-BE49-F238E27FC236}">
                  <a16:creationId xmlns:a16="http://schemas.microsoft.com/office/drawing/2014/main" id="{5001F19A-9826-9F45-AFC7-F49B4E9425AC}"/>
                </a:ext>
              </a:extLst>
            </p:cNvPr>
            <p:cNvSpPr>
              <a:spLocks/>
            </p:cNvSpPr>
            <p:nvPr/>
          </p:nvSpPr>
          <p:spPr bwMode="auto">
            <a:xfrm>
              <a:off x="9265502" y="2993157"/>
              <a:ext cx="3980796" cy="176769"/>
            </a:xfrm>
            <a:custGeom>
              <a:avLst/>
              <a:gdLst>
                <a:gd name="T0" fmla="*/ 0 w 537"/>
                <a:gd name="T1" fmla="*/ 6 h 31"/>
                <a:gd name="T2" fmla="*/ 33 w 537"/>
                <a:gd name="T3" fmla="*/ 16 h 31"/>
                <a:gd name="T4" fmla="*/ 190 w 537"/>
                <a:gd name="T5" fmla="*/ 16 h 31"/>
                <a:gd name="T6" fmla="*/ 190 w 537"/>
                <a:gd name="T7" fmla="*/ 16 h 31"/>
                <a:gd name="T8" fmla="*/ 347 w 537"/>
                <a:gd name="T9" fmla="*/ 16 h 31"/>
                <a:gd name="T10" fmla="*/ 347 w 537"/>
                <a:gd name="T11" fmla="*/ 16 h 31"/>
                <a:gd name="T12" fmla="*/ 504 w 537"/>
                <a:gd name="T13" fmla="*/ 16 h 31"/>
                <a:gd name="T14" fmla="*/ 537 w 537"/>
                <a:gd name="T15" fmla="*/ 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7" h="31">
                  <a:moveTo>
                    <a:pt x="0" y="6"/>
                  </a:moveTo>
                  <a:cubicBezTo>
                    <a:pt x="33" y="16"/>
                    <a:pt x="33" y="16"/>
                    <a:pt x="33" y="16"/>
                  </a:cubicBezTo>
                  <a:cubicBezTo>
                    <a:pt x="84" y="31"/>
                    <a:pt x="139" y="31"/>
                    <a:pt x="190" y="16"/>
                  </a:cubicBezTo>
                  <a:cubicBezTo>
                    <a:pt x="190" y="16"/>
                    <a:pt x="190" y="16"/>
                    <a:pt x="190" y="16"/>
                  </a:cubicBezTo>
                  <a:cubicBezTo>
                    <a:pt x="241" y="0"/>
                    <a:pt x="296" y="0"/>
                    <a:pt x="347" y="16"/>
                  </a:cubicBezTo>
                  <a:cubicBezTo>
                    <a:pt x="347" y="16"/>
                    <a:pt x="347" y="16"/>
                    <a:pt x="347" y="16"/>
                  </a:cubicBezTo>
                  <a:cubicBezTo>
                    <a:pt x="399" y="31"/>
                    <a:pt x="453" y="31"/>
                    <a:pt x="504" y="16"/>
                  </a:cubicBezTo>
                  <a:cubicBezTo>
                    <a:pt x="537" y="6"/>
                    <a:pt x="537" y="6"/>
                    <a:pt x="537" y="6"/>
                  </a:cubicBezTo>
                </a:path>
              </a:pathLst>
            </a:cu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474746"/>
                </a:solidFill>
                <a:effectLst/>
                <a:uLnTx/>
                <a:uFillTx/>
              </a:endParaRPr>
            </a:p>
          </p:txBody>
        </p:sp>
        <p:sp>
          <p:nvSpPr>
            <p:cNvPr id="8" name="Oval 21">
              <a:extLst>
                <a:ext uri="{FF2B5EF4-FFF2-40B4-BE49-F238E27FC236}">
                  <a16:creationId xmlns:a16="http://schemas.microsoft.com/office/drawing/2014/main" id="{2ACFC60B-2FFD-8E48-9B36-14A1C847D6A4}"/>
                </a:ext>
              </a:extLst>
            </p:cNvPr>
            <p:cNvSpPr>
              <a:spLocks noChangeArrowheads="1"/>
            </p:cNvSpPr>
            <p:nvPr/>
          </p:nvSpPr>
          <p:spPr bwMode="auto">
            <a:xfrm>
              <a:off x="9245219" y="1427011"/>
              <a:ext cx="4021361" cy="3625381"/>
            </a:xfrm>
            <a:prstGeom prst="ellipse">
              <a:avLst/>
            </a:pr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474746"/>
                </a:solidFill>
                <a:effectLst/>
                <a:uLnTx/>
                <a:uFillTx/>
              </a:endParaRPr>
            </a:p>
          </p:txBody>
        </p:sp>
        <p:sp>
          <p:nvSpPr>
            <p:cNvPr id="9" name="Freeform 20">
              <a:extLst>
                <a:ext uri="{FF2B5EF4-FFF2-40B4-BE49-F238E27FC236}">
                  <a16:creationId xmlns:a16="http://schemas.microsoft.com/office/drawing/2014/main" id="{C0BE8CA5-A9A8-F64A-BE9A-B2142DF10093}"/>
                </a:ext>
              </a:extLst>
            </p:cNvPr>
            <p:cNvSpPr>
              <a:spLocks/>
            </p:cNvSpPr>
            <p:nvPr/>
          </p:nvSpPr>
          <p:spPr bwMode="auto">
            <a:xfrm>
              <a:off x="9265501" y="2737129"/>
              <a:ext cx="3980796" cy="176769"/>
            </a:xfrm>
            <a:custGeom>
              <a:avLst/>
              <a:gdLst>
                <a:gd name="T0" fmla="*/ 0 w 537"/>
                <a:gd name="T1" fmla="*/ 6 h 31"/>
                <a:gd name="T2" fmla="*/ 33 w 537"/>
                <a:gd name="T3" fmla="*/ 16 h 31"/>
                <a:gd name="T4" fmla="*/ 190 w 537"/>
                <a:gd name="T5" fmla="*/ 16 h 31"/>
                <a:gd name="T6" fmla="*/ 190 w 537"/>
                <a:gd name="T7" fmla="*/ 16 h 31"/>
                <a:gd name="T8" fmla="*/ 347 w 537"/>
                <a:gd name="T9" fmla="*/ 16 h 31"/>
                <a:gd name="T10" fmla="*/ 347 w 537"/>
                <a:gd name="T11" fmla="*/ 16 h 31"/>
                <a:gd name="T12" fmla="*/ 504 w 537"/>
                <a:gd name="T13" fmla="*/ 16 h 31"/>
                <a:gd name="T14" fmla="*/ 537 w 537"/>
                <a:gd name="T15" fmla="*/ 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7" h="31">
                  <a:moveTo>
                    <a:pt x="0" y="6"/>
                  </a:moveTo>
                  <a:cubicBezTo>
                    <a:pt x="33" y="16"/>
                    <a:pt x="33" y="16"/>
                    <a:pt x="33" y="16"/>
                  </a:cubicBezTo>
                  <a:cubicBezTo>
                    <a:pt x="84" y="31"/>
                    <a:pt x="139" y="31"/>
                    <a:pt x="190" y="16"/>
                  </a:cubicBezTo>
                  <a:cubicBezTo>
                    <a:pt x="190" y="16"/>
                    <a:pt x="190" y="16"/>
                    <a:pt x="190" y="16"/>
                  </a:cubicBezTo>
                  <a:cubicBezTo>
                    <a:pt x="241" y="0"/>
                    <a:pt x="296" y="0"/>
                    <a:pt x="347" y="16"/>
                  </a:cubicBezTo>
                  <a:cubicBezTo>
                    <a:pt x="347" y="16"/>
                    <a:pt x="347" y="16"/>
                    <a:pt x="347" y="16"/>
                  </a:cubicBezTo>
                  <a:cubicBezTo>
                    <a:pt x="399" y="31"/>
                    <a:pt x="453" y="31"/>
                    <a:pt x="504" y="16"/>
                  </a:cubicBezTo>
                  <a:cubicBezTo>
                    <a:pt x="537" y="6"/>
                    <a:pt x="537" y="6"/>
                    <a:pt x="537" y="6"/>
                  </a:cubicBezTo>
                </a:path>
              </a:pathLst>
            </a:custGeom>
            <a:noFill/>
            <a:ln w="254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474746"/>
                </a:solidFill>
                <a:effectLst/>
                <a:uLnTx/>
                <a:uFillTx/>
              </a:endParaRPr>
            </a:p>
          </p:txBody>
        </p:sp>
        <p:sp>
          <p:nvSpPr>
            <p:cNvPr id="10" name="Rounded Rectangle 9">
              <a:extLst>
                <a:ext uri="{FF2B5EF4-FFF2-40B4-BE49-F238E27FC236}">
                  <a16:creationId xmlns:a16="http://schemas.microsoft.com/office/drawing/2014/main" id="{3938B5B9-417C-6C45-9E53-494DF988CEEC}"/>
                </a:ext>
              </a:extLst>
            </p:cNvPr>
            <p:cNvSpPr/>
            <p:nvPr/>
          </p:nvSpPr>
          <p:spPr bwMode="auto">
            <a:xfrm>
              <a:off x="8175439" y="812896"/>
              <a:ext cx="5850050" cy="1916237"/>
            </a:xfrm>
            <a:prstGeom prst="roundRect">
              <a:avLst/>
            </a:prstGeom>
            <a:solidFill>
              <a:srgbClr val="1B2047"/>
            </a:solidFill>
            <a:ln w="6350" cap="flat" cmpd="sng" algn="ctr">
              <a:noFill/>
              <a:prstDash val="solid"/>
              <a:miter lim="800000"/>
              <a:headEnd type="none" w="med" len="med"/>
              <a:tailEnd type="none" w="med" len="med"/>
            </a:ln>
            <a:effectLst/>
          </p:spPr>
          <p:txBody>
            <a:bodyPr rot="0" spcFirstLastPara="0" vertOverflow="overflow" horzOverflow="overflow" vert="horz" wrap="square" lIns="95250" tIns="76200" rIns="95250" bIns="76200" numCol="1" spcCol="0" rtlCol="0" fromWordArt="0" anchor="t" anchorCtr="0" forceAA="0" compatLnSpc="1">
              <a:prstTxWarp prst="textNoShape">
                <a:avLst/>
              </a:prstTxWarp>
              <a:noAutofit/>
            </a:bodyPr>
            <a:lstStyle/>
            <a:p>
              <a:pPr marL="0" marR="0" lvl="0" indent="0" algn="ctr" defTabSz="485643" eaLnBrk="1" fontAlgn="base" latinLnBrk="0" hangingPunct="1">
                <a:lnSpc>
                  <a:spcPct val="90000"/>
                </a:lnSpc>
                <a:spcBef>
                  <a:spcPct val="0"/>
                </a:spcBef>
                <a:spcAft>
                  <a:spcPct val="0"/>
                </a:spcAft>
                <a:buClrTx/>
                <a:buSzTx/>
                <a:buFontTx/>
                <a:buNone/>
                <a:tabLst/>
                <a:defRPr/>
              </a:pPr>
              <a:endParaRPr kumimoji="0" lang="en-US" sz="125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Amazon Ember" panose="020B0603020204020204" pitchFamily="34" charset="0"/>
                <a:cs typeface="Amazon Ember" panose="020B0603020204020204" pitchFamily="34" charset="0"/>
              </a:endParaRPr>
            </a:p>
          </p:txBody>
        </p:sp>
      </p:grpSp>
      <p:grpSp>
        <p:nvGrpSpPr>
          <p:cNvPr id="11" name="Group 10">
            <a:extLst>
              <a:ext uri="{FF2B5EF4-FFF2-40B4-BE49-F238E27FC236}">
                <a16:creationId xmlns:a16="http://schemas.microsoft.com/office/drawing/2014/main" id="{6C38BBD3-6641-6D42-81DA-7A58D6883F29}"/>
              </a:ext>
            </a:extLst>
          </p:cNvPr>
          <p:cNvGrpSpPr/>
          <p:nvPr/>
        </p:nvGrpSpPr>
        <p:grpSpPr>
          <a:xfrm>
            <a:off x="3198862" y="3690969"/>
            <a:ext cx="774607" cy="473128"/>
            <a:chOff x="1080588" y="2509103"/>
            <a:chExt cx="1487246" cy="908406"/>
          </a:xfrm>
        </p:grpSpPr>
        <p:sp>
          <p:nvSpPr>
            <p:cNvPr id="12" name="TextBox 11">
              <a:extLst>
                <a:ext uri="{FF2B5EF4-FFF2-40B4-BE49-F238E27FC236}">
                  <a16:creationId xmlns:a16="http://schemas.microsoft.com/office/drawing/2014/main" id="{00DC0E8F-8135-AB4D-87BF-A761DB7893A0}"/>
                </a:ext>
              </a:extLst>
            </p:cNvPr>
            <p:cNvSpPr txBox="1"/>
            <p:nvPr/>
          </p:nvSpPr>
          <p:spPr>
            <a:xfrm>
              <a:off x="1080588" y="3143189"/>
              <a:ext cx="1487246" cy="274320"/>
            </a:xfrm>
            <a:prstGeom prst="rect">
              <a:avLst/>
            </a:prstGeom>
            <a:noFill/>
          </p:spPr>
          <p:txBody>
            <a:bodyPr wrap="square" lIns="0" tIns="0" rIns="0" bIns="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67" b="0" i="0" u="none" strike="noStrike" kern="0" cap="none" spc="0" normalizeH="0" baseline="0" noProof="0" dirty="0">
                  <a:ln>
                    <a:noFill/>
                  </a:ln>
                  <a:solidFill>
                    <a:srgbClr val="FFFFFF"/>
                  </a:solidFill>
                  <a:effectLst/>
                  <a:uLnTx/>
                  <a:uFillTx/>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67" b="0" i="0" u="none" strike="noStrike" kern="0" cap="none" spc="0" normalizeH="0" baseline="0" noProof="0" dirty="0">
                  <a:ln>
                    <a:noFill/>
                  </a:ln>
                  <a:solidFill>
                    <a:srgbClr val="FFFFFF"/>
                  </a:solidFill>
                  <a:effectLst/>
                  <a:uLnTx/>
                  <a:uFillTx/>
                </a:rPr>
                <a:t>Catalog</a:t>
              </a:r>
            </a:p>
          </p:txBody>
        </p:sp>
        <p:pic>
          <p:nvPicPr>
            <p:cNvPr id="13" name="Graphic 108">
              <a:extLst>
                <a:ext uri="{FF2B5EF4-FFF2-40B4-BE49-F238E27FC236}">
                  <a16:creationId xmlns:a16="http://schemas.microsoft.com/office/drawing/2014/main" id="{DDC85CB2-EAA4-754F-9BF4-8FB61080C780}"/>
                </a:ext>
              </a:extLst>
            </p:cNvPr>
            <p:cNvPicPr>
              <a:picLocks noChangeAspect="1"/>
            </p:cNvPicPr>
            <p:nvPr/>
          </p:nvPicPr>
          <p:blipFill>
            <a:blip r:embed="rId4">
              <a:lum bright="70000" contrast="-70000"/>
              <a:extLst>
                <a:ext uri="{96DAC541-7B7A-43D3-8B79-37D633B846F1}">
                  <asvg:svgBlip xmlns:asvg="http://schemas.microsoft.com/office/drawing/2016/SVG/main" r:embed="rId5"/>
                </a:ext>
              </a:extLst>
            </a:blip>
            <a:stretch>
              <a:fillRect/>
            </a:stretch>
          </p:blipFill>
          <p:spPr>
            <a:xfrm>
              <a:off x="1549890" y="2509103"/>
              <a:ext cx="548640" cy="548640"/>
            </a:xfrm>
            <a:prstGeom prst="rect">
              <a:avLst/>
            </a:prstGeom>
          </p:spPr>
        </p:pic>
      </p:grpSp>
      <p:sp>
        <p:nvSpPr>
          <p:cNvPr id="14" name="Rounded Rectangle 13">
            <a:extLst>
              <a:ext uri="{FF2B5EF4-FFF2-40B4-BE49-F238E27FC236}">
                <a16:creationId xmlns:a16="http://schemas.microsoft.com/office/drawing/2014/main" id="{2F4A0231-5DF2-F145-8EC8-89356C910122}"/>
              </a:ext>
            </a:extLst>
          </p:cNvPr>
          <p:cNvSpPr/>
          <p:nvPr/>
        </p:nvSpPr>
        <p:spPr>
          <a:xfrm>
            <a:off x="1932106" y="3635578"/>
            <a:ext cx="2330520" cy="796843"/>
          </a:xfrm>
          <a:prstGeom prst="roundRect">
            <a:avLst/>
          </a:prstGeom>
          <a:no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37"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CEC31B12-1847-DC47-9ED4-FB1C3D8342BA}"/>
              </a:ext>
            </a:extLst>
          </p:cNvPr>
          <p:cNvGrpSpPr/>
          <p:nvPr/>
        </p:nvGrpSpPr>
        <p:grpSpPr>
          <a:xfrm>
            <a:off x="2572153" y="3703752"/>
            <a:ext cx="553005" cy="457648"/>
            <a:chOff x="58444" y="4760916"/>
            <a:chExt cx="1061770" cy="878684"/>
          </a:xfrm>
        </p:grpSpPr>
        <p:sp>
          <p:nvSpPr>
            <p:cNvPr id="16" name="TextBox 15">
              <a:extLst>
                <a:ext uri="{FF2B5EF4-FFF2-40B4-BE49-F238E27FC236}">
                  <a16:creationId xmlns:a16="http://schemas.microsoft.com/office/drawing/2014/main" id="{540AECD2-7E95-8742-B972-C1102D3DAB99}"/>
                </a:ext>
              </a:extLst>
            </p:cNvPr>
            <p:cNvSpPr txBox="1"/>
            <p:nvPr/>
          </p:nvSpPr>
          <p:spPr>
            <a:xfrm>
              <a:off x="58444" y="5365280"/>
              <a:ext cx="1061770" cy="274320"/>
            </a:xfrm>
            <a:prstGeom prst="rect">
              <a:avLst/>
            </a:prstGeom>
            <a:noFill/>
          </p:spPr>
          <p:txBody>
            <a:bodyPr wrap="square" lIns="0" tIns="0" rIns="0" bIns="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67" b="0" i="0" u="none" strike="noStrike" kern="0" cap="none" spc="0" normalizeH="0" baseline="0" noProof="0" dirty="0">
                  <a:ln>
                    <a:noFill/>
                  </a:ln>
                  <a:solidFill>
                    <a:srgbClr val="FFFFFF"/>
                  </a:solidFill>
                  <a:effectLst/>
                  <a:uLnTx/>
                  <a:uFillTx/>
                </a:rPr>
                <a:t>Access Control</a:t>
              </a:r>
            </a:p>
          </p:txBody>
        </p:sp>
        <p:pic>
          <p:nvPicPr>
            <p:cNvPr id="17" name="Graphic 49">
              <a:extLst>
                <a:ext uri="{FF2B5EF4-FFF2-40B4-BE49-F238E27FC236}">
                  <a16:creationId xmlns:a16="http://schemas.microsoft.com/office/drawing/2014/main" id="{9EF3DEDB-CB94-364B-8FCF-D87F1F562878}"/>
                </a:ext>
              </a:extLst>
            </p:cNvPr>
            <p:cNvPicPr>
              <a:picLocks noChangeAspect="1"/>
            </p:cNvPicPr>
            <p:nvPr/>
          </p:nvPicPr>
          <p:blipFill>
            <a:blip r:embed="rId6">
              <a:lum bright="70000" contrast="-70000"/>
              <a:extLst>
                <a:ext uri="{96DAC541-7B7A-43D3-8B79-37D633B846F1}">
                  <asvg:svgBlip xmlns:asvg="http://schemas.microsoft.com/office/drawing/2016/SVG/main" r:embed="rId7"/>
                </a:ext>
              </a:extLst>
            </a:blip>
            <a:stretch>
              <a:fillRect/>
            </a:stretch>
          </p:blipFill>
          <p:spPr>
            <a:xfrm>
              <a:off x="315009" y="4760916"/>
              <a:ext cx="548640" cy="548640"/>
            </a:xfrm>
            <a:prstGeom prst="rect">
              <a:avLst/>
            </a:prstGeom>
          </p:spPr>
        </p:pic>
      </p:grpSp>
      <p:sp>
        <p:nvSpPr>
          <p:cNvPr id="18" name="TextBox 17">
            <a:extLst>
              <a:ext uri="{FF2B5EF4-FFF2-40B4-BE49-F238E27FC236}">
                <a16:creationId xmlns:a16="http://schemas.microsoft.com/office/drawing/2014/main" id="{B2E6CB0C-4747-EE42-AF8F-4183E43D5A2D}"/>
              </a:ext>
            </a:extLst>
          </p:cNvPr>
          <p:cNvSpPr txBox="1"/>
          <p:nvPr/>
        </p:nvSpPr>
        <p:spPr>
          <a:xfrm>
            <a:off x="2646355" y="4912478"/>
            <a:ext cx="1117615" cy="41306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42" b="0" i="0" u="none" strike="noStrike" kern="0" cap="none" spc="0" normalizeH="0" baseline="0" noProof="0" dirty="0">
                <a:ln>
                  <a:noFill/>
                </a:ln>
                <a:solidFill>
                  <a:srgbClr val="FFFFFF"/>
                </a:solidFill>
                <a:effectLst/>
                <a:uLnTx/>
                <a:uFillTx/>
              </a:rPr>
              <a:t>Amazon S3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42" b="0" i="0" u="none" strike="noStrike" kern="0" cap="none" spc="0" normalizeH="0" baseline="0" noProof="0" dirty="0">
                <a:ln>
                  <a:noFill/>
                </a:ln>
                <a:solidFill>
                  <a:srgbClr val="FFFFFF"/>
                </a:solidFill>
                <a:effectLst/>
                <a:uLnTx/>
                <a:uFillTx/>
              </a:rPr>
              <a:t>data lake storage</a:t>
            </a:r>
          </a:p>
        </p:txBody>
      </p:sp>
      <p:grpSp>
        <p:nvGrpSpPr>
          <p:cNvPr id="19" name="Group 18">
            <a:extLst>
              <a:ext uri="{FF2B5EF4-FFF2-40B4-BE49-F238E27FC236}">
                <a16:creationId xmlns:a16="http://schemas.microsoft.com/office/drawing/2014/main" id="{E1CB8CAD-F9EA-3A41-8BF6-8B69E291943C}"/>
              </a:ext>
            </a:extLst>
          </p:cNvPr>
          <p:cNvGrpSpPr/>
          <p:nvPr/>
        </p:nvGrpSpPr>
        <p:grpSpPr>
          <a:xfrm>
            <a:off x="1659749" y="3413636"/>
            <a:ext cx="544713" cy="558570"/>
            <a:chOff x="2442023" y="1479355"/>
            <a:chExt cx="1719067" cy="1719072"/>
          </a:xfrm>
        </p:grpSpPr>
        <p:sp>
          <p:nvSpPr>
            <p:cNvPr id="20" name="Freeform: Shape 142">
              <a:extLst>
                <a:ext uri="{FF2B5EF4-FFF2-40B4-BE49-F238E27FC236}">
                  <a16:creationId xmlns:a16="http://schemas.microsoft.com/office/drawing/2014/main" id="{9814A32C-D4D6-364A-92FD-829236DACA58}"/>
                </a:ext>
              </a:extLst>
            </p:cNvPr>
            <p:cNvSpPr>
              <a:spLocks noChangeAspect="1"/>
            </p:cNvSpPr>
            <p:nvPr/>
          </p:nvSpPr>
          <p:spPr>
            <a:xfrm>
              <a:off x="2442023" y="1479355"/>
              <a:ext cx="1719067" cy="1719072"/>
            </a:xfrm>
            <a:custGeom>
              <a:avLst/>
              <a:gdLst>
                <a:gd name="connsiteX0" fmla="*/ 0 w 1737358"/>
                <a:gd name="connsiteY0" fmla="*/ 868681 h 1737362"/>
                <a:gd name="connsiteX1" fmla="*/ 868679 w 1737358"/>
                <a:gd name="connsiteY1" fmla="*/ 0 h 1737362"/>
                <a:gd name="connsiteX2" fmla="*/ 1737358 w 1737358"/>
                <a:gd name="connsiteY2" fmla="*/ 868681 h 1737362"/>
                <a:gd name="connsiteX3" fmla="*/ 868679 w 1737358"/>
                <a:gd name="connsiteY3" fmla="*/ 1737362 h 1737362"/>
                <a:gd name="connsiteX4" fmla="*/ 0 w 1737358"/>
                <a:gd name="connsiteY4" fmla="*/ 868681 h 17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8" h="1737362">
                  <a:moveTo>
                    <a:pt x="0" y="868681"/>
                  </a:moveTo>
                  <a:cubicBezTo>
                    <a:pt x="0" y="388922"/>
                    <a:pt x="388921" y="0"/>
                    <a:pt x="868679" y="0"/>
                  </a:cubicBezTo>
                  <a:cubicBezTo>
                    <a:pt x="1348437" y="0"/>
                    <a:pt x="1737358" y="388922"/>
                    <a:pt x="1737358" y="868681"/>
                  </a:cubicBezTo>
                  <a:cubicBezTo>
                    <a:pt x="1737358" y="1348440"/>
                    <a:pt x="1348437" y="1737362"/>
                    <a:pt x="868679" y="1737362"/>
                  </a:cubicBezTo>
                  <a:cubicBezTo>
                    <a:pt x="388921" y="1737362"/>
                    <a:pt x="0" y="1348440"/>
                    <a:pt x="0" y="868681"/>
                  </a:cubicBezTo>
                  <a:close/>
                </a:path>
              </a:pathLst>
            </a:custGeom>
            <a:gradFill flip="none" rotWithShape="1">
              <a:gsLst>
                <a:gs pos="0">
                  <a:srgbClr val="542CAF"/>
                </a:gs>
                <a:gs pos="100000">
                  <a:srgbClr val="9A60F7"/>
                </a:gs>
              </a:gsLst>
              <a:lin ang="18900000" scaled="1"/>
              <a:tileRect/>
            </a:gradFill>
            <a:ln w="28575" cap="flat" cmpd="sng" algn="ctr">
              <a:noFill/>
              <a:prstDash val="solid"/>
              <a:miter lim="800000"/>
            </a:ln>
            <a:effectLst/>
          </p:spPr>
          <p:txBody>
            <a:bodyPr spcFirstLastPara="0" vert="horz" wrap="square" lIns="304100" tIns="304101" rIns="304100" bIns="304101" numCol="1" spcCol="1270" anchor="ctr" anchorCtr="0">
              <a:noAutofit/>
            </a:bodyPr>
            <a:lstStyle/>
            <a:p>
              <a:pPr marL="0" marR="0" lvl="0" indent="0" algn="ctr" defTabSz="1074165" eaLnBrk="1" fontAlgn="auto" latinLnBrk="0" hangingPunct="1">
                <a:lnSpc>
                  <a:spcPct val="90000"/>
                </a:lnSpc>
                <a:spcBef>
                  <a:spcPts val="0"/>
                </a:spcBef>
                <a:spcAft>
                  <a:spcPct val="35000"/>
                </a:spcAft>
                <a:buClrTx/>
                <a:buSzTx/>
                <a:buFontTx/>
                <a:buNone/>
                <a:tabLst/>
                <a:defRPr/>
              </a:pPr>
              <a:endParaRPr kumimoji="0" lang="en-US" sz="2417"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21" name="Graphic 19">
              <a:extLst>
                <a:ext uri="{FF2B5EF4-FFF2-40B4-BE49-F238E27FC236}">
                  <a16:creationId xmlns:a16="http://schemas.microsoft.com/office/drawing/2014/main" id="{B4E4769B-CC58-014B-9224-7DD2C33FCEC1}"/>
                </a:ext>
              </a:extLst>
            </p:cNvPr>
            <p:cNvGrpSpPr/>
            <p:nvPr/>
          </p:nvGrpSpPr>
          <p:grpSpPr>
            <a:xfrm>
              <a:off x="2836355" y="1794275"/>
              <a:ext cx="917497" cy="986340"/>
              <a:chOff x="-856864" y="1369669"/>
              <a:chExt cx="421752" cy="463133"/>
            </a:xfrm>
            <a:solidFill>
              <a:srgbClr val="FFFFFF"/>
            </a:solidFill>
          </p:grpSpPr>
          <p:sp>
            <p:nvSpPr>
              <p:cNvPr id="22" name="Freeform: Shape 183">
                <a:extLst>
                  <a:ext uri="{FF2B5EF4-FFF2-40B4-BE49-F238E27FC236}">
                    <a16:creationId xmlns:a16="http://schemas.microsoft.com/office/drawing/2014/main" id="{AB23E46B-ED08-EE48-890A-F2A548223D5B}"/>
                  </a:ext>
                </a:extLst>
              </p:cNvPr>
              <p:cNvSpPr/>
              <p:nvPr/>
            </p:nvSpPr>
            <p:spPr>
              <a:xfrm>
                <a:off x="-856864" y="1410205"/>
                <a:ext cx="421752" cy="422596"/>
              </a:xfrm>
              <a:custGeom>
                <a:avLst/>
                <a:gdLst>
                  <a:gd name="connsiteX0" fmla="*/ 210933 w 421752"/>
                  <a:gd name="connsiteY0" fmla="*/ 422597 h 422596"/>
                  <a:gd name="connsiteX1" fmla="*/ 195002 w 421752"/>
                  <a:gd name="connsiteY1" fmla="*/ 422028 h 422596"/>
                  <a:gd name="connsiteX2" fmla="*/ 50866 w 421752"/>
                  <a:gd name="connsiteY2" fmla="*/ 349391 h 422596"/>
                  <a:gd name="connsiteX3" fmla="*/ 25737 w 421752"/>
                  <a:gd name="connsiteY3" fmla="*/ 110427 h 422596"/>
                  <a:gd name="connsiteX4" fmla="*/ 42331 w 421752"/>
                  <a:gd name="connsiteY4" fmla="*/ 119910 h 422596"/>
                  <a:gd name="connsiteX5" fmla="*/ 119516 w 421752"/>
                  <a:gd name="connsiteY5" fmla="*/ 380273 h 422596"/>
                  <a:gd name="connsiteX6" fmla="*/ 379879 w 421752"/>
                  <a:gd name="connsiteY6" fmla="*/ 303089 h 422596"/>
                  <a:gd name="connsiteX7" fmla="*/ 302695 w 421752"/>
                  <a:gd name="connsiteY7" fmla="*/ 42726 h 422596"/>
                  <a:gd name="connsiteX8" fmla="*/ 165037 w 421752"/>
                  <a:gd name="connsiteY8" fmla="*/ 25083 h 422596"/>
                  <a:gd name="connsiteX9" fmla="*/ 160580 w 421752"/>
                  <a:gd name="connsiteY9" fmla="*/ 6118 h 422596"/>
                  <a:gd name="connsiteX10" fmla="*/ 415635 w 421752"/>
                  <a:gd name="connsiteY10" fmla="*/ 160715 h 422596"/>
                  <a:gd name="connsiteX11" fmla="*/ 261038 w 421752"/>
                  <a:gd name="connsiteY11" fmla="*/ 415769 h 422596"/>
                  <a:gd name="connsiteX12" fmla="*/ 210933 w 421752"/>
                  <a:gd name="connsiteY12" fmla="*/ 421838 h 42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752" h="422596">
                    <a:moveTo>
                      <a:pt x="210933" y="422597"/>
                    </a:moveTo>
                    <a:cubicBezTo>
                      <a:pt x="205623" y="422597"/>
                      <a:pt x="200313" y="422407"/>
                      <a:pt x="195002" y="422028"/>
                    </a:cubicBezTo>
                    <a:cubicBezTo>
                      <a:pt x="139183" y="418041"/>
                      <a:pt x="87280" y="391884"/>
                      <a:pt x="50866" y="349391"/>
                    </a:cubicBezTo>
                    <a:cubicBezTo>
                      <a:pt x="-6217" y="282638"/>
                      <a:pt x="-16212" y="187594"/>
                      <a:pt x="25737" y="110427"/>
                    </a:cubicBezTo>
                    <a:lnTo>
                      <a:pt x="42331" y="119910"/>
                    </a:lnTo>
                    <a:cubicBezTo>
                      <a:pt x="-8252" y="213121"/>
                      <a:pt x="26305" y="329690"/>
                      <a:pt x="119516" y="380273"/>
                    </a:cubicBezTo>
                    <a:cubicBezTo>
                      <a:pt x="212727" y="430857"/>
                      <a:pt x="329296" y="396300"/>
                      <a:pt x="379879" y="303089"/>
                    </a:cubicBezTo>
                    <a:cubicBezTo>
                      <a:pt x="430462" y="209878"/>
                      <a:pt x="395906" y="93309"/>
                      <a:pt x="302695" y="42726"/>
                    </a:cubicBezTo>
                    <a:cubicBezTo>
                      <a:pt x="260613" y="19889"/>
                      <a:pt x="211518" y="13597"/>
                      <a:pt x="165037" y="25083"/>
                    </a:cubicBezTo>
                    <a:lnTo>
                      <a:pt x="160580" y="6118"/>
                    </a:lnTo>
                    <a:cubicBezTo>
                      <a:pt x="273702" y="-21623"/>
                      <a:pt x="387894" y="47593"/>
                      <a:pt x="415635" y="160715"/>
                    </a:cubicBezTo>
                    <a:cubicBezTo>
                      <a:pt x="443376" y="273837"/>
                      <a:pt x="374160" y="388029"/>
                      <a:pt x="261038" y="415769"/>
                    </a:cubicBezTo>
                    <a:cubicBezTo>
                      <a:pt x="244640" y="419791"/>
                      <a:pt x="227818" y="421828"/>
                      <a:pt x="210933" y="421838"/>
                    </a:cubicBezTo>
                    <a:close/>
                  </a:path>
                </a:pathLst>
              </a:custGeom>
              <a:solidFill>
                <a:srgbClr val="FFFFFF"/>
              </a:solidFill>
              <a:ln w="939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3" name="Freeform: Shape 184">
                <a:extLst>
                  <a:ext uri="{FF2B5EF4-FFF2-40B4-BE49-F238E27FC236}">
                    <a16:creationId xmlns:a16="http://schemas.microsoft.com/office/drawing/2014/main" id="{A7F1F6BC-A022-CD46-8882-C8A9D3ACFA45}"/>
                  </a:ext>
                </a:extLst>
              </p:cNvPr>
              <p:cNvSpPr/>
              <p:nvPr/>
            </p:nvSpPr>
            <p:spPr>
              <a:xfrm>
                <a:off x="-794354" y="1609485"/>
                <a:ext cx="89632" cy="62870"/>
              </a:xfrm>
              <a:custGeom>
                <a:avLst/>
                <a:gdLst>
                  <a:gd name="connsiteX0" fmla="*/ 45251 w 89632"/>
                  <a:gd name="connsiteY0" fmla="*/ 62870 h 62870"/>
                  <a:gd name="connsiteX1" fmla="*/ 39183 w 89632"/>
                  <a:gd name="connsiteY1" fmla="*/ 60689 h 62870"/>
                  <a:gd name="connsiteX2" fmla="*/ 3433 w 89632"/>
                  <a:gd name="connsiteY2" fmla="*/ 31103 h 62870"/>
                  <a:gd name="connsiteX3" fmla="*/ 2181 w 89632"/>
                  <a:gd name="connsiteY3" fmla="*/ 17751 h 62870"/>
                  <a:gd name="connsiteX4" fmla="*/ 9407 w 89632"/>
                  <a:gd name="connsiteY4" fmla="*/ 14319 h 62870"/>
                  <a:gd name="connsiteX5" fmla="*/ 23536 w 89632"/>
                  <a:gd name="connsiteY5" fmla="*/ 14319 h 62870"/>
                  <a:gd name="connsiteX6" fmla="*/ 23536 w 89632"/>
                  <a:gd name="connsiteY6" fmla="*/ 0 h 62870"/>
                  <a:gd name="connsiteX7" fmla="*/ 42502 w 89632"/>
                  <a:gd name="connsiteY7" fmla="*/ 0 h 62870"/>
                  <a:gd name="connsiteX8" fmla="*/ 42502 w 89632"/>
                  <a:gd name="connsiteY8" fmla="*/ 23612 h 62870"/>
                  <a:gd name="connsiteX9" fmla="*/ 35484 w 89632"/>
                  <a:gd name="connsiteY9" fmla="*/ 33095 h 62870"/>
                  <a:gd name="connsiteX10" fmla="*/ 44967 w 89632"/>
                  <a:gd name="connsiteY10" fmla="*/ 41060 h 62870"/>
                  <a:gd name="connsiteX11" fmla="*/ 54450 w 89632"/>
                  <a:gd name="connsiteY11" fmla="*/ 33189 h 62870"/>
                  <a:gd name="connsiteX12" fmla="*/ 47053 w 89632"/>
                  <a:gd name="connsiteY12" fmla="*/ 23707 h 62870"/>
                  <a:gd name="connsiteX13" fmla="*/ 47053 w 89632"/>
                  <a:gd name="connsiteY13" fmla="*/ 0 h 62870"/>
                  <a:gd name="connsiteX14" fmla="*/ 66019 w 89632"/>
                  <a:gd name="connsiteY14" fmla="*/ 0 h 62870"/>
                  <a:gd name="connsiteX15" fmla="*/ 66019 w 89632"/>
                  <a:gd name="connsiteY15" fmla="*/ 14129 h 62870"/>
                  <a:gd name="connsiteX16" fmla="*/ 80148 w 89632"/>
                  <a:gd name="connsiteY16" fmla="*/ 14129 h 62870"/>
                  <a:gd name="connsiteX17" fmla="*/ 89061 w 89632"/>
                  <a:gd name="connsiteY17" fmla="*/ 20388 h 62870"/>
                  <a:gd name="connsiteX18" fmla="*/ 86217 w 89632"/>
                  <a:gd name="connsiteY18" fmla="*/ 30914 h 62870"/>
                  <a:gd name="connsiteX19" fmla="*/ 51131 w 89632"/>
                  <a:gd name="connsiteY19" fmla="*/ 60405 h 62870"/>
                  <a:gd name="connsiteX20" fmla="*/ 45251 w 89632"/>
                  <a:gd name="connsiteY20" fmla="*/ 62870 h 6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632" h="62870">
                    <a:moveTo>
                      <a:pt x="45251" y="62870"/>
                    </a:moveTo>
                    <a:cubicBezTo>
                      <a:pt x="43036" y="62874"/>
                      <a:pt x="40889" y="62103"/>
                      <a:pt x="39183" y="60689"/>
                    </a:cubicBezTo>
                    <a:lnTo>
                      <a:pt x="3433" y="31103"/>
                    </a:lnTo>
                    <a:cubicBezTo>
                      <a:pt x="-600" y="27762"/>
                      <a:pt x="-1160" y="21784"/>
                      <a:pt x="2181" y="17751"/>
                    </a:cubicBezTo>
                    <a:cubicBezTo>
                      <a:pt x="3966" y="15597"/>
                      <a:pt x="6610" y="14341"/>
                      <a:pt x="9407" y="14319"/>
                    </a:cubicBezTo>
                    <a:lnTo>
                      <a:pt x="23536" y="14319"/>
                    </a:lnTo>
                    <a:lnTo>
                      <a:pt x="23536" y="0"/>
                    </a:lnTo>
                    <a:lnTo>
                      <a:pt x="42502" y="0"/>
                    </a:lnTo>
                    <a:lnTo>
                      <a:pt x="42502" y="23612"/>
                    </a:lnTo>
                    <a:cubicBezTo>
                      <a:pt x="42653" y="28020"/>
                      <a:pt x="39744" y="31950"/>
                      <a:pt x="35484" y="33095"/>
                    </a:cubicBezTo>
                    <a:lnTo>
                      <a:pt x="44967" y="41060"/>
                    </a:lnTo>
                    <a:lnTo>
                      <a:pt x="54450" y="33189"/>
                    </a:lnTo>
                    <a:cubicBezTo>
                      <a:pt x="50039" y="32196"/>
                      <a:pt x="46943" y="28227"/>
                      <a:pt x="47053" y="23707"/>
                    </a:cubicBezTo>
                    <a:lnTo>
                      <a:pt x="47053" y="0"/>
                    </a:lnTo>
                    <a:lnTo>
                      <a:pt x="66019" y="0"/>
                    </a:lnTo>
                    <a:lnTo>
                      <a:pt x="66019" y="14129"/>
                    </a:lnTo>
                    <a:lnTo>
                      <a:pt x="80148" y="14129"/>
                    </a:lnTo>
                    <a:cubicBezTo>
                      <a:pt x="84140" y="14131"/>
                      <a:pt x="87704" y="16633"/>
                      <a:pt x="89061" y="20388"/>
                    </a:cubicBezTo>
                    <a:cubicBezTo>
                      <a:pt x="90427" y="24145"/>
                      <a:pt x="89289" y="28355"/>
                      <a:pt x="86217" y="30914"/>
                    </a:cubicBezTo>
                    <a:lnTo>
                      <a:pt x="51131" y="60405"/>
                    </a:lnTo>
                    <a:cubicBezTo>
                      <a:pt x="49514" y="61880"/>
                      <a:pt x="47437" y="62751"/>
                      <a:pt x="45251" y="62870"/>
                    </a:cubicBezTo>
                    <a:close/>
                  </a:path>
                </a:pathLst>
              </a:custGeom>
              <a:solidFill>
                <a:srgbClr val="FFFFFF"/>
              </a:solidFill>
              <a:ln w="939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4" name="Freeform: Shape 185">
                <a:extLst>
                  <a:ext uri="{FF2B5EF4-FFF2-40B4-BE49-F238E27FC236}">
                    <a16:creationId xmlns:a16="http://schemas.microsoft.com/office/drawing/2014/main" id="{77264959-D1AA-0E4D-9A1D-CE49C1B28162}"/>
                  </a:ext>
                </a:extLst>
              </p:cNvPr>
              <p:cNvSpPr/>
              <p:nvPr/>
            </p:nvSpPr>
            <p:spPr>
              <a:xfrm>
                <a:off x="-846015" y="1458332"/>
                <a:ext cx="193161" cy="146427"/>
              </a:xfrm>
              <a:custGeom>
                <a:avLst/>
                <a:gdLst>
                  <a:gd name="connsiteX0" fmla="*/ 96913 w 193161"/>
                  <a:gd name="connsiteY0" fmla="*/ 146412 h 146427"/>
                  <a:gd name="connsiteX1" fmla="*/ 75577 w 193161"/>
                  <a:gd name="connsiteY1" fmla="*/ 142335 h 146427"/>
                  <a:gd name="connsiteX2" fmla="*/ 69318 w 193161"/>
                  <a:gd name="connsiteY2" fmla="*/ 133516 h 146427"/>
                  <a:gd name="connsiteX3" fmla="*/ 69318 w 193161"/>
                  <a:gd name="connsiteY3" fmla="*/ 119197 h 146427"/>
                  <a:gd name="connsiteX4" fmla="*/ 0 w 193161"/>
                  <a:gd name="connsiteY4" fmla="*/ 10526 h 146427"/>
                  <a:gd name="connsiteX5" fmla="*/ 15931 w 193161"/>
                  <a:gd name="connsiteY5" fmla="*/ 284 h 146427"/>
                  <a:gd name="connsiteX6" fmla="*/ 86766 w 193161"/>
                  <a:gd name="connsiteY6" fmla="*/ 110852 h 146427"/>
                  <a:gd name="connsiteX7" fmla="*/ 88284 w 193161"/>
                  <a:gd name="connsiteY7" fmla="*/ 115973 h 146427"/>
                  <a:gd name="connsiteX8" fmla="*/ 88284 w 193161"/>
                  <a:gd name="connsiteY8" fmla="*/ 126404 h 146427"/>
                  <a:gd name="connsiteX9" fmla="*/ 104783 w 193161"/>
                  <a:gd name="connsiteY9" fmla="*/ 126404 h 146427"/>
                  <a:gd name="connsiteX10" fmla="*/ 104783 w 193161"/>
                  <a:gd name="connsiteY10" fmla="*/ 115973 h 146427"/>
                  <a:gd name="connsiteX11" fmla="*/ 106301 w 193161"/>
                  <a:gd name="connsiteY11" fmla="*/ 110852 h 146427"/>
                  <a:gd name="connsiteX12" fmla="*/ 177136 w 193161"/>
                  <a:gd name="connsiteY12" fmla="*/ 0 h 146427"/>
                  <a:gd name="connsiteX13" fmla="*/ 193162 w 193161"/>
                  <a:gd name="connsiteY13" fmla="*/ 10146 h 146427"/>
                  <a:gd name="connsiteX14" fmla="*/ 123749 w 193161"/>
                  <a:gd name="connsiteY14" fmla="*/ 119197 h 146427"/>
                  <a:gd name="connsiteX15" fmla="*/ 123749 w 193161"/>
                  <a:gd name="connsiteY15" fmla="*/ 133990 h 146427"/>
                  <a:gd name="connsiteX16" fmla="*/ 117775 w 193161"/>
                  <a:gd name="connsiteY16" fmla="*/ 142714 h 146427"/>
                  <a:gd name="connsiteX17" fmla="*/ 96913 w 193161"/>
                  <a:gd name="connsiteY17" fmla="*/ 146412 h 14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161" h="146427">
                    <a:moveTo>
                      <a:pt x="96913" y="146412"/>
                    </a:moveTo>
                    <a:cubicBezTo>
                      <a:pt x="89612" y="146358"/>
                      <a:pt x="82383" y="144976"/>
                      <a:pt x="75577" y="142335"/>
                    </a:cubicBezTo>
                    <a:cubicBezTo>
                      <a:pt x="71855" y="140989"/>
                      <a:pt x="69360" y="137474"/>
                      <a:pt x="69318" y="133516"/>
                    </a:cubicBezTo>
                    <a:lnTo>
                      <a:pt x="69318" y="119197"/>
                    </a:lnTo>
                    <a:lnTo>
                      <a:pt x="0" y="10526"/>
                    </a:lnTo>
                    <a:lnTo>
                      <a:pt x="15931" y="284"/>
                    </a:lnTo>
                    <a:lnTo>
                      <a:pt x="86766" y="110852"/>
                    </a:lnTo>
                    <a:cubicBezTo>
                      <a:pt x="87752" y="112379"/>
                      <a:pt x="88279" y="114156"/>
                      <a:pt x="88284" y="115973"/>
                    </a:cubicBezTo>
                    <a:lnTo>
                      <a:pt x="88284" y="126404"/>
                    </a:lnTo>
                    <a:cubicBezTo>
                      <a:pt x="93709" y="127684"/>
                      <a:pt x="99358" y="127684"/>
                      <a:pt x="104783" y="126404"/>
                    </a:cubicBezTo>
                    <a:lnTo>
                      <a:pt x="104783" y="115973"/>
                    </a:lnTo>
                    <a:cubicBezTo>
                      <a:pt x="104788" y="114156"/>
                      <a:pt x="105315" y="112379"/>
                      <a:pt x="106301" y="110852"/>
                    </a:cubicBezTo>
                    <a:lnTo>
                      <a:pt x="177136" y="0"/>
                    </a:lnTo>
                    <a:lnTo>
                      <a:pt x="193162" y="10146"/>
                    </a:lnTo>
                    <a:lnTo>
                      <a:pt x="123749" y="119197"/>
                    </a:lnTo>
                    <a:lnTo>
                      <a:pt x="123749" y="133990"/>
                    </a:lnTo>
                    <a:cubicBezTo>
                      <a:pt x="123714" y="137841"/>
                      <a:pt x="121353" y="141289"/>
                      <a:pt x="117775" y="142714"/>
                    </a:cubicBezTo>
                    <a:cubicBezTo>
                      <a:pt x="111136" y="145323"/>
                      <a:pt x="104044" y="146581"/>
                      <a:pt x="96913" y="146412"/>
                    </a:cubicBezTo>
                    <a:close/>
                  </a:path>
                </a:pathLst>
              </a:custGeom>
              <a:solidFill>
                <a:srgbClr val="FFFFFF"/>
              </a:solidFill>
              <a:ln w="939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5" name="Freeform: Shape 186">
                <a:extLst>
                  <a:ext uri="{FF2B5EF4-FFF2-40B4-BE49-F238E27FC236}">
                    <a16:creationId xmlns:a16="http://schemas.microsoft.com/office/drawing/2014/main" id="{006EFAB7-429E-104C-A34E-93597C1AD974}"/>
                  </a:ext>
                </a:extLst>
              </p:cNvPr>
              <p:cNvSpPr/>
              <p:nvPr/>
            </p:nvSpPr>
            <p:spPr>
              <a:xfrm>
                <a:off x="-847438" y="1440504"/>
                <a:ext cx="195911" cy="48551"/>
              </a:xfrm>
              <a:custGeom>
                <a:avLst/>
                <a:gdLst>
                  <a:gd name="connsiteX0" fmla="*/ 97956 w 195911"/>
                  <a:gd name="connsiteY0" fmla="*/ 48551 h 48551"/>
                  <a:gd name="connsiteX1" fmla="*/ 3888 w 195911"/>
                  <a:gd name="connsiteY1" fmla="*/ 33379 h 48551"/>
                  <a:gd name="connsiteX2" fmla="*/ 2276 w 195911"/>
                  <a:gd name="connsiteY2" fmla="*/ 31293 h 48551"/>
                  <a:gd name="connsiteX3" fmla="*/ 1138 w 195911"/>
                  <a:gd name="connsiteY3" fmla="*/ 29207 h 48551"/>
                  <a:gd name="connsiteX4" fmla="*/ 0 w 195911"/>
                  <a:gd name="connsiteY4" fmla="*/ 26077 h 48551"/>
                  <a:gd name="connsiteX5" fmla="*/ 0 w 195911"/>
                  <a:gd name="connsiteY5" fmla="*/ 24276 h 48551"/>
                  <a:gd name="connsiteX6" fmla="*/ 92551 w 195911"/>
                  <a:gd name="connsiteY6" fmla="*/ 0 h 48551"/>
                  <a:gd name="connsiteX7" fmla="*/ 92551 w 195911"/>
                  <a:gd name="connsiteY7" fmla="*/ 18965 h 48551"/>
                  <a:gd name="connsiteX8" fmla="*/ 30819 w 195911"/>
                  <a:gd name="connsiteY8" fmla="*/ 24276 h 48551"/>
                  <a:gd name="connsiteX9" fmla="*/ 97861 w 195911"/>
                  <a:gd name="connsiteY9" fmla="*/ 29586 h 48551"/>
                  <a:gd name="connsiteX10" fmla="*/ 164904 w 195911"/>
                  <a:gd name="connsiteY10" fmla="*/ 24276 h 48551"/>
                  <a:gd name="connsiteX11" fmla="*/ 148973 w 195911"/>
                  <a:gd name="connsiteY11" fmla="*/ 21715 h 48551"/>
                  <a:gd name="connsiteX12" fmla="*/ 151249 w 195911"/>
                  <a:gd name="connsiteY12" fmla="*/ 2750 h 48551"/>
                  <a:gd name="connsiteX13" fmla="*/ 195912 w 195911"/>
                  <a:gd name="connsiteY13" fmla="*/ 24086 h 48551"/>
                  <a:gd name="connsiteX14" fmla="*/ 189653 w 195911"/>
                  <a:gd name="connsiteY14" fmla="*/ 35181 h 48551"/>
                  <a:gd name="connsiteX15" fmla="*/ 97956 w 195911"/>
                  <a:gd name="connsiteY15" fmla="*/ 48551 h 4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911" h="48551">
                    <a:moveTo>
                      <a:pt x="97956" y="48551"/>
                    </a:moveTo>
                    <a:cubicBezTo>
                      <a:pt x="84775" y="48551"/>
                      <a:pt x="18207" y="47793"/>
                      <a:pt x="3888" y="33379"/>
                    </a:cubicBezTo>
                    <a:cubicBezTo>
                      <a:pt x="3248" y="32769"/>
                      <a:pt x="2704" y="32066"/>
                      <a:pt x="2276" y="31293"/>
                    </a:cubicBezTo>
                    <a:lnTo>
                      <a:pt x="1138" y="29207"/>
                    </a:lnTo>
                    <a:cubicBezTo>
                      <a:pt x="563" y="28245"/>
                      <a:pt x="177" y="27183"/>
                      <a:pt x="0" y="26077"/>
                    </a:cubicBezTo>
                    <a:cubicBezTo>
                      <a:pt x="0" y="25603"/>
                      <a:pt x="0" y="24750"/>
                      <a:pt x="0" y="24276"/>
                    </a:cubicBezTo>
                    <a:cubicBezTo>
                      <a:pt x="0" y="8819"/>
                      <a:pt x="31103" y="664"/>
                      <a:pt x="92551" y="0"/>
                    </a:cubicBezTo>
                    <a:lnTo>
                      <a:pt x="92551" y="18965"/>
                    </a:lnTo>
                    <a:cubicBezTo>
                      <a:pt x="71852" y="18793"/>
                      <a:pt x="51184" y="20571"/>
                      <a:pt x="30819" y="24276"/>
                    </a:cubicBezTo>
                    <a:cubicBezTo>
                      <a:pt x="52945" y="28188"/>
                      <a:pt x="75395" y="29967"/>
                      <a:pt x="97861" y="29586"/>
                    </a:cubicBezTo>
                    <a:cubicBezTo>
                      <a:pt x="120325" y="29894"/>
                      <a:pt x="142769" y="28117"/>
                      <a:pt x="164904" y="24276"/>
                    </a:cubicBezTo>
                    <a:cubicBezTo>
                      <a:pt x="160826" y="23422"/>
                      <a:pt x="155421" y="22569"/>
                      <a:pt x="148973" y="21715"/>
                    </a:cubicBezTo>
                    <a:lnTo>
                      <a:pt x="151249" y="2750"/>
                    </a:lnTo>
                    <a:cubicBezTo>
                      <a:pt x="183016" y="6638"/>
                      <a:pt x="195912" y="12802"/>
                      <a:pt x="195912" y="24086"/>
                    </a:cubicBezTo>
                    <a:cubicBezTo>
                      <a:pt x="195817" y="28600"/>
                      <a:pt x="193467" y="32765"/>
                      <a:pt x="189653" y="35181"/>
                    </a:cubicBezTo>
                    <a:cubicBezTo>
                      <a:pt x="176093" y="45043"/>
                      <a:pt x="131809" y="48551"/>
                      <a:pt x="97956" y="48551"/>
                    </a:cubicBezTo>
                    <a:close/>
                  </a:path>
                </a:pathLst>
              </a:custGeom>
              <a:solidFill>
                <a:srgbClr val="FFFFFF"/>
              </a:solidFill>
              <a:ln w="939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6" name="Freeform: Shape 187">
                <a:extLst>
                  <a:ext uri="{FF2B5EF4-FFF2-40B4-BE49-F238E27FC236}">
                    <a16:creationId xmlns:a16="http://schemas.microsoft.com/office/drawing/2014/main" id="{FF90A2C3-EE92-9A47-8DBF-B58558A93274}"/>
                  </a:ext>
                </a:extLst>
              </p:cNvPr>
              <p:cNvSpPr/>
              <p:nvPr/>
            </p:nvSpPr>
            <p:spPr>
              <a:xfrm>
                <a:off x="-747111" y="1422772"/>
                <a:ext cx="42577" cy="42672"/>
              </a:xfrm>
              <a:custGeom>
                <a:avLst/>
                <a:gdLst>
                  <a:gd name="connsiteX0" fmla="*/ 33095 w 42577"/>
                  <a:gd name="connsiteY0" fmla="*/ 42672 h 42672"/>
                  <a:gd name="connsiteX1" fmla="*/ 9483 w 42577"/>
                  <a:gd name="connsiteY1" fmla="*/ 42672 h 42672"/>
                  <a:gd name="connsiteX2" fmla="*/ 0 w 42577"/>
                  <a:gd name="connsiteY2" fmla="*/ 33189 h 42672"/>
                  <a:gd name="connsiteX3" fmla="*/ 0 w 42577"/>
                  <a:gd name="connsiteY3" fmla="*/ 9483 h 42672"/>
                  <a:gd name="connsiteX4" fmla="*/ 9483 w 42577"/>
                  <a:gd name="connsiteY4" fmla="*/ 0 h 42672"/>
                  <a:gd name="connsiteX5" fmla="*/ 33095 w 42577"/>
                  <a:gd name="connsiteY5" fmla="*/ 0 h 42672"/>
                  <a:gd name="connsiteX6" fmla="*/ 42577 w 42577"/>
                  <a:gd name="connsiteY6" fmla="*/ 9483 h 42672"/>
                  <a:gd name="connsiteX7" fmla="*/ 42577 w 42577"/>
                  <a:gd name="connsiteY7" fmla="*/ 33189 h 42672"/>
                  <a:gd name="connsiteX8" fmla="*/ 33095 w 42577"/>
                  <a:gd name="connsiteY8" fmla="*/ 42672 h 42672"/>
                  <a:gd name="connsiteX9" fmla="*/ 18965 w 42577"/>
                  <a:gd name="connsiteY9" fmla="*/ 23707 h 42672"/>
                  <a:gd name="connsiteX10" fmla="*/ 23612 w 42577"/>
                  <a:gd name="connsiteY10" fmla="*/ 23707 h 42672"/>
                  <a:gd name="connsiteX11" fmla="*/ 23612 w 42577"/>
                  <a:gd name="connsiteY11" fmla="*/ 18965 h 42672"/>
                  <a:gd name="connsiteX12" fmla="*/ 18965 w 42577"/>
                  <a:gd name="connsiteY12" fmla="*/ 18965 h 4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577" h="42672">
                    <a:moveTo>
                      <a:pt x="33095" y="42672"/>
                    </a:moveTo>
                    <a:lnTo>
                      <a:pt x="9483" y="42672"/>
                    </a:lnTo>
                    <a:cubicBezTo>
                      <a:pt x="4246" y="42672"/>
                      <a:pt x="0" y="38426"/>
                      <a:pt x="0" y="33189"/>
                    </a:cubicBezTo>
                    <a:lnTo>
                      <a:pt x="0" y="9483"/>
                    </a:lnTo>
                    <a:cubicBezTo>
                      <a:pt x="0" y="4246"/>
                      <a:pt x="4246" y="0"/>
                      <a:pt x="9483" y="0"/>
                    </a:cubicBezTo>
                    <a:lnTo>
                      <a:pt x="33095" y="0"/>
                    </a:lnTo>
                    <a:cubicBezTo>
                      <a:pt x="38332" y="0"/>
                      <a:pt x="42577" y="4246"/>
                      <a:pt x="42577" y="9483"/>
                    </a:cubicBezTo>
                    <a:lnTo>
                      <a:pt x="42577" y="33189"/>
                    </a:lnTo>
                    <a:cubicBezTo>
                      <a:pt x="42577" y="38426"/>
                      <a:pt x="38332" y="42672"/>
                      <a:pt x="33095" y="42672"/>
                    </a:cubicBezTo>
                    <a:close/>
                    <a:moveTo>
                      <a:pt x="18965" y="23707"/>
                    </a:moveTo>
                    <a:lnTo>
                      <a:pt x="23612" y="23707"/>
                    </a:lnTo>
                    <a:lnTo>
                      <a:pt x="23612" y="18965"/>
                    </a:lnTo>
                    <a:lnTo>
                      <a:pt x="18965" y="18965"/>
                    </a:lnTo>
                    <a:close/>
                  </a:path>
                </a:pathLst>
              </a:custGeom>
              <a:solidFill>
                <a:srgbClr val="FFFFFF"/>
              </a:solidFill>
              <a:ln w="939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7" name="Freeform: Shape 188">
                <a:extLst>
                  <a:ext uri="{FF2B5EF4-FFF2-40B4-BE49-F238E27FC236}">
                    <a16:creationId xmlns:a16="http://schemas.microsoft.com/office/drawing/2014/main" id="{C90D3014-8672-D843-B665-DD5538D0D614}"/>
                  </a:ext>
                </a:extLst>
              </p:cNvPr>
              <p:cNvSpPr/>
              <p:nvPr/>
            </p:nvSpPr>
            <p:spPr>
              <a:xfrm>
                <a:off x="-758964" y="1369669"/>
                <a:ext cx="42577" cy="42577"/>
              </a:xfrm>
              <a:custGeom>
                <a:avLst/>
                <a:gdLst>
                  <a:gd name="connsiteX0" fmla="*/ 33095 w 42577"/>
                  <a:gd name="connsiteY0" fmla="*/ 42577 h 42577"/>
                  <a:gd name="connsiteX1" fmla="*/ 9483 w 42577"/>
                  <a:gd name="connsiteY1" fmla="*/ 42577 h 42577"/>
                  <a:gd name="connsiteX2" fmla="*/ 0 w 42577"/>
                  <a:gd name="connsiteY2" fmla="*/ 33095 h 42577"/>
                  <a:gd name="connsiteX3" fmla="*/ 0 w 42577"/>
                  <a:gd name="connsiteY3" fmla="*/ 9483 h 42577"/>
                  <a:gd name="connsiteX4" fmla="*/ 9483 w 42577"/>
                  <a:gd name="connsiteY4" fmla="*/ 0 h 42577"/>
                  <a:gd name="connsiteX5" fmla="*/ 33095 w 42577"/>
                  <a:gd name="connsiteY5" fmla="*/ 0 h 42577"/>
                  <a:gd name="connsiteX6" fmla="*/ 42577 w 42577"/>
                  <a:gd name="connsiteY6" fmla="*/ 9483 h 42577"/>
                  <a:gd name="connsiteX7" fmla="*/ 42577 w 42577"/>
                  <a:gd name="connsiteY7" fmla="*/ 33095 h 42577"/>
                  <a:gd name="connsiteX8" fmla="*/ 33095 w 42577"/>
                  <a:gd name="connsiteY8" fmla="*/ 42577 h 42577"/>
                  <a:gd name="connsiteX9" fmla="*/ 18965 w 42577"/>
                  <a:gd name="connsiteY9" fmla="*/ 23612 h 42577"/>
                  <a:gd name="connsiteX10" fmla="*/ 23612 w 42577"/>
                  <a:gd name="connsiteY10" fmla="*/ 23612 h 42577"/>
                  <a:gd name="connsiteX11" fmla="*/ 23612 w 42577"/>
                  <a:gd name="connsiteY11" fmla="*/ 18965 h 42577"/>
                  <a:gd name="connsiteX12" fmla="*/ 18965 w 42577"/>
                  <a:gd name="connsiteY12" fmla="*/ 18965 h 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577" h="42577">
                    <a:moveTo>
                      <a:pt x="33095" y="42577"/>
                    </a:moveTo>
                    <a:lnTo>
                      <a:pt x="9483" y="42577"/>
                    </a:lnTo>
                    <a:cubicBezTo>
                      <a:pt x="4246" y="42577"/>
                      <a:pt x="0" y="38332"/>
                      <a:pt x="0" y="33095"/>
                    </a:cubicBezTo>
                    <a:lnTo>
                      <a:pt x="0" y="9483"/>
                    </a:lnTo>
                    <a:cubicBezTo>
                      <a:pt x="0" y="4246"/>
                      <a:pt x="4246" y="0"/>
                      <a:pt x="9483" y="0"/>
                    </a:cubicBezTo>
                    <a:lnTo>
                      <a:pt x="33095" y="0"/>
                    </a:lnTo>
                    <a:cubicBezTo>
                      <a:pt x="38332" y="0"/>
                      <a:pt x="42577" y="4246"/>
                      <a:pt x="42577" y="9483"/>
                    </a:cubicBezTo>
                    <a:lnTo>
                      <a:pt x="42577" y="33095"/>
                    </a:lnTo>
                    <a:cubicBezTo>
                      <a:pt x="42577" y="38332"/>
                      <a:pt x="38332" y="42577"/>
                      <a:pt x="33095" y="42577"/>
                    </a:cubicBezTo>
                    <a:close/>
                    <a:moveTo>
                      <a:pt x="18965" y="23612"/>
                    </a:moveTo>
                    <a:lnTo>
                      <a:pt x="23612" y="23612"/>
                    </a:lnTo>
                    <a:lnTo>
                      <a:pt x="23612" y="18965"/>
                    </a:lnTo>
                    <a:lnTo>
                      <a:pt x="18965" y="18965"/>
                    </a:lnTo>
                    <a:close/>
                  </a:path>
                </a:pathLst>
              </a:custGeom>
              <a:solidFill>
                <a:srgbClr val="FFFFFF"/>
              </a:solidFill>
              <a:ln w="939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8" name="Freeform: Shape 189">
                <a:extLst>
                  <a:ext uri="{FF2B5EF4-FFF2-40B4-BE49-F238E27FC236}">
                    <a16:creationId xmlns:a16="http://schemas.microsoft.com/office/drawing/2014/main" id="{F9F3B10D-CC7C-6A47-886B-EC4763193AEC}"/>
                  </a:ext>
                </a:extLst>
              </p:cNvPr>
              <p:cNvSpPr/>
              <p:nvPr/>
            </p:nvSpPr>
            <p:spPr>
              <a:xfrm>
                <a:off x="-806188" y="1399160"/>
                <a:ext cx="42577" cy="42577"/>
              </a:xfrm>
              <a:custGeom>
                <a:avLst/>
                <a:gdLst>
                  <a:gd name="connsiteX0" fmla="*/ 33095 w 42577"/>
                  <a:gd name="connsiteY0" fmla="*/ 42577 h 42577"/>
                  <a:gd name="connsiteX1" fmla="*/ 9483 w 42577"/>
                  <a:gd name="connsiteY1" fmla="*/ 42577 h 42577"/>
                  <a:gd name="connsiteX2" fmla="*/ 0 w 42577"/>
                  <a:gd name="connsiteY2" fmla="*/ 33095 h 42577"/>
                  <a:gd name="connsiteX3" fmla="*/ 0 w 42577"/>
                  <a:gd name="connsiteY3" fmla="*/ 9483 h 42577"/>
                  <a:gd name="connsiteX4" fmla="*/ 9483 w 42577"/>
                  <a:gd name="connsiteY4" fmla="*/ 0 h 42577"/>
                  <a:gd name="connsiteX5" fmla="*/ 33095 w 42577"/>
                  <a:gd name="connsiteY5" fmla="*/ 0 h 42577"/>
                  <a:gd name="connsiteX6" fmla="*/ 42577 w 42577"/>
                  <a:gd name="connsiteY6" fmla="*/ 9483 h 42577"/>
                  <a:gd name="connsiteX7" fmla="*/ 42577 w 42577"/>
                  <a:gd name="connsiteY7" fmla="*/ 33095 h 42577"/>
                  <a:gd name="connsiteX8" fmla="*/ 33095 w 42577"/>
                  <a:gd name="connsiteY8" fmla="*/ 42577 h 42577"/>
                  <a:gd name="connsiteX9" fmla="*/ 18965 w 42577"/>
                  <a:gd name="connsiteY9" fmla="*/ 23612 h 42577"/>
                  <a:gd name="connsiteX10" fmla="*/ 23612 w 42577"/>
                  <a:gd name="connsiteY10" fmla="*/ 23612 h 42577"/>
                  <a:gd name="connsiteX11" fmla="*/ 23612 w 42577"/>
                  <a:gd name="connsiteY11" fmla="*/ 18965 h 42577"/>
                  <a:gd name="connsiteX12" fmla="*/ 18965 w 42577"/>
                  <a:gd name="connsiteY12" fmla="*/ 18965 h 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577" h="42577">
                    <a:moveTo>
                      <a:pt x="33095" y="42577"/>
                    </a:moveTo>
                    <a:lnTo>
                      <a:pt x="9483" y="42577"/>
                    </a:lnTo>
                    <a:cubicBezTo>
                      <a:pt x="4246" y="42577"/>
                      <a:pt x="0" y="38332"/>
                      <a:pt x="0" y="33095"/>
                    </a:cubicBezTo>
                    <a:lnTo>
                      <a:pt x="0" y="9483"/>
                    </a:lnTo>
                    <a:cubicBezTo>
                      <a:pt x="0" y="4246"/>
                      <a:pt x="4246" y="0"/>
                      <a:pt x="9483" y="0"/>
                    </a:cubicBezTo>
                    <a:lnTo>
                      <a:pt x="33095" y="0"/>
                    </a:lnTo>
                    <a:cubicBezTo>
                      <a:pt x="38332" y="0"/>
                      <a:pt x="42577" y="4246"/>
                      <a:pt x="42577" y="9483"/>
                    </a:cubicBezTo>
                    <a:lnTo>
                      <a:pt x="42577" y="33095"/>
                    </a:lnTo>
                    <a:cubicBezTo>
                      <a:pt x="42577" y="38332"/>
                      <a:pt x="38332" y="42577"/>
                      <a:pt x="33095" y="42577"/>
                    </a:cubicBezTo>
                    <a:close/>
                    <a:moveTo>
                      <a:pt x="18965" y="23612"/>
                    </a:moveTo>
                    <a:lnTo>
                      <a:pt x="23612" y="23612"/>
                    </a:lnTo>
                    <a:lnTo>
                      <a:pt x="23612" y="18965"/>
                    </a:lnTo>
                    <a:lnTo>
                      <a:pt x="18965" y="18965"/>
                    </a:lnTo>
                    <a:close/>
                  </a:path>
                </a:pathLst>
              </a:custGeom>
              <a:solidFill>
                <a:srgbClr val="FFFFFF"/>
              </a:solidFill>
              <a:ln w="939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29" name="Freeform: Shape 190">
                <a:extLst>
                  <a:ext uri="{FF2B5EF4-FFF2-40B4-BE49-F238E27FC236}">
                    <a16:creationId xmlns:a16="http://schemas.microsoft.com/office/drawing/2014/main" id="{59E18D59-98E8-534A-8745-B33900CFF182}"/>
                  </a:ext>
                </a:extLst>
              </p:cNvPr>
              <p:cNvSpPr/>
              <p:nvPr/>
            </p:nvSpPr>
            <p:spPr>
              <a:xfrm>
                <a:off x="-725870" y="1721571"/>
                <a:ext cx="165567" cy="37077"/>
              </a:xfrm>
              <a:custGeom>
                <a:avLst/>
                <a:gdLst>
                  <a:gd name="connsiteX0" fmla="*/ 165567 w 165567"/>
                  <a:gd name="connsiteY0" fmla="*/ 37077 h 37077"/>
                  <a:gd name="connsiteX1" fmla="*/ 137973 w 165567"/>
                  <a:gd name="connsiteY1" fmla="*/ 24750 h 37077"/>
                  <a:gd name="connsiteX2" fmla="*/ 85614 w 165567"/>
                  <a:gd name="connsiteY2" fmla="*/ 27580 h 37077"/>
                  <a:gd name="connsiteX3" fmla="*/ 82784 w 165567"/>
                  <a:gd name="connsiteY3" fmla="*/ 24750 h 37077"/>
                  <a:gd name="connsiteX4" fmla="*/ 30425 w 165567"/>
                  <a:gd name="connsiteY4" fmla="*/ 27580 h 37077"/>
                  <a:gd name="connsiteX5" fmla="*/ 27595 w 165567"/>
                  <a:gd name="connsiteY5" fmla="*/ 24750 h 37077"/>
                  <a:gd name="connsiteX6" fmla="*/ 0 w 165567"/>
                  <a:gd name="connsiteY6" fmla="*/ 37077 h 37077"/>
                  <a:gd name="connsiteX7" fmla="*/ 0 w 165567"/>
                  <a:gd name="connsiteY7" fmla="*/ 18112 h 37077"/>
                  <a:gd name="connsiteX8" fmla="*/ 18017 w 165567"/>
                  <a:gd name="connsiteY8" fmla="*/ 0 h 37077"/>
                  <a:gd name="connsiteX9" fmla="*/ 36982 w 165567"/>
                  <a:gd name="connsiteY9" fmla="*/ 0 h 37077"/>
                  <a:gd name="connsiteX10" fmla="*/ 55094 w 165567"/>
                  <a:gd name="connsiteY10" fmla="*/ 18112 h 37077"/>
                  <a:gd name="connsiteX11" fmla="*/ 73206 w 165567"/>
                  <a:gd name="connsiteY11" fmla="*/ 0 h 37077"/>
                  <a:gd name="connsiteX12" fmla="*/ 92172 w 165567"/>
                  <a:gd name="connsiteY12" fmla="*/ 0 h 37077"/>
                  <a:gd name="connsiteX13" fmla="*/ 110283 w 165567"/>
                  <a:gd name="connsiteY13" fmla="*/ 18112 h 37077"/>
                  <a:gd name="connsiteX14" fmla="*/ 128395 w 165567"/>
                  <a:gd name="connsiteY14" fmla="*/ 0 h 37077"/>
                  <a:gd name="connsiteX15" fmla="*/ 147361 w 165567"/>
                  <a:gd name="connsiteY15" fmla="*/ 0 h 37077"/>
                  <a:gd name="connsiteX16" fmla="*/ 165473 w 165567"/>
                  <a:gd name="connsiteY16" fmla="*/ 18112 h 3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67" h="37077">
                    <a:moveTo>
                      <a:pt x="165567" y="37077"/>
                    </a:moveTo>
                    <a:cubicBezTo>
                      <a:pt x="155041" y="37050"/>
                      <a:pt x="145017" y="32572"/>
                      <a:pt x="137973" y="24750"/>
                    </a:cubicBezTo>
                    <a:cubicBezTo>
                      <a:pt x="124296" y="39990"/>
                      <a:pt x="100854" y="41257"/>
                      <a:pt x="85614" y="27580"/>
                    </a:cubicBezTo>
                    <a:cubicBezTo>
                      <a:pt x="84620" y="26688"/>
                      <a:pt x="83676" y="25744"/>
                      <a:pt x="82784" y="24750"/>
                    </a:cubicBezTo>
                    <a:cubicBezTo>
                      <a:pt x="69107" y="39990"/>
                      <a:pt x="45665" y="41257"/>
                      <a:pt x="30425" y="27580"/>
                    </a:cubicBezTo>
                    <a:cubicBezTo>
                      <a:pt x="29431" y="26688"/>
                      <a:pt x="28486" y="25744"/>
                      <a:pt x="27595" y="24750"/>
                    </a:cubicBezTo>
                    <a:cubicBezTo>
                      <a:pt x="20565" y="32591"/>
                      <a:pt x="10532" y="37074"/>
                      <a:pt x="0" y="37077"/>
                    </a:cubicBezTo>
                    <a:lnTo>
                      <a:pt x="0" y="18112"/>
                    </a:lnTo>
                    <a:cubicBezTo>
                      <a:pt x="9966" y="18060"/>
                      <a:pt x="18017" y="9966"/>
                      <a:pt x="18017" y="0"/>
                    </a:cubicBezTo>
                    <a:lnTo>
                      <a:pt x="36982" y="0"/>
                    </a:lnTo>
                    <a:cubicBezTo>
                      <a:pt x="36982" y="10003"/>
                      <a:pt x="45091" y="18112"/>
                      <a:pt x="55094" y="18112"/>
                    </a:cubicBezTo>
                    <a:cubicBezTo>
                      <a:pt x="65097" y="18112"/>
                      <a:pt x="73206" y="10003"/>
                      <a:pt x="73206" y="0"/>
                    </a:cubicBezTo>
                    <a:lnTo>
                      <a:pt x="92172" y="0"/>
                    </a:lnTo>
                    <a:cubicBezTo>
                      <a:pt x="92172" y="10003"/>
                      <a:pt x="100280" y="18112"/>
                      <a:pt x="110283" y="18112"/>
                    </a:cubicBezTo>
                    <a:cubicBezTo>
                      <a:pt x="120286" y="18112"/>
                      <a:pt x="128395" y="10003"/>
                      <a:pt x="128395" y="0"/>
                    </a:cubicBezTo>
                    <a:lnTo>
                      <a:pt x="147361" y="0"/>
                    </a:lnTo>
                    <a:cubicBezTo>
                      <a:pt x="147412" y="9981"/>
                      <a:pt x="155491" y="18060"/>
                      <a:pt x="165473" y="18112"/>
                    </a:cubicBezTo>
                    <a:close/>
                  </a:path>
                </a:pathLst>
              </a:custGeom>
              <a:solidFill>
                <a:srgbClr val="FFFFFF"/>
              </a:solidFill>
              <a:ln w="939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30" name="Freeform: Shape 191">
                <a:extLst>
                  <a:ext uri="{FF2B5EF4-FFF2-40B4-BE49-F238E27FC236}">
                    <a16:creationId xmlns:a16="http://schemas.microsoft.com/office/drawing/2014/main" id="{55E3035B-BB1E-984C-A7F4-8C09E78CC65A}"/>
                  </a:ext>
                </a:extLst>
              </p:cNvPr>
              <p:cNvSpPr/>
              <p:nvPr/>
            </p:nvSpPr>
            <p:spPr>
              <a:xfrm>
                <a:off x="-678836" y="1519116"/>
                <a:ext cx="165851" cy="37077"/>
              </a:xfrm>
              <a:custGeom>
                <a:avLst/>
                <a:gdLst>
                  <a:gd name="connsiteX0" fmla="*/ 165567 w 165851"/>
                  <a:gd name="connsiteY0" fmla="*/ 37077 h 37077"/>
                  <a:gd name="connsiteX1" fmla="*/ 137973 w 165851"/>
                  <a:gd name="connsiteY1" fmla="*/ 24750 h 37077"/>
                  <a:gd name="connsiteX2" fmla="*/ 85614 w 165851"/>
                  <a:gd name="connsiteY2" fmla="*/ 27580 h 37077"/>
                  <a:gd name="connsiteX3" fmla="*/ 82784 w 165851"/>
                  <a:gd name="connsiteY3" fmla="*/ 24750 h 37077"/>
                  <a:gd name="connsiteX4" fmla="*/ 30425 w 165851"/>
                  <a:gd name="connsiteY4" fmla="*/ 27580 h 37077"/>
                  <a:gd name="connsiteX5" fmla="*/ 27595 w 165851"/>
                  <a:gd name="connsiteY5" fmla="*/ 24750 h 37077"/>
                  <a:gd name="connsiteX6" fmla="*/ 0 w 165851"/>
                  <a:gd name="connsiteY6" fmla="*/ 37077 h 37077"/>
                  <a:gd name="connsiteX7" fmla="*/ 0 w 165851"/>
                  <a:gd name="connsiteY7" fmla="*/ 18112 h 37077"/>
                  <a:gd name="connsiteX8" fmla="*/ 18394 w 165851"/>
                  <a:gd name="connsiteY8" fmla="*/ 287 h 37077"/>
                  <a:gd name="connsiteX9" fmla="*/ 18396 w 165851"/>
                  <a:gd name="connsiteY9" fmla="*/ 0 h 37077"/>
                  <a:gd name="connsiteX10" fmla="*/ 37362 w 165851"/>
                  <a:gd name="connsiteY10" fmla="*/ 0 h 37077"/>
                  <a:gd name="connsiteX11" fmla="*/ 55474 w 165851"/>
                  <a:gd name="connsiteY11" fmla="*/ 18112 h 37077"/>
                  <a:gd name="connsiteX12" fmla="*/ 73585 w 165851"/>
                  <a:gd name="connsiteY12" fmla="*/ 0 h 37077"/>
                  <a:gd name="connsiteX13" fmla="*/ 92551 w 165851"/>
                  <a:gd name="connsiteY13" fmla="*/ 0 h 37077"/>
                  <a:gd name="connsiteX14" fmla="*/ 110663 w 165851"/>
                  <a:gd name="connsiteY14" fmla="*/ 18112 h 37077"/>
                  <a:gd name="connsiteX15" fmla="*/ 128775 w 165851"/>
                  <a:gd name="connsiteY15" fmla="*/ 0 h 37077"/>
                  <a:gd name="connsiteX16" fmla="*/ 147740 w 165851"/>
                  <a:gd name="connsiteY16" fmla="*/ 0 h 37077"/>
                  <a:gd name="connsiteX17" fmla="*/ 165852 w 165851"/>
                  <a:gd name="connsiteY17" fmla="*/ 18112 h 3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851" h="37077">
                    <a:moveTo>
                      <a:pt x="165567" y="37077"/>
                    </a:moveTo>
                    <a:cubicBezTo>
                      <a:pt x="155036" y="37074"/>
                      <a:pt x="145003" y="32591"/>
                      <a:pt x="137973" y="24750"/>
                    </a:cubicBezTo>
                    <a:cubicBezTo>
                      <a:pt x="124296" y="39990"/>
                      <a:pt x="100854" y="41257"/>
                      <a:pt x="85614" y="27580"/>
                    </a:cubicBezTo>
                    <a:cubicBezTo>
                      <a:pt x="84620" y="26688"/>
                      <a:pt x="83676" y="25744"/>
                      <a:pt x="82784" y="24750"/>
                    </a:cubicBezTo>
                    <a:cubicBezTo>
                      <a:pt x="69107" y="39990"/>
                      <a:pt x="45665" y="41257"/>
                      <a:pt x="30425" y="27580"/>
                    </a:cubicBezTo>
                    <a:cubicBezTo>
                      <a:pt x="29431" y="26688"/>
                      <a:pt x="28486" y="25744"/>
                      <a:pt x="27595" y="24750"/>
                    </a:cubicBezTo>
                    <a:cubicBezTo>
                      <a:pt x="20594" y="32632"/>
                      <a:pt x="10542" y="37122"/>
                      <a:pt x="0" y="37077"/>
                    </a:cubicBezTo>
                    <a:lnTo>
                      <a:pt x="0" y="18112"/>
                    </a:lnTo>
                    <a:cubicBezTo>
                      <a:pt x="10002" y="18269"/>
                      <a:pt x="18237" y="10288"/>
                      <a:pt x="18394" y="287"/>
                    </a:cubicBezTo>
                    <a:cubicBezTo>
                      <a:pt x="18396" y="191"/>
                      <a:pt x="18396" y="96"/>
                      <a:pt x="18396" y="0"/>
                    </a:cubicBezTo>
                    <a:lnTo>
                      <a:pt x="37362" y="0"/>
                    </a:lnTo>
                    <a:cubicBezTo>
                      <a:pt x="37362" y="10003"/>
                      <a:pt x="45471" y="18112"/>
                      <a:pt x="55474" y="18112"/>
                    </a:cubicBezTo>
                    <a:cubicBezTo>
                      <a:pt x="65477" y="18112"/>
                      <a:pt x="73585" y="10003"/>
                      <a:pt x="73585" y="0"/>
                    </a:cubicBezTo>
                    <a:lnTo>
                      <a:pt x="92551" y="0"/>
                    </a:lnTo>
                    <a:cubicBezTo>
                      <a:pt x="92551" y="10003"/>
                      <a:pt x="100660" y="18112"/>
                      <a:pt x="110663" y="18112"/>
                    </a:cubicBezTo>
                    <a:cubicBezTo>
                      <a:pt x="120666" y="18112"/>
                      <a:pt x="128775" y="10003"/>
                      <a:pt x="128775" y="0"/>
                    </a:cubicBezTo>
                    <a:lnTo>
                      <a:pt x="147740" y="0"/>
                    </a:lnTo>
                    <a:cubicBezTo>
                      <a:pt x="147792" y="9981"/>
                      <a:pt x="155870" y="18060"/>
                      <a:pt x="165852" y="18112"/>
                    </a:cubicBezTo>
                    <a:close/>
                  </a:path>
                </a:pathLst>
              </a:custGeom>
              <a:solidFill>
                <a:srgbClr val="FFFFFF"/>
              </a:solidFill>
              <a:ln w="939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sp>
            <p:nvSpPr>
              <p:cNvPr id="31" name="Freeform: Shape 192">
                <a:extLst>
                  <a:ext uri="{FF2B5EF4-FFF2-40B4-BE49-F238E27FC236}">
                    <a16:creationId xmlns:a16="http://schemas.microsoft.com/office/drawing/2014/main" id="{8F2ECEBC-D3A5-E947-8862-BA9E2CB2AD27}"/>
                  </a:ext>
                </a:extLst>
              </p:cNvPr>
              <p:cNvSpPr/>
              <p:nvPr/>
            </p:nvSpPr>
            <p:spPr>
              <a:xfrm>
                <a:off x="-662336" y="1614416"/>
                <a:ext cx="202549" cy="37077"/>
              </a:xfrm>
              <a:custGeom>
                <a:avLst/>
                <a:gdLst>
                  <a:gd name="connsiteX0" fmla="*/ 165473 w 202549"/>
                  <a:gd name="connsiteY0" fmla="*/ 37077 h 37077"/>
                  <a:gd name="connsiteX1" fmla="*/ 137878 w 202549"/>
                  <a:gd name="connsiteY1" fmla="*/ 24750 h 37077"/>
                  <a:gd name="connsiteX2" fmla="*/ 85519 w 202549"/>
                  <a:gd name="connsiteY2" fmla="*/ 27580 h 37077"/>
                  <a:gd name="connsiteX3" fmla="*/ 82689 w 202549"/>
                  <a:gd name="connsiteY3" fmla="*/ 24750 h 37077"/>
                  <a:gd name="connsiteX4" fmla="*/ 30467 w 202549"/>
                  <a:gd name="connsiteY4" fmla="*/ 27622 h 37077"/>
                  <a:gd name="connsiteX5" fmla="*/ 27595 w 202549"/>
                  <a:gd name="connsiteY5" fmla="*/ 24750 h 37077"/>
                  <a:gd name="connsiteX6" fmla="*/ 0 w 202549"/>
                  <a:gd name="connsiteY6" fmla="*/ 37077 h 37077"/>
                  <a:gd name="connsiteX7" fmla="*/ 0 w 202549"/>
                  <a:gd name="connsiteY7" fmla="*/ 18112 h 37077"/>
                  <a:gd name="connsiteX8" fmla="*/ 18112 w 202549"/>
                  <a:gd name="connsiteY8" fmla="*/ 0 h 37077"/>
                  <a:gd name="connsiteX9" fmla="*/ 37077 w 202549"/>
                  <a:gd name="connsiteY9" fmla="*/ 0 h 37077"/>
                  <a:gd name="connsiteX10" fmla="*/ 53832 w 202549"/>
                  <a:gd name="connsiteY10" fmla="*/ 19374 h 37077"/>
                  <a:gd name="connsiteX11" fmla="*/ 73206 w 202549"/>
                  <a:gd name="connsiteY11" fmla="*/ 2619 h 37077"/>
                  <a:gd name="connsiteX12" fmla="*/ 73206 w 202549"/>
                  <a:gd name="connsiteY12" fmla="*/ 0 h 37077"/>
                  <a:gd name="connsiteX13" fmla="*/ 92172 w 202549"/>
                  <a:gd name="connsiteY13" fmla="*/ 0 h 37077"/>
                  <a:gd name="connsiteX14" fmla="*/ 110283 w 202549"/>
                  <a:gd name="connsiteY14" fmla="*/ 18112 h 37077"/>
                  <a:gd name="connsiteX15" fmla="*/ 128395 w 202549"/>
                  <a:gd name="connsiteY15" fmla="*/ 0 h 37077"/>
                  <a:gd name="connsiteX16" fmla="*/ 147361 w 202549"/>
                  <a:gd name="connsiteY16" fmla="*/ 0 h 37077"/>
                  <a:gd name="connsiteX17" fmla="*/ 165473 w 202549"/>
                  <a:gd name="connsiteY17" fmla="*/ 18112 h 37077"/>
                  <a:gd name="connsiteX18" fmla="*/ 183584 w 202549"/>
                  <a:gd name="connsiteY18" fmla="*/ 0 h 37077"/>
                  <a:gd name="connsiteX19" fmla="*/ 202550 w 202549"/>
                  <a:gd name="connsiteY19" fmla="*/ 0 h 37077"/>
                  <a:gd name="connsiteX20" fmla="*/ 165473 w 202549"/>
                  <a:gd name="connsiteY20" fmla="*/ 37077 h 3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2549" h="37077">
                    <a:moveTo>
                      <a:pt x="165473" y="37077"/>
                    </a:moveTo>
                    <a:cubicBezTo>
                      <a:pt x="154941" y="37074"/>
                      <a:pt x="144908" y="32591"/>
                      <a:pt x="137878" y="24750"/>
                    </a:cubicBezTo>
                    <a:cubicBezTo>
                      <a:pt x="124201" y="39990"/>
                      <a:pt x="100759" y="41257"/>
                      <a:pt x="85519" y="27580"/>
                    </a:cubicBezTo>
                    <a:cubicBezTo>
                      <a:pt x="84526" y="26688"/>
                      <a:pt x="83581" y="25744"/>
                      <a:pt x="82689" y="24750"/>
                    </a:cubicBezTo>
                    <a:cubicBezTo>
                      <a:pt x="69061" y="39964"/>
                      <a:pt x="45681" y="41250"/>
                      <a:pt x="30467" y="27622"/>
                    </a:cubicBezTo>
                    <a:cubicBezTo>
                      <a:pt x="29457" y="26718"/>
                      <a:pt x="28499" y="25759"/>
                      <a:pt x="27595" y="24750"/>
                    </a:cubicBezTo>
                    <a:cubicBezTo>
                      <a:pt x="20565" y="32591"/>
                      <a:pt x="10532" y="37074"/>
                      <a:pt x="0" y="37077"/>
                    </a:cubicBezTo>
                    <a:lnTo>
                      <a:pt x="0" y="18112"/>
                    </a:lnTo>
                    <a:cubicBezTo>
                      <a:pt x="9981" y="18060"/>
                      <a:pt x="18060" y="9981"/>
                      <a:pt x="18112" y="0"/>
                    </a:cubicBezTo>
                    <a:lnTo>
                      <a:pt x="37077" y="0"/>
                    </a:lnTo>
                    <a:cubicBezTo>
                      <a:pt x="36354" y="9977"/>
                      <a:pt x="43855" y="18651"/>
                      <a:pt x="53832" y="19374"/>
                    </a:cubicBezTo>
                    <a:cubicBezTo>
                      <a:pt x="63809" y="20097"/>
                      <a:pt x="72483" y="12596"/>
                      <a:pt x="73206" y="2619"/>
                    </a:cubicBezTo>
                    <a:cubicBezTo>
                      <a:pt x="73269" y="1747"/>
                      <a:pt x="73269" y="872"/>
                      <a:pt x="73206" y="0"/>
                    </a:cubicBezTo>
                    <a:lnTo>
                      <a:pt x="92172" y="0"/>
                    </a:lnTo>
                    <a:cubicBezTo>
                      <a:pt x="92172" y="10003"/>
                      <a:pt x="100281" y="18112"/>
                      <a:pt x="110283" y="18112"/>
                    </a:cubicBezTo>
                    <a:cubicBezTo>
                      <a:pt x="120286" y="18112"/>
                      <a:pt x="128395" y="10003"/>
                      <a:pt x="128395" y="0"/>
                    </a:cubicBezTo>
                    <a:lnTo>
                      <a:pt x="147361" y="0"/>
                    </a:lnTo>
                    <a:cubicBezTo>
                      <a:pt x="147361" y="10003"/>
                      <a:pt x="155470" y="18112"/>
                      <a:pt x="165473" y="18112"/>
                    </a:cubicBezTo>
                    <a:cubicBezTo>
                      <a:pt x="175475" y="18112"/>
                      <a:pt x="183584" y="10003"/>
                      <a:pt x="183584" y="0"/>
                    </a:cubicBezTo>
                    <a:lnTo>
                      <a:pt x="202550" y="0"/>
                    </a:lnTo>
                    <a:cubicBezTo>
                      <a:pt x="202550" y="20477"/>
                      <a:pt x="185950" y="37077"/>
                      <a:pt x="165473" y="37077"/>
                    </a:cubicBezTo>
                    <a:close/>
                  </a:path>
                </a:pathLst>
              </a:custGeom>
              <a:solidFill>
                <a:srgbClr val="FFFFFF"/>
              </a:solidFill>
              <a:ln w="939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p:txBody>
          </p:sp>
        </p:grpSp>
      </p:grpSp>
      <p:sp>
        <p:nvSpPr>
          <p:cNvPr id="32" name="Rectangle 31">
            <a:extLst>
              <a:ext uri="{FF2B5EF4-FFF2-40B4-BE49-F238E27FC236}">
                <a16:creationId xmlns:a16="http://schemas.microsoft.com/office/drawing/2014/main" id="{C0691ADF-47C0-9340-80C1-BE21D4034EC7}"/>
              </a:ext>
            </a:extLst>
          </p:cNvPr>
          <p:cNvSpPr/>
          <p:nvPr/>
        </p:nvSpPr>
        <p:spPr>
          <a:xfrm>
            <a:off x="1432517" y="3974579"/>
            <a:ext cx="1038298" cy="311708"/>
          </a:xfrm>
          <a:prstGeom prst="rect">
            <a:avLst/>
          </a:prstGeom>
          <a:solidFill>
            <a:srgbClr val="1B2047"/>
          </a:solidFill>
        </p:spPr>
        <p:txBody>
          <a:bodyPr wrap="square" lIns="152400" rIns="15240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67" b="0" i="0" u="none" strike="noStrike" kern="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Lake Formation</a:t>
            </a:r>
          </a:p>
        </p:txBody>
      </p:sp>
      <p:grpSp>
        <p:nvGrpSpPr>
          <p:cNvPr id="33" name="Group 32">
            <a:extLst>
              <a:ext uri="{FF2B5EF4-FFF2-40B4-BE49-F238E27FC236}">
                <a16:creationId xmlns:a16="http://schemas.microsoft.com/office/drawing/2014/main" id="{1EA1A1C2-6178-714F-B43A-5D394FC32F0E}"/>
              </a:ext>
            </a:extLst>
          </p:cNvPr>
          <p:cNvGrpSpPr/>
          <p:nvPr/>
        </p:nvGrpSpPr>
        <p:grpSpPr>
          <a:xfrm>
            <a:off x="233137" y="3607433"/>
            <a:ext cx="644728" cy="891801"/>
            <a:chOff x="4089032" y="3485209"/>
            <a:chExt cx="773673" cy="1070161"/>
          </a:xfrm>
        </p:grpSpPr>
        <p:pic>
          <p:nvPicPr>
            <p:cNvPr id="34" name="Picture 33">
              <a:extLst>
                <a:ext uri="{FF2B5EF4-FFF2-40B4-BE49-F238E27FC236}">
                  <a16:creationId xmlns:a16="http://schemas.microsoft.com/office/drawing/2014/main" id="{674F2057-CF87-0F48-8998-2868FB5B7CDB}"/>
                </a:ext>
              </a:extLst>
            </p:cNvPr>
            <p:cNvPicPr>
              <a:picLocks noChangeAspect="1"/>
            </p:cNvPicPr>
            <p:nvPr/>
          </p:nvPicPr>
          <p:blipFill>
            <a:blip r:embed="rId8"/>
            <a:stretch>
              <a:fillRect/>
            </a:stretch>
          </p:blipFill>
          <p:spPr>
            <a:xfrm>
              <a:off x="4222240" y="3485209"/>
              <a:ext cx="506044" cy="740664"/>
            </a:xfrm>
            <a:prstGeom prst="rect">
              <a:avLst/>
            </a:prstGeom>
          </p:spPr>
        </p:pic>
        <p:sp>
          <p:nvSpPr>
            <p:cNvPr id="35" name="TextBox 34">
              <a:extLst>
                <a:ext uri="{FF2B5EF4-FFF2-40B4-BE49-F238E27FC236}">
                  <a16:creationId xmlns:a16="http://schemas.microsoft.com/office/drawing/2014/main" id="{65802E34-4FBC-1D4B-AAA2-A2310F496375}"/>
                </a:ext>
              </a:extLst>
            </p:cNvPr>
            <p:cNvSpPr txBox="1"/>
            <p:nvPr/>
          </p:nvSpPr>
          <p:spPr>
            <a:xfrm>
              <a:off x="4089032" y="4198195"/>
              <a:ext cx="773673" cy="3571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7" b="0" i="0" u="none" strike="noStrike" kern="0" cap="none" spc="0" normalizeH="0" baseline="0" noProof="0" dirty="0">
                  <a:ln>
                    <a:noFill/>
                  </a:ln>
                  <a:solidFill>
                    <a:srgbClr val="FFFFFF"/>
                  </a:solidFill>
                  <a:effectLst/>
                  <a:uLnTx/>
                  <a:uFillTx/>
                </a:rPr>
                <a:t>Data security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7" b="0" i="0" u="none" strike="noStrike" kern="0" cap="none" spc="0" normalizeH="0" baseline="0" noProof="0" dirty="0">
                  <a:ln>
                    <a:noFill/>
                  </a:ln>
                  <a:solidFill>
                    <a:srgbClr val="FFFFFF"/>
                  </a:solidFill>
                  <a:effectLst/>
                  <a:uLnTx/>
                  <a:uFillTx/>
                </a:rPr>
                <a:t>officer</a:t>
              </a:r>
            </a:p>
          </p:txBody>
        </p:sp>
      </p:grpSp>
      <p:sp>
        <p:nvSpPr>
          <p:cNvPr id="36" name="TextBox 35">
            <a:extLst>
              <a:ext uri="{FF2B5EF4-FFF2-40B4-BE49-F238E27FC236}">
                <a16:creationId xmlns:a16="http://schemas.microsoft.com/office/drawing/2014/main" id="{34763407-75B4-B54A-AEA4-B3A9EC9BAFAA}"/>
              </a:ext>
            </a:extLst>
          </p:cNvPr>
          <p:cNvSpPr txBox="1"/>
          <p:nvPr/>
        </p:nvSpPr>
        <p:spPr>
          <a:xfrm>
            <a:off x="226609" y="4491719"/>
            <a:ext cx="1587898" cy="962123"/>
          </a:xfrm>
          <a:prstGeom prst="rect">
            <a:avLst/>
          </a:prstGeom>
          <a:noFill/>
        </p:spPr>
        <p:txBody>
          <a:bodyPr wrap="square" lIns="95250" tIns="76200" rIns="95250" bIns="76200" rtlCol="0">
            <a:spAutoFit/>
          </a:bodyPr>
          <a:lstStyle/>
          <a:p>
            <a:pPr marL="0" marR="0" lvl="0" indent="0" defTabSz="914400" eaLnBrk="1" fontAlgn="auto" latinLnBrk="0" hangingPunct="1">
              <a:lnSpc>
                <a:spcPct val="90000"/>
              </a:lnSpc>
              <a:spcBef>
                <a:spcPts val="0"/>
              </a:spcBef>
              <a:spcAft>
                <a:spcPts val="937"/>
              </a:spcAft>
              <a:buClrTx/>
              <a:buSzTx/>
              <a:buFontTx/>
              <a:buNone/>
              <a:tabLst/>
              <a:defRPr/>
            </a:pPr>
            <a:r>
              <a:rPr kumimoji="0" lang="en-US" sz="1167" b="0" i="0" u="none" strike="noStrike" kern="0" cap="none" spc="0" normalizeH="0" baseline="0" noProof="0" dirty="0">
                <a:ln>
                  <a:noFill/>
                </a:ln>
                <a:gradFill>
                  <a:gsLst>
                    <a:gs pos="2917">
                      <a:srgbClr val="FFFFFF"/>
                    </a:gs>
                    <a:gs pos="30000">
                      <a:srgbClr val="FFFFFF"/>
                    </a:gs>
                  </a:gsLst>
                  <a:lin ang="5400000" scaled="0"/>
                </a:gradFill>
                <a:effectLst/>
                <a:uLnTx/>
                <a:uFillTx/>
              </a:rPr>
              <a:t>Administrator sets up user permissions on lake resources: databases, tables, and columns</a:t>
            </a:r>
          </a:p>
        </p:txBody>
      </p:sp>
      <p:pic>
        <p:nvPicPr>
          <p:cNvPr id="37" name="Picture 36">
            <a:extLst>
              <a:ext uri="{FF2B5EF4-FFF2-40B4-BE49-F238E27FC236}">
                <a16:creationId xmlns:a16="http://schemas.microsoft.com/office/drawing/2014/main" id="{FB818915-6764-F346-BB08-C53F74239829}"/>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3730103" y="1958334"/>
            <a:ext cx="314239" cy="319208"/>
          </a:xfrm>
          <a:prstGeom prst="rect">
            <a:avLst/>
          </a:prstGeom>
        </p:spPr>
      </p:pic>
      <p:pic>
        <p:nvPicPr>
          <p:cNvPr id="38" name="Picture 37">
            <a:extLst>
              <a:ext uri="{FF2B5EF4-FFF2-40B4-BE49-F238E27FC236}">
                <a16:creationId xmlns:a16="http://schemas.microsoft.com/office/drawing/2014/main" id="{A8D08096-8A44-CD40-8808-DF0EE171774F}"/>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2952219" y="1955985"/>
            <a:ext cx="323751" cy="332516"/>
          </a:xfrm>
          <a:prstGeom prst="rect">
            <a:avLst/>
          </a:prstGeom>
        </p:spPr>
      </p:pic>
      <p:pic>
        <p:nvPicPr>
          <p:cNvPr id="39" name="Picture 38">
            <a:extLst>
              <a:ext uri="{FF2B5EF4-FFF2-40B4-BE49-F238E27FC236}">
                <a16:creationId xmlns:a16="http://schemas.microsoft.com/office/drawing/2014/main" id="{4C885E79-E9E3-DE4D-9E95-26DE05F6DB09}"/>
              </a:ext>
            </a:extLst>
          </p:cNvPr>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2213222" y="1988372"/>
            <a:ext cx="260860" cy="273223"/>
          </a:xfrm>
          <a:prstGeom prst="rect">
            <a:avLst/>
          </a:prstGeom>
        </p:spPr>
      </p:pic>
      <p:sp>
        <p:nvSpPr>
          <p:cNvPr id="40" name="Left Bracket 39">
            <a:extLst>
              <a:ext uri="{FF2B5EF4-FFF2-40B4-BE49-F238E27FC236}">
                <a16:creationId xmlns:a16="http://schemas.microsoft.com/office/drawing/2014/main" id="{E04367C3-E4AA-0247-9DD9-DAB3D5EF632F}"/>
              </a:ext>
            </a:extLst>
          </p:cNvPr>
          <p:cNvSpPr/>
          <p:nvPr/>
        </p:nvSpPr>
        <p:spPr>
          <a:xfrm rot="16200000">
            <a:off x="3014897" y="1206235"/>
            <a:ext cx="287074" cy="2687854"/>
          </a:xfrm>
          <a:prstGeom prst="leftBracket">
            <a:avLst>
              <a:gd name="adj" fmla="val 0"/>
            </a:avLst>
          </a:prstGeom>
          <a:noFill/>
          <a:ln w="19050" cap="flat" cmpd="sng" algn="ctr">
            <a:solidFill>
              <a:srgbClr val="67E6BE"/>
            </a:solidFill>
            <a:prstDash val="solid"/>
            <a:miter lim="800000"/>
            <a:headEnd type="non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A4907A38-9D40-BB40-968B-851883944698}"/>
              </a:ext>
            </a:extLst>
          </p:cNvPr>
          <p:cNvSpPr txBox="1"/>
          <p:nvPr/>
        </p:nvSpPr>
        <p:spPr>
          <a:xfrm>
            <a:off x="2013165" y="2262812"/>
            <a:ext cx="660973" cy="165104"/>
          </a:xfrm>
          <a:prstGeom prst="rect">
            <a:avLst/>
          </a:prstGeom>
          <a:noFill/>
        </p:spPr>
        <p:txBody>
          <a:bodyPr wrap="square" lIns="0" tIns="0" rIns="0" bIns="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67" b="0" i="0" u="none" strike="noStrike" kern="0" cap="none" spc="0" normalizeH="0" baseline="0" noProof="0" dirty="0">
                <a:ln>
                  <a:noFill/>
                </a:ln>
                <a:solidFill>
                  <a:srgbClr val="FFFFFF"/>
                </a:solidFill>
                <a:effectLst/>
                <a:uLnTx/>
                <a:uFillTx/>
              </a:rPr>
              <a:t>Amazon Redshift</a:t>
            </a:r>
          </a:p>
        </p:txBody>
      </p:sp>
      <p:sp>
        <p:nvSpPr>
          <p:cNvPr id="42" name="TextBox 41">
            <a:extLst>
              <a:ext uri="{FF2B5EF4-FFF2-40B4-BE49-F238E27FC236}">
                <a16:creationId xmlns:a16="http://schemas.microsoft.com/office/drawing/2014/main" id="{342CCA25-D2F6-0A4D-A85E-B6E67F3BA5F7}"/>
              </a:ext>
            </a:extLst>
          </p:cNvPr>
          <p:cNvSpPr txBox="1"/>
          <p:nvPr/>
        </p:nvSpPr>
        <p:spPr>
          <a:xfrm>
            <a:off x="2806828" y="2282026"/>
            <a:ext cx="587376" cy="230243"/>
          </a:xfrm>
          <a:prstGeom prst="rect">
            <a:avLst/>
          </a:prstGeom>
          <a:noFill/>
        </p:spPr>
        <p:txBody>
          <a:bodyPr wrap="square" lIns="0" tIns="0" rIns="0" bIns="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67" b="0" i="0" u="none" strike="noStrike" kern="0" cap="none" spc="0" normalizeH="0" baseline="0" noProof="0" dirty="0">
                <a:ln>
                  <a:noFill/>
                </a:ln>
                <a:solidFill>
                  <a:srgbClr val="FFFFFF"/>
                </a:solidFill>
                <a:effectLst/>
                <a:uLnTx/>
                <a:uFillTx/>
              </a:rPr>
              <a:t>Amazon EMR</a:t>
            </a:r>
          </a:p>
        </p:txBody>
      </p:sp>
      <p:sp>
        <p:nvSpPr>
          <p:cNvPr id="43" name="TextBox 42">
            <a:extLst>
              <a:ext uri="{FF2B5EF4-FFF2-40B4-BE49-F238E27FC236}">
                <a16:creationId xmlns:a16="http://schemas.microsoft.com/office/drawing/2014/main" id="{C7626BAE-D31A-B641-BB25-A7B21E27F823}"/>
              </a:ext>
            </a:extLst>
          </p:cNvPr>
          <p:cNvSpPr txBox="1"/>
          <p:nvPr/>
        </p:nvSpPr>
        <p:spPr>
          <a:xfrm>
            <a:off x="3588225" y="2301463"/>
            <a:ext cx="660973" cy="165104"/>
          </a:xfrm>
          <a:prstGeom prst="rect">
            <a:avLst/>
          </a:prstGeom>
          <a:noFill/>
        </p:spPr>
        <p:txBody>
          <a:bodyPr wrap="square" lIns="0" tIns="0" rIns="0" bIns="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67" b="0" i="0" u="none" strike="noStrike" kern="0" cap="none" spc="0" normalizeH="0" baseline="0" noProof="0" dirty="0">
                <a:ln>
                  <a:noFill/>
                </a:ln>
                <a:solidFill>
                  <a:srgbClr val="FFFFFF"/>
                </a:solidFill>
                <a:effectLst/>
                <a:uLnTx/>
                <a:uFillTx/>
              </a:rPr>
              <a:t>Amazon Athena</a:t>
            </a:r>
          </a:p>
        </p:txBody>
      </p:sp>
      <p:cxnSp>
        <p:nvCxnSpPr>
          <p:cNvPr id="44" name="Straight Arrow Connector 43">
            <a:extLst>
              <a:ext uri="{FF2B5EF4-FFF2-40B4-BE49-F238E27FC236}">
                <a16:creationId xmlns:a16="http://schemas.microsoft.com/office/drawing/2014/main" id="{F76957E1-8777-BE4A-B980-7E7DF27D38BD}"/>
              </a:ext>
            </a:extLst>
          </p:cNvPr>
          <p:cNvCxnSpPr/>
          <p:nvPr/>
        </p:nvCxnSpPr>
        <p:spPr>
          <a:xfrm flipH="1">
            <a:off x="3101400" y="2737726"/>
            <a:ext cx="1" cy="842671"/>
          </a:xfrm>
          <a:prstGeom prst="straightConnector1">
            <a:avLst/>
          </a:prstGeom>
          <a:noFill/>
          <a:ln w="19050" cap="rnd" cmpd="sng" algn="ctr">
            <a:solidFill>
              <a:srgbClr val="FFFFFF"/>
            </a:solidFill>
            <a:prstDash val="solid"/>
            <a:miter lim="800000"/>
            <a:headEnd type="triangle"/>
            <a:tailEnd type="triangle"/>
          </a:ln>
          <a:effectLst/>
        </p:spPr>
      </p:cxnSp>
      <p:sp>
        <p:nvSpPr>
          <p:cNvPr id="45" name="TextBox 44">
            <a:extLst>
              <a:ext uri="{FF2B5EF4-FFF2-40B4-BE49-F238E27FC236}">
                <a16:creationId xmlns:a16="http://schemas.microsoft.com/office/drawing/2014/main" id="{E911699A-5B25-5D45-8E95-C4EEE064BA70}"/>
              </a:ext>
            </a:extLst>
          </p:cNvPr>
          <p:cNvSpPr txBox="1"/>
          <p:nvPr/>
        </p:nvSpPr>
        <p:spPr>
          <a:xfrm>
            <a:off x="3100515" y="2929121"/>
            <a:ext cx="1509682" cy="638829"/>
          </a:xfrm>
          <a:prstGeom prst="rect">
            <a:avLst/>
          </a:prstGeom>
          <a:noFill/>
        </p:spPr>
        <p:txBody>
          <a:bodyPr wrap="square" lIns="95250" tIns="76200" rIns="95250" bIns="76200" rtlCol="0">
            <a:spAutoFit/>
          </a:bodyPr>
          <a:lstStyle/>
          <a:p>
            <a:pPr marL="0" marR="0" lvl="0" indent="0" defTabSz="914400" eaLnBrk="1" fontAlgn="auto" latinLnBrk="0" hangingPunct="1">
              <a:lnSpc>
                <a:spcPct val="90000"/>
              </a:lnSpc>
              <a:spcBef>
                <a:spcPts val="0"/>
              </a:spcBef>
              <a:spcAft>
                <a:spcPts val="937"/>
              </a:spcAft>
              <a:buClrTx/>
              <a:buSzTx/>
              <a:buFontTx/>
              <a:buNone/>
              <a:tabLst/>
              <a:defRPr/>
            </a:pPr>
            <a:r>
              <a:rPr kumimoji="0" lang="en-US" sz="1167" b="0" i="0" u="none" strike="noStrike" kern="0" cap="none" spc="0" normalizeH="0" baseline="0" noProof="0" dirty="0">
                <a:ln>
                  <a:noFill/>
                </a:ln>
                <a:gradFill>
                  <a:gsLst>
                    <a:gs pos="2917">
                      <a:srgbClr val="FFFFFF"/>
                    </a:gs>
                    <a:gs pos="30000">
                      <a:srgbClr val="FFFFFF"/>
                    </a:gs>
                  </a:gsLst>
                  <a:lin ang="5400000" scaled="0"/>
                </a:gradFill>
                <a:effectLst/>
                <a:uLnTx/>
                <a:uFillTx/>
              </a:rPr>
              <a:t>Lake Formation authorizes access to resources</a:t>
            </a:r>
          </a:p>
        </p:txBody>
      </p:sp>
      <p:cxnSp>
        <p:nvCxnSpPr>
          <p:cNvPr id="46" name="Straight Arrow Connector 45">
            <a:extLst>
              <a:ext uri="{FF2B5EF4-FFF2-40B4-BE49-F238E27FC236}">
                <a16:creationId xmlns:a16="http://schemas.microsoft.com/office/drawing/2014/main" id="{DC8147CD-E63E-634F-A429-BE87E4926467}"/>
              </a:ext>
            </a:extLst>
          </p:cNvPr>
          <p:cNvCxnSpPr/>
          <p:nvPr/>
        </p:nvCxnSpPr>
        <p:spPr>
          <a:xfrm>
            <a:off x="825473" y="3970610"/>
            <a:ext cx="666420" cy="0"/>
          </a:xfrm>
          <a:prstGeom prst="straightConnector1">
            <a:avLst/>
          </a:prstGeom>
          <a:noFill/>
          <a:ln w="19050" cap="rnd" cmpd="sng" algn="ctr">
            <a:solidFill>
              <a:srgbClr val="FFFFFF"/>
            </a:solidFill>
            <a:prstDash val="solid"/>
            <a:miter lim="800000"/>
            <a:headEnd type="none" w="lg" len="lg"/>
            <a:tailEnd type="triangle"/>
          </a:ln>
          <a:effectLst/>
        </p:spPr>
      </p:cxnSp>
      <p:grpSp>
        <p:nvGrpSpPr>
          <p:cNvPr id="47" name="Group 46">
            <a:extLst>
              <a:ext uri="{FF2B5EF4-FFF2-40B4-BE49-F238E27FC236}">
                <a16:creationId xmlns:a16="http://schemas.microsoft.com/office/drawing/2014/main" id="{60403706-F4B3-0442-97DC-11A1BD3839B9}"/>
              </a:ext>
            </a:extLst>
          </p:cNvPr>
          <p:cNvGrpSpPr/>
          <p:nvPr/>
        </p:nvGrpSpPr>
        <p:grpSpPr>
          <a:xfrm>
            <a:off x="5793619" y="5256136"/>
            <a:ext cx="6398382" cy="1086798"/>
            <a:chOff x="6952343" y="6307363"/>
            <a:chExt cx="7678058" cy="1304158"/>
          </a:xfrm>
        </p:grpSpPr>
        <p:sp>
          <p:nvSpPr>
            <p:cNvPr id="48" name="Rectangle 47">
              <a:extLst>
                <a:ext uri="{FF2B5EF4-FFF2-40B4-BE49-F238E27FC236}">
                  <a16:creationId xmlns:a16="http://schemas.microsoft.com/office/drawing/2014/main" id="{85B07F34-97BA-4748-A541-186731DE977E}"/>
                </a:ext>
              </a:extLst>
            </p:cNvPr>
            <p:cNvSpPr/>
            <p:nvPr/>
          </p:nvSpPr>
          <p:spPr bwMode="auto">
            <a:xfrm>
              <a:off x="6952343" y="6479907"/>
              <a:ext cx="7678058" cy="1131614"/>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0" tIns="121920" rIns="419100" bIns="121920" numCol="1" spcCol="0" rtlCol="0" fromWordArt="0" anchor="ctr" anchorCtr="0" forceAA="0" compatLnSpc="1">
              <a:prstTxWarp prst="textNoShape">
                <a:avLst/>
              </a:prstTxWarp>
              <a:noAutofit/>
            </a:bodyPr>
            <a:lstStyle/>
            <a:p>
              <a:pPr marL="0" marR="0" lvl="0" indent="0" defTabSz="776998" eaLnBrk="1" fontAlgn="auto" latinLnBrk="0" hangingPunct="1">
                <a:lnSpc>
                  <a:spcPct val="100000"/>
                </a:lnSpc>
                <a:spcBef>
                  <a:spcPts val="0"/>
                </a:spcBef>
                <a:spcAft>
                  <a:spcPts val="5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mazon Ember"/>
                  <a:ea typeface="+mn-ea"/>
                  <a:cs typeface="Amazon Ember" panose="020B0603020204020204" pitchFamily="34" charset="0"/>
                </a:rPr>
                <a:t>Permissions on databases, tables, and columns</a:t>
              </a:r>
            </a:p>
          </p:txBody>
        </p:sp>
        <p:cxnSp>
          <p:nvCxnSpPr>
            <p:cNvPr id="49" name="Straight Connector 48">
              <a:extLst>
                <a:ext uri="{FF2B5EF4-FFF2-40B4-BE49-F238E27FC236}">
                  <a16:creationId xmlns:a16="http://schemas.microsoft.com/office/drawing/2014/main" id="{247F9C57-82CC-A948-ACDB-1EC7FF9807A8}"/>
                </a:ext>
              </a:extLst>
            </p:cNvPr>
            <p:cNvCxnSpPr>
              <a:cxnSpLocks/>
            </p:cNvCxnSpPr>
            <p:nvPr/>
          </p:nvCxnSpPr>
          <p:spPr>
            <a:xfrm flipH="1">
              <a:off x="6952343" y="6307363"/>
              <a:ext cx="7182757" cy="0"/>
            </a:xfrm>
            <a:prstGeom prst="line">
              <a:avLst/>
            </a:prstGeom>
            <a:noFill/>
            <a:ln w="19050" cap="flat" cmpd="sng" algn="ctr">
              <a:solidFill>
                <a:srgbClr val="FFFFFF">
                  <a:lumMod val="50000"/>
                  <a:alpha val="50000"/>
                </a:srgbClr>
              </a:solidFill>
              <a:prstDash val="solid"/>
              <a:miter lim="800000"/>
              <a:headEnd type="none"/>
              <a:tailEnd type="none"/>
            </a:ln>
            <a:effectLst/>
          </p:spPr>
        </p:cxnSp>
      </p:grpSp>
      <p:grpSp>
        <p:nvGrpSpPr>
          <p:cNvPr id="50" name="Group 49">
            <a:extLst>
              <a:ext uri="{FF2B5EF4-FFF2-40B4-BE49-F238E27FC236}">
                <a16:creationId xmlns:a16="http://schemas.microsoft.com/office/drawing/2014/main" id="{1F05D471-0A0F-F145-A69F-6B4A970E7E28}"/>
              </a:ext>
            </a:extLst>
          </p:cNvPr>
          <p:cNvGrpSpPr/>
          <p:nvPr/>
        </p:nvGrpSpPr>
        <p:grpSpPr>
          <a:xfrm>
            <a:off x="5793619" y="4025551"/>
            <a:ext cx="6398382" cy="1086798"/>
            <a:chOff x="6952343" y="4830661"/>
            <a:chExt cx="7678058" cy="1304158"/>
          </a:xfrm>
        </p:grpSpPr>
        <p:sp>
          <p:nvSpPr>
            <p:cNvPr id="51" name="Rectangle 50">
              <a:extLst>
                <a:ext uri="{FF2B5EF4-FFF2-40B4-BE49-F238E27FC236}">
                  <a16:creationId xmlns:a16="http://schemas.microsoft.com/office/drawing/2014/main" id="{23CF7016-423C-AC45-855E-1023E57DF630}"/>
                </a:ext>
              </a:extLst>
            </p:cNvPr>
            <p:cNvSpPr/>
            <p:nvPr/>
          </p:nvSpPr>
          <p:spPr bwMode="auto">
            <a:xfrm>
              <a:off x="6952343" y="5003205"/>
              <a:ext cx="7678058" cy="1131614"/>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0" tIns="121920" rIns="419100" bIns="121920" numCol="1" spcCol="0" rtlCol="0" fromWordArt="0" anchor="ctr" anchorCtr="0" forceAA="0" compatLnSpc="1">
              <a:prstTxWarp prst="textNoShape">
                <a:avLst/>
              </a:prstTxWarp>
              <a:noAutofit/>
            </a:bodyPr>
            <a:lstStyle/>
            <a:p>
              <a:pPr marL="0" marR="0" lvl="0" indent="0" defTabSz="776998" eaLnBrk="1" fontAlgn="auto" latinLnBrk="0" hangingPunct="1">
                <a:lnSpc>
                  <a:spcPct val="100000"/>
                </a:lnSpc>
                <a:spcBef>
                  <a:spcPts val="0"/>
                </a:spcBef>
                <a:spcAft>
                  <a:spcPts val="5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mazon Ember"/>
                  <a:ea typeface="+mn-ea"/>
                  <a:cs typeface="Amazon Ember" panose="020B0603020204020204" pitchFamily="34" charset="0"/>
                </a:rPr>
                <a:t>Integrated with security, storage, analytics, and machine learning services</a:t>
              </a:r>
            </a:p>
          </p:txBody>
        </p:sp>
        <p:cxnSp>
          <p:nvCxnSpPr>
            <p:cNvPr id="52" name="Straight Connector 51">
              <a:extLst>
                <a:ext uri="{FF2B5EF4-FFF2-40B4-BE49-F238E27FC236}">
                  <a16:creationId xmlns:a16="http://schemas.microsoft.com/office/drawing/2014/main" id="{65728490-BE6C-9C49-988A-5D5BB8927571}"/>
                </a:ext>
              </a:extLst>
            </p:cNvPr>
            <p:cNvCxnSpPr>
              <a:cxnSpLocks/>
            </p:cNvCxnSpPr>
            <p:nvPr/>
          </p:nvCxnSpPr>
          <p:spPr>
            <a:xfrm flipH="1">
              <a:off x="6952343" y="4830661"/>
              <a:ext cx="7182757" cy="0"/>
            </a:xfrm>
            <a:prstGeom prst="line">
              <a:avLst/>
            </a:prstGeom>
            <a:noFill/>
            <a:ln w="19050" cap="flat" cmpd="sng" algn="ctr">
              <a:solidFill>
                <a:srgbClr val="FFFFFF">
                  <a:lumMod val="50000"/>
                  <a:alpha val="50000"/>
                </a:srgbClr>
              </a:solidFill>
              <a:prstDash val="solid"/>
              <a:miter lim="800000"/>
              <a:headEnd type="none"/>
              <a:tailEnd type="none"/>
            </a:ln>
            <a:effectLst/>
          </p:spPr>
        </p:cxnSp>
      </p:grpSp>
      <p:grpSp>
        <p:nvGrpSpPr>
          <p:cNvPr id="53" name="Group 52">
            <a:extLst>
              <a:ext uri="{FF2B5EF4-FFF2-40B4-BE49-F238E27FC236}">
                <a16:creationId xmlns:a16="http://schemas.microsoft.com/office/drawing/2014/main" id="{257DC2F7-D06C-5148-B333-2DCEE6028C74}"/>
              </a:ext>
            </a:extLst>
          </p:cNvPr>
          <p:cNvGrpSpPr/>
          <p:nvPr/>
        </p:nvGrpSpPr>
        <p:grpSpPr>
          <a:xfrm>
            <a:off x="5793619" y="2794966"/>
            <a:ext cx="6398382" cy="1086798"/>
            <a:chOff x="6952343" y="3353959"/>
            <a:chExt cx="7678058" cy="1304158"/>
          </a:xfrm>
        </p:grpSpPr>
        <p:sp>
          <p:nvSpPr>
            <p:cNvPr id="54" name="Rectangle 53">
              <a:extLst>
                <a:ext uri="{FF2B5EF4-FFF2-40B4-BE49-F238E27FC236}">
                  <a16:creationId xmlns:a16="http://schemas.microsoft.com/office/drawing/2014/main" id="{D3E0BEE2-06F1-9D4D-B025-51E3C5EEEF34}"/>
                </a:ext>
              </a:extLst>
            </p:cNvPr>
            <p:cNvSpPr/>
            <p:nvPr/>
          </p:nvSpPr>
          <p:spPr bwMode="auto">
            <a:xfrm>
              <a:off x="6952343" y="3526503"/>
              <a:ext cx="7678058" cy="1131614"/>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0" tIns="121920" rIns="419100" bIns="121920" numCol="1" spcCol="0" rtlCol="0" fromWordArt="0" anchor="ctr" anchorCtr="0" forceAA="0" compatLnSpc="1">
              <a:prstTxWarp prst="textNoShape">
                <a:avLst/>
              </a:prstTxWarp>
              <a:noAutofit/>
            </a:bodyPr>
            <a:lstStyle/>
            <a:p>
              <a:pPr marL="0" marR="0" lvl="0" indent="0" defTabSz="776998" eaLnBrk="1" fontAlgn="auto" latinLnBrk="0" hangingPunct="1">
                <a:lnSpc>
                  <a:spcPct val="100000"/>
                </a:lnSpc>
                <a:spcBef>
                  <a:spcPts val="0"/>
                </a:spcBef>
                <a:spcAft>
                  <a:spcPts val="5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mazon Ember"/>
                  <a:ea typeface="+mn-ea"/>
                  <a:cs typeface="Amazon Ember" panose="020B0603020204020204" pitchFamily="34" charset="0"/>
                </a:rPr>
                <a:t>Policies are consistently enforced</a:t>
              </a:r>
            </a:p>
          </p:txBody>
        </p:sp>
        <p:cxnSp>
          <p:nvCxnSpPr>
            <p:cNvPr id="55" name="Straight Connector 54">
              <a:extLst>
                <a:ext uri="{FF2B5EF4-FFF2-40B4-BE49-F238E27FC236}">
                  <a16:creationId xmlns:a16="http://schemas.microsoft.com/office/drawing/2014/main" id="{67105A58-59FB-D648-8E9D-984B3D86393A}"/>
                </a:ext>
              </a:extLst>
            </p:cNvPr>
            <p:cNvCxnSpPr>
              <a:cxnSpLocks/>
            </p:cNvCxnSpPr>
            <p:nvPr/>
          </p:nvCxnSpPr>
          <p:spPr>
            <a:xfrm flipH="1">
              <a:off x="6952343" y="3353959"/>
              <a:ext cx="7182757" cy="0"/>
            </a:xfrm>
            <a:prstGeom prst="line">
              <a:avLst/>
            </a:prstGeom>
            <a:noFill/>
            <a:ln w="19050" cap="flat" cmpd="sng" algn="ctr">
              <a:solidFill>
                <a:srgbClr val="FFFFFF">
                  <a:lumMod val="50000"/>
                  <a:alpha val="50000"/>
                </a:srgbClr>
              </a:solidFill>
              <a:prstDash val="solid"/>
              <a:miter lim="800000"/>
              <a:headEnd type="none"/>
              <a:tailEnd type="none"/>
            </a:ln>
            <a:effectLst/>
          </p:spPr>
        </p:cxnSp>
      </p:grpSp>
      <p:sp>
        <p:nvSpPr>
          <p:cNvPr id="56" name="Title 1">
            <a:extLst>
              <a:ext uri="{FF2B5EF4-FFF2-40B4-BE49-F238E27FC236}">
                <a16:creationId xmlns:a16="http://schemas.microsoft.com/office/drawing/2014/main" id="{2AAA548F-763B-C246-A21A-2BD4AE08F9AD}"/>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solidFill>
                  <a:prstClr val="white"/>
                </a:solidFill>
                <a:latin typeface="Amazon Ember Heavy"/>
              </a:rPr>
              <a:t>Simplify security management with Lake Formation</a:t>
            </a:r>
          </a:p>
        </p:txBody>
      </p:sp>
      <p:sp>
        <p:nvSpPr>
          <p:cNvPr id="57" name="Text Placeholder 54">
            <a:extLst>
              <a:ext uri="{FF2B5EF4-FFF2-40B4-BE49-F238E27FC236}">
                <a16:creationId xmlns:a16="http://schemas.microsoft.com/office/drawing/2014/main" id="{82D813FA-E2AE-9240-98AC-AA9895ACDFCE}"/>
              </a:ext>
            </a:extLst>
          </p:cNvPr>
          <p:cNvSpPr txBox="1">
            <a:spLocks/>
          </p:cNvSpPr>
          <p:nvPr/>
        </p:nvSpPr>
        <p:spPr>
          <a:xfrm>
            <a:off x="681046" y="890969"/>
            <a:ext cx="11391900" cy="274320"/>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0"/>
              </a:spcBef>
              <a:spcAft>
                <a:spcPts val="1200"/>
              </a:spcAft>
              <a:buClr>
                <a:schemeClr val="tx1"/>
              </a:buClr>
              <a:buSzPct val="90000"/>
              <a:buFont typeface="Amazon Ember" panose="020B0603020204020204" pitchFamily="34" charset="0"/>
              <a:buNone/>
              <a:defRPr sz="1800" b="0" i="0" kern="1200" cap="none"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vl2pPr marL="365760" indent="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None/>
              <a:defRPr sz="2000" kern="1200" cap="all" baseline="0">
                <a:solidFill>
                  <a:schemeClr val="tx1"/>
                </a:solidFill>
                <a:latin typeface="+mn-lt"/>
                <a:ea typeface="+mn-ea"/>
                <a:cs typeface="+mn-cs"/>
              </a:defRPr>
            </a:lvl2pPr>
            <a:lvl3pPr marL="77724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800" kern="1200" cap="all" baseline="0">
                <a:solidFill>
                  <a:schemeClr val="tx1"/>
                </a:solidFill>
                <a:latin typeface="+mn-lt"/>
                <a:ea typeface="+mn-ea"/>
                <a:cs typeface="+mn-cs"/>
              </a:defRPr>
            </a:lvl3pPr>
            <a:lvl4pPr marL="105156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kern="1200" cap="all" baseline="0">
                <a:solidFill>
                  <a:schemeClr val="tx1"/>
                </a:solidFill>
                <a:latin typeface="+mn-lt"/>
                <a:ea typeface="+mn-ea"/>
                <a:cs typeface="+mn-cs"/>
              </a:defRPr>
            </a:lvl4pPr>
            <a:lvl5pPr marL="105156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kern="1200" cap="all"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
                <a:sysClr val="window" lastClr="FFFFFF"/>
              </a:buClr>
              <a:buSzPct val="90000"/>
              <a:buFont typeface="Amazon Ember" panose="020B0603020204020204" pitchFamily="34" charset="0"/>
              <a:buNone/>
              <a:tabLst/>
              <a:defRPr/>
            </a:pPr>
            <a:r>
              <a:rPr lang="en-US" dirty="0">
                <a:solidFill>
                  <a:srgbClr val="16BF9F"/>
                </a:solidFill>
              </a:rPr>
              <a:t>C</a:t>
            </a:r>
            <a:r>
              <a:rPr kumimoji="0" lang="en-US" sz="1800" i="0" u="none" strike="noStrike" kern="1200" cap="none" spc="0" normalizeH="0" baseline="0" noProof="0" dirty="0" err="1">
                <a:ln>
                  <a:noFill/>
                </a:ln>
                <a:solidFill>
                  <a:srgbClr val="16BF9F"/>
                </a:solidFill>
                <a:effectLst/>
                <a:uLnTx/>
                <a:uFillTx/>
                <a:latin typeface="Amazon Ember" panose="020B0603020204020204" pitchFamily="34" charset="0"/>
                <a:ea typeface="Amazon Ember" panose="020B0603020204020204" pitchFamily="34" charset="0"/>
                <a:cs typeface="Amazon Ember" panose="020B0603020204020204" pitchFamily="34" charset="0"/>
              </a:rPr>
              <a:t>entrally</a:t>
            </a:r>
            <a:r>
              <a:rPr kumimoji="0" lang="en-US" sz="1800" i="0" u="none" strike="noStrike" kern="1200" cap="none" spc="0" normalizeH="0" baseline="0" noProof="0" dirty="0">
                <a:ln>
                  <a:noFill/>
                </a:ln>
                <a:solidFill>
                  <a:srgbClr val="16BF9F"/>
                </a:solidFill>
                <a:effectLst/>
                <a:uLnTx/>
                <a:uFillTx/>
                <a:latin typeface="Amazon Ember" panose="020B0603020204020204" pitchFamily="34" charset="0"/>
                <a:ea typeface="Amazon Ember" panose="020B0603020204020204" pitchFamily="34" charset="0"/>
                <a:cs typeface="Amazon Ember" panose="020B0603020204020204" pitchFamily="34" charset="0"/>
              </a:rPr>
              <a:t> define security, governance, and auditing policies in one place</a:t>
            </a:r>
          </a:p>
        </p:txBody>
      </p:sp>
    </p:spTree>
    <p:extLst>
      <p:ext uri="{BB962C8B-B14F-4D97-AF65-F5344CB8AC3E}">
        <p14:creationId xmlns:p14="http://schemas.microsoft.com/office/powerpoint/2010/main" val="411456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5" presetClass="path" presetSubtype="0" decel="100000" fill="hold" grpId="1" nodeType="withEffect">
                                  <p:stCondLst>
                                    <p:cond delay="0"/>
                                  </p:stCondLst>
                                  <p:childTnLst>
                                    <p:animMotion origin="layout" path="M -1.70139E-6 -4.75309E-6 L -1.70139E-6 0.02624 " pathEditMode="relative" rAng="0" ptsTypes="AA">
                                      <p:cBhvr>
                                        <p:cTn id="9" dur="500" spd="-100000" fill="hold"/>
                                        <p:tgtEl>
                                          <p:spTgt spid="4"/>
                                        </p:tgtEl>
                                        <p:attrNameLst>
                                          <p:attrName>ppt_x</p:attrName>
                                          <p:attrName>ppt_y</p:attrName>
                                        </p:attrNameLst>
                                      </p:cBhvr>
                                      <p:rCtr x="0" y="1312"/>
                                    </p:animMotion>
                                  </p:childTnLst>
                                </p:cTn>
                              </p:par>
                              <p:par>
                                <p:cTn id="10" presetID="10" presetClass="entr" presetSubtype="0" fill="hold" nodeType="withEffect">
                                  <p:stCondLst>
                                    <p:cond delay="25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35" presetClass="path" presetSubtype="0" decel="100000" fill="hold" nodeType="withEffect">
                                  <p:stCondLst>
                                    <p:cond delay="250"/>
                                  </p:stCondLst>
                                  <p:childTnLst>
                                    <p:animMotion origin="layout" path="M -1.70139E-6 -4.75309E-6 L -1.70139E-6 0.02624 " pathEditMode="relative" rAng="0" ptsTypes="AA">
                                      <p:cBhvr>
                                        <p:cTn id="14" dur="500" spd="-100000" fill="hold"/>
                                        <p:tgtEl>
                                          <p:spTgt spid="53"/>
                                        </p:tgtEl>
                                        <p:attrNameLst>
                                          <p:attrName>ppt_x</p:attrName>
                                          <p:attrName>ppt_y</p:attrName>
                                        </p:attrNameLst>
                                      </p:cBhvr>
                                      <p:rCtr x="0" y="1312"/>
                                    </p:animMotion>
                                  </p:childTnLst>
                                </p:cTn>
                              </p:par>
                              <p:par>
                                <p:cTn id="15" presetID="10" presetClass="entr" presetSubtype="0" fill="hold" nodeType="withEffect">
                                  <p:stCondLst>
                                    <p:cond delay="50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par>
                                <p:cTn id="18" presetID="35" presetClass="path" presetSubtype="0" decel="100000" fill="hold" nodeType="withEffect">
                                  <p:stCondLst>
                                    <p:cond delay="500"/>
                                  </p:stCondLst>
                                  <p:childTnLst>
                                    <p:animMotion origin="layout" path="M -1.70139E-6 -4.75309E-6 L -1.70139E-6 0.02624 " pathEditMode="relative" rAng="0" ptsTypes="AA">
                                      <p:cBhvr>
                                        <p:cTn id="19" dur="500" spd="-100000" fill="hold"/>
                                        <p:tgtEl>
                                          <p:spTgt spid="50"/>
                                        </p:tgtEl>
                                        <p:attrNameLst>
                                          <p:attrName>ppt_x</p:attrName>
                                          <p:attrName>ppt_y</p:attrName>
                                        </p:attrNameLst>
                                      </p:cBhvr>
                                      <p:rCtr x="0" y="1312"/>
                                    </p:animMotion>
                                  </p:childTnLst>
                                </p:cTn>
                              </p:par>
                              <p:par>
                                <p:cTn id="20" presetID="10" presetClass="entr" presetSubtype="0" fill="hold" nodeType="withEffect">
                                  <p:stCondLst>
                                    <p:cond delay="75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35" presetClass="path" presetSubtype="0" decel="100000" fill="hold" nodeType="withEffect">
                                  <p:stCondLst>
                                    <p:cond delay="750"/>
                                  </p:stCondLst>
                                  <p:childTnLst>
                                    <p:animMotion origin="layout" path="M -1.70139E-6 -4.75309E-6 L -1.70139E-6 0.02624 " pathEditMode="relative" rAng="0" ptsTypes="AA">
                                      <p:cBhvr>
                                        <p:cTn id="24" dur="500" spd="-100000" fill="hold"/>
                                        <p:tgtEl>
                                          <p:spTgt spid="47"/>
                                        </p:tgtEl>
                                        <p:attrNameLst>
                                          <p:attrName>ppt_x</p:attrName>
                                          <p:attrName>ppt_y</p:attrName>
                                        </p:attrNameLst>
                                      </p:cBhvr>
                                      <p:rCtr x="0" y="13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771B06-BFC9-CC42-A4AF-D5922B0487D2}"/>
              </a:ext>
            </a:extLst>
          </p:cNvPr>
          <p:cNvSpPr>
            <a:spLocks noGrp="1"/>
          </p:cNvSpPr>
          <p:nvPr>
            <p:ph type="title"/>
          </p:nvPr>
        </p:nvSpPr>
        <p:spPr>
          <a:xfrm>
            <a:off x="665922" y="914400"/>
            <a:ext cx="7144578" cy="1643974"/>
          </a:xfrm>
        </p:spPr>
        <p:txBody>
          <a:bodyPr/>
          <a:lstStyle/>
          <a:p>
            <a:endParaRPr lang="en-US"/>
          </a:p>
        </p:txBody>
      </p:sp>
      <p:pic>
        <p:nvPicPr>
          <p:cNvPr id="4" name="Content Placeholder 3">
            <a:extLst>
              <a:ext uri="{FF2B5EF4-FFF2-40B4-BE49-F238E27FC236}">
                <a16:creationId xmlns:a16="http://schemas.microsoft.com/office/drawing/2014/main" id="{DFFCFC31-13C6-ED4A-A629-F93BD48AB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5" name="Group 4">
            <a:extLst>
              <a:ext uri="{FF2B5EF4-FFF2-40B4-BE49-F238E27FC236}">
                <a16:creationId xmlns:a16="http://schemas.microsoft.com/office/drawing/2014/main" id="{F467C168-9CCA-B047-970F-82971B4444F1}"/>
              </a:ext>
            </a:extLst>
          </p:cNvPr>
          <p:cNvGrpSpPr/>
          <p:nvPr/>
        </p:nvGrpSpPr>
        <p:grpSpPr>
          <a:xfrm>
            <a:off x="-1" y="1"/>
            <a:ext cx="4831774" cy="6857999"/>
            <a:chOff x="-1" y="0"/>
            <a:chExt cx="5673436" cy="8229599"/>
          </a:xfrm>
        </p:grpSpPr>
        <p:sp>
          <p:nvSpPr>
            <p:cNvPr id="6" name="TextBox 5">
              <a:extLst>
                <a:ext uri="{FF2B5EF4-FFF2-40B4-BE49-F238E27FC236}">
                  <a16:creationId xmlns:a16="http://schemas.microsoft.com/office/drawing/2014/main" id="{6E15C92E-4680-1740-80E4-4F0F7BCC883D}"/>
                </a:ext>
              </a:extLst>
            </p:cNvPr>
            <p:cNvSpPr txBox="1"/>
            <p:nvPr/>
          </p:nvSpPr>
          <p:spPr>
            <a:xfrm>
              <a:off x="0" y="1559708"/>
              <a:ext cx="5673435" cy="6669891"/>
            </a:xfrm>
            <a:prstGeom prst="rect">
              <a:avLst/>
            </a:prstGeom>
            <a:solidFill>
              <a:schemeClr val="bg1"/>
            </a:solidFill>
          </p:spPr>
          <p:txBody>
            <a:bodyPr wrap="square" lIns="487680" tIns="1706880" rIns="365760" bIns="195072" rtlCol="0" anchor="b">
              <a:noAutofit/>
            </a:bodyPr>
            <a:lstStyle/>
            <a:p>
              <a:pPr>
                <a:lnSpc>
                  <a:spcPct val="90000"/>
                </a:lnSpc>
                <a:spcAft>
                  <a:spcPts val="500"/>
                </a:spcAft>
              </a:pPr>
              <a:r>
                <a:rPr lang="en-US" sz="2000" dirty="0">
                  <a:latin typeface="Amazon Ember" panose="020B0603020204020204" pitchFamily="34" charset="0"/>
                  <a:ea typeface="Amazon Ember" panose="020B0603020204020204" pitchFamily="34" charset="0"/>
                  <a:cs typeface="Amazon Ember" panose="020B0603020204020204" pitchFamily="34" charset="0"/>
                </a:rPr>
                <a:t>Producers: 1800 teams Consumers: 3300 teams</a:t>
              </a:r>
            </a:p>
            <a:p>
              <a:pPr>
                <a:lnSpc>
                  <a:spcPct val="90000"/>
                </a:lnSpc>
                <a:spcAft>
                  <a:spcPts val="500"/>
                </a:spcAft>
              </a:pPr>
              <a:r>
                <a:rPr lang="en-US" sz="1667" dirty="0">
                  <a:latin typeface="Amazon Ember" panose="020B0603020204020204" pitchFamily="34" charset="0"/>
                  <a:ea typeface="Amazon Ember" panose="020B0603020204020204" pitchFamily="34" charset="0"/>
                  <a:cs typeface="Amazon Ember" panose="020B0603020204020204" pitchFamily="34" charset="0"/>
                </a:rPr>
                <a:t>50 PB of data</a:t>
              </a:r>
            </a:p>
            <a:p>
              <a:pPr>
                <a:lnSpc>
                  <a:spcPct val="90000"/>
                </a:lnSpc>
                <a:spcAft>
                  <a:spcPts val="500"/>
                </a:spcAft>
              </a:pPr>
              <a:r>
                <a:rPr lang="en-US" sz="1667" dirty="0">
                  <a:latin typeface="Amazon Ember" panose="020B0603020204020204" pitchFamily="34" charset="0"/>
                  <a:ea typeface="Amazon Ember" panose="020B0603020204020204" pitchFamily="34" charset="0"/>
                  <a:cs typeface="Amazon Ember" panose="020B0603020204020204" pitchFamily="34" charset="0"/>
                </a:rPr>
                <a:t>600,000 analytics jobs/day</a:t>
              </a:r>
              <a:endParaRPr lang="en-US" sz="1500" dirty="0">
                <a:latin typeface="Amazon Ember" panose="020B0603020204020204" pitchFamily="34" charset="0"/>
                <a:ea typeface="Amazon Ember" panose="020B0603020204020204" pitchFamily="34" charset="0"/>
                <a:cs typeface="Amazon Ember" panose="020B0603020204020204" pitchFamily="34" charset="0"/>
              </a:endParaRPr>
            </a:p>
            <a:p>
              <a:pPr defTabSz="609576">
                <a:spcBef>
                  <a:spcPts val="1500"/>
                </a:spcBef>
              </a:pPr>
              <a:r>
                <a:rPr lang="en-US" sz="1667" b="1" spc="167"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CHALLENGE</a:t>
              </a:r>
            </a:p>
            <a:p>
              <a:pPr defTabSz="609576">
                <a:spcBef>
                  <a:spcPts val="333"/>
                </a:spcBef>
              </a:pPr>
              <a:r>
                <a:rPr lang="en-US" sz="1500" dirty="0">
                  <a:latin typeface="Amazon Ember" panose="020B0603020204020204" pitchFamily="34" charset="0"/>
                  <a:ea typeface="Amazon Ember" panose="020B0603020204020204" pitchFamily="34" charset="0"/>
                  <a:cs typeface="Amazon Ember" panose="020B0603020204020204" pitchFamily="34" charset="0"/>
                </a:rPr>
                <a:t>Needed to analyze data to find insights, identify opportunities, and evaluate business performance.</a:t>
              </a:r>
            </a:p>
            <a:p>
              <a:pPr defTabSz="609576">
                <a:spcBef>
                  <a:spcPts val="333"/>
                </a:spcBef>
              </a:pPr>
              <a:endParaRPr lang="en-US" sz="875" dirty="0">
                <a:latin typeface="Amazon Ember" panose="020B0603020204020204" pitchFamily="34" charset="0"/>
                <a:ea typeface="Amazon Ember" panose="020B0603020204020204" pitchFamily="34" charset="0"/>
                <a:cs typeface="Amazon Ember" panose="020B0603020204020204" pitchFamily="34" charset="0"/>
              </a:endParaRPr>
            </a:p>
            <a:p>
              <a:pPr defTabSz="609576">
                <a:spcBef>
                  <a:spcPts val="333"/>
                </a:spcBef>
              </a:pPr>
              <a:r>
                <a:rPr lang="en-US" sz="1500" dirty="0">
                  <a:latin typeface="Amazon Ember" panose="020B0603020204020204" pitchFamily="34" charset="0"/>
                  <a:ea typeface="Amazon Ember" panose="020B0603020204020204" pitchFamily="34" charset="0"/>
                  <a:cs typeface="Amazon Ember" panose="020B0603020204020204" pitchFamily="34" charset="0"/>
                </a:rPr>
                <a:t>The Oracle DW did not scale, was difficult to maintain, and costly.</a:t>
              </a:r>
            </a:p>
            <a:p>
              <a:pPr defTabSz="609576">
                <a:spcBef>
                  <a:spcPts val="333"/>
                </a:spcBef>
              </a:pPr>
              <a:endParaRPr lang="en-US" sz="100" dirty="0">
                <a:solidFill>
                  <a:srgbClr val="232F3E"/>
                </a:solidFill>
                <a:latin typeface="Amazon Ember" panose="020B0603020204020204" pitchFamily="34" charset="0"/>
                <a:ea typeface="Amazon Ember" panose="020B0603020204020204" pitchFamily="34" charset="0"/>
                <a:cs typeface="Amazon Ember" panose="020B0603020204020204" pitchFamily="34" charset="0"/>
              </a:endParaRPr>
            </a:p>
            <a:p>
              <a:pPr defTabSz="609576">
                <a:spcBef>
                  <a:spcPts val="1500"/>
                </a:spcBef>
              </a:pPr>
              <a:r>
                <a:rPr lang="en-US" sz="1667" b="1" spc="167"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SOLUTION</a:t>
              </a:r>
            </a:p>
            <a:p>
              <a:pPr defTabSz="609576">
                <a:spcBef>
                  <a:spcPts val="333"/>
                </a:spcBef>
              </a:pPr>
              <a:r>
                <a:rPr lang="en-US" sz="1500" dirty="0">
                  <a:latin typeface="Amazon Ember" panose="020B0603020204020204" pitchFamily="34" charset="0"/>
                  <a:ea typeface="Amazon Ember" panose="020B0603020204020204" pitchFamily="34" charset="0"/>
                  <a:cs typeface="Amazon Ember" panose="020B0603020204020204" pitchFamily="34" charset="0"/>
                </a:rPr>
                <a:t>Deployed a data lake with Amazon S3, and run analytics with Amazon Redshift, Amazon Redshift Spectrum, and Amazon EMR.</a:t>
              </a:r>
            </a:p>
            <a:p>
              <a:pPr defTabSz="609576">
                <a:spcBef>
                  <a:spcPts val="333"/>
                </a:spcBef>
              </a:pPr>
              <a:endParaRPr lang="en-US" sz="917" dirty="0">
                <a:latin typeface="Amazon Ember" panose="020B0603020204020204" pitchFamily="34" charset="0"/>
                <a:ea typeface="Amazon Ember" panose="020B0603020204020204" pitchFamily="34" charset="0"/>
                <a:cs typeface="Amazon Ember" panose="020B0603020204020204" pitchFamily="34" charset="0"/>
              </a:endParaRPr>
            </a:p>
            <a:p>
              <a:pPr defTabSz="609576">
                <a:spcBef>
                  <a:spcPts val="333"/>
                </a:spcBef>
              </a:pPr>
              <a:r>
                <a:rPr lang="en-US" sz="1500" b="1" dirty="0">
                  <a:latin typeface="Amazon Ember" panose="020B0603020204020204" pitchFamily="34" charset="0"/>
                  <a:ea typeface="Amazon Ember" panose="020B0603020204020204" pitchFamily="34" charset="0"/>
                  <a:cs typeface="Amazon Ember" panose="020B0603020204020204" pitchFamily="34" charset="0"/>
                </a:rPr>
                <a:t>Result</a:t>
              </a:r>
              <a:r>
                <a:rPr lang="en-US" sz="1500" dirty="0">
                  <a:latin typeface="Amazon Ember" panose="020B0603020204020204" pitchFamily="34" charset="0"/>
                  <a:ea typeface="Amazon Ember" panose="020B0603020204020204" pitchFamily="34" charset="0"/>
                  <a:cs typeface="Amazon Ember" panose="020B0603020204020204" pitchFamily="34" charset="0"/>
                </a:rPr>
                <a:t>: They doubled the data stored (100PB), lowered costs, and was able to gain insights faster.</a:t>
              </a:r>
            </a:p>
          </p:txBody>
        </p:sp>
        <p:sp>
          <p:nvSpPr>
            <p:cNvPr id="7" name="Rectangle 6">
              <a:extLst>
                <a:ext uri="{FF2B5EF4-FFF2-40B4-BE49-F238E27FC236}">
                  <a16:creationId xmlns:a16="http://schemas.microsoft.com/office/drawing/2014/main" id="{8E17A2C1-0153-0743-A137-84F9D14E4890}"/>
                </a:ext>
              </a:extLst>
            </p:cNvPr>
            <p:cNvSpPr/>
            <p:nvPr/>
          </p:nvSpPr>
          <p:spPr>
            <a:xfrm>
              <a:off x="-1" y="0"/>
              <a:ext cx="5673435" cy="155970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pic>
          <p:nvPicPr>
            <p:cNvPr id="8" name="Picture 7">
              <a:extLst>
                <a:ext uri="{FF2B5EF4-FFF2-40B4-BE49-F238E27FC236}">
                  <a16:creationId xmlns:a16="http://schemas.microsoft.com/office/drawing/2014/main" id="{9C24831D-0220-DA42-9551-8CA05B2B00F2}"/>
                </a:ext>
              </a:extLst>
            </p:cNvPr>
            <p:cNvPicPr>
              <a:picLocks noChangeAspect="1"/>
            </p:cNvPicPr>
            <p:nvPr/>
          </p:nvPicPr>
          <p:blipFill>
            <a:blip r:embed="rId4"/>
            <a:stretch>
              <a:fillRect/>
            </a:stretch>
          </p:blipFill>
          <p:spPr>
            <a:xfrm>
              <a:off x="922601" y="146070"/>
              <a:ext cx="3275462" cy="1255594"/>
            </a:xfrm>
            <a:prstGeom prst="rect">
              <a:avLst/>
            </a:prstGeom>
          </p:spPr>
        </p:pic>
      </p:grpSp>
    </p:spTree>
    <p:extLst>
      <p:ext uri="{BB962C8B-B14F-4D97-AF65-F5344CB8AC3E}">
        <p14:creationId xmlns:p14="http://schemas.microsoft.com/office/powerpoint/2010/main" val="2636528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BA7B60DC-DEEB-3649-A80D-B6DADEF16713}"/>
              </a:ext>
            </a:extLst>
          </p:cNvPr>
          <p:cNvSpPr txBox="1">
            <a:spLocks/>
          </p:cNvSpPr>
          <p:nvPr/>
        </p:nvSpPr>
        <p:spPr>
          <a:xfrm>
            <a:off x="661118" y="1200185"/>
            <a:ext cx="8538866" cy="2387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a:t>Innovate</a:t>
            </a:r>
            <a:br>
              <a:rPr lang="en-US"/>
            </a:br>
            <a:r>
              <a:rPr lang="en-US" sz="3200" kern="0">
                <a:solidFill>
                  <a:srgbClr val="16BF9F"/>
                </a:solidFill>
                <a:ea typeface="Amazon Ember Light" panose="020B0403020204020204" pitchFamily="34" charset="0"/>
                <a:cs typeface="Amazon Ember Light" panose="020B0403020204020204" pitchFamily="34" charset="0"/>
              </a:rPr>
              <a:t>Build</a:t>
            </a:r>
            <a:r>
              <a:rPr lang="en-US"/>
              <a:t> </a:t>
            </a:r>
            <a:r>
              <a:rPr lang="en-US" sz="3200" kern="0">
                <a:solidFill>
                  <a:srgbClr val="16BF9F"/>
                </a:solidFill>
                <a:ea typeface="Amazon Ember Light" panose="020B0403020204020204" pitchFamily="34" charset="0"/>
                <a:cs typeface="Amazon Ember Light" panose="020B0403020204020204" pitchFamily="34" charset="0"/>
              </a:rPr>
              <a:t>new experiences and reimagine old processes with AI/ML</a:t>
            </a:r>
            <a:endParaRPr lang="en-US" sz="3200" kern="0" dirty="0">
              <a:solidFill>
                <a:srgbClr val="16BF9F"/>
              </a:solidFill>
              <a:ea typeface="Amazon Ember Light" panose="020B0403020204020204" pitchFamily="34" charset="0"/>
              <a:cs typeface="Amazon Ember Light" panose="020B0403020204020204" pitchFamily="34" charset="0"/>
            </a:endParaRPr>
          </a:p>
        </p:txBody>
      </p:sp>
      <p:grpSp>
        <p:nvGrpSpPr>
          <p:cNvPr id="37" name="Group 36">
            <a:extLst>
              <a:ext uri="{FF2B5EF4-FFF2-40B4-BE49-F238E27FC236}">
                <a16:creationId xmlns:a16="http://schemas.microsoft.com/office/drawing/2014/main" id="{6B742510-A503-544E-A07B-3A9181B23AAD}"/>
              </a:ext>
            </a:extLst>
          </p:cNvPr>
          <p:cNvGrpSpPr/>
          <p:nvPr/>
        </p:nvGrpSpPr>
        <p:grpSpPr>
          <a:xfrm>
            <a:off x="647050" y="3973234"/>
            <a:ext cx="2293632" cy="1822383"/>
            <a:chOff x="647050" y="3973234"/>
            <a:chExt cx="2293632" cy="1822383"/>
          </a:xfrm>
        </p:grpSpPr>
        <p:grpSp>
          <p:nvGrpSpPr>
            <p:cNvPr id="38" name="Group 37">
              <a:extLst>
                <a:ext uri="{FF2B5EF4-FFF2-40B4-BE49-F238E27FC236}">
                  <a16:creationId xmlns:a16="http://schemas.microsoft.com/office/drawing/2014/main" id="{86490EFE-9E2D-0740-827D-9D58B5A2E689}"/>
                </a:ext>
              </a:extLst>
            </p:cNvPr>
            <p:cNvGrpSpPr/>
            <p:nvPr/>
          </p:nvGrpSpPr>
          <p:grpSpPr>
            <a:xfrm>
              <a:off x="647050" y="4922243"/>
              <a:ext cx="931025" cy="873374"/>
              <a:chOff x="6778185" y="3474719"/>
              <a:chExt cx="2403951" cy="2293035"/>
            </a:xfrm>
          </p:grpSpPr>
          <p:sp>
            <p:nvSpPr>
              <p:cNvPr id="47" name="Oval 46">
                <a:extLst>
                  <a:ext uri="{FF2B5EF4-FFF2-40B4-BE49-F238E27FC236}">
                    <a16:creationId xmlns:a16="http://schemas.microsoft.com/office/drawing/2014/main" id="{341E1AF8-48B3-5448-AF20-C8B46C76BA77}"/>
                  </a:ext>
                </a:extLst>
              </p:cNvPr>
              <p:cNvSpPr/>
              <p:nvPr/>
            </p:nvSpPr>
            <p:spPr>
              <a:xfrm>
                <a:off x="6834457" y="3474719"/>
                <a:ext cx="2267341" cy="2293035"/>
              </a:xfrm>
              <a:prstGeom prst="ellipse">
                <a:avLst/>
              </a:prstGeom>
              <a:solidFill>
                <a:srgbClr val="2C3A4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48" name="TextBox 47">
                <a:extLst>
                  <a:ext uri="{FF2B5EF4-FFF2-40B4-BE49-F238E27FC236}">
                    <a16:creationId xmlns:a16="http://schemas.microsoft.com/office/drawing/2014/main" id="{2C417222-22EB-564B-9FE4-3A010002BD62}"/>
                  </a:ext>
                </a:extLst>
              </p:cNvPr>
              <p:cNvSpPr txBox="1"/>
              <p:nvPr/>
            </p:nvSpPr>
            <p:spPr>
              <a:xfrm>
                <a:off x="6778185" y="3992177"/>
                <a:ext cx="2403951" cy="1292904"/>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1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Unify</a:t>
                </a:r>
                <a:endParaRPr kumimoji="0" lang="en-US" sz="6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endParaRPr>
              </a:p>
              <a:p>
                <a:pPr lvl="0" defTabSz="1181900" fontAlgn="base">
                  <a:spcBef>
                    <a:spcPts val="0"/>
                  </a:spcBef>
                  <a:spcAft>
                    <a:spcPts val="0"/>
                  </a:spcAft>
                  <a:defRPr/>
                </a:pPr>
                <a:r>
                  <a:rPr lang="en-US" sz="300" kern="0" dirty="0">
                    <a:solidFill>
                      <a:srgbClr val="16BF9F"/>
                    </a:solidFill>
                  </a:rPr>
                  <a:t>the best of both data lakes and purpose-built data stores</a:t>
                </a:r>
              </a:p>
            </p:txBody>
          </p:sp>
        </p:grpSp>
        <p:grpSp>
          <p:nvGrpSpPr>
            <p:cNvPr id="39" name="Group 38">
              <a:extLst>
                <a:ext uri="{FF2B5EF4-FFF2-40B4-BE49-F238E27FC236}">
                  <a16:creationId xmlns:a16="http://schemas.microsoft.com/office/drawing/2014/main" id="{04759DEE-9C40-C445-91F1-DD9E3F789C1F}"/>
                </a:ext>
              </a:extLst>
            </p:cNvPr>
            <p:cNvGrpSpPr/>
            <p:nvPr/>
          </p:nvGrpSpPr>
          <p:grpSpPr>
            <a:xfrm>
              <a:off x="1237959" y="3973234"/>
              <a:ext cx="1050462" cy="873374"/>
              <a:chOff x="4443879" y="1530265"/>
              <a:chExt cx="2712343" cy="2293035"/>
            </a:xfrm>
          </p:grpSpPr>
          <p:sp>
            <p:nvSpPr>
              <p:cNvPr id="45" name="Oval 44">
                <a:extLst>
                  <a:ext uri="{FF2B5EF4-FFF2-40B4-BE49-F238E27FC236}">
                    <a16:creationId xmlns:a16="http://schemas.microsoft.com/office/drawing/2014/main" id="{6A15A44A-BF23-2340-8F24-F292C7F3E709}"/>
                  </a:ext>
                </a:extLst>
              </p:cNvPr>
              <p:cNvSpPr/>
              <p:nvPr/>
            </p:nvSpPr>
            <p:spPr>
              <a:xfrm>
                <a:off x="4663244" y="1530265"/>
                <a:ext cx="2267341" cy="2293035"/>
              </a:xfrm>
              <a:prstGeom prst="ellipse">
                <a:avLst/>
              </a:prstGeom>
              <a:solidFill>
                <a:srgbClr val="2C3A4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46" name="TextBox 45">
                <a:extLst>
                  <a:ext uri="{FF2B5EF4-FFF2-40B4-BE49-F238E27FC236}">
                    <a16:creationId xmlns:a16="http://schemas.microsoft.com/office/drawing/2014/main" id="{8D69D717-CC45-7747-B2CC-08B6B14810F1}"/>
                  </a:ext>
                </a:extLst>
              </p:cNvPr>
              <p:cNvSpPr txBox="1"/>
              <p:nvPr/>
            </p:nvSpPr>
            <p:spPr>
              <a:xfrm>
                <a:off x="4443879" y="2047723"/>
                <a:ext cx="2712343" cy="1481451"/>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1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Modernize</a:t>
                </a:r>
                <a:endParaRPr kumimoji="0" lang="en-US" sz="6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endParaRPr>
              </a:p>
              <a:p>
                <a:pPr lvl="0" defTabSz="1181900" fontAlgn="base">
                  <a:spcAft>
                    <a:spcPts val="0"/>
                  </a:spcAft>
                  <a:defRPr/>
                </a:pPr>
                <a:r>
                  <a:rPr lang="en-US" sz="300" kern="0" dirty="0">
                    <a:solidFill>
                      <a:srgbClr val="16BF9F"/>
                    </a:solidFill>
                  </a:rPr>
                  <a:t>your data infrastructure with the most scalable, trusted, and secure cloud provider</a:t>
                </a:r>
              </a:p>
            </p:txBody>
          </p:sp>
        </p:grpSp>
        <p:grpSp>
          <p:nvGrpSpPr>
            <p:cNvPr id="40" name="Group 39">
              <a:extLst>
                <a:ext uri="{FF2B5EF4-FFF2-40B4-BE49-F238E27FC236}">
                  <a16:creationId xmlns:a16="http://schemas.microsoft.com/office/drawing/2014/main" id="{B17E8448-453E-4743-8F3A-241AC87B65A2}"/>
                </a:ext>
              </a:extLst>
            </p:cNvPr>
            <p:cNvGrpSpPr/>
            <p:nvPr/>
          </p:nvGrpSpPr>
          <p:grpSpPr>
            <a:xfrm>
              <a:off x="2009657" y="4922243"/>
              <a:ext cx="931025" cy="873374"/>
              <a:chOff x="9483249" y="3474719"/>
              <a:chExt cx="2403951" cy="2293035"/>
            </a:xfrm>
          </p:grpSpPr>
          <p:sp>
            <p:nvSpPr>
              <p:cNvPr id="43" name="Oval 42">
                <a:extLst>
                  <a:ext uri="{FF2B5EF4-FFF2-40B4-BE49-F238E27FC236}">
                    <a16:creationId xmlns:a16="http://schemas.microsoft.com/office/drawing/2014/main" id="{77A8F23B-805E-5F44-B2F6-C4D18774A54E}"/>
                  </a:ext>
                </a:extLst>
              </p:cNvPr>
              <p:cNvSpPr/>
              <p:nvPr/>
            </p:nvSpPr>
            <p:spPr>
              <a:xfrm>
                <a:off x="9539521" y="3474719"/>
                <a:ext cx="2267341" cy="2293035"/>
              </a:xfrm>
              <a:prstGeom prst="ellipse">
                <a:avLst/>
              </a:prstGeom>
              <a:solidFill>
                <a:schemeClr val="accent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44" name="TextBox 43">
                <a:extLst>
                  <a:ext uri="{FF2B5EF4-FFF2-40B4-BE49-F238E27FC236}">
                    <a16:creationId xmlns:a16="http://schemas.microsoft.com/office/drawing/2014/main" id="{06ACE3BA-B312-7547-98DA-716B86939EF2}"/>
                  </a:ext>
                </a:extLst>
              </p:cNvPr>
              <p:cNvSpPr txBox="1"/>
              <p:nvPr/>
            </p:nvSpPr>
            <p:spPr>
              <a:xfrm>
                <a:off x="9483249" y="3992177"/>
                <a:ext cx="2403951" cy="1360243"/>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1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Innovate</a:t>
                </a:r>
                <a:endParaRPr kumimoji="0" lang="en-US" sz="6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endParaRPr>
              </a:p>
              <a:p>
                <a:pPr lvl="0">
                  <a:defRPr/>
                </a:pPr>
                <a:r>
                  <a:rPr lang="en-US" sz="300" kern="0" dirty="0">
                    <a:solidFill>
                      <a:srgbClr val="16BF9F"/>
                    </a:solidFill>
                  </a:rPr>
                  <a:t>Build new experiences and reimagine old processes with AI/ML</a:t>
                </a:r>
                <a:endParaRPr lang="en-US" sz="600" b="1" kern="0" dirty="0">
                  <a:solidFill>
                    <a:prstClr val="white"/>
                  </a:solidFill>
                </a:endParaRPr>
              </a:p>
            </p:txBody>
          </p:sp>
        </p:grpSp>
        <p:sp>
          <p:nvSpPr>
            <p:cNvPr id="41" name="Oval 40">
              <a:extLst>
                <a:ext uri="{FF2B5EF4-FFF2-40B4-BE49-F238E27FC236}">
                  <a16:creationId xmlns:a16="http://schemas.microsoft.com/office/drawing/2014/main" id="{8735FF70-E57F-DB43-BAFD-E1FFE0CA5602}"/>
                </a:ext>
              </a:extLst>
            </p:cNvPr>
            <p:cNvSpPr/>
            <p:nvPr/>
          </p:nvSpPr>
          <p:spPr>
            <a:xfrm>
              <a:off x="1416627" y="4760825"/>
              <a:ext cx="751501" cy="71701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42" name="TextBox 41">
              <a:extLst>
                <a:ext uri="{FF2B5EF4-FFF2-40B4-BE49-F238E27FC236}">
                  <a16:creationId xmlns:a16="http://schemas.microsoft.com/office/drawing/2014/main" id="{CD0889D3-E661-0147-8F55-9D2F6C0D00DC}"/>
                </a:ext>
              </a:extLst>
            </p:cNvPr>
            <p:cNvSpPr txBox="1"/>
            <p:nvPr/>
          </p:nvSpPr>
          <p:spPr>
            <a:xfrm>
              <a:off x="1456964" y="4815467"/>
              <a:ext cx="696861" cy="615553"/>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800" b="1" i="0" u="none" strike="noStrike" kern="0" cap="none" spc="0" normalizeH="0" baseline="0" noProof="0" dirty="0">
                  <a:ln>
                    <a:noFill/>
                  </a:ln>
                  <a:solidFill>
                    <a:schemeClr val="accent1"/>
                  </a:solidFill>
                  <a:effectLst/>
                  <a:uLnTx/>
                  <a:uFillTx/>
                </a:rPr>
                <a:t>Modern data strategy</a:t>
              </a:r>
              <a:endParaRPr lang="en-US" sz="500" kern="0" dirty="0">
                <a:solidFill>
                  <a:schemeClr val="accent1"/>
                </a:solidFill>
              </a:endParaRPr>
            </a:p>
          </p:txBody>
        </p:sp>
      </p:grpSp>
    </p:spTree>
    <p:extLst>
      <p:ext uri="{BB962C8B-B14F-4D97-AF65-F5344CB8AC3E}">
        <p14:creationId xmlns:p14="http://schemas.microsoft.com/office/powerpoint/2010/main" val="358497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42" presetClass="path" presetSubtype="0" decel="100000" fill="hold" grpId="1" nodeType="withEffect">
                                  <p:stCondLst>
                                    <p:cond delay="0"/>
                                  </p:stCondLst>
                                  <p:childTnLst>
                                    <p:animMotion origin="layout" path="M 2.5E-6 -1.48148E-6 L 0.03672 -1.48148E-6 " pathEditMode="relative" rAng="0" ptsTypes="AA">
                                      <p:cBhvr>
                                        <p:cTn id="9" dur="600" spd="-100000" fill="hold"/>
                                        <p:tgtEl>
                                          <p:spTgt spid="36"/>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AE358-4C77-4A43-9465-9D6B4C723C51}"/>
              </a:ext>
            </a:extLst>
          </p:cNvPr>
          <p:cNvSpPr/>
          <p:nvPr/>
        </p:nvSpPr>
        <p:spPr>
          <a:xfrm>
            <a:off x="4484440" y="2010042"/>
            <a:ext cx="4484267" cy="3372840"/>
          </a:xfrm>
          <a:prstGeom prst="rect">
            <a:avLst/>
          </a:prstGeom>
          <a:solidFill>
            <a:srgbClr val="324358"/>
          </a:solidFill>
          <a:ln>
            <a:noFill/>
          </a:ln>
          <a:effectLst>
            <a:outerShdw blurRad="88900" dist="38100" dir="2700000" algn="tl"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46" eaLnBrk="0" fontAlgn="base" hangingPunct="0">
              <a:spcBef>
                <a:spcPct val="0"/>
              </a:spcBef>
              <a:spcAft>
                <a:spcPct val="0"/>
              </a:spcAft>
              <a:defRPr/>
            </a:pPr>
            <a:endParaRPr lang="en-US" sz="1750" dirty="0" err="1">
              <a:solidFill>
                <a:srgbClr val="FFFFFF"/>
              </a:solidFill>
              <a:latin typeface="Amazon Ember"/>
            </a:endParaRPr>
          </a:p>
        </p:txBody>
      </p:sp>
      <p:sp>
        <p:nvSpPr>
          <p:cNvPr id="3" name="Rectangle 2">
            <a:extLst>
              <a:ext uri="{FF2B5EF4-FFF2-40B4-BE49-F238E27FC236}">
                <a16:creationId xmlns:a16="http://schemas.microsoft.com/office/drawing/2014/main" id="{85AA3E47-B709-6944-B749-16A308FB2816}"/>
              </a:ext>
            </a:extLst>
          </p:cNvPr>
          <p:cNvSpPr/>
          <p:nvPr/>
        </p:nvSpPr>
        <p:spPr>
          <a:xfrm>
            <a:off x="507684" y="2010042"/>
            <a:ext cx="3693468" cy="3372840"/>
          </a:xfrm>
          <a:prstGeom prst="rect">
            <a:avLst/>
          </a:prstGeom>
          <a:solidFill>
            <a:srgbClr val="324358"/>
          </a:solidFill>
          <a:ln>
            <a:noFill/>
          </a:ln>
          <a:effectLst>
            <a:outerShdw blurRad="88900" dist="38100" dir="2700000" algn="tl"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46" eaLnBrk="0" fontAlgn="base" hangingPunct="0">
              <a:spcBef>
                <a:spcPct val="0"/>
              </a:spcBef>
              <a:spcAft>
                <a:spcPct val="0"/>
              </a:spcAft>
              <a:defRPr/>
            </a:pPr>
            <a:endParaRPr lang="en-US" sz="1750" dirty="0" err="1">
              <a:solidFill>
                <a:srgbClr val="FFFFFF"/>
              </a:solidFill>
              <a:latin typeface="Amazon Ember"/>
            </a:endParaRPr>
          </a:p>
        </p:txBody>
      </p:sp>
      <p:sp>
        <p:nvSpPr>
          <p:cNvPr id="4" name="Rectangle 3">
            <a:extLst>
              <a:ext uri="{FF2B5EF4-FFF2-40B4-BE49-F238E27FC236}">
                <a16:creationId xmlns:a16="http://schemas.microsoft.com/office/drawing/2014/main" id="{5BA22104-50F0-AA47-BC7C-F4A030398478}"/>
              </a:ext>
            </a:extLst>
          </p:cNvPr>
          <p:cNvSpPr/>
          <p:nvPr/>
        </p:nvSpPr>
        <p:spPr>
          <a:xfrm>
            <a:off x="9247620" y="2044927"/>
            <a:ext cx="2403518" cy="3372842"/>
          </a:xfrm>
          <a:prstGeom prst="rect">
            <a:avLst/>
          </a:prstGeom>
          <a:solidFill>
            <a:srgbClr val="324358"/>
          </a:solidFill>
          <a:ln>
            <a:noFill/>
          </a:ln>
          <a:effectLst>
            <a:outerShdw blurRad="88900" dist="38100" dir="2700000" algn="tl"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46" eaLnBrk="0" fontAlgn="base" hangingPunct="0">
              <a:spcBef>
                <a:spcPct val="0"/>
              </a:spcBef>
              <a:spcAft>
                <a:spcPct val="0"/>
              </a:spcAft>
              <a:defRPr/>
            </a:pPr>
            <a:endParaRPr lang="en-US" sz="1750" dirty="0" err="1">
              <a:solidFill>
                <a:srgbClr val="FFFFFF"/>
              </a:solidFill>
              <a:latin typeface="Amazon Ember"/>
            </a:endParaRPr>
          </a:p>
        </p:txBody>
      </p:sp>
      <p:sp>
        <p:nvSpPr>
          <p:cNvPr id="5" name="Collects documents…">
            <a:extLst>
              <a:ext uri="{FF2B5EF4-FFF2-40B4-BE49-F238E27FC236}">
                <a16:creationId xmlns:a16="http://schemas.microsoft.com/office/drawing/2014/main" id="{8CB4789A-9734-E34B-8A2F-753BF4697979}"/>
              </a:ext>
            </a:extLst>
          </p:cNvPr>
          <p:cNvSpPr txBox="1"/>
          <p:nvPr/>
        </p:nvSpPr>
        <p:spPr>
          <a:xfrm>
            <a:off x="7799679" y="3821822"/>
            <a:ext cx="1023868" cy="74379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25400" rIns="60960" bIns="25400" anchor="t" anchorCtr="0">
            <a:noAutofit/>
          </a:bodyPr>
          <a:lstStyle/>
          <a:p>
            <a:pPr algn="ctr" defTabSz="412734" eaLnBrk="0" fontAlgn="base" hangingPunct="0">
              <a:lnSpc>
                <a:spcPct val="90000"/>
              </a:lnSpc>
              <a:spcBef>
                <a:spcPct val="0"/>
              </a:spcBef>
              <a:spcAft>
                <a:spcPct val="0"/>
              </a:spcAft>
              <a:defRPr b="0"/>
            </a:pPr>
            <a:r>
              <a:rPr lang="en-US" sz="1067" dirty="0">
                <a:solidFill>
                  <a:schemeClr val="bg1"/>
                </a:solidFill>
                <a:latin typeface="Amazon Ember" panose="020B0603020204020204" pitchFamily="34" charset="0"/>
              </a:rPr>
              <a:t>Intelligent Document Processing</a:t>
            </a:r>
            <a:endParaRPr lang="en-US" sz="1067" kern="0" dirty="0">
              <a:solidFill>
                <a:schemeClr val="bg1"/>
              </a:solidFill>
              <a:latin typeface="Amazon Ember" panose="02000000000000000000"/>
            </a:endParaRPr>
          </a:p>
        </p:txBody>
      </p:sp>
      <p:cxnSp>
        <p:nvCxnSpPr>
          <p:cNvPr id="6" name="Straight Connector 5">
            <a:extLst>
              <a:ext uri="{FF2B5EF4-FFF2-40B4-BE49-F238E27FC236}">
                <a16:creationId xmlns:a16="http://schemas.microsoft.com/office/drawing/2014/main" id="{FE285857-E333-2742-90BB-E74192DEA248}"/>
              </a:ext>
            </a:extLst>
          </p:cNvPr>
          <p:cNvCxnSpPr>
            <a:cxnSpLocks/>
          </p:cNvCxnSpPr>
          <p:nvPr/>
        </p:nvCxnSpPr>
        <p:spPr>
          <a:xfrm>
            <a:off x="6159004" y="3531282"/>
            <a:ext cx="398552" cy="0"/>
          </a:xfrm>
          <a:prstGeom prst="lin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7" name="Collects documents…">
            <a:extLst>
              <a:ext uri="{FF2B5EF4-FFF2-40B4-BE49-F238E27FC236}">
                <a16:creationId xmlns:a16="http://schemas.microsoft.com/office/drawing/2014/main" id="{7F33FDDC-68D0-6C4C-AEF8-47A9CE507E67}"/>
              </a:ext>
            </a:extLst>
          </p:cNvPr>
          <p:cNvSpPr txBox="1"/>
          <p:nvPr/>
        </p:nvSpPr>
        <p:spPr>
          <a:xfrm>
            <a:off x="474073" y="3821822"/>
            <a:ext cx="1195045" cy="74379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25400" rIns="60960" bIns="25400" anchor="t" anchorCtr="0">
            <a:noAutofit/>
          </a:bodyPr>
          <a:lstStyle/>
          <a:p>
            <a:pPr algn="ctr" defTabSz="412734" eaLnBrk="0" fontAlgn="base" hangingPunct="0">
              <a:lnSpc>
                <a:spcPct val="90000"/>
              </a:lnSpc>
              <a:spcBef>
                <a:spcPct val="0"/>
              </a:spcBef>
              <a:spcAft>
                <a:spcPct val="0"/>
              </a:spcAft>
              <a:defRPr b="0"/>
            </a:pPr>
            <a:r>
              <a:rPr lang="en-US" sz="1067" dirty="0">
                <a:solidFill>
                  <a:schemeClr val="bg1"/>
                </a:solidFill>
                <a:latin typeface="Amazon Ember" panose="020B0603020204020204" pitchFamily="34" charset="0"/>
              </a:rPr>
              <a:t>Personalization</a:t>
            </a:r>
            <a:endParaRPr lang="en-US" sz="1067" kern="0" dirty="0">
              <a:solidFill>
                <a:schemeClr val="bg1"/>
              </a:solidFill>
              <a:latin typeface="Amazon Ember" panose="02000000000000000000"/>
            </a:endParaRPr>
          </a:p>
        </p:txBody>
      </p:sp>
      <p:sp>
        <p:nvSpPr>
          <p:cNvPr id="8" name="Collects documents…">
            <a:extLst>
              <a:ext uri="{FF2B5EF4-FFF2-40B4-BE49-F238E27FC236}">
                <a16:creationId xmlns:a16="http://schemas.microsoft.com/office/drawing/2014/main" id="{CE8A642A-5217-4242-A501-F207B7FA9083}"/>
              </a:ext>
            </a:extLst>
          </p:cNvPr>
          <p:cNvSpPr txBox="1"/>
          <p:nvPr/>
        </p:nvSpPr>
        <p:spPr>
          <a:xfrm>
            <a:off x="4706160" y="3821822"/>
            <a:ext cx="1023868" cy="7437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25400" rIns="60960" bIns="25400" anchor="t" anchorCtr="0">
            <a:noAutofit/>
          </a:bodyPr>
          <a:lstStyle/>
          <a:p>
            <a:pPr algn="ctr" defTabSz="412734" eaLnBrk="0" fontAlgn="base" hangingPunct="0">
              <a:lnSpc>
                <a:spcPct val="90000"/>
              </a:lnSpc>
              <a:spcBef>
                <a:spcPct val="0"/>
              </a:spcBef>
              <a:spcAft>
                <a:spcPct val="0"/>
              </a:spcAft>
              <a:defRPr b="0"/>
            </a:pPr>
            <a:r>
              <a:rPr lang="en-US" sz="1067" dirty="0">
                <a:solidFill>
                  <a:schemeClr val="bg1"/>
                </a:solidFill>
                <a:latin typeface="Amazon Ember" panose="020B0603020204020204" pitchFamily="34" charset="0"/>
              </a:rPr>
              <a:t>Intelligent Search</a:t>
            </a:r>
            <a:endParaRPr lang="en-US" sz="1067" kern="0" dirty="0">
              <a:solidFill>
                <a:schemeClr val="bg1"/>
              </a:solidFill>
              <a:latin typeface="Amazon Ember" panose="02000000000000000000"/>
            </a:endParaRPr>
          </a:p>
        </p:txBody>
      </p:sp>
      <p:cxnSp>
        <p:nvCxnSpPr>
          <p:cNvPr id="9" name="Straight Connector 8">
            <a:extLst>
              <a:ext uri="{FF2B5EF4-FFF2-40B4-BE49-F238E27FC236}">
                <a16:creationId xmlns:a16="http://schemas.microsoft.com/office/drawing/2014/main" id="{7204AF7F-491F-CE4B-AC24-CCDDFEA81529}"/>
              </a:ext>
            </a:extLst>
          </p:cNvPr>
          <p:cNvCxnSpPr>
            <a:cxnSpLocks/>
          </p:cNvCxnSpPr>
          <p:nvPr/>
        </p:nvCxnSpPr>
        <p:spPr>
          <a:xfrm>
            <a:off x="5018818" y="3528513"/>
            <a:ext cx="398552" cy="0"/>
          </a:xfrm>
          <a:prstGeom prst="lin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10" name="Group 4">
            <a:extLst>
              <a:ext uri="{FF2B5EF4-FFF2-40B4-BE49-F238E27FC236}">
                <a16:creationId xmlns:a16="http://schemas.microsoft.com/office/drawing/2014/main" id="{99DE0A66-F08D-DD42-BC1C-B5A7ECCC6465}"/>
              </a:ext>
            </a:extLst>
          </p:cNvPr>
          <p:cNvGrpSpPr>
            <a:grpSpLocks noChangeAspect="1"/>
          </p:cNvGrpSpPr>
          <p:nvPr/>
        </p:nvGrpSpPr>
        <p:grpSpPr bwMode="auto">
          <a:xfrm>
            <a:off x="4812633" y="2590865"/>
            <a:ext cx="810922" cy="489376"/>
            <a:chOff x="2621" y="1462"/>
            <a:chExt cx="517" cy="312"/>
          </a:xfrm>
          <a:noFill/>
        </p:grpSpPr>
        <p:sp>
          <p:nvSpPr>
            <p:cNvPr id="11" name="Line 10">
              <a:extLst>
                <a:ext uri="{FF2B5EF4-FFF2-40B4-BE49-F238E27FC236}">
                  <a16:creationId xmlns:a16="http://schemas.microsoft.com/office/drawing/2014/main" id="{1F415589-45CD-C740-B14E-BDD43116A5F3}"/>
                </a:ext>
              </a:extLst>
            </p:cNvPr>
            <p:cNvSpPr>
              <a:spLocks noChangeShapeType="1"/>
            </p:cNvSpPr>
            <p:nvPr/>
          </p:nvSpPr>
          <p:spPr bwMode="auto">
            <a:xfrm flipH="1">
              <a:off x="2894" y="1519"/>
              <a:ext cx="92" cy="174"/>
            </a:xfrm>
            <a:prstGeom prst="line">
              <a:avLst/>
            </a:prstGeom>
            <a:grpFill/>
            <a:ln w="12700" cap="rnd">
              <a:solidFill>
                <a:schemeClr val="accent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2" name="Freeform 5">
              <a:extLst>
                <a:ext uri="{FF2B5EF4-FFF2-40B4-BE49-F238E27FC236}">
                  <a16:creationId xmlns:a16="http://schemas.microsoft.com/office/drawing/2014/main" id="{B4369A80-2A59-1F4F-B16C-C93C8A011F50}"/>
                </a:ext>
              </a:extLst>
            </p:cNvPr>
            <p:cNvSpPr>
              <a:spLocks/>
            </p:cNvSpPr>
            <p:nvPr/>
          </p:nvSpPr>
          <p:spPr bwMode="auto">
            <a:xfrm>
              <a:off x="2621" y="1462"/>
              <a:ext cx="517" cy="265"/>
            </a:xfrm>
            <a:custGeom>
              <a:avLst/>
              <a:gdLst>
                <a:gd name="T0" fmla="*/ 139 w 246"/>
                <a:gd name="T1" fmla="*/ 124 h 125"/>
                <a:gd name="T2" fmla="*/ 246 w 246"/>
                <a:gd name="T3" fmla="*/ 125 h 125"/>
                <a:gd name="T4" fmla="*/ 123 w 246"/>
                <a:gd name="T5" fmla="*/ 1 h 125"/>
                <a:gd name="T6" fmla="*/ 0 w 246"/>
                <a:gd name="T7" fmla="*/ 123 h 125"/>
                <a:gd name="T8" fmla="*/ 95 w 246"/>
                <a:gd name="T9" fmla="*/ 124 h 125"/>
              </a:gdLst>
              <a:ahLst/>
              <a:cxnLst>
                <a:cxn ang="0">
                  <a:pos x="T0" y="T1"/>
                </a:cxn>
                <a:cxn ang="0">
                  <a:pos x="T2" y="T3"/>
                </a:cxn>
                <a:cxn ang="0">
                  <a:pos x="T4" y="T5"/>
                </a:cxn>
                <a:cxn ang="0">
                  <a:pos x="T6" y="T7"/>
                </a:cxn>
                <a:cxn ang="0">
                  <a:pos x="T8" y="T9"/>
                </a:cxn>
              </a:cxnLst>
              <a:rect l="0" t="0" r="r" b="b"/>
              <a:pathLst>
                <a:path w="246" h="125">
                  <a:moveTo>
                    <a:pt x="139" y="124"/>
                  </a:moveTo>
                  <a:cubicBezTo>
                    <a:pt x="246" y="125"/>
                    <a:pt x="246" y="125"/>
                    <a:pt x="246" y="125"/>
                  </a:cubicBezTo>
                  <a:cubicBezTo>
                    <a:pt x="246" y="57"/>
                    <a:pt x="191" y="1"/>
                    <a:pt x="123" y="1"/>
                  </a:cubicBezTo>
                  <a:cubicBezTo>
                    <a:pt x="56" y="0"/>
                    <a:pt x="0" y="55"/>
                    <a:pt x="0" y="123"/>
                  </a:cubicBezTo>
                  <a:cubicBezTo>
                    <a:pt x="95" y="124"/>
                    <a:pt x="95" y="124"/>
                    <a:pt x="95" y="124"/>
                  </a:cubicBezTo>
                </a:path>
              </a:pathLst>
            </a:custGeom>
            <a:grpFill/>
            <a:ln w="12700" cap="rnd">
              <a:solidFill>
                <a:schemeClr val="tx1"/>
              </a:solidFill>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3" name="Freeform 6">
              <a:extLst>
                <a:ext uri="{FF2B5EF4-FFF2-40B4-BE49-F238E27FC236}">
                  <a16:creationId xmlns:a16="http://schemas.microsoft.com/office/drawing/2014/main" id="{45A36669-42E7-3647-BB58-D97BEAAFC21B}"/>
                </a:ext>
              </a:extLst>
            </p:cNvPr>
            <p:cNvSpPr>
              <a:spLocks/>
            </p:cNvSpPr>
            <p:nvPr/>
          </p:nvSpPr>
          <p:spPr bwMode="auto">
            <a:xfrm>
              <a:off x="2621" y="1462"/>
              <a:ext cx="517" cy="265"/>
            </a:xfrm>
            <a:custGeom>
              <a:avLst/>
              <a:gdLst>
                <a:gd name="T0" fmla="*/ 139 w 246"/>
                <a:gd name="T1" fmla="*/ 124 h 125"/>
                <a:gd name="T2" fmla="*/ 246 w 246"/>
                <a:gd name="T3" fmla="*/ 125 h 125"/>
                <a:gd name="T4" fmla="*/ 123 w 246"/>
                <a:gd name="T5" fmla="*/ 1 h 125"/>
                <a:gd name="T6" fmla="*/ 0 w 246"/>
                <a:gd name="T7" fmla="*/ 123 h 125"/>
                <a:gd name="T8" fmla="*/ 95 w 246"/>
                <a:gd name="T9" fmla="*/ 124 h 125"/>
              </a:gdLst>
              <a:ahLst/>
              <a:cxnLst>
                <a:cxn ang="0">
                  <a:pos x="T0" y="T1"/>
                </a:cxn>
                <a:cxn ang="0">
                  <a:pos x="T2" y="T3"/>
                </a:cxn>
                <a:cxn ang="0">
                  <a:pos x="T4" y="T5"/>
                </a:cxn>
                <a:cxn ang="0">
                  <a:pos x="T6" y="T7"/>
                </a:cxn>
                <a:cxn ang="0">
                  <a:pos x="T8" y="T9"/>
                </a:cxn>
              </a:cxnLst>
              <a:rect l="0" t="0" r="r" b="b"/>
              <a:pathLst>
                <a:path w="246" h="125">
                  <a:moveTo>
                    <a:pt x="139" y="124"/>
                  </a:moveTo>
                  <a:cubicBezTo>
                    <a:pt x="246" y="125"/>
                    <a:pt x="246" y="125"/>
                    <a:pt x="246" y="125"/>
                  </a:cubicBezTo>
                  <a:cubicBezTo>
                    <a:pt x="246" y="57"/>
                    <a:pt x="191" y="1"/>
                    <a:pt x="123" y="1"/>
                  </a:cubicBezTo>
                  <a:cubicBezTo>
                    <a:pt x="56" y="0"/>
                    <a:pt x="0" y="55"/>
                    <a:pt x="0" y="123"/>
                  </a:cubicBezTo>
                  <a:cubicBezTo>
                    <a:pt x="95" y="124"/>
                    <a:pt x="95" y="124"/>
                    <a:pt x="95" y="124"/>
                  </a:cubicBezTo>
                </a:path>
              </a:pathLst>
            </a:custGeom>
            <a:grpFill/>
            <a:ln w="12700"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4" name="Freeform 7">
              <a:extLst>
                <a:ext uri="{FF2B5EF4-FFF2-40B4-BE49-F238E27FC236}">
                  <a16:creationId xmlns:a16="http://schemas.microsoft.com/office/drawing/2014/main" id="{7F37A579-1057-D946-9C60-8205C01F24F7}"/>
                </a:ext>
              </a:extLst>
            </p:cNvPr>
            <p:cNvSpPr>
              <a:spLocks/>
            </p:cNvSpPr>
            <p:nvPr/>
          </p:nvSpPr>
          <p:spPr bwMode="auto">
            <a:xfrm>
              <a:off x="2820" y="1682"/>
              <a:ext cx="91" cy="92"/>
            </a:xfrm>
            <a:custGeom>
              <a:avLst/>
              <a:gdLst>
                <a:gd name="T0" fmla="*/ 43 w 43"/>
                <a:gd name="T1" fmla="*/ 21 h 43"/>
                <a:gd name="T2" fmla="*/ 21 w 43"/>
                <a:gd name="T3" fmla="*/ 42 h 43"/>
                <a:gd name="T4" fmla="*/ 0 w 43"/>
                <a:gd name="T5" fmla="*/ 21 h 43"/>
                <a:gd name="T6" fmla="*/ 21 w 43"/>
                <a:gd name="T7" fmla="*/ 0 h 43"/>
                <a:gd name="T8" fmla="*/ 43 w 43"/>
                <a:gd name="T9" fmla="*/ 21 h 43"/>
              </a:gdLst>
              <a:ahLst/>
              <a:cxnLst>
                <a:cxn ang="0">
                  <a:pos x="T0" y="T1"/>
                </a:cxn>
                <a:cxn ang="0">
                  <a:pos x="T2" y="T3"/>
                </a:cxn>
                <a:cxn ang="0">
                  <a:pos x="T4" y="T5"/>
                </a:cxn>
                <a:cxn ang="0">
                  <a:pos x="T6" y="T7"/>
                </a:cxn>
                <a:cxn ang="0">
                  <a:pos x="T8" y="T9"/>
                </a:cxn>
              </a:cxnLst>
              <a:rect l="0" t="0" r="r" b="b"/>
              <a:pathLst>
                <a:path w="43" h="43">
                  <a:moveTo>
                    <a:pt x="43" y="21"/>
                  </a:moveTo>
                  <a:cubicBezTo>
                    <a:pt x="43" y="33"/>
                    <a:pt x="33" y="43"/>
                    <a:pt x="21" y="42"/>
                  </a:cubicBezTo>
                  <a:cubicBezTo>
                    <a:pt x="9" y="42"/>
                    <a:pt x="0" y="33"/>
                    <a:pt x="0" y="21"/>
                  </a:cubicBezTo>
                  <a:cubicBezTo>
                    <a:pt x="0" y="9"/>
                    <a:pt x="10" y="0"/>
                    <a:pt x="21" y="0"/>
                  </a:cubicBezTo>
                  <a:cubicBezTo>
                    <a:pt x="33" y="0"/>
                    <a:pt x="43" y="9"/>
                    <a:pt x="43" y="21"/>
                  </a:cubicBezTo>
                  <a:close/>
                </a:path>
              </a:pathLst>
            </a:custGeom>
            <a:grpFill/>
            <a:ln w="12700" cap="rnd">
              <a:solidFill>
                <a:schemeClr val="accent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5" name="Freeform 8">
              <a:extLst>
                <a:ext uri="{FF2B5EF4-FFF2-40B4-BE49-F238E27FC236}">
                  <a16:creationId xmlns:a16="http://schemas.microsoft.com/office/drawing/2014/main" id="{03DE5C50-EB8B-0F4B-9B92-60299A81D453}"/>
                </a:ext>
              </a:extLst>
            </p:cNvPr>
            <p:cNvSpPr>
              <a:spLocks/>
            </p:cNvSpPr>
            <p:nvPr/>
          </p:nvSpPr>
          <p:spPr bwMode="auto">
            <a:xfrm>
              <a:off x="2688" y="1494"/>
              <a:ext cx="271" cy="180"/>
            </a:xfrm>
            <a:custGeom>
              <a:avLst/>
              <a:gdLst>
                <a:gd name="T0" fmla="*/ 129 w 129"/>
                <a:gd name="T1" fmla="*/ 29 h 85"/>
                <a:gd name="T2" fmla="*/ 0 w 129"/>
                <a:gd name="T3" fmla="*/ 85 h 85"/>
              </a:gdLst>
              <a:ahLst/>
              <a:cxnLst>
                <a:cxn ang="0">
                  <a:pos x="T0" y="T1"/>
                </a:cxn>
                <a:cxn ang="0">
                  <a:pos x="T2" y="T3"/>
                </a:cxn>
              </a:cxnLst>
              <a:rect l="0" t="0" r="r" b="b"/>
              <a:pathLst>
                <a:path w="129" h="85">
                  <a:moveTo>
                    <a:pt x="129" y="29"/>
                  </a:moveTo>
                  <a:cubicBezTo>
                    <a:pt x="65" y="0"/>
                    <a:pt x="7" y="51"/>
                    <a:pt x="0" y="85"/>
                  </a:cubicBezTo>
                </a:path>
              </a:pathLst>
            </a:custGeom>
            <a:grpFill/>
            <a:ln w="12700" cap="rnd">
              <a:solidFill>
                <a:schemeClr val="accent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6" name="Freeform 11">
              <a:extLst>
                <a:ext uri="{FF2B5EF4-FFF2-40B4-BE49-F238E27FC236}">
                  <a16:creationId xmlns:a16="http://schemas.microsoft.com/office/drawing/2014/main" id="{F9384484-A3F4-EE4C-A2CF-24E7E50607C3}"/>
                </a:ext>
              </a:extLst>
            </p:cNvPr>
            <p:cNvSpPr>
              <a:spLocks/>
            </p:cNvSpPr>
            <p:nvPr/>
          </p:nvSpPr>
          <p:spPr bwMode="auto">
            <a:xfrm>
              <a:off x="2715" y="1577"/>
              <a:ext cx="210" cy="165"/>
            </a:xfrm>
            <a:custGeom>
              <a:avLst/>
              <a:gdLst>
                <a:gd name="T0" fmla="*/ 100 w 100"/>
                <a:gd name="T1" fmla="*/ 22 h 78"/>
                <a:gd name="T2" fmla="*/ 0 w 100"/>
                <a:gd name="T3" fmla="*/ 78 h 78"/>
              </a:gdLst>
              <a:ahLst/>
              <a:cxnLst>
                <a:cxn ang="0">
                  <a:pos x="T0" y="T1"/>
                </a:cxn>
                <a:cxn ang="0">
                  <a:pos x="T2" y="T3"/>
                </a:cxn>
              </a:cxnLst>
              <a:rect l="0" t="0" r="r" b="b"/>
              <a:pathLst>
                <a:path w="100" h="78">
                  <a:moveTo>
                    <a:pt x="100" y="22"/>
                  </a:moveTo>
                  <a:cubicBezTo>
                    <a:pt x="50" y="0"/>
                    <a:pt x="8" y="44"/>
                    <a:pt x="0" y="78"/>
                  </a:cubicBezTo>
                </a:path>
              </a:pathLst>
            </a:custGeom>
            <a:grpFill/>
            <a:ln w="12700" cap="rnd">
              <a:solidFill>
                <a:schemeClr val="accent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dirty="0">
                <a:solidFill>
                  <a:srgbClr val="FFFFFF"/>
                </a:solidFill>
                <a:latin typeface="Amazon Ember"/>
              </a:endParaRPr>
            </a:p>
          </p:txBody>
        </p:sp>
      </p:grpSp>
      <p:sp>
        <p:nvSpPr>
          <p:cNvPr id="17" name="Collects documents…">
            <a:extLst>
              <a:ext uri="{FF2B5EF4-FFF2-40B4-BE49-F238E27FC236}">
                <a16:creationId xmlns:a16="http://schemas.microsoft.com/office/drawing/2014/main" id="{061722E9-BCB9-C245-A1AF-B2AD2F3511F3}"/>
              </a:ext>
            </a:extLst>
          </p:cNvPr>
          <p:cNvSpPr txBox="1"/>
          <p:nvPr/>
        </p:nvSpPr>
        <p:spPr>
          <a:xfrm>
            <a:off x="1753842" y="3821822"/>
            <a:ext cx="1144791" cy="74379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25400" rIns="60960" bIns="25400" anchor="t" anchorCtr="0">
            <a:noAutofit/>
          </a:bodyPr>
          <a:lstStyle/>
          <a:p>
            <a:pPr algn="ctr" defTabSz="412734" eaLnBrk="0" fontAlgn="base" hangingPunct="0">
              <a:lnSpc>
                <a:spcPct val="90000"/>
              </a:lnSpc>
              <a:spcBef>
                <a:spcPct val="0"/>
              </a:spcBef>
              <a:spcAft>
                <a:spcPct val="0"/>
              </a:spcAft>
              <a:defRPr b="0"/>
            </a:pPr>
            <a:r>
              <a:rPr lang="en-US" sz="1067" dirty="0">
                <a:solidFill>
                  <a:schemeClr val="bg1"/>
                </a:solidFill>
                <a:latin typeface="Amazon Ember" panose="020B0603020204020204" pitchFamily="34" charset="0"/>
              </a:rPr>
              <a:t>Intelligent Contact Center</a:t>
            </a:r>
            <a:endParaRPr lang="en-US" sz="1067" kern="0" dirty="0">
              <a:solidFill>
                <a:schemeClr val="bg1"/>
              </a:solidFill>
              <a:latin typeface="Amazon Ember" panose="02000000000000000000"/>
            </a:endParaRPr>
          </a:p>
        </p:txBody>
      </p:sp>
      <p:cxnSp>
        <p:nvCxnSpPr>
          <p:cNvPr id="18" name="Straight Connector 17">
            <a:extLst>
              <a:ext uri="{FF2B5EF4-FFF2-40B4-BE49-F238E27FC236}">
                <a16:creationId xmlns:a16="http://schemas.microsoft.com/office/drawing/2014/main" id="{E0EF7B95-C970-3842-AC6A-7419DDE1F713}"/>
              </a:ext>
            </a:extLst>
          </p:cNvPr>
          <p:cNvCxnSpPr>
            <a:cxnSpLocks/>
          </p:cNvCxnSpPr>
          <p:nvPr/>
        </p:nvCxnSpPr>
        <p:spPr>
          <a:xfrm>
            <a:off x="2126961" y="3529229"/>
            <a:ext cx="398552" cy="0"/>
          </a:xfrm>
          <a:prstGeom prst="lin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19" name="Group 18">
            <a:extLst>
              <a:ext uri="{FF2B5EF4-FFF2-40B4-BE49-F238E27FC236}">
                <a16:creationId xmlns:a16="http://schemas.microsoft.com/office/drawing/2014/main" id="{4B3A33C5-792B-B843-9BA5-715C882246A4}"/>
              </a:ext>
            </a:extLst>
          </p:cNvPr>
          <p:cNvGrpSpPr/>
          <p:nvPr/>
        </p:nvGrpSpPr>
        <p:grpSpPr>
          <a:xfrm>
            <a:off x="7948200" y="2511191"/>
            <a:ext cx="726827" cy="648724"/>
            <a:chOff x="5243671" y="1167896"/>
            <a:chExt cx="545120" cy="486543"/>
          </a:xfrm>
        </p:grpSpPr>
        <p:sp>
          <p:nvSpPr>
            <p:cNvPr id="20" name="Freeform: Shape 130">
              <a:extLst>
                <a:ext uri="{FF2B5EF4-FFF2-40B4-BE49-F238E27FC236}">
                  <a16:creationId xmlns:a16="http://schemas.microsoft.com/office/drawing/2014/main" id="{DECF3E9D-B920-5642-8F7C-825DA79B9315}"/>
                </a:ext>
              </a:extLst>
            </p:cNvPr>
            <p:cNvSpPr/>
            <p:nvPr/>
          </p:nvSpPr>
          <p:spPr>
            <a:xfrm>
              <a:off x="5388738" y="1228316"/>
              <a:ext cx="247820" cy="86898"/>
            </a:xfrm>
            <a:custGeom>
              <a:avLst/>
              <a:gdLst>
                <a:gd name="connsiteX0" fmla="*/ 245567 w 247820"/>
                <a:gd name="connsiteY0" fmla="*/ 46989 h 86898"/>
                <a:gd name="connsiteX1" fmla="*/ 125198 w 247820"/>
                <a:gd name="connsiteY1" fmla="*/ 84645 h 86898"/>
                <a:gd name="connsiteX2" fmla="*/ 4828 w 247820"/>
                <a:gd name="connsiteY2" fmla="*/ 46989 h 86898"/>
                <a:gd name="connsiteX3" fmla="*/ 125198 w 247820"/>
                <a:gd name="connsiteY3" fmla="*/ 4828 h 86898"/>
                <a:gd name="connsiteX4" fmla="*/ 245567 w 247820"/>
                <a:gd name="connsiteY4" fmla="*/ 46989 h 8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20" h="86898">
                  <a:moveTo>
                    <a:pt x="245567" y="46989"/>
                  </a:moveTo>
                  <a:cubicBezTo>
                    <a:pt x="245567" y="67587"/>
                    <a:pt x="194716" y="84645"/>
                    <a:pt x="125198" y="84645"/>
                  </a:cubicBezTo>
                  <a:cubicBezTo>
                    <a:pt x="55679" y="84645"/>
                    <a:pt x="4828" y="67909"/>
                    <a:pt x="4828" y="46989"/>
                  </a:cubicBezTo>
                  <a:cubicBezTo>
                    <a:pt x="4828" y="26069"/>
                    <a:pt x="55679" y="4828"/>
                    <a:pt x="125198" y="4828"/>
                  </a:cubicBezTo>
                  <a:cubicBezTo>
                    <a:pt x="194716" y="4828"/>
                    <a:pt x="245567" y="26391"/>
                    <a:pt x="245567" y="46989"/>
                  </a:cubicBez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21" name="Freeform: Shape 131">
              <a:extLst>
                <a:ext uri="{FF2B5EF4-FFF2-40B4-BE49-F238E27FC236}">
                  <a16:creationId xmlns:a16="http://schemas.microsoft.com/office/drawing/2014/main" id="{12AB9137-85C5-F941-A43C-9A32E62E10D1}"/>
                </a:ext>
              </a:extLst>
            </p:cNvPr>
            <p:cNvSpPr/>
            <p:nvPr/>
          </p:nvSpPr>
          <p:spPr>
            <a:xfrm>
              <a:off x="5388416" y="1345146"/>
              <a:ext cx="164141" cy="45058"/>
            </a:xfrm>
            <a:custGeom>
              <a:avLst/>
              <a:gdLst>
                <a:gd name="connsiteX0" fmla="*/ 4828 w 164140"/>
                <a:gd name="connsiteY0" fmla="*/ 4828 h 45058"/>
                <a:gd name="connsiteX1" fmla="*/ 125198 w 164140"/>
                <a:gd name="connsiteY1" fmla="*/ 42483 h 45058"/>
                <a:gd name="connsiteX2" fmla="*/ 159313 w 164140"/>
                <a:gd name="connsiteY2" fmla="*/ 42483 h 45058"/>
              </a:gdLst>
              <a:ahLst/>
              <a:cxnLst>
                <a:cxn ang="0">
                  <a:pos x="connsiteX0" y="connsiteY0"/>
                </a:cxn>
                <a:cxn ang="0">
                  <a:pos x="connsiteX1" y="connsiteY1"/>
                </a:cxn>
                <a:cxn ang="0">
                  <a:pos x="connsiteX2" y="connsiteY2"/>
                </a:cxn>
              </a:cxnLst>
              <a:rect l="l" t="t" r="r" b="b"/>
              <a:pathLst>
                <a:path w="164140" h="45058">
                  <a:moveTo>
                    <a:pt x="4828" y="4828"/>
                  </a:moveTo>
                  <a:cubicBezTo>
                    <a:pt x="4828" y="25426"/>
                    <a:pt x="55679" y="42483"/>
                    <a:pt x="125198" y="42483"/>
                  </a:cubicBezTo>
                  <a:lnTo>
                    <a:pt x="159313" y="42483"/>
                  </a:ln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22" name="Freeform: Shape 132">
              <a:extLst>
                <a:ext uri="{FF2B5EF4-FFF2-40B4-BE49-F238E27FC236}">
                  <a16:creationId xmlns:a16="http://schemas.microsoft.com/office/drawing/2014/main" id="{B407EDED-6855-F942-9248-0039DD5BF74D}"/>
                </a:ext>
              </a:extLst>
            </p:cNvPr>
            <p:cNvSpPr/>
            <p:nvPr/>
          </p:nvSpPr>
          <p:spPr>
            <a:xfrm>
              <a:off x="5388738" y="1418848"/>
              <a:ext cx="157704" cy="45058"/>
            </a:xfrm>
            <a:custGeom>
              <a:avLst/>
              <a:gdLst>
                <a:gd name="connsiteX0" fmla="*/ 154485 w 157703"/>
                <a:gd name="connsiteY0" fmla="*/ 42483 h 45058"/>
                <a:gd name="connsiteX1" fmla="*/ 4828 w 157703"/>
                <a:gd name="connsiteY1" fmla="*/ 4828 h 45058"/>
              </a:gdLst>
              <a:ahLst/>
              <a:cxnLst>
                <a:cxn ang="0">
                  <a:pos x="connsiteX0" y="connsiteY0"/>
                </a:cxn>
                <a:cxn ang="0">
                  <a:pos x="connsiteX1" y="connsiteY1"/>
                </a:cxn>
              </a:cxnLst>
              <a:rect l="l" t="t" r="r" b="b"/>
              <a:pathLst>
                <a:path w="157703" h="45058">
                  <a:moveTo>
                    <a:pt x="154485" y="42483"/>
                  </a:moveTo>
                  <a:cubicBezTo>
                    <a:pt x="79496" y="44093"/>
                    <a:pt x="4828" y="25748"/>
                    <a:pt x="4828" y="4828"/>
                  </a:cubicBez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23" name="Freeform: Shape 133">
              <a:extLst>
                <a:ext uri="{FF2B5EF4-FFF2-40B4-BE49-F238E27FC236}">
                  <a16:creationId xmlns:a16="http://schemas.microsoft.com/office/drawing/2014/main" id="{17FA5359-2BCA-F046-A2AF-17FF9991038E}"/>
                </a:ext>
              </a:extLst>
            </p:cNvPr>
            <p:cNvSpPr/>
            <p:nvPr/>
          </p:nvSpPr>
          <p:spPr>
            <a:xfrm>
              <a:off x="5388416" y="1268225"/>
              <a:ext cx="9655" cy="228510"/>
            </a:xfrm>
            <a:custGeom>
              <a:avLst/>
              <a:gdLst>
                <a:gd name="connsiteX0" fmla="*/ 4828 w 9655"/>
                <a:gd name="connsiteY0" fmla="*/ 4828 h 228509"/>
                <a:gd name="connsiteX1" fmla="*/ 4828 w 9655"/>
                <a:gd name="connsiteY1" fmla="*/ 225291 h 228509"/>
              </a:gdLst>
              <a:ahLst/>
              <a:cxnLst>
                <a:cxn ang="0">
                  <a:pos x="connsiteX0" y="connsiteY0"/>
                </a:cxn>
                <a:cxn ang="0">
                  <a:pos x="connsiteX1" y="connsiteY1"/>
                </a:cxn>
              </a:cxnLst>
              <a:rect l="l" t="t" r="r" b="b"/>
              <a:pathLst>
                <a:path w="9655" h="228509">
                  <a:moveTo>
                    <a:pt x="4828" y="4828"/>
                  </a:moveTo>
                  <a:lnTo>
                    <a:pt x="4828" y="225291"/>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24" name="Freeform: Shape 134">
              <a:extLst>
                <a:ext uri="{FF2B5EF4-FFF2-40B4-BE49-F238E27FC236}">
                  <a16:creationId xmlns:a16="http://schemas.microsoft.com/office/drawing/2014/main" id="{57DE6A6E-561D-784E-906D-943EF9A4BAC7}"/>
                </a:ext>
              </a:extLst>
            </p:cNvPr>
            <p:cNvSpPr/>
            <p:nvPr/>
          </p:nvSpPr>
          <p:spPr>
            <a:xfrm>
              <a:off x="5629478" y="1270478"/>
              <a:ext cx="9655" cy="61150"/>
            </a:xfrm>
            <a:custGeom>
              <a:avLst/>
              <a:gdLst>
                <a:gd name="connsiteX0" fmla="*/ 4828 w 9655"/>
                <a:gd name="connsiteY0" fmla="*/ 4828 h 61150"/>
                <a:gd name="connsiteX1" fmla="*/ 4828 w 9655"/>
                <a:gd name="connsiteY1" fmla="*/ 56645 h 61150"/>
              </a:gdLst>
              <a:ahLst/>
              <a:cxnLst>
                <a:cxn ang="0">
                  <a:pos x="connsiteX0" y="connsiteY0"/>
                </a:cxn>
                <a:cxn ang="0">
                  <a:pos x="connsiteX1" y="connsiteY1"/>
                </a:cxn>
              </a:cxnLst>
              <a:rect l="l" t="t" r="r" b="b"/>
              <a:pathLst>
                <a:path w="9655" h="61150">
                  <a:moveTo>
                    <a:pt x="4828" y="4828"/>
                  </a:moveTo>
                  <a:lnTo>
                    <a:pt x="4828" y="56645"/>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25" name="Freeform: Shape 135">
              <a:extLst>
                <a:ext uri="{FF2B5EF4-FFF2-40B4-BE49-F238E27FC236}">
                  <a16:creationId xmlns:a16="http://schemas.microsoft.com/office/drawing/2014/main" id="{48C6ED5E-B3C3-B146-8C06-32BBA3192670}"/>
                </a:ext>
              </a:extLst>
            </p:cNvPr>
            <p:cNvSpPr/>
            <p:nvPr/>
          </p:nvSpPr>
          <p:spPr>
            <a:xfrm>
              <a:off x="5388416" y="1487723"/>
              <a:ext cx="154485" cy="45058"/>
            </a:xfrm>
            <a:custGeom>
              <a:avLst/>
              <a:gdLst>
                <a:gd name="connsiteX0" fmla="*/ 150945 w 154485"/>
                <a:gd name="connsiteY0" fmla="*/ 42483 h 45058"/>
                <a:gd name="connsiteX1" fmla="*/ 4828 w 154485"/>
                <a:gd name="connsiteY1" fmla="*/ 4828 h 45058"/>
              </a:gdLst>
              <a:ahLst/>
              <a:cxnLst>
                <a:cxn ang="0">
                  <a:pos x="connsiteX0" y="connsiteY0"/>
                </a:cxn>
                <a:cxn ang="0">
                  <a:pos x="connsiteX1" y="connsiteY1"/>
                </a:cxn>
              </a:cxnLst>
              <a:rect l="l" t="t" r="r" b="b"/>
              <a:pathLst>
                <a:path w="154485" h="45058">
                  <a:moveTo>
                    <a:pt x="150945" y="42483"/>
                  </a:moveTo>
                  <a:cubicBezTo>
                    <a:pt x="66300" y="47311"/>
                    <a:pt x="4828" y="25748"/>
                    <a:pt x="4828" y="4828"/>
                  </a:cubicBez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26" name="Freeform: Shape 136">
              <a:extLst>
                <a:ext uri="{FF2B5EF4-FFF2-40B4-BE49-F238E27FC236}">
                  <a16:creationId xmlns:a16="http://schemas.microsoft.com/office/drawing/2014/main" id="{3EF2D1A6-8800-E24E-AEA8-A9CEDFAFB873}"/>
                </a:ext>
              </a:extLst>
            </p:cNvPr>
            <p:cNvSpPr/>
            <p:nvPr/>
          </p:nvSpPr>
          <p:spPr>
            <a:xfrm>
              <a:off x="5569937" y="1345468"/>
              <a:ext cx="218854" cy="308971"/>
            </a:xfrm>
            <a:custGeom>
              <a:avLst/>
              <a:gdLst>
                <a:gd name="connsiteX0" fmla="*/ 4828 w 218854"/>
                <a:gd name="connsiteY0" fmla="*/ 297062 h 308970"/>
                <a:gd name="connsiteX1" fmla="*/ 4828 w 218854"/>
                <a:gd name="connsiteY1" fmla="*/ 12874 h 308970"/>
                <a:gd name="connsiteX2" fmla="*/ 12874 w 218854"/>
                <a:gd name="connsiteY2" fmla="*/ 4828 h 308970"/>
                <a:gd name="connsiteX3" fmla="*/ 144186 w 218854"/>
                <a:gd name="connsiteY3" fmla="*/ 4828 h 308970"/>
                <a:gd name="connsiteX4" fmla="*/ 214027 w 218854"/>
                <a:gd name="connsiteY4" fmla="*/ 74668 h 308970"/>
                <a:gd name="connsiteX5" fmla="*/ 214027 w 218854"/>
                <a:gd name="connsiteY5" fmla="*/ 297062 h 308970"/>
                <a:gd name="connsiteX6" fmla="*/ 205980 w 218854"/>
                <a:gd name="connsiteY6" fmla="*/ 305109 h 308970"/>
                <a:gd name="connsiteX7" fmla="*/ 13196 w 218854"/>
                <a:gd name="connsiteY7" fmla="*/ 305109 h 308970"/>
                <a:gd name="connsiteX8" fmla="*/ 4828 w 218854"/>
                <a:gd name="connsiteY8" fmla="*/ 297062 h 30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854" h="308970">
                  <a:moveTo>
                    <a:pt x="4828" y="297062"/>
                  </a:moveTo>
                  <a:lnTo>
                    <a:pt x="4828" y="12874"/>
                  </a:lnTo>
                  <a:cubicBezTo>
                    <a:pt x="4828" y="8368"/>
                    <a:pt x="8368" y="4828"/>
                    <a:pt x="12874" y="4828"/>
                  </a:cubicBezTo>
                  <a:lnTo>
                    <a:pt x="144186" y="4828"/>
                  </a:lnTo>
                  <a:lnTo>
                    <a:pt x="214027" y="74668"/>
                  </a:lnTo>
                  <a:lnTo>
                    <a:pt x="214027" y="297062"/>
                  </a:lnTo>
                  <a:cubicBezTo>
                    <a:pt x="214027" y="301568"/>
                    <a:pt x="210486" y="305109"/>
                    <a:pt x="205980" y="305109"/>
                  </a:cubicBezTo>
                  <a:lnTo>
                    <a:pt x="13196" y="305109"/>
                  </a:lnTo>
                  <a:cubicBezTo>
                    <a:pt x="8368" y="305109"/>
                    <a:pt x="4828" y="301568"/>
                    <a:pt x="4828" y="297062"/>
                  </a:cubicBez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27" name="Freeform: Shape 137">
              <a:extLst>
                <a:ext uri="{FF2B5EF4-FFF2-40B4-BE49-F238E27FC236}">
                  <a16:creationId xmlns:a16="http://schemas.microsoft.com/office/drawing/2014/main" id="{E35F70AE-3ADA-5849-83AD-A51FE86FB8D1}"/>
                </a:ext>
              </a:extLst>
            </p:cNvPr>
            <p:cNvSpPr/>
            <p:nvPr/>
          </p:nvSpPr>
          <p:spPr>
            <a:xfrm>
              <a:off x="5709295" y="1345468"/>
              <a:ext cx="77243" cy="77243"/>
            </a:xfrm>
            <a:custGeom>
              <a:avLst/>
              <a:gdLst>
                <a:gd name="connsiteX0" fmla="*/ 4828 w 77242"/>
                <a:gd name="connsiteY0" fmla="*/ 74668 h 77242"/>
                <a:gd name="connsiteX1" fmla="*/ 74668 w 77242"/>
                <a:gd name="connsiteY1" fmla="*/ 74668 h 77242"/>
                <a:gd name="connsiteX2" fmla="*/ 4828 w 77242"/>
                <a:gd name="connsiteY2" fmla="*/ 4828 h 77242"/>
              </a:gdLst>
              <a:ahLst/>
              <a:cxnLst>
                <a:cxn ang="0">
                  <a:pos x="connsiteX0" y="connsiteY0"/>
                </a:cxn>
                <a:cxn ang="0">
                  <a:pos x="connsiteX1" y="connsiteY1"/>
                </a:cxn>
                <a:cxn ang="0">
                  <a:pos x="connsiteX2" y="connsiteY2"/>
                </a:cxn>
              </a:cxnLst>
              <a:rect l="l" t="t" r="r" b="b"/>
              <a:pathLst>
                <a:path w="77242" h="77242">
                  <a:moveTo>
                    <a:pt x="4828" y="74668"/>
                  </a:moveTo>
                  <a:lnTo>
                    <a:pt x="74668" y="74668"/>
                  </a:lnTo>
                  <a:lnTo>
                    <a:pt x="4828" y="4828"/>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28" name="Freeform: Shape 138">
              <a:extLst>
                <a:ext uri="{FF2B5EF4-FFF2-40B4-BE49-F238E27FC236}">
                  <a16:creationId xmlns:a16="http://schemas.microsoft.com/office/drawing/2014/main" id="{BD6B5E8D-25EF-3447-B705-3E63A8752A3C}"/>
                </a:ext>
              </a:extLst>
            </p:cNvPr>
            <p:cNvSpPr/>
            <p:nvPr/>
          </p:nvSpPr>
          <p:spPr>
            <a:xfrm>
              <a:off x="5600834" y="1471631"/>
              <a:ext cx="154485" cy="9655"/>
            </a:xfrm>
            <a:custGeom>
              <a:avLst/>
              <a:gdLst>
                <a:gd name="connsiteX0" fmla="*/ 4828 w 154485"/>
                <a:gd name="connsiteY0" fmla="*/ 4828 h 9655"/>
                <a:gd name="connsiteX1" fmla="*/ 152554 w 154485"/>
                <a:gd name="connsiteY1" fmla="*/ 4828 h 9655"/>
              </a:gdLst>
              <a:ahLst/>
              <a:cxnLst>
                <a:cxn ang="0">
                  <a:pos x="connsiteX0" y="connsiteY0"/>
                </a:cxn>
                <a:cxn ang="0">
                  <a:pos x="connsiteX1" y="connsiteY1"/>
                </a:cxn>
              </a:cxnLst>
              <a:rect l="l" t="t" r="r" b="b"/>
              <a:pathLst>
                <a:path w="154485" h="9655">
                  <a:moveTo>
                    <a:pt x="4828" y="4828"/>
                  </a:moveTo>
                  <a:lnTo>
                    <a:pt x="152554" y="4828"/>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29" name="Freeform: Shape 139">
              <a:extLst>
                <a:ext uri="{FF2B5EF4-FFF2-40B4-BE49-F238E27FC236}">
                  <a16:creationId xmlns:a16="http://schemas.microsoft.com/office/drawing/2014/main" id="{CB23FD34-513B-264A-8A9F-D977F9A7FDC7}"/>
                </a:ext>
              </a:extLst>
            </p:cNvPr>
            <p:cNvSpPr/>
            <p:nvPr/>
          </p:nvSpPr>
          <p:spPr>
            <a:xfrm>
              <a:off x="5600834" y="1512505"/>
              <a:ext cx="154485" cy="9655"/>
            </a:xfrm>
            <a:custGeom>
              <a:avLst/>
              <a:gdLst>
                <a:gd name="connsiteX0" fmla="*/ 4828 w 154485"/>
                <a:gd name="connsiteY0" fmla="*/ 4828 h 9655"/>
                <a:gd name="connsiteX1" fmla="*/ 152554 w 154485"/>
                <a:gd name="connsiteY1" fmla="*/ 4828 h 9655"/>
              </a:gdLst>
              <a:ahLst/>
              <a:cxnLst>
                <a:cxn ang="0">
                  <a:pos x="connsiteX0" y="connsiteY0"/>
                </a:cxn>
                <a:cxn ang="0">
                  <a:pos x="connsiteX1" y="connsiteY1"/>
                </a:cxn>
              </a:cxnLst>
              <a:rect l="l" t="t" r="r" b="b"/>
              <a:pathLst>
                <a:path w="154485" h="9655">
                  <a:moveTo>
                    <a:pt x="4828" y="4828"/>
                  </a:moveTo>
                  <a:lnTo>
                    <a:pt x="152554" y="4828"/>
                  </a:lnTo>
                </a:path>
              </a:pathLst>
            </a:custGeom>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30" name="Freeform: Shape 140">
              <a:extLst>
                <a:ext uri="{FF2B5EF4-FFF2-40B4-BE49-F238E27FC236}">
                  <a16:creationId xmlns:a16="http://schemas.microsoft.com/office/drawing/2014/main" id="{C72F92BC-0012-0B43-8826-B39A9320E024}"/>
                </a:ext>
              </a:extLst>
            </p:cNvPr>
            <p:cNvSpPr/>
            <p:nvPr/>
          </p:nvSpPr>
          <p:spPr>
            <a:xfrm>
              <a:off x="5600834" y="1553701"/>
              <a:ext cx="151267" cy="9655"/>
            </a:xfrm>
            <a:custGeom>
              <a:avLst/>
              <a:gdLst>
                <a:gd name="connsiteX0" fmla="*/ 4828 w 151266"/>
                <a:gd name="connsiteY0" fmla="*/ 4828 h 9655"/>
                <a:gd name="connsiteX1" fmla="*/ 148692 w 151266"/>
                <a:gd name="connsiteY1" fmla="*/ 4828 h 9655"/>
              </a:gdLst>
              <a:ahLst/>
              <a:cxnLst>
                <a:cxn ang="0">
                  <a:pos x="connsiteX0" y="connsiteY0"/>
                </a:cxn>
                <a:cxn ang="0">
                  <a:pos x="connsiteX1" y="connsiteY1"/>
                </a:cxn>
              </a:cxnLst>
              <a:rect l="l" t="t" r="r" b="b"/>
              <a:pathLst>
                <a:path w="151266" h="9655">
                  <a:moveTo>
                    <a:pt x="4828" y="4828"/>
                  </a:moveTo>
                  <a:lnTo>
                    <a:pt x="148692" y="4828"/>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31" name="Freeform: Shape 141">
              <a:extLst>
                <a:ext uri="{FF2B5EF4-FFF2-40B4-BE49-F238E27FC236}">
                  <a16:creationId xmlns:a16="http://schemas.microsoft.com/office/drawing/2014/main" id="{927103DD-5A66-0945-92FD-C3221E4C1EBD}"/>
                </a:ext>
              </a:extLst>
            </p:cNvPr>
            <p:cNvSpPr/>
            <p:nvPr/>
          </p:nvSpPr>
          <p:spPr>
            <a:xfrm>
              <a:off x="5600834" y="1594575"/>
              <a:ext cx="57932" cy="9655"/>
            </a:xfrm>
            <a:custGeom>
              <a:avLst/>
              <a:gdLst>
                <a:gd name="connsiteX0" fmla="*/ 4828 w 57932"/>
                <a:gd name="connsiteY0" fmla="*/ 4828 h 9655"/>
                <a:gd name="connsiteX1" fmla="*/ 55357 w 57932"/>
                <a:gd name="connsiteY1" fmla="*/ 4828 h 9655"/>
              </a:gdLst>
              <a:ahLst/>
              <a:cxnLst>
                <a:cxn ang="0">
                  <a:pos x="connsiteX0" y="connsiteY0"/>
                </a:cxn>
                <a:cxn ang="0">
                  <a:pos x="connsiteX1" y="connsiteY1"/>
                </a:cxn>
              </a:cxnLst>
              <a:rect l="l" t="t" r="r" b="b"/>
              <a:pathLst>
                <a:path w="57932" h="9655">
                  <a:moveTo>
                    <a:pt x="4828" y="4828"/>
                  </a:moveTo>
                  <a:lnTo>
                    <a:pt x="55357" y="4828"/>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32" name="Freeform: Shape 142">
              <a:extLst>
                <a:ext uri="{FF2B5EF4-FFF2-40B4-BE49-F238E27FC236}">
                  <a16:creationId xmlns:a16="http://schemas.microsoft.com/office/drawing/2014/main" id="{BC9AB152-9527-3041-A5AA-0AEB0657F6DC}"/>
                </a:ext>
              </a:extLst>
            </p:cNvPr>
            <p:cNvSpPr/>
            <p:nvPr/>
          </p:nvSpPr>
          <p:spPr>
            <a:xfrm>
              <a:off x="5600834" y="1430756"/>
              <a:ext cx="90116" cy="9655"/>
            </a:xfrm>
            <a:custGeom>
              <a:avLst/>
              <a:gdLst>
                <a:gd name="connsiteX0" fmla="*/ 4828 w 90116"/>
                <a:gd name="connsiteY0" fmla="*/ 4828 h 9655"/>
                <a:gd name="connsiteX1" fmla="*/ 88185 w 90116"/>
                <a:gd name="connsiteY1" fmla="*/ 4828 h 9655"/>
              </a:gdLst>
              <a:ahLst/>
              <a:cxnLst>
                <a:cxn ang="0">
                  <a:pos x="connsiteX0" y="connsiteY0"/>
                </a:cxn>
                <a:cxn ang="0">
                  <a:pos x="connsiteX1" y="connsiteY1"/>
                </a:cxn>
              </a:cxnLst>
              <a:rect l="l" t="t" r="r" b="b"/>
              <a:pathLst>
                <a:path w="90116" h="9655">
                  <a:moveTo>
                    <a:pt x="4828" y="4828"/>
                  </a:moveTo>
                  <a:lnTo>
                    <a:pt x="88185" y="4828"/>
                  </a:lnTo>
                </a:path>
              </a:pathLst>
            </a:custGeom>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33" name="Freeform: Shape 143">
              <a:extLst>
                <a:ext uri="{FF2B5EF4-FFF2-40B4-BE49-F238E27FC236}">
                  <a16:creationId xmlns:a16="http://schemas.microsoft.com/office/drawing/2014/main" id="{54E63A07-1F97-C543-979D-B4128BD3A727}"/>
                </a:ext>
              </a:extLst>
            </p:cNvPr>
            <p:cNvSpPr/>
            <p:nvPr/>
          </p:nvSpPr>
          <p:spPr>
            <a:xfrm>
              <a:off x="5310648" y="1220718"/>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34" name="Freeform: Shape 144">
              <a:extLst>
                <a:ext uri="{FF2B5EF4-FFF2-40B4-BE49-F238E27FC236}">
                  <a16:creationId xmlns:a16="http://schemas.microsoft.com/office/drawing/2014/main" id="{54EE298E-1FDE-7446-A31D-1B69851B19B5}"/>
                </a:ext>
              </a:extLst>
            </p:cNvPr>
            <p:cNvSpPr/>
            <p:nvPr/>
          </p:nvSpPr>
          <p:spPr>
            <a:xfrm>
              <a:off x="5406822" y="1218565"/>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35" name="Freeform: Shape 145">
              <a:extLst>
                <a:ext uri="{FF2B5EF4-FFF2-40B4-BE49-F238E27FC236}">
                  <a16:creationId xmlns:a16="http://schemas.microsoft.com/office/drawing/2014/main" id="{8716DAB5-1106-7B44-890E-E936C14AB89E}"/>
                </a:ext>
              </a:extLst>
            </p:cNvPr>
            <p:cNvSpPr/>
            <p:nvPr/>
          </p:nvSpPr>
          <p:spPr>
            <a:xfrm>
              <a:off x="5287481" y="1279101"/>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36" name="Freeform: Shape 146">
              <a:extLst>
                <a:ext uri="{FF2B5EF4-FFF2-40B4-BE49-F238E27FC236}">
                  <a16:creationId xmlns:a16="http://schemas.microsoft.com/office/drawing/2014/main" id="{4ECA2415-2F3B-4444-966D-3A8DA182BD34}"/>
                </a:ext>
              </a:extLst>
            </p:cNvPr>
            <p:cNvSpPr/>
            <p:nvPr/>
          </p:nvSpPr>
          <p:spPr>
            <a:xfrm>
              <a:off x="5346141" y="1279101"/>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37" name="Freeform: Shape 147">
              <a:extLst>
                <a:ext uri="{FF2B5EF4-FFF2-40B4-BE49-F238E27FC236}">
                  <a16:creationId xmlns:a16="http://schemas.microsoft.com/office/drawing/2014/main" id="{0A214C10-506D-CE49-AECA-0786411D4129}"/>
                </a:ext>
              </a:extLst>
            </p:cNvPr>
            <p:cNvSpPr/>
            <p:nvPr/>
          </p:nvSpPr>
          <p:spPr>
            <a:xfrm>
              <a:off x="5267496" y="1349318"/>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38" name="Freeform: Shape 148">
              <a:extLst>
                <a:ext uri="{FF2B5EF4-FFF2-40B4-BE49-F238E27FC236}">
                  <a16:creationId xmlns:a16="http://schemas.microsoft.com/office/drawing/2014/main" id="{A85895B7-334D-AB4C-8159-09EEE4396E8A}"/>
                </a:ext>
              </a:extLst>
            </p:cNvPr>
            <p:cNvSpPr/>
            <p:nvPr/>
          </p:nvSpPr>
          <p:spPr>
            <a:xfrm>
              <a:off x="5319956" y="1323001"/>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39" name="Freeform: Shape 149">
              <a:extLst>
                <a:ext uri="{FF2B5EF4-FFF2-40B4-BE49-F238E27FC236}">
                  <a16:creationId xmlns:a16="http://schemas.microsoft.com/office/drawing/2014/main" id="{457DAFE2-9898-7F4C-AF7F-AFA0D5055F91}"/>
                </a:ext>
              </a:extLst>
            </p:cNvPr>
            <p:cNvSpPr/>
            <p:nvPr/>
          </p:nvSpPr>
          <p:spPr>
            <a:xfrm>
              <a:off x="5363145" y="1197433"/>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40" name="Freeform: Shape 150">
              <a:extLst>
                <a:ext uri="{FF2B5EF4-FFF2-40B4-BE49-F238E27FC236}">
                  <a16:creationId xmlns:a16="http://schemas.microsoft.com/office/drawing/2014/main" id="{261DC6C2-C021-1746-83E7-6B8AB2814AFA}"/>
                </a:ext>
              </a:extLst>
            </p:cNvPr>
            <p:cNvSpPr/>
            <p:nvPr/>
          </p:nvSpPr>
          <p:spPr>
            <a:xfrm>
              <a:off x="5243671" y="1167896"/>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grpSp>
      <p:sp>
        <p:nvSpPr>
          <p:cNvPr id="41" name="Collects documents…">
            <a:extLst>
              <a:ext uri="{FF2B5EF4-FFF2-40B4-BE49-F238E27FC236}">
                <a16:creationId xmlns:a16="http://schemas.microsoft.com/office/drawing/2014/main" id="{D5D99838-A573-4E4A-8A1B-5A0F972C9086}"/>
              </a:ext>
            </a:extLst>
          </p:cNvPr>
          <p:cNvSpPr txBox="1"/>
          <p:nvPr/>
        </p:nvSpPr>
        <p:spPr>
          <a:xfrm>
            <a:off x="2959134" y="3821822"/>
            <a:ext cx="1023868" cy="74379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25400" rIns="60960" bIns="25400" anchor="t" anchorCtr="0">
            <a:noAutofit/>
          </a:bodyPr>
          <a:lstStyle/>
          <a:p>
            <a:pPr algn="ctr" defTabSz="412734" eaLnBrk="0" fontAlgn="base" hangingPunct="0">
              <a:lnSpc>
                <a:spcPct val="90000"/>
              </a:lnSpc>
              <a:spcBef>
                <a:spcPct val="0"/>
              </a:spcBef>
              <a:spcAft>
                <a:spcPct val="0"/>
              </a:spcAft>
              <a:defRPr b="0"/>
            </a:pPr>
            <a:r>
              <a:rPr lang="en-US" sz="1067" dirty="0">
                <a:solidFill>
                  <a:schemeClr val="bg1"/>
                </a:solidFill>
                <a:latin typeface="Amazon Ember" panose="020B0603020204020204" pitchFamily="34" charset="0"/>
              </a:rPr>
              <a:t>Media Intelligence</a:t>
            </a:r>
            <a:endParaRPr lang="en-US" sz="1067" kern="0" dirty="0">
              <a:solidFill>
                <a:schemeClr val="bg1"/>
              </a:solidFill>
              <a:latin typeface="Amazon Ember" panose="02000000000000000000"/>
            </a:endParaRPr>
          </a:p>
        </p:txBody>
      </p:sp>
      <p:cxnSp>
        <p:nvCxnSpPr>
          <p:cNvPr id="42" name="Straight Connector 41">
            <a:extLst>
              <a:ext uri="{FF2B5EF4-FFF2-40B4-BE49-F238E27FC236}">
                <a16:creationId xmlns:a16="http://schemas.microsoft.com/office/drawing/2014/main" id="{1C41B8CE-2FFA-8346-8125-06E90F76E4F4}"/>
              </a:ext>
            </a:extLst>
          </p:cNvPr>
          <p:cNvCxnSpPr>
            <a:cxnSpLocks/>
          </p:cNvCxnSpPr>
          <p:nvPr/>
        </p:nvCxnSpPr>
        <p:spPr>
          <a:xfrm>
            <a:off x="3271792" y="3549316"/>
            <a:ext cx="398552" cy="0"/>
          </a:xfrm>
          <a:prstGeom prst="lin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3" name="Collects documents…">
            <a:extLst>
              <a:ext uri="{FF2B5EF4-FFF2-40B4-BE49-F238E27FC236}">
                <a16:creationId xmlns:a16="http://schemas.microsoft.com/office/drawing/2014/main" id="{F5789250-A812-3342-98DF-C3528AA20274}"/>
              </a:ext>
            </a:extLst>
          </p:cNvPr>
          <p:cNvSpPr txBox="1"/>
          <p:nvPr/>
        </p:nvSpPr>
        <p:spPr>
          <a:xfrm>
            <a:off x="6837448" y="3821822"/>
            <a:ext cx="1023868" cy="74379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25400" rIns="60960" bIns="25400" anchor="t" anchorCtr="0">
            <a:noAutofit/>
          </a:bodyPr>
          <a:lstStyle/>
          <a:p>
            <a:pPr algn="ctr" defTabSz="412734" eaLnBrk="0" fontAlgn="base" hangingPunct="0">
              <a:lnSpc>
                <a:spcPct val="90000"/>
              </a:lnSpc>
              <a:spcBef>
                <a:spcPct val="0"/>
              </a:spcBef>
              <a:spcAft>
                <a:spcPct val="0"/>
              </a:spcAft>
              <a:defRPr b="0"/>
            </a:pPr>
            <a:r>
              <a:rPr lang="en-US" sz="1067" dirty="0">
                <a:solidFill>
                  <a:schemeClr val="bg1"/>
                </a:solidFill>
                <a:latin typeface="Amazon Ember" panose="020B0603020204020204" pitchFamily="34" charset="0"/>
              </a:rPr>
              <a:t>Fraud Detection</a:t>
            </a:r>
            <a:endParaRPr lang="en-US" sz="1067" kern="0" dirty="0">
              <a:solidFill>
                <a:schemeClr val="bg1"/>
              </a:solidFill>
              <a:latin typeface="Amazon Ember" panose="02000000000000000000"/>
            </a:endParaRPr>
          </a:p>
        </p:txBody>
      </p:sp>
      <p:cxnSp>
        <p:nvCxnSpPr>
          <p:cNvPr id="44" name="Straight Connector 43">
            <a:extLst>
              <a:ext uri="{FF2B5EF4-FFF2-40B4-BE49-F238E27FC236}">
                <a16:creationId xmlns:a16="http://schemas.microsoft.com/office/drawing/2014/main" id="{E7C86726-4494-324F-A4B9-38EB892FBB10}"/>
              </a:ext>
            </a:extLst>
          </p:cNvPr>
          <p:cNvCxnSpPr>
            <a:cxnSpLocks/>
          </p:cNvCxnSpPr>
          <p:nvPr/>
        </p:nvCxnSpPr>
        <p:spPr>
          <a:xfrm>
            <a:off x="7150106" y="3531282"/>
            <a:ext cx="398552" cy="0"/>
          </a:xfrm>
          <a:prstGeom prst="lin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45" name="Group 44">
            <a:extLst>
              <a:ext uri="{FF2B5EF4-FFF2-40B4-BE49-F238E27FC236}">
                <a16:creationId xmlns:a16="http://schemas.microsoft.com/office/drawing/2014/main" id="{24C798D5-A95D-0043-A74D-B3D9A98C062B}"/>
              </a:ext>
            </a:extLst>
          </p:cNvPr>
          <p:cNvGrpSpPr/>
          <p:nvPr/>
        </p:nvGrpSpPr>
        <p:grpSpPr>
          <a:xfrm>
            <a:off x="7018356" y="2493097"/>
            <a:ext cx="662053" cy="684912"/>
            <a:chOff x="525462" y="2701780"/>
            <a:chExt cx="827088" cy="855645"/>
          </a:xfrm>
          <a:solidFill>
            <a:srgbClr val="324358"/>
          </a:solidFill>
        </p:grpSpPr>
        <p:grpSp>
          <p:nvGrpSpPr>
            <p:cNvPr id="46" name="Group 4">
              <a:extLst>
                <a:ext uri="{FF2B5EF4-FFF2-40B4-BE49-F238E27FC236}">
                  <a16:creationId xmlns:a16="http://schemas.microsoft.com/office/drawing/2014/main" id="{1D7F3026-74AB-434A-9286-AD36F6B60A65}"/>
                </a:ext>
              </a:extLst>
            </p:cNvPr>
            <p:cNvGrpSpPr>
              <a:grpSpLocks noChangeAspect="1"/>
            </p:cNvGrpSpPr>
            <p:nvPr/>
          </p:nvGrpSpPr>
          <p:grpSpPr bwMode="auto">
            <a:xfrm>
              <a:off x="525462" y="2701780"/>
              <a:ext cx="588963" cy="839934"/>
              <a:chOff x="340" y="1589"/>
              <a:chExt cx="467" cy="666"/>
            </a:xfrm>
            <a:grpFill/>
          </p:grpSpPr>
          <p:sp>
            <p:nvSpPr>
              <p:cNvPr id="52" name="Freeform 5">
                <a:extLst>
                  <a:ext uri="{FF2B5EF4-FFF2-40B4-BE49-F238E27FC236}">
                    <a16:creationId xmlns:a16="http://schemas.microsoft.com/office/drawing/2014/main" id="{BA9CDD5C-1B5B-A240-90D2-4A34F6F72FB6}"/>
                  </a:ext>
                </a:extLst>
              </p:cNvPr>
              <p:cNvSpPr>
                <a:spLocks/>
              </p:cNvSpPr>
              <p:nvPr/>
            </p:nvSpPr>
            <p:spPr bwMode="auto">
              <a:xfrm>
                <a:off x="340" y="1589"/>
                <a:ext cx="467" cy="242"/>
              </a:xfrm>
              <a:custGeom>
                <a:avLst/>
                <a:gdLst>
                  <a:gd name="T0" fmla="*/ 0 w 222"/>
                  <a:gd name="T1" fmla="*/ 109 h 115"/>
                  <a:gd name="T2" fmla="*/ 114 w 222"/>
                  <a:gd name="T3" fmla="*/ 1 h 115"/>
                  <a:gd name="T4" fmla="*/ 222 w 222"/>
                  <a:gd name="T5" fmla="*/ 115 h 115"/>
                </a:gdLst>
                <a:ahLst/>
                <a:cxnLst>
                  <a:cxn ang="0">
                    <a:pos x="T0" y="T1"/>
                  </a:cxn>
                  <a:cxn ang="0">
                    <a:pos x="T2" y="T3"/>
                  </a:cxn>
                  <a:cxn ang="0">
                    <a:pos x="T4" y="T5"/>
                  </a:cxn>
                </a:cxnLst>
                <a:rect l="0" t="0" r="r" b="b"/>
                <a:pathLst>
                  <a:path w="222" h="115">
                    <a:moveTo>
                      <a:pt x="0" y="109"/>
                    </a:moveTo>
                    <a:cubicBezTo>
                      <a:pt x="0" y="109"/>
                      <a:pt x="10" y="0"/>
                      <a:pt x="114" y="1"/>
                    </a:cubicBezTo>
                    <a:cubicBezTo>
                      <a:pt x="218" y="2"/>
                      <a:pt x="222" y="102"/>
                      <a:pt x="222" y="115"/>
                    </a:cubicBezTo>
                  </a:path>
                </a:pathLst>
              </a:custGeom>
              <a:grpFill/>
              <a:ln w="12700"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53" name="Freeform 6">
                <a:extLst>
                  <a:ext uri="{FF2B5EF4-FFF2-40B4-BE49-F238E27FC236}">
                    <a16:creationId xmlns:a16="http://schemas.microsoft.com/office/drawing/2014/main" id="{1D952F7E-91AE-D84A-B17C-0C28D077BF4D}"/>
                  </a:ext>
                </a:extLst>
              </p:cNvPr>
              <p:cNvSpPr>
                <a:spLocks/>
              </p:cNvSpPr>
              <p:nvPr/>
            </p:nvSpPr>
            <p:spPr bwMode="auto">
              <a:xfrm>
                <a:off x="344" y="1644"/>
                <a:ext cx="412" cy="237"/>
              </a:xfrm>
              <a:custGeom>
                <a:avLst/>
                <a:gdLst>
                  <a:gd name="T0" fmla="*/ 0 w 196"/>
                  <a:gd name="T1" fmla="*/ 113 h 113"/>
                  <a:gd name="T2" fmla="*/ 27 w 196"/>
                  <a:gd name="T3" fmla="*/ 81 h 113"/>
                  <a:gd name="T4" fmla="*/ 112 w 196"/>
                  <a:gd name="T5" fmla="*/ 0 h 113"/>
                  <a:gd name="T6" fmla="*/ 192 w 196"/>
                  <a:gd name="T7" fmla="*/ 89 h 113"/>
                </a:gdLst>
                <a:ahLst/>
                <a:cxnLst>
                  <a:cxn ang="0">
                    <a:pos x="T0" y="T1"/>
                  </a:cxn>
                  <a:cxn ang="0">
                    <a:pos x="T2" y="T3"/>
                  </a:cxn>
                  <a:cxn ang="0">
                    <a:pos x="T4" y="T5"/>
                  </a:cxn>
                  <a:cxn ang="0">
                    <a:pos x="T6" y="T7"/>
                  </a:cxn>
                </a:cxnLst>
                <a:rect l="0" t="0" r="r" b="b"/>
                <a:pathLst>
                  <a:path w="196" h="113">
                    <a:moveTo>
                      <a:pt x="0" y="113"/>
                    </a:moveTo>
                    <a:cubicBezTo>
                      <a:pt x="0" y="113"/>
                      <a:pt x="25" y="111"/>
                      <a:pt x="27" y="81"/>
                    </a:cubicBezTo>
                    <a:cubicBezTo>
                      <a:pt x="30" y="50"/>
                      <a:pt x="50" y="1"/>
                      <a:pt x="112" y="0"/>
                    </a:cubicBezTo>
                    <a:cubicBezTo>
                      <a:pt x="175" y="0"/>
                      <a:pt x="196" y="65"/>
                      <a:pt x="192" y="89"/>
                    </a:cubicBezTo>
                  </a:path>
                </a:pathLst>
              </a:custGeom>
              <a:grpFill/>
              <a:ln w="12700"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54" name="Freeform 7">
                <a:extLst>
                  <a:ext uri="{FF2B5EF4-FFF2-40B4-BE49-F238E27FC236}">
                    <a16:creationId xmlns:a16="http://schemas.microsoft.com/office/drawing/2014/main" id="{03685DD9-AF60-B34B-90AF-EC560A3DA5E9}"/>
                  </a:ext>
                </a:extLst>
              </p:cNvPr>
              <p:cNvSpPr>
                <a:spLocks/>
              </p:cNvSpPr>
              <p:nvPr/>
            </p:nvSpPr>
            <p:spPr bwMode="auto">
              <a:xfrm>
                <a:off x="344" y="1688"/>
                <a:ext cx="351" cy="252"/>
              </a:xfrm>
              <a:custGeom>
                <a:avLst/>
                <a:gdLst>
                  <a:gd name="T0" fmla="*/ 0 w 167"/>
                  <a:gd name="T1" fmla="*/ 120 h 120"/>
                  <a:gd name="T2" fmla="*/ 56 w 167"/>
                  <a:gd name="T3" fmla="*/ 68 h 120"/>
                  <a:gd name="T4" fmla="*/ 92 w 167"/>
                  <a:gd name="T5" fmla="*/ 11 h 120"/>
                  <a:gd name="T6" fmla="*/ 155 w 167"/>
                  <a:gd name="T7" fmla="*/ 31 h 120"/>
                  <a:gd name="T8" fmla="*/ 166 w 167"/>
                  <a:gd name="T9" fmla="*/ 77 h 120"/>
                </a:gdLst>
                <a:ahLst/>
                <a:cxnLst>
                  <a:cxn ang="0">
                    <a:pos x="T0" y="T1"/>
                  </a:cxn>
                  <a:cxn ang="0">
                    <a:pos x="T2" y="T3"/>
                  </a:cxn>
                  <a:cxn ang="0">
                    <a:pos x="T4" y="T5"/>
                  </a:cxn>
                  <a:cxn ang="0">
                    <a:pos x="T6" y="T7"/>
                  </a:cxn>
                  <a:cxn ang="0">
                    <a:pos x="T8" y="T9"/>
                  </a:cxn>
                </a:cxnLst>
                <a:rect l="0" t="0" r="r" b="b"/>
                <a:pathLst>
                  <a:path w="167" h="120">
                    <a:moveTo>
                      <a:pt x="0" y="120"/>
                    </a:moveTo>
                    <a:cubicBezTo>
                      <a:pt x="0" y="120"/>
                      <a:pt x="51" y="119"/>
                      <a:pt x="56" y="68"/>
                    </a:cubicBezTo>
                    <a:cubicBezTo>
                      <a:pt x="60" y="17"/>
                      <a:pt x="92" y="11"/>
                      <a:pt x="92" y="11"/>
                    </a:cubicBezTo>
                    <a:cubicBezTo>
                      <a:pt x="92" y="11"/>
                      <a:pt x="131" y="0"/>
                      <a:pt x="155" y="31"/>
                    </a:cubicBezTo>
                    <a:cubicBezTo>
                      <a:pt x="155" y="31"/>
                      <a:pt x="167" y="48"/>
                      <a:pt x="166" y="77"/>
                    </a:cubicBezTo>
                  </a:path>
                </a:pathLst>
              </a:custGeom>
              <a:grpFill/>
              <a:ln w="12700"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55" name="Freeform 8">
                <a:extLst>
                  <a:ext uri="{FF2B5EF4-FFF2-40B4-BE49-F238E27FC236}">
                    <a16:creationId xmlns:a16="http://schemas.microsoft.com/office/drawing/2014/main" id="{F1FA1AD8-DBD1-DB40-8111-CB24D4E94F5F}"/>
                  </a:ext>
                </a:extLst>
              </p:cNvPr>
              <p:cNvSpPr>
                <a:spLocks/>
              </p:cNvSpPr>
              <p:nvPr/>
            </p:nvSpPr>
            <p:spPr bwMode="auto">
              <a:xfrm>
                <a:off x="344" y="1757"/>
                <a:ext cx="293" cy="237"/>
              </a:xfrm>
              <a:custGeom>
                <a:avLst/>
                <a:gdLst>
                  <a:gd name="T0" fmla="*/ 139 w 139"/>
                  <a:gd name="T1" fmla="*/ 64 h 113"/>
                  <a:gd name="T2" fmla="*/ 139 w 139"/>
                  <a:gd name="T3" fmla="*/ 26 h 113"/>
                  <a:gd name="T4" fmla="*/ 109 w 139"/>
                  <a:gd name="T5" fmla="*/ 2 h 113"/>
                  <a:gd name="T6" fmla="*/ 83 w 139"/>
                  <a:gd name="T7" fmla="*/ 31 h 113"/>
                  <a:gd name="T8" fmla="*/ 75 w 139"/>
                  <a:gd name="T9" fmla="*/ 65 h 113"/>
                  <a:gd name="T10" fmla="*/ 0 w 139"/>
                  <a:gd name="T11" fmla="*/ 113 h 113"/>
                </a:gdLst>
                <a:ahLst/>
                <a:cxnLst>
                  <a:cxn ang="0">
                    <a:pos x="T0" y="T1"/>
                  </a:cxn>
                  <a:cxn ang="0">
                    <a:pos x="T2" y="T3"/>
                  </a:cxn>
                  <a:cxn ang="0">
                    <a:pos x="T4" y="T5"/>
                  </a:cxn>
                  <a:cxn ang="0">
                    <a:pos x="T6" y="T7"/>
                  </a:cxn>
                  <a:cxn ang="0">
                    <a:pos x="T8" y="T9"/>
                  </a:cxn>
                  <a:cxn ang="0">
                    <a:pos x="T10" y="T11"/>
                  </a:cxn>
                </a:cxnLst>
                <a:rect l="0" t="0" r="r" b="b"/>
                <a:pathLst>
                  <a:path w="139" h="113">
                    <a:moveTo>
                      <a:pt x="139" y="64"/>
                    </a:moveTo>
                    <a:cubicBezTo>
                      <a:pt x="139" y="26"/>
                      <a:pt x="139" y="26"/>
                      <a:pt x="139" y="26"/>
                    </a:cubicBezTo>
                    <a:cubicBezTo>
                      <a:pt x="139" y="26"/>
                      <a:pt x="137" y="0"/>
                      <a:pt x="109" y="2"/>
                    </a:cubicBezTo>
                    <a:cubicBezTo>
                      <a:pt x="81" y="5"/>
                      <a:pt x="83" y="31"/>
                      <a:pt x="83" y="31"/>
                    </a:cubicBezTo>
                    <a:cubicBezTo>
                      <a:pt x="84" y="43"/>
                      <a:pt x="81" y="55"/>
                      <a:pt x="75" y="65"/>
                    </a:cubicBezTo>
                    <a:cubicBezTo>
                      <a:pt x="58" y="95"/>
                      <a:pt x="35" y="112"/>
                      <a:pt x="0" y="113"/>
                    </a:cubicBezTo>
                  </a:path>
                </a:pathLst>
              </a:custGeom>
              <a:grpFill/>
              <a:ln w="12700"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56" name="Freeform 9">
                <a:extLst>
                  <a:ext uri="{FF2B5EF4-FFF2-40B4-BE49-F238E27FC236}">
                    <a16:creationId xmlns:a16="http://schemas.microsoft.com/office/drawing/2014/main" id="{80B6FB9C-9CC3-7141-BA86-54EBAF5EEB7F}"/>
                  </a:ext>
                </a:extLst>
              </p:cNvPr>
              <p:cNvSpPr>
                <a:spLocks/>
              </p:cNvSpPr>
              <p:nvPr/>
            </p:nvSpPr>
            <p:spPr bwMode="auto">
              <a:xfrm>
                <a:off x="344" y="1822"/>
                <a:ext cx="229" cy="233"/>
              </a:xfrm>
              <a:custGeom>
                <a:avLst/>
                <a:gdLst>
                  <a:gd name="T0" fmla="*/ 0 w 109"/>
                  <a:gd name="T1" fmla="*/ 111 h 111"/>
                  <a:gd name="T2" fmla="*/ 109 w 109"/>
                  <a:gd name="T3" fmla="*/ 0 h 111"/>
                </a:gdLst>
                <a:ahLst/>
                <a:cxnLst>
                  <a:cxn ang="0">
                    <a:pos x="T0" y="T1"/>
                  </a:cxn>
                  <a:cxn ang="0">
                    <a:pos x="T2" y="T3"/>
                  </a:cxn>
                </a:cxnLst>
                <a:rect l="0" t="0" r="r" b="b"/>
                <a:pathLst>
                  <a:path w="109" h="111">
                    <a:moveTo>
                      <a:pt x="0" y="111"/>
                    </a:moveTo>
                    <a:cubicBezTo>
                      <a:pt x="0" y="111"/>
                      <a:pt x="104" y="103"/>
                      <a:pt x="109" y="0"/>
                    </a:cubicBezTo>
                  </a:path>
                </a:pathLst>
              </a:custGeom>
              <a:grpFill/>
              <a:ln w="12700"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57" name="Freeform 10">
                <a:extLst>
                  <a:ext uri="{FF2B5EF4-FFF2-40B4-BE49-F238E27FC236}">
                    <a16:creationId xmlns:a16="http://schemas.microsoft.com/office/drawing/2014/main" id="{CF6E0E3A-0AC1-7445-B717-D589038EC45B}"/>
                  </a:ext>
                </a:extLst>
              </p:cNvPr>
              <p:cNvSpPr>
                <a:spLocks/>
              </p:cNvSpPr>
              <p:nvPr/>
            </p:nvSpPr>
            <p:spPr bwMode="auto">
              <a:xfrm>
                <a:off x="359" y="2001"/>
                <a:ext cx="206" cy="113"/>
              </a:xfrm>
              <a:custGeom>
                <a:avLst/>
                <a:gdLst>
                  <a:gd name="T0" fmla="*/ 0 w 98"/>
                  <a:gd name="T1" fmla="*/ 54 h 54"/>
                  <a:gd name="T2" fmla="*/ 98 w 98"/>
                  <a:gd name="T3" fmla="*/ 0 h 54"/>
                </a:gdLst>
                <a:ahLst/>
                <a:cxnLst>
                  <a:cxn ang="0">
                    <a:pos x="T0" y="T1"/>
                  </a:cxn>
                  <a:cxn ang="0">
                    <a:pos x="T2" y="T3"/>
                  </a:cxn>
                </a:cxnLst>
                <a:rect l="0" t="0" r="r" b="b"/>
                <a:pathLst>
                  <a:path w="98" h="54">
                    <a:moveTo>
                      <a:pt x="0" y="54"/>
                    </a:moveTo>
                    <a:cubicBezTo>
                      <a:pt x="0" y="54"/>
                      <a:pt x="80" y="42"/>
                      <a:pt x="98" y="0"/>
                    </a:cubicBezTo>
                  </a:path>
                </a:pathLst>
              </a:custGeom>
              <a:grpFill/>
              <a:ln w="12700"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58" name="Freeform 11">
                <a:extLst>
                  <a:ext uri="{FF2B5EF4-FFF2-40B4-BE49-F238E27FC236}">
                    <a16:creationId xmlns:a16="http://schemas.microsoft.com/office/drawing/2014/main" id="{9BDB7D0D-33D1-9348-926D-21F3E600C902}"/>
                  </a:ext>
                </a:extLst>
              </p:cNvPr>
              <p:cNvSpPr>
                <a:spLocks/>
              </p:cNvSpPr>
              <p:nvPr/>
            </p:nvSpPr>
            <p:spPr bwMode="auto">
              <a:xfrm>
                <a:off x="384" y="2091"/>
                <a:ext cx="175" cy="76"/>
              </a:xfrm>
              <a:custGeom>
                <a:avLst/>
                <a:gdLst>
                  <a:gd name="T0" fmla="*/ 0 w 83"/>
                  <a:gd name="T1" fmla="*/ 36 h 36"/>
                  <a:gd name="T2" fmla="*/ 83 w 83"/>
                  <a:gd name="T3" fmla="*/ 0 h 36"/>
                </a:gdLst>
                <a:ahLst/>
                <a:cxnLst>
                  <a:cxn ang="0">
                    <a:pos x="T0" y="T1"/>
                  </a:cxn>
                  <a:cxn ang="0">
                    <a:pos x="T2" y="T3"/>
                  </a:cxn>
                </a:cxnLst>
                <a:rect l="0" t="0" r="r" b="b"/>
                <a:pathLst>
                  <a:path w="83" h="36">
                    <a:moveTo>
                      <a:pt x="0" y="36"/>
                    </a:moveTo>
                    <a:cubicBezTo>
                      <a:pt x="0" y="36"/>
                      <a:pt x="58" y="28"/>
                      <a:pt x="83" y="0"/>
                    </a:cubicBezTo>
                  </a:path>
                </a:pathLst>
              </a:custGeom>
              <a:grpFill/>
              <a:ln w="12700"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59" name="Freeform 12">
                <a:extLst>
                  <a:ext uri="{FF2B5EF4-FFF2-40B4-BE49-F238E27FC236}">
                    <a16:creationId xmlns:a16="http://schemas.microsoft.com/office/drawing/2014/main" id="{8A2EF73A-7548-2446-BCF5-4F5F0892AD8C}"/>
                  </a:ext>
                </a:extLst>
              </p:cNvPr>
              <p:cNvSpPr>
                <a:spLocks/>
              </p:cNvSpPr>
              <p:nvPr/>
            </p:nvSpPr>
            <p:spPr bwMode="auto">
              <a:xfrm>
                <a:off x="435" y="2148"/>
                <a:ext cx="145" cy="69"/>
              </a:xfrm>
              <a:custGeom>
                <a:avLst/>
                <a:gdLst>
                  <a:gd name="T0" fmla="*/ 0 w 69"/>
                  <a:gd name="T1" fmla="*/ 33 h 33"/>
                  <a:gd name="T2" fmla="*/ 69 w 69"/>
                  <a:gd name="T3" fmla="*/ 0 h 33"/>
                </a:gdLst>
                <a:ahLst/>
                <a:cxnLst>
                  <a:cxn ang="0">
                    <a:pos x="T0" y="T1"/>
                  </a:cxn>
                  <a:cxn ang="0">
                    <a:pos x="T2" y="T3"/>
                  </a:cxn>
                </a:cxnLst>
                <a:rect l="0" t="0" r="r" b="b"/>
                <a:pathLst>
                  <a:path w="69" h="33">
                    <a:moveTo>
                      <a:pt x="0" y="33"/>
                    </a:moveTo>
                    <a:cubicBezTo>
                      <a:pt x="0" y="33"/>
                      <a:pt x="51" y="22"/>
                      <a:pt x="69" y="0"/>
                    </a:cubicBezTo>
                  </a:path>
                </a:pathLst>
              </a:custGeom>
              <a:grpFill/>
              <a:ln w="12700"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60" name="Freeform 13">
                <a:extLst>
                  <a:ext uri="{FF2B5EF4-FFF2-40B4-BE49-F238E27FC236}">
                    <a16:creationId xmlns:a16="http://schemas.microsoft.com/office/drawing/2014/main" id="{DD42BC36-C70A-3644-AC42-2793F6E6557D}"/>
                  </a:ext>
                </a:extLst>
              </p:cNvPr>
              <p:cNvSpPr>
                <a:spLocks/>
              </p:cNvSpPr>
              <p:nvPr/>
            </p:nvSpPr>
            <p:spPr bwMode="auto">
              <a:xfrm>
                <a:off x="508" y="2202"/>
                <a:ext cx="99" cy="53"/>
              </a:xfrm>
              <a:custGeom>
                <a:avLst/>
                <a:gdLst>
                  <a:gd name="T0" fmla="*/ 0 w 47"/>
                  <a:gd name="T1" fmla="*/ 25 h 25"/>
                  <a:gd name="T2" fmla="*/ 47 w 47"/>
                  <a:gd name="T3" fmla="*/ 0 h 25"/>
                </a:gdLst>
                <a:ahLst/>
                <a:cxnLst>
                  <a:cxn ang="0">
                    <a:pos x="T0" y="T1"/>
                  </a:cxn>
                  <a:cxn ang="0">
                    <a:pos x="T2" y="T3"/>
                  </a:cxn>
                </a:cxnLst>
                <a:rect l="0" t="0" r="r" b="b"/>
                <a:pathLst>
                  <a:path w="47" h="25">
                    <a:moveTo>
                      <a:pt x="0" y="25"/>
                    </a:moveTo>
                    <a:cubicBezTo>
                      <a:pt x="0" y="25"/>
                      <a:pt x="32" y="14"/>
                      <a:pt x="47" y="0"/>
                    </a:cubicBezTo>
                  </a:path>
                </a:pathLst>
              </a:custGeom>
              <a:grpFill/>
              <a:ln w="12700"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pPr defTabSz="914099" eaLnBrk="0" fontAlgn="base" hangingPunct="0">
                  <a:spcBef>
                    <a:spcPct val="0"/>
                  </a:spcBef>
                  <a:spcAft>
                    <a:spcPct val="0"/>
                  </a:spcAft>
                  <a:defRPr/>
                </a:pPr>
                <a:endParaRPr lang="en-US" sz="1750">
                  <a:solidFill>
                    <a:srgbClr val="FFFFFF"/>
                  </a:solidFill>
                  <a:latin typeface="Amazon Ember"/>
                </a:endParaRPr>
              </a:p>
            </p:txBody>
          </p:sp>
        </p:grpSp>
        <p:grpSp>
          <p:nvGrpSpPr>
            <p:cNvPr id="47" name="Group 46">
              <a:extLst>
                <a:ext uri="{FF2B5EF4-FFF2-40B4-BE49-F238E27FC236}">
                  <a16:creationId xmlns:a16="http://schemas.microsoft.com/office/drawing/2014/main" id="{3D53FBC1-ECE1-C843-A093-6058034FD658}"/>
                </a:ext>
              </a:extLst>
            </p:cNvPr>
            <p:cNvGrpSpPr/>
            <p:nvPr/>
          </p:nvGrpSpPr>
          <p:grpSpPr>
            <a:xfrm>
              <a:off x="806649" y="3011524"/>
              <a:ext cx="545901" cy="545901"/>
              <a:chOff x="806649" y="3011524"/>
              <a:chExt cx="545901" cy="545901"/>
            </a:xfrm>
            <a:grpFill/>
          </p:grpSpPr>
          <p:sp>
            <p:nvSpPr>
              <p:cNvPr id="48" name="Oval 47">
                <a:extLst>
                  <a:ext uri="{FF2B5EF4-FFF2-40B4-BE49-F238E27FC236}">
                    <a16:creationId xmlns:a16="http://schemas.microsoft.com/office/drawing/2014/main" id="{53F0852B-F0E5-9B4B-9303-8F9DBB192312}"/>
                  </a:ext>
                </a:extLst>
              </p:cNvPr>
              <p:cNvSpPr/>
              <p:nvPr/>
            </p:nvSpPr>
            <p:spPr>
              <a:xfrm>
                <a:off x="806649" y="3011524"/>
                <a:ext cx="545901" cy="545901"/>
              </a:xfrm>
              <a:prstGeom prst="ellipse">
                <a:avLst/>
              </a:prstGeom>
              <a:grp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99" eaLnBrk="0" fontAlgn="base" hangingPunct="0">
                  <a:spcBef>
                    <a:spcPct val="0"/>
                  </a:spcBef>
                  <a:spcAft>
                    <a:spcPct val="0"/>
                  </a:spcAft>
                  <a:defRPr/>
                </a:pPr>
                <a:endParaRPr lang="en-US" sz="1750" dirty="0">
                  <a:solidFill>
                    <a:srgbClr val="FFFFFF"/>
                  </a:solidFill>
                  <a:latin typeface="Amazon Ember"/>
                </a:endParaRPr>
              </a:p>
            </p:txBody>
          </p:sp>
          <p:grpSp>
            <p:nvGrpSpPr>
              <p:cNvPr id="49" name="Group 48">
                <a:extLst>
                  <a:ext uri="{FF2B5EF4-FFF2-40B4-BE49-F238E27FC236}">
                    <a16:creationId xmlns:a16="http://schemas.microsoft.com/office/drawing/2014/main" id="{C02F137A-9A24-2444-9FB4-45E00B145BF1}"/>
                  </a:ext>
                </a:extLst>
              </p:cNvPr>
              <p:cNvGrpSpPr/>
              <p:nvPr/>
            </p:nvGrpSpPr>
            <p:grpSpPr>
              <a:xfrm>
                <a:off x="873229" y="3171003"/>
                <a:ext cx="412741" cy="226942"/>
                <a:chOff x="1322339" y="3099985"/>
                <a:chExt cx="1463836" cy="804878"/>
              </a:xfrm>
              <a:grpFill/>
            </p:grpSpPr>
            <p:sp>
              <p:nvSpPr>
                <p:cNvPr id="50" name="Freeform 7">
                  <a:extLst>
                    <a:ext uri="{FF2B5EF4-FFF2-40B4-BE49-F238E27FC236}">
                      <a16:creationId xmlns:a16="http://schemas.microsoft.com/office/drawing/2014/main" id="{BE0E860F-A17C-0C46-87BB-31C6BE2F4833}"/>
                    </a:ext>
                  </a:extLst>
                </p:cNvPr>
                <p:cNvSpPr>
                  <a:spLocks/>
                </p:cNvSpPr>
                <p:nvPr/>
              </p:nvSpPr>
              <p:spPr bwMode="auto">
                <a:xfrm rot="3600000">
                  <a:off x="1737959" y="2856648"/>
                  <a:ext cx="632595" cy="1463836"/>
                </a:xfrm>
                <a:custGeom>
                  <a:avLst/>
                  <a:gdLst>
                    <a:gd name="T0" fmla="*/ 40 w 40"/>
                    <a:gd name="T1" fmla="*/ 12 h 96"/>
                    <a:gd name="T2" fmla="*/ 20 w 40"/>
                    <a:gd name="T3" fmla="*/ 0 h 96"/>
                    <a:gd name="T4" fmla="*/ 0 w 40"/>
                    <a:gd name="T5" fmla="*/ 12 h 96"/>
                    <a:gd name="T6" fmla="*/ 0 w 40"/>
                    <a:gd name="T7" fmla="*/ 35 h 96"/>
                    <a:gd name="T8" fmla="*/ 7 w 40"/>
                    <a:gd name="T9" fmla="*/ 40 h 96"/>
                    <a:gd name="T10" fmla="*/ 7 w 40"/>
                    <a:gd name="T11" fmla="*/ 47 h 96"/>
                    <a:gd name="T12" fmla="*/ 12 w 40"/>
                    <a:gd name="T13" fmla="*/ 47 h 96"/>
                    <a:gd name="T14" fmla="*/ 12 w 40"/>
                    <a:gd name="T15" fmla="*/ 90 h 96"/>
                    <a:gd name="T16" fmla="*/ 18 w 40"/>
                    <a:gd name="T17" fmla="*/ 96 h 96"/>
                    <a:gd name="T18" fmla="*/ 24 w 40"/>
                    <a:gd name="T19" fmla="*/ 91 h 96"/>
                    <a:gd name="T20" fmla="*/ 21 w 40"/>
                    <a:gd name="T21" fmla="*/ 86 h 96"/>
                    <a:gd name="T22" fmla="*/ 27 w 40"/>
                    <a:gd name="T23" fmla="*/ 81 h 96"/>
                    <a:gd name="T24" fmla="*/ 23 w 40"/>
                    <a:gd name="T25" fmla="*/ 76 h 96"/>
                    <a:gd name="T26" fmla="*/ 27 w 40"/>
                    <a:gd name="T27" fmla="*/ 72 h 96"/>
                    <a:gd name="T28" fmla="*/ 27 w 40"/>
                    <a:gd name="T29" fmla="*/ 65 h 96"/>
                    <a:gd name="T30" fmla="*/ 23 w 40"/>
                    <a:gd name="T31" fmla="*/ 61 h 96"/>
                    <a:gd name="T32" fmla="*/ 27 w 40"/>
                    <a:gd name="T33" fmla="*/ 57 h 96"/>
                    <a:gd name="T34" fmla="*/ 27 w 40"/>
                    <a:gd name="T35" fmla="*/ 46 h 96"/>
                    <a:gd name="T36" fmla="*/ 33 w 40"/>
                    <a:gd name="T37" fmla="*/ 46 h 96"/>
                    <a:gd name="T38" fmla="*/ 33 w 40"/>
                    <a:gd name="T39" fmla="*/ 39 h 96"/>
                    <a:gd name="T40" fmla="*/ 40 w 40"/>
                    <a:gd name="T41" fmla="*/ 35 h 96"/>
                    <a:gd name="T42" fmla="*/ 40 w 40"/>
                    <a:gd name="T43"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96">
                      <a:moveTo>
                        <a:pt x="40" y="12"/>
                      </a:moveTo>
                      <a:cubicBezTo>
                        <a:pt x="20" y="0"/>
                        <a:pt x="20" y="0"/>
                        <a:pt x="20" y="0"/>
                      </a:cubicBezTo>
                      <a:cubicBezTo>
                        <a:pt x="0" y="12"/>
                        <a:pt x="0" y="12"/>
                        <a:pt x="0" y="12"/>
                      </a:cubicBezTo>
                      <a:cubicBezTo>
                        <a:pt x="0" y="35"/>
                        <a:pt x="0" y="35"/>
                        <a:pt x="0" y="35"/>
                      </a:cubicBezTo>
                      <a:cubicBezTo>
                        <a:pt x="7" y="40"/>
                        <a:pt x="7" y="40"/>
                        <a:pt x="7" y="40"/>
                      </a:cubicBezTo>
                      <a:cubicBezTo>
                        <a:pt x="7" y="47"/>
                        <a:pt x="7" y="47"/>
                        <a:pt x="7" y="47"/>
                      </a:cubicBezTo>
                      <a:cubicBezTo>
                        <a:pt x="12" y="47"/>
                        <a:pt x="12" y="47"/>
                        <a:pt x="12" y="47"/>
                      </a:cubicBezTo>
                      <a:cubicBezTo>
                        <a:pt x="12" y="90"/>
                        <a:pt x="12" y="90"/>
                        <a:pt x="12" y="90"/>
                      </a:cubicBezTo>
                      <a:cubicBezTo>
                        <a:pt x="18" y="96"/>
                        <a:pt x="18" y="96"/>
                        <a:pt x="18" y="96"/>
                      </a:cubicBezTo>
                      <a:cubicBezTo>
                        <a:pt x="24" y="91"/>
                        <a:pt x="24" y="91"/>
                        <a:pt x="24" y="91"/>
                      </a:cubicBezTo>
                      <a:cubicBezTo>
                        <a:pt x="21" y="86"/>
                        <a:pt x="21" y="86"/>
                        <a:pt x="21" y="86"/>
                      </a:cubicBezTo>
                      <a:cubicBezTo>
                        <a:pt x="27" y="81"/>
                        <a:pt x="27" y="81"/>
                        <a:pt x="27" y="81"/>
                      </a:cubicBezTo>
                      <a:cubicBezTo>
                        <a:pt x="23" y="76"/>
                        <a:pt x="23" y="76"/>
                        <a:pt x="23" y="76"/>
                      </a:cubicBezTo>
                      <a:cubicBezTo>
                        <a:pt x="27" y="72"/>
                        <a:pt x="27" y="72"/>
                        <a:pt x="27" y="72"/>
                      </a:cubicBezTo>
                      <a:cubicBezTo>
                        <a:pt x="27" y="65"/>
                        <a:pt x="27" y="65"/>
                        <a:pt x="27" y="65"/>
                      </a:cubicBezTo>
                      <a:cubicBezTo>
                        <a:pt x="27" y="65"/>
                        <a:pt x="23" y="65"/>
                        <a:pt x="23" y="61"/>
                      </a:cubicBezTo>
                      <a:cubicBezTo>
                        <a:pt x="23" y="58"/>
                        <a:pt x="27" y="57"/>
                        <a:pt x="27" y="57"/>
                      </a:cubicBezTo>
                      <a:cubicBezTo>
                        <a:pt x="27" y="46"/>
                        <a:pt x="27" y="46"/>
                        <a:pt x="27" y="46"/>
                      </a:cubicBezTo>
                      <a:cubicBezTo>
                        <a:pt x="33" y="46"/>
                        <a:pt x="33" y="46"/>
                        <a:pt x="33" y="46"/>
                      </a:cubicBezTo>
                      <a:cubicBezTo>
                        <a:pt x="33" y="39"/>
                        <a:pt x="33" y="39"/>
                        <a:pt x="33" y="39"/>
                      </a:cubicBezTo>
                      <a:cubicBezTo>
                        <a:pt x="40" y="35"/>
                        <a:pt x="40" y="35"/>
                        <a:pt x="40" y="35"/>
                      </a:cubicBezTo>
                      <a:lnTo>
                        <a:pt x="40" y="12"/>
                      </a:lnTo>
                      <a:close/>
                    </a:path>
                  </a:pathLst>
                </a:custGeom>
                <a:grpFill/>
                <a:ln w="12700" cap="rnd">
                  <a:solidFill>
                    <a:schemeClr val="accent1"/>
                  </a:solidFill>
                  <a:prstDash val="solid"/>
                  <a:round/>
                  <a:headEnd/>
                  <a:tailEnd/>
                </a:ln>
              </p:spPr>
              <p:txBody>
                <a:bodyPr vert="horz" wrap="square" lIns="162560" tIns="81280" rIns="162560" bIns="81280" numCol="1" anchor="t" anchorCtr="0" compatLnSpc="1">
                  <a:prstTxWarp prst="textNoShape">
                    <a:avLst/>
                  </a:prstTxWarp>
                </a:bodyPr>
                <a:lstStyle/>
                <a:p>
                  <a:pPr defTabSz="1219151" eaLnBrk="0" fontAlgn="base" hangingPunct="0">
                    <a:spcBef>
                      <a:spcPct val="0"/>
                    </a:spcBef>
                    <a:spcAft>
                      <a:spcPct val="0"/>
                    </a:spcAft>
                    <a:defRPr/>
                  </a:pPr>
                  <a:endParaRPr lang="en-US" sz="3200" kern="0">
                    <a:solidFill>
                      <a:srgbClr val="474746"/>
                    </a:solidFill>
                    <a:latin typeface="Arial"/>
                  </a:endParaRPr>
                </a:p>
              </p:txBody>
            </p:sp>
            <p:sp>
              <p:nvSpPr>
                <p:cNvPr id="51" name="Freeform 8">
                  <a:extLst>
                    <a:ext uri="{FF2B5EF4-FFF2-40B4-BE49-F238E27FC236}">
                      <a16:creationId xmlns:a16="http://schemas.microsoft.com/office/drawing/2014/main" id="{AB1AAF11-2973-F74E-8EAD-1AF5C179F5A7}"/>
                    </a:ext>
                  </a:extLst>
                </p:cNvPr>
                <p:cNvSpPr>
                  <a:spLocks/>
                </p:cNvSpPr>
                <p:nvPr/>
              </p:nvSpPr>
              <p:spPr bwMode="auto">
                <a:xfrm rot="3600000">
                  <a:off x="2295188" y="3245909"/>
                  <a:ext cx="443122" cy="151273"/>
                </a:xfrm>
                <a:custGeom>
                  <a:avLst/>
                  <a:gdLst>
                    <a:gd name="T0" fmla="*/ 0 w 290"/>
                    <a:gd name="T1" fmla="*/ 99 h 99"/>
                    <a:gd name="T2" fmla="*/ 290 w 290"/>
                    <a:gd name="T3" fmla="*/ 99 h 99"/>
                    <a:gd name="T4" fmla="*/ 145 w 290"/>
                    <a:gd name="T5" fmla="*/ 0 h 99"/>
                    <a:gd name="T6" fmla="*/ 0 w 290"/>
                    <a:gd name="T7" fmla="*/ 99 h 99"/>
                  </a:gdLst>
                  <a:ahLst/>
                  <a:cxnLst>
                    <a:cxn ang="0">
                      <a:pos x="T0" y="T1"/>
                    </a:cxn>
                    <a:cxn ang="0">
                      <a:pos x="T2" y="T3"/>
                    </a:cxn>
                    <a:cxn ang="0">
                      <a:pos x="T4" y="T5"/>
                    </a:cxn>
                    <a:cxn ang="0">
                      <a:pos x="T6" y="T7"/>
                    </a:cxn>
                  </a:cxnLst>
                  <a:rect l="0" t="0" r="r" b="b"/>
                  <a:pathLst>
                    <a:path w="290" h="99">
                      <a:moveTo>
                        <a:pt x="0" y="99"/>
                      </a:moveTo>
                      <a:lnTo>
                        <a:pt x="290" y="99"/>
                      </a:lnTo>
                      <a:lnTo>
                        <a:pt x="145" y="0"/>
                      </a:lnTo>
                      <a:lnTo>
                        <a:pt x="0" y="99"/>
                      </a:lnTo>
                      <a:close/>
                    </a:path>
                  </a:pathLst>
                </a:custGeom>
                <a:grpFill/>
                <a:ln w="12700" cap="rnd">
                  <a:solidFill>
                    <a:schemeClr val="accent1"/>
                  </a:solidFill>
                  <a:prstDash val="solid"/>
                  <a:round/>
                  <a:headEnd/>
                  <a:tailEnd/>
                </a:ln>
              </p:spPr>
              <p:txBody>
                <a:bodyPr vert="horz" wrap="square" lIns="162560" tIns="81280" rIns="162560" bIns="81280" numCol="1" anchor="t" anchorCtr="0" compatLnSpc="1">
                  <a:prstTxWarp prst="textNoShape">
                    <a:avLst/>
                  </a:prstTxWarp>
                </a:bodyPr>
                <a:lstStyle/>
                <a:p>
                  <a:pPr defTabSz="1219151" eaLnBrk="0" fontAlgn="base" hangingPunct="0">
                    <a:spcBef>
                      <a:spcPct val="0"/>
                    </a:spcBef>
                    <a:spcAft>
                      <a:spcPct val="0"/>
                    </a:spcAft>
                    <a:defRPr/>
                  </a:pPr>
                  <a:endParaRPr lang="en-US" sz="3200" kern="0" dirty="0">
                    <a:solidFill>
                      <a:srgbClr val="474746"/>
                    </a:solidFill>
                    <a:latin typeface="Arial"/>
                  </a:endParaRPr>
                </a:p>
              </p:txBody>
            </p:sp>
          </p:grpSp>
        </p:grpSp>
      </p:grpSp>
      <p:sp>
        <p:nvSpPr>
          <p:cNvPr id="61" name="Collects documents…">
            <a:extLst>
              <a:ext uri="{FF2B5EF4-FFF2-40B4-BE49-F238E27FC236}">
                <a16:creationId xmlns:a16="http://schemas.microsoft.com/office/drawing/2014/main" id="{10B71DEE-BE2C-0C4A-B5DC-4BA774D8909E}"/>
              </a:ext>
            </a:extLst>
          </p:cNvPr>
          <p:cNvSpPr txBox="1"/>
          <p:nvPr/>
        </p:nvSpPr>
        <p:spPr>
          <a:xfrm>
            <a:off x="5846346" y="3821822"/>
            <a:ext cx="1023868" cy="74379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25400" rIns="60960" bIns="25400" anchor="t" anchorCtr="0">
            <a:noAutofit/>
          </a:bodyPr>
          <a:lstStyle/>
          <a:p>
            <a:pPr algn="ctr" defTabSz="412734" eaLnBrk="0" fontAlgn="base" hangingPunct="0">
              <a:lnSpc>
                <a:spcPct val="90000"/>
              </a:lnSpc>
              <a:spcBef>
                <a:spcPct val="0"/>
              </a:spcBef>
              <a:spcAft>
                <a:spcPct val="0"/>
              </a:spcAft>
              <a:defRPr b="0"/>
            </a:pPr>
            <a:r>
              <a:rPr lang="en-US" sz="1067" dirty="0">
                <a:solidFill>
                  <a:schemeClr val="bg1"/>
                </a:solidFill>
                <a:latin typeface="Amazon Ember" panose="020B0603020204020204" pitchFamily="34" charset="0"/>
              </a:rPr>
              <a:t>Business Metrics Analysis</a:t>
            </a:r>
            <a:endParaRPr lang="en-US" sz="1067" kern="0" dirty="0">
              <a:solidFill>
                <a:schemeClr val="bg1"/>
              </a:solidFill>
              <a:latin typeface="Amazon Ember" panose="02000000000000000000"/>
            </a:endParaRPr>
          </a:p>
        </p:txBody>
      </p:sp>
      <p:cxnSp>
        <p:nvCxnSpPr>
          <p:cNvPr id="62" name="Straight Connector 61">
            <a:extLst>
              <a:ext uri="{FF2B5EF4-FFF2-40B4-BE49-F238E27FC236}">
                <a16:creationId xmlns:a16="http://schemas.microsoft.com/office/drawing/2014/main" id="{FC3FDB23-8AFB-5047-B7BB-E77E46692706}"/>
              </a:ext>
            </a:extLst>
          </p:cNvPr>
          <p:cNvCxnSpPr>
            <a:cxnSpLocks/>
          </p:cNvCxnSpPr>
          <p:nvPr/>
        </p:nvCxnSpPr>
        <p:spPr>
          <a:xfrm>
            <a:off x="8112337" y="3528513"/>
            <a:ext cx="398552" cy="0"/>
          </a:xfrm>
          <a:prstGeom prst="lin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63" name="Group 62">
            <a:extLst>
              <a:ext uri="{FF2B5EF4-FFF2-40B4-BE49-F238E27FC236}">
                <a16:creationId xmlns:a16="http://schemas.microsoft.com/office/drawing/2014/main" id="{B4C6DEC4-8BDB-5544-A325-2A9A9D9D456F}"/>
              </a:ext>
            </a:extLst>
          </p:cNvPr>
          <p:cNvGrpSpPr/>
          <p:nvPr/>
        </p:nvGrpSpPr>
        <p:grpSpPr>
          <a:xfrm>
            <a:off x="6051026" y="2539886"/>
            <a:ext cx="614509" cy="591335"/>
            <a:chOff x="10143823" y="4000755"/>
            <a:chExt cx="460882" cy="443501"/>
          </a:xfrm>
        </p:grpSpPr>
        <p:sp>
          <p:nvSpPr>
            <p:cNvPr id="64" name="Freeform: Shape 190">
              <a:extLst>
                <a:ext uri="{FF2B5EF4-FFF2-40B4-BE49-F238E27FC236}">
                  <a16:creationId xmlns:a16="http://schemas.microsoft.com/office/drawing/2014/main" id="{0E39B164-D695-394E-848F-F33DF5FCB7DF}"/>
                </a:ext>
              </a:extLst>
            </p:cNvPr>
            <p:cNvSpPr/>
            <p:nvPr/>
          </p:nvSpPr>
          <p:spPr>
            <a:xfrm>
              <a:off x="10143823" y="4182275"/>
              <a:ext cx="70806" cy="218854"/>
            </a:xfrm>
            <a:custGeom>
              <a:avLst/>
              <a:gdLst>
                <a:gd name="connsiteX0" fmla="*/ 66300 w 70805"/>
                <a:gd name="connsiteY0" fmla="*/ 4828 h 218854"/>
                <a:gd name="connsiteX1" fmla="*/ 11265 w 70805"/>
                <a:gd name="connsiteY1" fmla="*/ 4828 h 218854"/>
                <a:gd name="connsiteX2" fmla="*/ 4828 w 70805"/>
                <a:gd name="connsiteY2" fmla="*/ 11265 h 218854"/>
                <a:gd name="connsiteX3" fmla="*/ 4828 w 70805"/>
                <a:gd name="connsiteY3" fmla="*/ 209521 h 218854"/>
                <a:gd name="connsiteX4" fmla="*/ 11265 w 70805"/>
                <a:gd name="connsiteY4" fmla="*/ 215958 h 218854"/>
                <a:gd name="connsiteX5" fmla="*/ 66300 w 70805"/>
                <a:gd name="connsiteY5" fmla="*/ 215958 h 218854"/>
                <a:gd name="connsiteX6" fmla="*/ 66300 w 70805"/>
                <a:gd name="connsiteY6" fmla="*/ 4828 h 2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05" h="218854">
                  <a:moveTo>
                    <a:pt x="66300" y="4828"/>
                  </a:moveTo>
                  <a:lnTo>
                    <a:pt x="11265" y="4828"/>
                  </a:lnTo>
                  <a:cubicBezTo>
                    <a:pt x="7724" y="4828"/>
                    <a:pt x="4828" y="7724"/>
                    <a:pt x="4828" y="11265"/>
                  </a:cubicBezTo>
                  <a:lnTo>
                    <a:pt x="4828" y="209521"/>
                  </a:lnTo>
                  <a:cubicBezTo>
                    <a:pt x="4828" y="213061"/>
                    <a:pt x="7724" y="215958"/>
                    <a:pt x="11265" y="215958"/>
                  </a:cubicBezTo>
                  <a:lnTo>
                    <a:pt x="66300" y="215958"/>
                  </a:lnTo>
                  <a:lnTo>
                    <a:pt x="66300" y="4828"/>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65" name="Freeform: Shape 191">
              <a:extLst>
                <a:ext uri="{FF2B5EF4-FFF2-40B4-BE49-F238E27FC236}">
                  <a16:creationId xmlns:a16="http://schemas.microsoft.com/office/drawing/2014/main" id="{0907CBC2-747F-CD4A-9AF7-DF5689670338}"/>
                </a:ext>
              </a:extLst>
            </p:cNvPr>
            <p:cNvSpPr/>
            <p:nvPr/>
          </p:nvSpPr>
          <p:spPr>
            <a:xfrm>
              <a:off x="10205296" y="4090871"/>
              <a:ext cx="70806" cy="312189"/>
            </a:xfrm>
            <a:custGeom>
              <a:avLst/>
              <a:gdLst>
                <a:gd name="connsiteX0" fmla="*/ 59863 w 70805"/>
                <a:gd name="connsiteY0" fmla="*/ 4828 h 312189"/>
                <a:gd name="connsiteX1" fmla="*/ 11265 w 70805"/>
                <a:gd name="connsiteY1" fmla="*/ 4828 h 312189"/>
                <a:gd name="connsiteX2" fmla="*/ 4828 w 70805"/>
                <a:gd name="connsiteY2" fmla="*/ 11265 h 312189"/>
                <a:gd name="connsiteX3" fmla="*/ 4828 w 70805"/>
                <a:gd name="connsiteY3" fmla="*/ 307362 h 312189"/>
                <a:gd name="connsiteX4" fmla="*/ 66300 w 70805"/>
                <a:gd name="connsiteY4" fmla="*/ 307362 h 312189"/>
                <a:gd name="connsiteX5" fmla="*/ 66300 w 70805"/>
                <a:gd name="connsiteY5" fmla="*/ 11265 h 312189"/>
                <a:gd name="connsiteX6" fmla="*/ 59863 w 70805"/>
                <a:gd name="connsiteY6" fmla="*/ 4828 h 31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05" h="312189">
                  <a:moveTo>
                    <a:pt x="59863" y="4828"/>
                  </a:moveTo>
                  <a:lnTo>
                    <a:pt x="11265" y="4828"/>
                  </a:lnTo>
                  <a:cubicBezTo>
                    <a:pt x="7724" y="4828"/>
                    <a:pt x="4828" y="7724"/>
                    <a:pt x="4828" y="11265"/>
                  </a:cubicBezTo>
                  <a:lnTo>
                    <a:pt x="4828" y="307362"/>
                  </a:lnTo>
                  <a:lnTo>
                    <a:pt x="66300" y="307362"/>
                  </a:lnTo>
                  <a:lnTo>
                    <a:pt x="66300" y="11265"/>
                  </a:lnTo>
                  <a:cubicBezTo>
                    <a:pt x="66300" y="7724"/>
                    <a:pt x="63403" y="4828"/>
                    <a:pt x="59863" y="4828"/>
                  </a:cubicBez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66" name="Freeform: Shape 192">
              <a:extLst>
                <a:ext uri="{FF2B5EF4-FFF2-40B4-BE49-F238E27FC236}">
                  <a16:creationId xmlns:a16="http://schemas.microsoft.com/office/drawing/2014/main" id="{3F258403-B96E-1A47-9C2C-293DEF9CA041}"/>
                </a:ext>
              </a:extLst>
            </p:cNvPr>
            <p:cNvSpPr/>
            <p:nvPr/>
          </p:nvSpPr>
          <p:spPr>
            <a:xfrm>
              <a:off x="10402265" y="4164895"/>
              <a:ext cx="9655" cy="9655"/>
            </a:xfrm>
            <a:custGeom>
              <a:avLst/>
              <a:gdLst>
                <a:gd name="connsiteX0" fmla="*/ 4828 w 9655"/>
                <a:gd name="connsiteY0" fmla="*/ 4828 h 9655"/>
                <a:gd name="connsiteX1" fmla="*/ 4828 w 9655"/>
                <a:gd name="connsiteY1" fmla="*/ 4828 h 9655"/>
                <a:gd name="connsiteX2" fmla="*/ 4828 w 9655"/>
                <a:gd name="connsiteY2" fmla="*/ 4828 h 9655"/>
              </a:gdLst>
              <a:ahLst/>
              <a:cxnLst>
                <a:cxn ang="0">
                  <a:pos x="connsiteX0" y="connsiteY0"/>
                </a:cxn>
                <a:cxn ang="0">
                  <a:pos x="connsiteX1" y="connsiteY1"/>
                </a:cxn>
                <a:cxn ang="0">
                  <a:pos x="connsiteX2" y="connsiteY2"/>
                </a:cxn>
              </a:cxnLst>
              <a:rect l="l" t="t" r="r" b="b"/>
              <a:pathLst>
                <a:path w="9655" h="9655">
                  <a:moveTo>
                    <a:pt x="4828" y="4828"/>
                  </a:moveTo>
                  <a:lnTo>
                    <a:pt x="4828" y="4828"/>
                  </a:lnTo>
                  <a:lnTo>
                    <a:pt x="4828" y="4828"/>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67" name="Freeform: Shape 193">
              <a:extLst>
                <a:ext uri="{FF2B5EF4-FFF2-40B4-BE49-F238E27FC236}">
                  <a16:creationId xmlns:a16="http://schemas.microsoft.com/office/drawing/2014/main" id="{E3A9D3D8-A172-E24D-8397-721AACA48679}"/>
                </a:ext>
              </a:extLst>
            </p:cNvPr>
            <p:cNvSpPr/>
            <p:nvPr/>
          </p:nvSpPr>
          <p:spPr>
            <a:xfrm>
              <a:off x="10279642" y="4434601"/>
              <a:ext cx="325063" cy="9655"/>
            </a:xfrm>
            <a:custGeom>
              <a:avLst/>
              <a:gdLst>
                <a:gd name="connsiteX0" fmla="*/ 4828 w 325062"/>
                <a:gd name="connsiteY0" fmla="*/ 4828 h 9655"/>
                <a:gd name="connsiteX1" fmla="*/ 322810 w 325062"/>
                <a:gd name="connsiteY1" fmla="*/ 4828 h 9655"/>
              </a:gdLst>
              <a:ahLst/>
              <a:cxnLst>
                <a:cxn ang="0">
                  <a:pos x="connsiteX0" y="connsiteY0"/>
                </a:cxn>
                <a:cxn ang="0">
                  <a:pos x="connsiteX1" y="connsiteY1"/>
                </a:cxn>
              </a:cxnLst>
              <a:rect l="l" t="t" r="r" b="b"/>
              <a:pathLst>
                <a:path w="325062" h="9655">
                  <a:moveTo>
                    <a:pt x="4828" y="4828"/>
                  </a:moveTo>
                  <a:lnTo>
                    <a:pt x="322810" y="4828"/>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68" name="Freeform: Shape 194">
              <a:extLst>
                <a:ext uri="{FF2B5EF4-FFF2-40B4-BE49-F238E27FC236}">
                  <a16:creationId xmlns:a16="http://schemas.microsoft.com/office/drawing/2014/main" id="{A6FD7647-F16B-E146-B10B-9555440191FF}"/>
                </a:ext>
              </a:extLst>
            </p:cNvPr>
            <p:cNvSpPr/>
            <p:nvPr/>
          </p:nvSpPr>
          <p:spPr>
            <a:xfrm>
              <a:off x="10330815" y="4229586"/>
              <a:ext cx="225291" cy="212417"/>
            </a:xfrm>
            <a:custGeom>
              <a:avLst/>
              <a:gdLst>
                <a:gd name="connsiteX0" fmla="*/ 4828 w 225291"/>
                <a:gd name="connsiteY0" fmla="*/ 209843 h 212417"/>
                <a:gd name="connsiteX1" fmla="*/ 54070 w 225291"/>
                <a:gd name="connsiteY1" fmla="*/ 94944 h 212417"/>
                <a:gd name="connsiteX2" fmla="*/ 95910 w 225291"/>
                <a:gd name="connsiteY2" fmla="*/ 94944 h 212417"/>
                <a:gd name="connsiteX3" fmla="*/ 127129 w 225291"/>
                <a:gd name="connsiteY3" fmla="*/ 137428 h 212417"/>
                <a:gd name="connsiteX4" fmla="*/ 163497 w 225291"/>
                <a:gd name="connsiteY4" fmla="*/ 4828 h 212417"/>
                <a:gd name="connsiteX5" fmla="*/ 220464 w 225291"/>
                <a:gd name="connsiteY5" fmla="*/ 209843 h 2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291" h="212417">
                  <a:moveTo>
                    <a:pt x="4828" y="209843"/>
                  </a:moveTo>
                  <a:lnTo>
                    <a:pt x="54070" y="94944"/>
                  </a:lnTo>
                  <a:lnTo>
                    <a:pt x="95910" y="94944"/>
                  </a:lnTo>
                  <a:lnTo>
                    <a:pt x="127129" y="137428"/>
                  </a:lnTo>
                  <a:lnTo>
                    <a:pt x="163497" y="4828"/>
                  </a:lnTo>
                  <a:lnTo>
                    <a:pt x="220464" y="209843"/>
                  </a:ln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69" name="Freeform: Shape 195">
              <a:extLst>
                <a:ext uri="{FF2B5EF4-FFF2-40B4-BE49-F238E27FC236}">
                  <a16:creationId xmlns:a16="http://schemas.microsoft.com/office/drawing/2014/main" id="{F94D14A0-9516-654B-B40D-E8D08CCE74EC}"/>
                </a:ext>
              </a:extLst>
            </p:cNvPr>
            <p:cNvSpPr/>
            <p:nvPr/>
          </p:nvSpPr>
          <p:spPr>
            <a:xfrm>
              <a:off x="10266768" y="4245356"/>
              <a:ext cx="70806" cy="80461"/>
            </a:xfrm>
            <a:custGeom>
              <a:avLst/>
              <a:gdLst>
                <a:gd name="connsiteX0" fmla="*/ 4828 w 70805"/>
                <a:gd name="connsiteY0" fmla="*/ 4828 h 80461"/>
                <a:gd name="connsiteX1" fmla="*/ 53748 w 70805"/>
                <a:gd name="connsiteY1" fmla="*/ 4828 h 80461"/>
                <a:gd name="connsiteX2" fmla="*/ 66300 w 70805"/>
                <a:gd name="connsiteY2" fmla="*/ 17380 h 80461"/>
                <a:gd name="connsiteX3" fmla="*/ 66300 w 70805"/>
                <a:gd name="connsiteY3" fmla="*/ 77886 h 80461"/>
              </a:gdLst>
              <a:ahLst/>
              <a:cxnLst>
                <a:cxn ang="0">
                  <a:pos x="connsiteX0" y="connsiteY0"/>
                </a:cxn>
                <a:cxn ang="0">
                  <a:pos x="connsiteX1" y="connsiteY1"/>
                </a:cxn>
                <a:cxn ang="0">
                  <a:pos x="connsiteX2" y="connsiteY2"/>
                </a:cxn>
                <a:cxn ang="0">
                  <a:pos x="connsiteX3" y="connsiteY3"/>
                </a:cxn>
              </a:cxnLst>
              <a:rect l="l" t="t" r="r" b="b"/>
              <a:pathLst>
                <a:path w="70805" h="80461">
                  <a:moveTo>
                    <a:pt x="4828" y="4828"/>
                  </a:moveTo>
                  <a:lnTo>
                    <a:pt x="53748" y="4828"/>
                  </a:lnTo>
                  <a:cubicBezTo>
                    <a:pt x="60507" y="4828"/>
                    <a:pt x="66300" y="10299"/>
                    <a:pt x="66300" y="17380"/>
                  </a:cubicBezTo>
                  <a:lnTo>
                    <a:pt x="66300" y="77886"/>
                  </a:ln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70" name="Freeform: Shape 196">
              <a:extLst>
                <a:ext uri="{FF2B5EF4-FFF2-40B4-BE49-F238E27FC236}">
                  <a16:creationId xmlns:a16="http://schemas.microsoft.com/office/drawing/2014/main" id="{22351AFF-84A2-7C42-BC19-F4F589718819}"/>
                </a:ext>
              </a:extLst>
            </p:cNvPr>
            <p:cNvSpPr/>
            <p:nvPr/>
          </p:nvSpPr>
          <p:spPr>
            <a:xfrm>
              <a:off x="10328441" y="4000755"/>
              <a:ext cx="263912" cy="267131"/>
            </a:xfrm>
            <a:custGeom>
              <a:avLst/>
              <a:gdLst>
                <a:gd name="connsiteX0" fmla="*/ 120491 w 263912"/>
                <a:gd name="connsiteY0" fmla="*/ 262303 h 267130"/>
                <a:gd name="connsiteX1" fmla="*/ 5270 w 263912"/>
                <a:gd name="connsiteY1" fmla="*/ 142255 h 267130"/>
                <a:gd name="connsiteX2" fmla="*/ 134008 w 263912"/>
                <a:gd name="connsiteY2" fmla="*/ 4828 h 267130"/>
                <a:gd name="connsiteX3" fmla="*/ 219297 w 263912"/>
                <a:gd name="connsiteY3" fmla="*/ 230119 h 267130"/>
              </a:gdLst>
              <a:ahLst/>
              <a:cxnLst>
                <a:cxn ang="0">
                  <a:pos x="connsiteX0" y="connsiteY0"/>
                </a:cxn>
                <a:cxn ang="0">
                  <a:pos x="connsiteX1" y="connsiteY1"/>
                </a:cxn>
                <a:cxn ang="0">
                  <a:pos x="connsiteX2" y="connsiteY2"/>
                </a:cxn>
                <a:cxn ang="0">
                  <a:pos x="connsiteX3" y="connsiteY3"/>
                </a:cxn>
              </a:cxnLst>
              <a:rect l="l" t="t" r="r" b="b"/>
              <a:pathLst>
                <a:path w="263912" h="267130">
                  <a:moveTo>
                    <a:pt x="120491" y="262303"/>
                  </a:moveTo>
                  <a:cubicBezTo>
                    <a:pt x="120491" y="262303"/>
                    <a:pt x="16213" y="253292"/>
                    <a:pt x="5270" y="142255"/>
                  </a:cubicBezTo>
                  <a:cubicBezTo>
                    <a:pt x="-201" y="87220"/>
                    <a:pt x="45179" y="4828"/>
                    <a:pt x="134008" y="4828"/>
                  </a:cubicBezTo>
                  <a:cubicBezTo>
                    <a:pt x="247941" y="5150"/>
                    <a:pt x="307161" y="149980"/>
                    <a:pt x="219297" y="230119"/>
                  </a:cubicBezTo>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71" name="Freeform: Shape 197">
              <a:extLst>
                <a:ext uri="{FF2B5EF4-FFF2-40B4-BE49-F238E27FC236}">
                  <a16:creationId xmlns:a16="http://schemas.microsoft.com/office/drawing/2014/main" id="{9FC7E3B5-0127-3F4F-BFF8-63FEAEA239CD}"/>
                </a:ext>
              </a:extLst>
            </p:cNvPr>
            <p:cNvSpPr/>
            <p:nvPr/>
          </p:nvSpPr>
          <p:spPr>
            <a:xfrm>
              <a:off x="10457622" y="4002042"/>
              <a:ext cx="9655" cy="144830"/>
            </a:xfrm>
            <a:custGeom>
              <a:avLst/>
              <a:gdLst>
                <a:gd name="connsiteX0" fmla="*/ 4828 w 9655"/>
                <a:gd name="connsiteY0" fmla="*/ 4828 h 144830"/>
                <a:gd name="connsiteX1" fmla="*/ 4828 w 9655"/>
                <a:gd name="connsiteY1" fmla="*/ 140968 h 144830"/>
              </a:gdLst>
              <a:ahLst/>
              <a:cxnLst>
                <a:cxn ang="0">
                  <a:pos x="connsiteX0" y="connsiteY0"/>
                </a:cxn>
                <a:cxn ang="0">
                  <a:pos x="connsiteX1" y="connsiteY1"/>
                </a:cxn>
              </a:cxnLst>
              <a:rect l="l" t="t" r="r" b="b"/>
              <a:pathLst>
                <a:path w="9655" h="144830">
                  <a:moveTo>
                    <a:pt x="4828" y="4828"/>
                  </a:moveTo>
                  <a:lnTo>
                    <a:pt x="4828" y="140968"/>
                  </a:lnTo>
                </a:path>
              </a:pathLst>
            </a:custGeom>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72" name="Freeform: Shape 198">
              <a:extLst>
                <a:ext uri="{FF2B5EF4-FFF2-40B4-BE49-F238E27FC236}">
                  <a16:creationId xmlns:a16="http://schemas.microsoft.com/office/drawing/2014/main" id="{9EBF01A8-76CB-B947-AB17-18B1E296BBD5}"/>
                </a:ext>
              </a:extLst>
            </p:cNvPr>
            <p:cNvSpPr/>
            <p:nvPr/>
          </p:nvSpPr>
          <p:spPr>
            <a:xfrm>
              <a:off x="10457622" y="4138182"/>
              <a:ext cx="99772" cy="93335"/>
            </a:xfrm>
            <a:custGeom>
              <a:avLst/>
              <a:gdLst>
                <a:gd name="connsiteX0" fmla="*/ 4828 w 99771"/>
                <a:gd name="connsiteY0" fmla="*/ 4828 h 93334"/>
                <a:gd name="connsiteX1" fmla="*/ 96231 w 99771"/>
                <a:gd name="connsiteY1" fmla="*/ 90438 h 93334"/>
              </a:gdLst>
              <a:ahLst/>
              <a:cxnLst>
                <a:cxn ang="0">
                  <a:pos x="connsiteX0" y="connsiteY0"/>
                </a:cxn>
                <a:cxn ang="0">
                  <a:pos x="connsiteX1" y="connsiteY1"/>
                </a:cxn>
              </a:cxnLst>
              <a:rect l="l" t="t" r="r" b="b"/>
              <a:pathLst>
                <a:path w="99771" h="93334">
                  <a:moveTo>
                    <a:pt x="4828" y="4828"/>
                  </a:moveTo>
                  <a:lnTo>
                    <a:pt x="96231" y="90438"/>
                  </a:lnTo>
                </a:path>
              </a:pathLst>
            </a:custGeom>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73" name="Freeform: Shape 199">
              <a:extLst>
                <a:ext uri="{FF2B5EF4-FFF2-40B4-BE49-F238E27FC236}">
                  <a16:creationId xmlns:a16="http://schemas.microsoft.com/office/drawing/2014/main" id="{068294BD-5410-7044-AD1A-EFAECEFD13C7}"/>
                </a:ext>
              </a:extLst>
            </p:cNvPr>
            <p:cNvSpPr/>
            <p:nvPr/>
          </p:nvSpPr>
          <p:spPr>
            <a:xfrm>
              <a:off x="10328884" y="4042916"/>
              <a:ext cx="231728" cy="102990"/>
            </a:xfrm>
            <a:custGeom>
              <a:avLst/>
              <a:gdLst>
                <a:gd name="connsiteX0" fmla="*/ 227544 w 231728"/>
                <a:gd name="connsiteY0" fmla="*/ 4828 h 102990"/>
                <a:gd name="connsiteX1" fmla="*/ 133565 w 231728"/>
                <a:gd name="connsiteY1" fmla="*/ 100094 h 102990"/>
                <a:gd name="connsiteX2" fmla="*/ 4828 w 231728"/>
                <a:gd name="connsiteY2" fmla="*/ 100094 h 102990"/>
              </a:gdLst>
              <a:ahLst/>
              <a:cxnLst>
                <a:cxn ang="0">
                  <a:pos x="connsiteX0" y="connsiteY0"/>
                </a:cxn>
                <a:cxn ang="0">
                  <a:pos x="connsiteX1" y="connsiteY1"/>
                </a:cxn>
                <a:cxn ang="0">
                  <a:pos x="connsiteX2" y="connsiteY2"/>
                </a:cxn>
              </a:cxnLst>
              <a:rect l="l" t="t" r="r" b="b"/>
              <a:pathLst>
                <a:path w="231728" h="102990">
                  <a:moveTo>
                    <a:pt x="227544" y="4828"/>
                  </a:moveTo>
                  <a:lnTo>
                    <a:pt x="133565" y="100094"/>
                  </a:lnTo>
                  <a:lnTo>
                    <a:pt x="4828" y="100094"/>
                  </a:lnTo>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74" name="Freeform: Shape 200">
              <a:extLst>
                <a:ext uri="{FF2B5EF4-FFF2-40B4-BE49-F238E27FC236}">
                  <a16:creationId xmlns:a16="http://schemas.microsoft.com/office/drawing/2014/main" id="{7C953995-7712-F043-B03E-DA9F7CF15E9B}"/>
                </a:ext>
              </a:extLst>
            </p:cNvPr>
            <p:cNvSpPr/>
            <p:nvPr/>
          </p:nvSpPr>
          <p:spPr>
            <a:xfrm>
              <a:off x="10244883" y="4393405"/>
              <a:ext cx="67587" cy="9655"/>
            </a:xfrm>
            <a:custGeom>
              <a:avLst/>
              <a:gdLst>
                <a:gd name="connsiteX0" fmla="*/ 63403 w 67587"/>
                <a:gd name="connsiteY0" fmla="*/ 4828 h 9655"/>
                <a:gd name="connsiteX1" fmla="*/ 4828 w 67587"/>
                <a:gd name="connsiteY1" fmla="*/ 4828 h 9655"/>
              </a:gdLst>
              <a:ahLst/>
              <a:cxnLst>
                <a:cxn ang="0">
                  <a:pos x="connsiteX0" y="connsiteY0"/>
                </a:cxn>
                <a:cxn ang="0">
                  <a:pos x="connsiteX1" y="connsiteY1"/>
                </a:cxn>
              </a:cxnLst>
              <a:rect l="l" t="t" r="r" b="b"/>
              <a:pathLst>
                <a:path w="67587" h="9655">
                  <a:moveTo>
                    <a:pt x="63403" y="4828"/>
                  </a:moveTo>
                  <a:lnTo>
                    <a:pt x="4828" y="4828"/>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grpSp>
      <p:sp>
        <p:nvSpPr>
          <p:cNvPr id="75" name="Collects documents…">
            <a:extLst>
              <a:ext uri="{FF2B5EF4-FFF2-40B4-BE49-F238E27FC236}">
                <a16:creationId xmlns:a16="http://schemas.microsoft.com/office/drawing/2014/main" id="{19DCAC08-B8A1-7D4A-98CD-8EA72E599BAA}"/>
              </a:ext>
            </a:extLst>
          </p:cNvPr>
          <p:cNvSpPr txBox="1"/>
          <p:nvPr/>
        </p:nvSpPr>
        <p:spPr>
          <a:xfrm>
            <a:off x="10624658" y="3821822"/>
            <a:ext cx="1023868" cy="74379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25400" rIns="60960" bIns="25400" anchor="t" anchorCtr="0">
            <a:noAutofit/>
          </a:bodyPr>
          <a:lstStyle/>
          <a:p>
            <a:pPr algn="ctr" defTabSz="412734" eaLnBrk="0" fontAlgn="base" hangingPunct="0">
              <a:lnSpc>
                <a:spcPct val="90000"/>
              </a:lnSpc>
              <a:spcBef>
                <a:spcPct val="0"/>
              </a:spcBef>
              <a:spcAft>
                <a:spcPct val="0"/>
              </a:spcAft>
              <a:defRPr b="0"/>
            </a:pPr>
            <a:endParaRPr lang="en-US" sz="1067" kern="0" dirty="0">
              <a:solidFill>
                <a:schemeClr val="bg1"/>
              </a:solidFill>
              <a:latin typeface="Amazon Ember" panose="02000000000000000000"/>
            </a:endParaRPr>
          </a:p>
        </p:txBody>
      </p:sp>
      <p:cxnSp>
        <p:nvCxnSpPr>
          <p:cNvPr id="76" name="Straight Connector 75">
            <a:extLst>
              <a:ext uri="{FF2B5EF4-FFF2-40B4-BE49-F238E27FC236}">
                <a16:creationId xmlns:a16="http://schemas.microsoft.com/office/drawing/2014/main" id="{EDB26C59-32F0-2C4B-B77D-22407C3C4975}"/>
              </a:ext>
            </a:extLst>
          </p:cNvPr>
          <p:cNvCxnSpPr>
            <a:cxnSpLocks/>
          </p:cNvCxnSpPr>
          <p:nvPr/>
        </p:nvCxnSpPr>
        <p:spPr>
          <a:xfrm>
            <a:off x="10360577" y="3528513"/>
            <a:ext cx="398552" cy="0"/>
          </a:xfrm>
          <a:prstGeom prst="lin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77" name="Collects documents…">
            <a:extLst>
              <a:ext uri="{FF2B5EF4-FFF2-40B4-BE49-F238E27FC236}">
                <a16:creationId xmlns:a16="http://schemas.microsoft.com/office/drawing/2014/main" id="{5C781B20-5EFC-6243-B45D-EEAD0370534A}"/>
              </a:ext>
            </a:extLst>
          </p:cNvPr>
          <p:cNvSpPr txBox="1"/>
          <p:nvPr/>
        </p:nvSpPr>
        <p:spPr>
          <a:xfrm>
            <a:off x="10047919" y="3821822"/>
            <a:ext cx="1023868" cy="74379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25400" rIns="60960" bIns="25400" anchor="t" anchorCtr="0">
            <a:noAutofit/>
          </a:bodyPr>
          <a:lstStyle/>
          <a:p>
            <a:pPr algn="ctr" defTabSz="412734" eaLnBrk="0" fontAlgn="base" hangingPunct="0">
              <a:lnSpc>
                <a:spcPct val="90000"/>
              </a:lnSpc>
              <a:spcBef>
                <a:spcPct val="0"/>
              </a:spcBef>
              <a:spcAft>
                <a:spcPct val="0"/>
              </a:spcAft>
              <a:defRPr b="0"/>
            </a:pPr>
            <a:r>
              <a:rPr lang="en-US" sz="1067" dirty="0">
                <a:solidFill>
                  <a:schemeClr val="bg1"/>
                </a:solidFill>
                <a:latin typeface="Amazon Ember" panose="020B0603020204020204" pitchFamily="34" charset="0"/>
              </a:rPr>
              <a:t>Next  Gen DevOps</a:t>
            </a:r>
            <a:endParaRPr lang="en-US" sz="1067" kern="0" dirty="0">
              <a:solidFill>
                <a:schemeClr val="bg1"/>
              </a:solidFill>
              <a:latin typeface="Amazon Ember" panose="02000000000000000000"/>
            </a:endParaRPr>
          </a:p>
        </p:txBody>
      </p:sp>
      <p:grpSp>
        <p:nvGrpSpPr>
          <p:cNvPr id="78" name="Group 77">
            <a:extLst>
              <a:ext uri="{FF2B5EF4-FFF2-40B4-BE49-F238E27FC236}">
                <a16:creationId xmlns:a16="http://schemas.microsoft.com/office/drawing/2014/main" id="{8C9C77FA-50B6-A74E-ADDD-367D847BCA58}"/>
              </a:ext>
            </a:extLst>
          </p:cNvPr>
          <p:cNvGrpSpPr>
            <a:grpSpLocks noChangeAspect="1"/>
          </p:cNvGrpSpPr>
          <p:nvPr/>
        </p:nvGrpSpPr>
        <p:grpSpPr>
          <a:xfrm>
            <a:off x="10269120" y="2469793"/>
            <a:ext cx="581467" cy="731520"/>
            <a:chOff x="15246987" y="2488066"/>
            <a:chExt cx="2125979" cy="2674619"/>
          </a:xfrm>
        </p:grpSpPr>
        <p:sp>
          <p:nvSpPr>
            <p:cNvPr id="79" name="Freeform: Shape 266">
              <a:extLst>
                <a:ext uri="{FF2B5EF4-FFF2-40B4-BE49-F238E27FC236}">
                  <a16:creationId xmlns:a16="http://schemas.microsoft.com/office/drawing/2014/main" id="{8CB8CF9B-9914-CA4F-85ED-E28D079BBA16}"/>
                </a:ext>
              </a:extLst>
            </p:cNvPr>
            <p:cNvSpPr/>
            <p:nvPr/>
          </p:nvSpPr>
          <p:spPr>
            <a:xfrm>
              <a:off x="15539389" y="2787151"/>
              <a:ext cx="678195" cy="1810702"/>
            </a:xfrm>
            <a:custGeom>
              <a:avLst/>
              <a:gdLst>
                <a:gd name="connsiteX0" fmla="*/ 472455 w 678195"/>
                <a:gd name="connsiteY0" fmla="*/ 1810703 h 1810702"/>
                <a:gd name="connsiteX1" fmla="*/ 472455 w 678195"/>
                <a:gd name="connsiteY1" fmla="*/ 1584960 h 1810702"/>
                <a:gd name="connsiteX2" fmla="*/ 472455 w 678195"/>
                <a:gd name="connsiteY2" fmla="*/ 1584960 h 1810702"/>
                <a:gd name="connsiteX3" fmla="*/ 285765 w 678195"/>
                <a:gd name="connsiteY3" fmla="*/ 1360170 h 1810702"/>
                <a:gd name="connsiteX4" fmla="*/ 15 w 678195"/>
                <a:gd name="connsiteY4" fmla="*/ 766763 h 1810702"/>
                <a:gd name="connsiteX5" fmla="*/ 678195 w 678195"/>
                <a:gd name="connsiteY5" fmla="*/ 0 h 181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195" h="1810702">
                  <a:moveTo>
                    <a:pt x="472455" y="1810703"/>
                  </a:moveTo>
                  <a:lnTo>
                    <a:pt x="472455" y="1584960"/>
                  </a:lnTo>
                  <a:cubicBezTo>
                    <a:pt x="472455" y="1584960"/>
                    <a:pt x="473408" y="1764030"/>
                    <a:pt x="472455" y="1584960"/>
                  </a:cubicBezTo>
                  <a:cubicBezTo>
                    <a:pt x="471503" y="1471613"/>
                    <a:pt x="400065" y="1441133"/>
                    <a:pt x="285765" y="1360170"/>
                  </a:cubicBezTo>
                  <a:cubicBezTo>
                    <a:pt x="174323" y="1281113"/>
                    <a:pt x="-1890" y="1057275"/>
                    <a:pt x="15" y="766763"/>
                  </a:cubicBezTo>
                  <a:cubicBezTo>
                    <a:pt x="1920" y="427673"/>
                    <a:pt x="258143" y="60007"/>
                    <a:pt x="678195" y="0"/>
                  </a:cubicBezTo>
                </a:path>
              </a:pathLst>
            </a:custGeom>
            <a:noFill/>
            <a:ln w="12700" cap="rnd">
              <a:solidFill>
                <a:schemeClr val="bg1"/>
              </a:solidFill>
              <a:prstDash val="solid"/>
              <a:round/>
            </a:ln>
          </p:spPr>
          <p:txBody>
            <a:bodyPr rtlCol="0" anchor="ctr"/>
            <a:lstStyle/>
            <a:p>
              <a:pPr defTabSz="914099" eaLnBrk="0" fontAlgn="base" hangingPunct="0">
                <a:spcBef>
                  <a:spcPct val="0"/>
                </a:spcBef>
                <a:spcAft>
                  <a:spcPct val="0"/>
                </a:spcAft>
                <a:defRPr/>
              </a:pPr>
              <a:endParaRPr lang="en-US" sz="3840">
                <a:solidFill>
                  <a:srgbClr val="000000"/>
                </a:solidFill>
                <a:latin typeface="Amazon Ember" panose="020B0603020204020204" pitchFamily="34" charset="0"/>
              </a:endParaRPr>
            </a:p>
          </p:txBody>
        </p:sp>
        <p:sp>
          <p:nvSpPr>
            <p:cNvPr id="80" name="Freeform: Shape 267">
              <a:extLst>
                <a:ext uri="{FF2B5EF4-FFF2-40B4-BE49-F238E27FC236}">
                  <a16:creationId xmlns:a16="http://schemas.microsoft.com/office/drawing/2014/main" id="{9DF00D71-0D8D-AA41-814B-CB2F8B820C15}"/>
                </a:ext>
              </a:extLst>
            </p:cNvPr>
            <p:cNvSpPr/>
            <p:nvPr/>
          </p:nvSpPr>
          <p:spPr>
            <a:xfrm>
              <a:off x="16402369" y="2786198"/>
              <a:ext cx="671512" cy="669607"/>
            </a:xfrm>
            <a:custGeom>
              <a:avLst/>
              <a:gdLst>
                <a:gd name="connsiteX0" fmla="*/ 671513 w 671512"/>
                <a:gd name="connsiteY0" fmla="*/ 669607 h 669607"/>
                <a:gd name="connsiteX1" fmla="*/ 0 w 671512"/>
                <a:gd name="connsiteY1" fmla="*/ 0 h 669607"/>
              </a:gdLst>
              <a:ahLst/>
              <a:cxnLst>
                <a:cxn ang="0">
                  <a:pos x="connsiteX0" y="connsiteY0"/>
                </a:cxn>
                <a:cxn ang="0">
                  <a:pos x="connsiteX1" y="connsiteY1"/>
                </a:cxn>
              </a:cxnLst>
              <a:rect l="l" t="t" r="r" b="b"/>
              <a:pathLst>
                <a:path w="671512" h="669607">
                  <a:moveTo>
                    <a:pt x="671513" y="669607"/>
                  </a:moveTo>
                  <a:cubicBezTo>
                    <a:pt x="626745" y="360998"/>
                    <a:pt x="381000" y="54292"/>
                    <a:pt x="0" y="0"/>
                  </a:cubicBezTo>
                </a:path>
              </a:pathLst>
            </a:custGeom>
            <a:noFill/>
            <a:ln w="12700" cap="rnd">
              <a:solidFill>
                <a:schemeClr val="bg1"/>
              </a:solidFill>
              <a:prstDash val="solid"/>
              <a:round/>
            </a:ln>
          </p:spPr>
          <p:txBody>
            <a:bodyPr rtlCol="0" anchor="ctr"/>
            <a:lstStyle/>
            <a:p>
              <a:pPr defTabSz="914099" eaLnBrk="0" fontAlgn="base" hangingPunct="0">
                <a:spcBef>
                  <a:spcPct val="0"/>
                </a:spcBef>
                <a:spcAft>
                  <a:spcPct val="0"/>
                </a:spcAft>
                <a:defRPr/>
              </a:pPr>
              <a:endParaRPr lang="en-US" sz="3840">
                <a:solidFill>
                  <a:srgbClr val="000000"/>
                </a:solidFill>
                <a:latin typeface="Amazon Ember" panose="020B0603020204020204" pitchFamily="34" charset="0"/>
              </a:endParaRPr>
            </a:p>
          </p:txBody>
        </p:sp>
        <p:sp>
          <p:nvSpPr>
            <p:cNvPr id="81" name="Freeform: Shape 268">
              <a:extLst>
                <a:ext uri="{FF2B5EF4-FFF2-40B4-BE49-F238E27FC236}">
                  <a16:creationId xmlns:a16="http://schemas.microsoft.com/office/drawing/2014/main" id="{39040A39-2A2E-B242-BD0D-22EDE9C24260}"/>
                </a:ext>
              </a:extLst>
            </p:cNvPr>
            <p:cNvSpPr/>
            <p:nvPr/>
          </p:nvSpPr>
          <p:spPr>
            <a:xfrm>
              <a:off x="16609591" y="3645353"/>
              <a:ext cx="467148" cy="952500"/>
            </a:xfrm>
            <a:custGeom>
              <a:avLst/>
              <a:gdLst>
                <a:gd name="connsiteX0" fmla="*/ 423 w 467148"/>
                <a:gd name="connsiteY0" fmla="*/ 952500 h 952500"/>
                <a:gd name="connsiteX1" fmla="*/ 423 w 467148"/>
                <a:gd name="connsiteY1" fmla="*/ 726757 h 952500"/>
                <a:gd name="connsiteX2" fmla="*/ 423 w 467148"/>
                <a:gd name="connsiteY2" fmla="*/ 726757 h 952500"/>
                <a:gd name="connsiteX3" fmla="*/ 187113 w 467148"/>
                <a:gd name="connsiteY3" fmla="*/ 501968 h 952500"/>
                <a:gd name="connsiteX4" fmla="*/ 467148 w 467148"/>
                <a:gd name="connsiteY4" fmla="*/ 0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148" h="952500">
                  <a:moveTo>
                    <a:pt x="423" y="952500"/>
                  </a:moveTo>
                  <a:lnTo>
                    <a:pt x="423" y="726757"/>
                  </a:lnTo>
                  <a:cubicBezTo>
                    <a:pt x="423" y="726757"/>
                    <a:pt x="-529" y="905828"/>
                    <a:pt x="423" y="726757"/>
                  </a:cubicBezTo>
                  <a:cubicBezTo>
                    <a:pt x="1376" y="613410"/>
                    <a:pt x="72813" y="582930"/>
                    <a:pt x="187113" y="501968"/>
                  </a:cubicBezTo>
                  <a:cubicBezTo>
                    <a:pt x="286173" y="431482"/>
                    <a:pt x="436668" y="245745"/>
                    <a:pt x="467148" y="0"/>
                  </a:cubicBezTo>
                </a:path>
              </a:pathLst>
            </a:custGeom>
            <a:noFill/>
            <a:ln w="12700" cap="rnd">
              <a:solidFill>
                <a:schemeClr val="bg1"/>
              </a:solidFill>
              <a:prstDash val="solid"/>
              <a:round/>
            </a:ln>
          </p:spPr>
          <p:txBody>
            <a:bodyPr rtlCol="0" anchor="ctr"/>
            <a:lstStyle/>
            <a:p>
              <a:pPr defTabSz="914099" eaLnBrk="0" fontAlgn="base" hangingPunct="0">
                <a:spcBef>
                  <a:spcPct val="0"/>
                </a:spcBef>
                <a:spcAft>
                  <a:spcPct val="0"/>
                </a:spcAft>
                <a:defRPr/>
              </a:pPr>
              <a:endParaRPr lang="en-US" sz="3840">
                <a:solidFill>
                  <a:srgbClr val="000000"/>
                </a:solidFill>
                <a:latin typeface="Amazon Ember" panose="020B0603020204020204" pitchFamily="34" charset="0"/>
              </a:endParaRPr>
            </a:p>
          </p:txBody>
        </p:sp>
        <p:sp>
          <p:nvSpPr>
            <p:cNvPr id="82" name="Freeform: Shape 269">
              <a:extLst>
                <a:ext uri="{FF2B5EF4-FFF2-40B4-BE49-F238E27FC236}">
                  <a16:creationId xmlns:a16="http://schemas.microsoft.com/office/drawing/2014/main" id="{8D41DDC7-0105-F048-A56E-103CAE0A057C}"/>
                </a:ext>
              </a:extLst>
            </p:cNvPr>
            <p:cNvSpPr/>
            <p:nvPr/>
          </p:nvSpPr>
          <p:spPr>
            <a:xfrm>
              <a:off x="16309977" y="2488066"/>
              <a:ext cx="9525" cy="154305"/>
            </a:xfrm>
            <a:custGeom>
              <a:avLst/>
              <a:gdLst>
                <a:gd name="connsiteX0" fmla="*/ 0 w 9525"/>
                <a:gd name="connsiteY0" fmla="*/ 154305 h 154305"/>
                <a:gd name="connsiteX1" fmla="*/ 0 w 9525"/>
                <a:gd name="connsiteY1" fmla="*/ 0 h 154305"/>
              </a:gdLst>
              <a:ahLst/>
              <a:cxnLst>
                <a:cxn ang="0">
                  <a:pos x="connsiteX0" y="connsiteY0"/>
                </a:cxn>
                <a:cxn ang="0">
                  <a:pos x="connsiteX1" y="connsiteY1"/>
                </a:cxn>
              </a:cxnLst>
              <a:rect l="l" t="t" r="r" b="b"/>
              <a:pathLst>
                <a:path w="9525" h="154305">
                  <a:moveTo>
                    <a:pt x="0" y="154305"/>
                  </a:moveTo>
                  <a:lnTo>
                    <a:pt x="0" y="0"/>
                  </a:lnTo>
                </a:path>
              </a:pathLst>
            </a:custGeom>
            <a:ln w="12700" cap="rnd">
              <a:solidFill>
                <a:schemeClr val="accent1"/>
              </a:solidFill>
              <a:prstDash val="solid"/>
              <a:round/>
            </a:ln>
          </p:spPr>
          <p:txBody>
            <a:bodyPr rtlCol="0" anchor="ctr"/>
            <a:lstStyle/>
            <a:p>
              <a:pPr defTabSz="914099" eaLnBrk="0" fontAlgn="base" hangingPunct="0">
                <a:spcBef>
                  <a:spcPct val="0"/>
                </a:spcBef>
                <a:spcAft>
                  <a:spcPct val="0"/>
                </a:spcAft>
                <a:defRPr/>
              </a:pPr>
              <a:endParaRPr lang="en-US" sz="3840">
                <a:solidFill>
                  <a:srgbClr val="000000"/>
                </a:solidFill>
                <a:latin typeface="Amazon Ember" panose="020B0603020204020204" pitchFamily="34" charset="0"/>
              </a:endParaRPr>
            </a:p>
          </p:txBody>
        </p:sp>
        <p:sp>
          <p:nvSpPr>
            <p:cNvPr id="83" name="Freeform: Shape 270">
              <a:extLst>
                <a:ext uri="{FF2B5EF4-FFF2-40B4-BE49-F238E27FC236}">
                  <a16:creationId xmlns:a16="http://schemas.microsoft.com/office/drawing/2014/main" id="{357B9CD6-839B-E544-9DD9-7F9DF47552DD}"/>
                </a:ext>
              </a:extLst>
            </p:cNvPr>
            <p:cNvSpPr/>
            <p:nvPr/>
          </p:nvSpPr>
          <p:spPr>
            <a:xfrm>
              <a:off x="16951962" y="2799533"/>
              <a:ext cx="109537" cy="108585"/>
            </a:xfrm>
            <a:custGeom>
              <a:avLst/>
              <a:gdLst>
                <a:gd name="connsiteX0" fmla="*/ 0 w 109537"/>
                <a:gd name="connsiteY0" fmla="*/ 108585 h 108585"/>
                <a:gd name="connsiteX1" fmla="*/ 109537 w 109537"/>
                <a:gd name="connsiteY1" fmla="*/ 0 h 108585"/>
              </a:gdLst>
              <a:ahLst/>
              <a:cxnLst>
                <a:cxn ang="0">
                  <a:pos x="connsiteX0" y="connsiteY0"/>
                </a:cxn>
                <a:cxn ang="0">
                  <a:pos x="connsiteX1" y="connsiteY1"/>
                </a:cxn>
              </a:cxnLst>
              <a:rect l="l" t="t" r="r" b="b"/>
              <a:pathLst>
                <a:path w="109537" h="108585">
                  <a:moveTo>
                    <a:pt x="0" y="108585"/>
                  </a:moveTo>
                  <a:lnTo>
                    <a:pt x="109537" y="0"/>
                  </a:lnTo>
                </a:path>
              </a:pathLst>
            </a:custGeom>
            <a:ln w="12700" cap="rnd">
              <a:solidFill>
                <a:schemeClr val="accent1"/>
              </a:solidFill>
              <a:prstDash val="solid"/>
              <a:round/>
            </a:ln>
          </p:spPr>
          <p:txBody>
            <a:bodyPr rtlCol="0" anchor="ctr"/>
            <a:lstStyle/>
            <a:p>
              <a:pPr defTabSz="914099" eaLnBrk="0" fontAlgn="base" hangingPunct="0">
                <a:spcBef>
                  <a:spcPct val="0"/>
                </a:spcBef>
                <a:spcAft>
                  <a:spcPct val="0"/>
                </a:spcAft>
                <a:defRPr/>
              </a:pPr>
              <a:endParaRPr lang="en-US" sz="3840" dirty="0">
                <a:solidFill>
                  <a:srgbClr val="000000"/>
                </a:solidFill>
                <a:latin typeface="Amazon Ember" panose="020B0603020204020204" pitchFamily="34" charset="0"/>
              </a:endParaRPr>
            </a:p>
          </p:txBody>
        </p:sp>
        <p:sp>
          <p:nvSpPr>
            <p:cNvPr id="84" name="Freeform: Shape 271">
              <a:extLst>
                <a:ext uri="{FF2B5EF4-FFF2-40B4-BE49-F238E27FC236}">
                  <a16:creationId xmlns:a16="http://schemas.microsoft.com/office/drawing/2014/main" id="{1550E815-7E18-7D47-A55B-07CCE17F7E4A}"/>
                </a:ext>
              </a:extLst>
            </p:cNvPr>
            <p:cNvSpPr/>
            <p:nvPr/>
          </p:nvSpPr>
          <p:spPr>
            <a:xfrm>
              <a:off x="17218662" y="3551056"/>
              <a:ext cx="154304" cy="9525"/>
            </a:xfrm>
            <a:custGeom>
              <a:avLst/>
              <a:gdLst>
                <a:gd name="connsiteX0" fmla="*/ 0 w 154304"/>
                <a:gd name="connsiteY0" fmla="*/ 0 h 9525"/>
                <a:gd name="connsiteX1" fmla="*/ 154305 w 154304"/>
                <a:gd name="connsiteY1" fmla="*/ 0 h 9525"/>
              </a:gdLst>
              <a:ahLst/>
              <a:cxnLst>
                <a:cxn ang="0">
                  <a:pos x="connsiteX0" y="connsiteY0"/>
                </a:cxn>
                <a:cxn ang="0">
                  <a:pos x="connsiteX1" y="connsiteY1"/>
                </a:cxn>
              </a:cxnLst>
              <a:rect l="l" t="t" r="r" b="b"/>
              <a:pathLst>
                <a:path w="154304" h="9525">
                  <a:moveTo>
                    <a:pt x="0" y="0"/>
                  </a:moveTo>
                  <a:lnTo>
                    <a:pt x="154305" y="0"/>
                  </a:lnTo>
                </a:path>
              </a:pathLst>
            </a:custGeom>
            <a:ln w="12700" cap="rnd">
              <a:solidFill>
                <a:schemeClr val="accent1"/>
              </a:solidFill>
              <a:prstDash val="solid"/>
              <a:round/>
            </a:ln>
          </p:spPr>
          <p:txBody>
            <a:bodyPr rtlCol="0" anchor="ctr"/>
            <a:lstStyle/>
            <a:p>
              <a:pPr defTabSz="914099" eaLnBrk="0" fontAlgn="base" hangingPunct="0">
                <a:spcBef>
                  <a:spcPct val="0"/>
                </a:spcBef>
                <a:spcAft>
                  <a:spcPct val="0"/>
                </a:spcAft>
                <a:defRPr/>
              </a:pPr>
              <a:endParaRPr lang="en-US" sz="3840">
                <a:solidFill>
                  <a:srgbClr val="000000"/>
                </a:solidFill>
                <a:latin typeface="Amazon Ember" panose="020B0603020204020204" pitchFamily="34" charset="0"/>
              </a:endParaRPr>
            </a:p>
          </p:txBody>
        </p:sp>
        <p:sp>
          <p:nvSpPr>
            <p:cNvPr id="85" name="Freeform: Shape 272">
              <a:extLst>
                <a:ext uri="{FF2B5EF4-FFF2-40B4-BE49-F238E27FC236}">
                  <a16:creationId xmlns:a16="http://schemas.microsoft.com/office/drawing/2014/main" id="{2D037F2A-7648-F947-9AAC-F8417E62FBC3}"/>
                </a:ext>
              </a:extLst>
            </p:cNvPr>
            <p:cNvSpPr/>
            <p:nvPr/>
          </p:nvSpPr>
          <p:spPr>
            <a:xfrm>
              <a:off x="16951962" y="4193041"/>
              <a:ext cx="109537" cy="109537"/>
            </a:xfrm>
            <a:custGeom>
              <a:avLst/>
              <a:gdLst>
                <a:gd name="connsiteX0" fmla="*/ 0 w 109537"/>
                <a:gd name="connsiteY0" fmla="*/ 0 h 109537"/>
                <a:gd name="connsiteX1" fmla="*/ 109537 w 109537"/>
                <a:gd name="connsiteY1" fmla="*/ 109538 h 109537"/>
              </a:gdLst>
              <a:ahLst/>
              <a:cxnLst>
                <a:cxn ang="0">
                  <a:pos x="connsiteX0" y="connsiteY0"/>
                </a:cxn>
                <a:cxn ang="0">
                  <a:pos x="connsiteX1" y="connsiteY1"/>
                </a:cxn>
              </a:cxnLst>
              <a:rect l="l" t="t" r="r" b="b"/>
              <a:pathLst>
                <a:path w="109537" h="109537">
                  <a:moveTo>
                    <a:pt x="0" y="0"/>
                  </a:moveTo>
                  <a:lnTo>
                    <a:pt x="109537" y="109538"/>
                  </a:lnTo>
                </a:path>
              </a:pathLst>
            </a:custGeom>
            <a:ln w="12700" cap="rnd">
              <a:solidFill>
                <a:schemeClr val="accent1"/>
              </a:solidFill>
              <a:prstDash val="solid"/>
              <a:round/>
            </a:ln>
          </p:spPr>
          <p:txBody>
            <a:bodyPr rtlCol="0" anchor="ctr"/>
            <a:lstStyle/>
            <a:p>
              <a:pPr defTabSz="914099" eaLnBrk="0" fontAlgn="base" hangingPunct="0">
                <a:spcBef>
                  <a:spcPct val="0"/>
                </a:spcBef>
                <a:spcAft>
                  <a:spcPct val="0"/>
                </a:spcAft>
                <a:defRPr/>
              </a:pPr>
              <a:endParaRPr lang="en-US" sz="3840" dirty="0">
                <a:solidFill>
                  <a:srgbClr val="000000"/>
                </a:solidFill>
                <a:latin typeface="Amazon Ember" panose="020B0603020204020204" pitchFamily="34" charset="0"/>
              </a:endParaRPr>
            </a:p>
          </p:txBody>
        </p:sp>
        <p:sp>
          <p:nvSpPr>
            <p:cNvPr id="86" name="Freeform: Shape 273">
              <a:extLst>
                <a:ext uri="{FF2B5EF4-FFF2-40B4-BE49-F238E27FC236}">
                  <a16:creationId xmlns:a16="http://schemas.microsoft.com/office/drawing/2014/main" id="{C1672E19-7EC3-C149-9F01-E1A5DCF83E64}"/>
                </a:ext>
              </a:extLst>
            </p:cNvPr>
            <p:cNvSpPr/>
            <p:nvPr/>
          </p:nvSpPr>
          <p:spPr>
            <a:xfrm>
              <a:off x="15558454" y="4193041"/>
              <a:ext cx="109537" cy="109537"/>
            </a:xfrm>
            <a:custGeom>
              <a:avLst/>
              <a:gdLst>
                <a:gd name="connsiteX0" fmla="*/ 109537 w 109537"/>
                <a:gd name="connsiteY0" fmla="*/ 0 h 109537"/>
                <a:gd name="connsiteX1" fmla="*/ 0 w 109537"/>
                <a:gd name="connsiteY1" fmla="*/ 109538 h 109537"/>
              </a:gdLst>
              <a:ahLst/>
              <a:cxnLst>
                <a:cxn ang="0">
                  <a:pos x="connsiteX0" y="connsiteY0"/>
                </a:cxn>
                <a:cxn ang="0">
                  <a:pos x="connsiteX1" y="connsiteY1"/>
                </a:cxn>
              </a:cxnLst>
              <a:rect l="l" t="t" r="r" b="b"/>
              <a:pathLst>
                <a:path w="109537" h="109537">
                  <a:moveTo>
                    <a:pt x="109537" y="0"/>
                  </a:moveTo>
                  <a:lnTo>
                    <a:pt x="0" y="109538"/>
                  </a:lnTo>
                </a:path>
              </a:pathLst>
            </a:custGeom>
            <a:ln w="12700" cap="rnd">
              <a:solidFill>
                <a:schemeClr val="accent1"/>
              </a:solidFill>
              <a:prstDash val="solid"/>
              <a:round/>
            </a:ln>
          </p:spPr>
          <p:txBody>
            <a:bodyPr rtlCol="0" anchor="ctr"/>
            <a:lstStyle/>
            <a:p>
              <a:pPr defTabSz="914099" eaLnBrk="0" fontAlgn="base" hangingPunct="0">
                <a:spcBef>
                  <a:spcPct val="0"/>
                </a:spcBef>
                <a:spcAft>
                  <a:spcPct val="0"/>
                </a:spcAft>
                <a:defRPr/>
              </a:pPr>
              <a:endParaRPr lang="en-US" sz="3840">
                <a:solidFill>
                  <a:srgbClr val="000000"/>
                </a:solidFill>
                <a:latin typeface="Amazon Ember" panose="020B0603020204020204" pitchFamily="34" charset="0"/>
              </a:endParaRPr>
            </a:p>
          </p:txBody>
        </p:sp>
        <p:sp>
          <p:nvSpPr>
            <p:cNvPr id="87" name="Freeform: Shape 274">
              <a:extLst>
                <a:ext uri="{FF2B5EF4-FFF2-40B4-BE49-F238E27FC236}">
                  <a16:creationId xmlns:a16="http://schemas.microsoft.com/office/drawing/2014/main" id="{2509588A-E3EF-9C4C-87A9-0A1FA1E31909}"/>
                </a:ext>
              </a:extLst>
            </p:cNvPr>
            <p:cNvSpPr/>
            <p:nvPr/>
          </p:nvSpPr>
          <p:spPr>
            <a:xfrm>
              <a:off x="15246987" y="3551056"/>
              <a:ext cx="154305" cy="9525"/>
            </a:xfrm>
            <a:custGeom>
              <a:avLst/>
              <a:gdLst>
                <a:gd name="connsiteX0" fmla="*/ 154305 w 154305"/>
                <a:gd name="connsiteY0" fmla="*/ 0 h 9525"/>
                <a:gd name="connsiteX1" fmla="*/ 0 w 154305"/>
                <a:gd name="connsiteY1" fmla="*/ 0 h 9525"/>
              </a:gdLst>
              <a:ahLst/>
              <a:cxnLst>
                <a:cxn ang="0">
                  <a:pos x="connsiteX0" y="connsiteY0"/>
                </a:cxn>
                <a:cxn ang="0">
                  <a:pos x="connsiteX1" y="connsiteY1"/>
                </a:cxn>
              </a:cxnLst>
              <a:rect l="l" t="t" r="r" b="b"/>
              <a:pathLst>
                <a:path w="154305" h="9525">
                  <a:moveTo>
                    <a:pt x="154305" y="0"/>
                  </a:moveTo>
                  <a:lnTo>
                    <a:pt x="0" y="0"/>
                  </a:lnTo>
                </a:path>
              </a:pathLst>
            </a:custGeom>
            <a:ln w="12700" cap="rnd">
              <a:solidFill>
                <a:schemeClr val="accent1"/>
              </a:solidFill>
              <a:prstDash val="solid"/>
              <a:round/>
            </a:ln>
          </p:spPr>
          <p:txBody>
            <a:bodyPr rtlCol="0" anchor="ctr"/>
            <a:lstStyle/>
            <a:p>
              <a:pPr defTabSz="914099" eaLnBrk="0" fontAlgn="base" hangingPunct="0">
                <a:spcBef>
                  <a:spcPct val="0"/>
                </a:spcBef>
                <a:spcAft>
                  <a:spcPct val="0"/>
                </a:spcAft>
                <a:defRPr/>
              </a:pPr>
              <a:endParaRPr lang="en-US" sz="3840">
                <a:solidFill>
                  <a:srgbClr val="000000"/>
                </a:solidFill>
                <a:latin typeface="Amazon Ember" panose="020B0603020204020204" pitchFamily="34" charset="0"/>
              </a:endParaRPr>
            </a:p>
          </p:txBody>
        </p:sp>
        <p:sp>
          <p:nvSpPr>
            <p:cNvPr id="88" name="Freeform: Shape 275">
              <a:extLst>
                <a:ext uri="{FF2B5EF4-FFF2-40B4-BE49-F238E27FC236}">
                  <a16:creationId xmlns:a16="http://schemas.microsoft.com/office/drawing/2014/main" id="{279908D4-FDBF-E04E-B045-A88ACC2C9F9E}"/>
                </a:ext>
              </a:extLst>
            </p:cNvPr>
            <p:cNvSpPr/>
            <p:nvPr/>
          </p:nvSpPr>
          <p:spPr>
            <a:xfrm>
              <a:off x="15558454" y="2799533"/>
              <a:ext cx="109537" cy="108585"/>
            </a:xfrm>
            <a:custGeom>
              <a:avLst/>
              <a:gdLst>
                <a:gd name="connsiteX0" fmla="*/ 109537 w 109537"/>
                <a:gd name="connsiteY0" fmla="*/ 108585 h 108585"/>
                <a:gd name="connsiteX1" fmla="*/ 0 w 109537"/>
                <a:gd name="connsiteY1" fmla="*/ 0 h 108585"/>
              </a:gdLst>
              <a:ahLst/>
              <a:cxnLst>
                <a:cxn ang="0">
                  <a:pos x="connsiteX0" y="connsiteY0"/>
                </a:cxn>
                <a:cxn ang="0">
                  <a:pos x="connsiteX1" y="connsiteY1"/>
                </a:cxn>
              </a:cxnLst>
              <a:rect l="l" t="t" r="r" b="b"/>
              <a:pathLst>
                <a:path w="109537" h="108585">
                  <a:moveTo>
                    <a:pt x="109537" y="108585"/>
                  </a:moveTo>
                  <a:lnTo>
                    <a:pt x="0" y="0"/>
                  </a:lnTo>
                </a:path>
              </a:pathLst>
            </a:custGeom>
            <a:ln w="12700" cap="rnd">
              <a:solidFill>
                <a:schemeClr val="accent1"/>
              </a:solidFill>
              <a:prstDash val="solid"/>
              <a:round/>
            </a:ln>
          </p:spPr>
          <p:txBody>
            <a:bodyPr rtlCol="0" anchor="ctr"/>
            <a:lstStyle/>
            <a:p>
              <a:pPr defTabSz="914099" eaLnBrk="0" fontAlgn="base" hangingPunct="0">
                <a:spcBef>
                  <a:spcPct val="0"/>
                </a:spcBef>
                <a:spcAft>
                  <a:spcPct val="0"/>
                </a:spcAft>
                <a:defRPr/>
              </a:pPr>
              <a:endParaRPr lang="en-US" sz="3840">
                <a:solidFill>
                  <a:srgbClr val="000000"/>
                </a:solidFill>
                <a:latin typeface="Amazon Ember" panose="020B0603020204020204" pitchFamily="34" charset="0"/>
              </a:endParaRPr>
            </a:p>
          </p:txBody>
        </p:sp>
        <p:sp>
          <p:nvSpPr>
            <p:cNvPr id="89" name="Freeform: Shape 276">
              <a:extLst>
                <a:ext uri="{FF2B5EF4-FFF2-40B4-BE49-F238E27FC236}">
                  <a16:creationId xmlns:a16="http://schemas.microsoft.com/office/drawing/2014/main" id="{40B1A7AE-57EC-3849-B331-7C8847BB389E}"/>
                </a:ext>
              </a:extLst>
            </p:cNvPr>
            <p:cNvSpPr/>
            <p:nvPr/>
          </p:nvSpPr>
          <p:spPr>
            <a:xfrm>
              <a:off x="15940406" y="4597853"/>
              <a:ext cx="742950" cy="190500"/>
            </a:xfrm>
            <a:custGeom>
              <a:avLst/>
              <a:gdLst>
                <a:gd name="connsiteX0" fmla="*/ 371475 w 742950"/>
                <a:gd name="connsiteY0" fmla="*/ 0 h 190500"/>
                <a:gd name="connsiteX1" fmla="*/ 685800 w 742950"/>
                <a:gd name="connsiteY1" fmla="*/ 0 h 190500"/>
                <a:gd name="connsiteX2" fmla="*/ 742950 w 742950"/>
                <a:gd name="connsiteY2" fmla="*/ 57150 h 190500"/>
                <a:gd name="connsiteX3" fmla="*/ 742950 w 742950"/>
                <a:gd name="connsiteY3" fmla="*/ 133350 h 190500"/>
                <a:gd name="connsiteX4" fmla="*/ 685800 w 742950"/>
                <a:gd name="connsiteY4" fmla="*/ 190500 h 190500"/>
                <a:gd name="connsiteX5" fmla="*/ 57150 w 742950"/>
                <a:gd name="connsiteY5" fmla="*/ 190500 h 190500"/>
                <a:gd name="connsiteX6" fmla="*/ 0 w 742950"/>
                <a:gd name="connsiteY6" fmla="*/ 133350 h 190500"/>
                <a:gd name="connsiteX7" fmla="*/ 0 w 742950"/>
                <a:gd name="connsiteY7" fmla="*/ 57150 h 190500"/>
                <a:gd name="connsiteX8" fmla="*/ 57150 w 742950"/>
                <a:gd name="connsiteY8" fmla="*/ 0 h 190500"/>
                <a:gd name="connsiteX9" fmla="*/ 371475 w 742950"/>
                <a:gd name="connsiteY9"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950" h="190500">
                  <a:moveTo>
                    <a:pt x="371475" y="0"/>
                  </a:moveTo>
                  <a:lnTo>
                    <a:pt x="685800" y="0"/>
                  </a:lnTo>
                  <a:cubicBezTo>
                    <a:pt x="717233" y="0"/>
                    <a:pt x="742950" y="25717"/>
                    <a:pt x="742950" y="57150"/>
                  </a:cubicBezTo>
                  <a:lnTo>
                    <a:pt x="742950" y="133350"/>
                  </a:lnTo>
                  <a:cubicBezTo>
                    <a:pt x="742950" y="164782"/>
                    <a:pt x="717233" y="190500"/>
                    <a:pt x="685800" y="190500"/>
                  </a:cubicBezTo>
                  <a:lnTo>
                    <a:pt x="57150" y="190500"/>
                  </a:lnTo>
                  <a:cubicBezTo>
                    <a:pt x="25718" y="190500"/>
                    <a:pt x="0" y="164782"/>
                    <a:pt x="0" y="133350"/>
                  </a:cubicBezTo>
                  <a:lnTo>
                    <a:pt x="0" y="57150"/>
                  </a:lnTo>
                  <a:cubicBezTo>
                    <a:pt x="0" y="25717"/>
                    <a:pt x="25718" y="0"/>
                    <a:pt x="57150" y="0"/>
                  </a:cubicBezTo>
                  <a:lnTo>
                    <a:pt x="371475" y="0"/>
                  </a:lnTo>
                  <a:close/>
                </a:path>
              </a:pathLst>
            </a:custGeom>
            <a:noFill/>
            <a:ln w="12700" cap="rnd">
              <a:solidFill>
                <a:schemeClr val="bg1"/>
              </a:solidFill>
              <a:prstDash val="solid"/>
              <a:round/>
            </a:ln>
          </p:spPr>
          <p:txBody>
            <a:bodyPr rtlCol="0" anchor="ctr"/>
            <a:lstStyle/>
            <a:p>
              <a:pPr defTabSz="914099" eaLnBrk="0" fontAlgn="base" hangingPunct="0">
                <a:spcBef>
                  <a:spcPct val="0"/>
                </a:spcBef>
                <a:spcAft>
                  <a:spcPct val="0"/>
                </a:spcAft>
                <a:defRPr/>
              </a:pPr>
              <a:endParaRPr lang="en-US" sz="3840">
                <a:solidFill>
                  <a:srgbClr val="000000"/>
                </a:solidFill>
                <a:latin typeface="Amazon Ember" panose="020B0603020204020204" pitchFamily="34" charset="0"/>
              </a:endParaRPr>
            </a:p>
          </p:txBody>
        </p:sp>
        <p:sp>
          <p:nvSpPr>
            <p:cNvPr id="90" name="Freeform: Shape 277">
              <a:extLst>
                <a:ext uri="{FF2B5EF4-FFF2-40B4-BE49-F238E27FC236}">
                  <a16:creationId xmlns:a16="http://schemas.microsoft.com/office/drawing/2014/main" id="{219D9DB3-CEA2-8C4C-84F6-F80B3533C9DC}"/>
                </a:ext>
              </a:extLst>
            </p:cNvPr>
            <p:cNvSpPr/>
            <p:nvPr/>
          </p:nvSpPr>
          <p:spPr>
            <a:xfrm>
              <a:off x="15940406" y="4788353"/>
              <a:ext cx="742950" cy="190500"/>
            </a:xfrm>
            <a:custGeom>
              <a:avLst/>
              <a:gdLst>
                <a:gd name="connsiteX0" fmla="*/ 685800 w 742950"/>
                <a:gd name="connsiteY0" fmla="*/ 0 h 190500"/>
                <a:gd name="connsiteX1" fmla="*/ 742950 w 742950"/>
                <a:gd name="connsiteY1" fmla="*/ 57150 h 190500"/>
                <a:gd name="connsiteX2" fmla="*/ 742950 w 742950"/>
                <a:gd name="connsiteY2" fmla="*/ 133350 h 190500"/>
                <a:gd name="connsiteX3" fmla="*/ 685800 w 742950"/>
                <a:gd name="connsiteY3" fmla="*/ 190500 h 190500"/>
                <a:gd name="connsiteX4" fmla="*/ 57150 w 742950"/>
                <a:gd name="connsiteY4" fmla="*/ 190500 h 190500"/>
                <a:gd name="connsiteX5" fmla="*/ 0 w 742950"/>
                <a:gd name="connsiteY5" fmla="*/ 133350 h 190500"/>
                <a:gd name="connsiteX6" fmla="*/ 0 w 742950"/>
                <a:gd name="connsiteY6" fmla="*/ 57150 h 190500"/>
                <a:gd name="connsiteX7" fmla="*/ 57150 w 742950"/>
                <a:gd name="connsiteY7"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190500">
                  <a:moveTo>
                    <a:pt x="685800" y="0"/>
                  </a:moveTo>
                  <a:cubicBezTo>
                    <a:pt x="717233" y="0"/>
                    <a:pt x="742950" y="25717"/>
                    <a:pt x="742950" y="57150"/>
                  </a:cubicBezTo>
                  <a:lnTo>
                    <a:pt x="742950" y="133350"/>
                  </a:lnTo>
                  <a:cubicBezTo>
                    <a:pt x="742950" y="164782"/>
                    <a:pt x="717233" y="190500"/>
                    <a:pt x="685800" y="190500"/>
                  </a:cubicBezTo>
                  <a:lnTo>
                    <a:pt x="57150" y="190500"/>
                  </a:lnTo>
                  <a:cubicBezTo>
                    <a:pt x="25718" y="190500"/>
                    <a:pt x="0" y="164782"/>
                    <a:pt x="0" y="133350"/>
                  </a:cubicBezTo>
                  <a:lnTo>
                    <a:pt x="0" y="57150"/>
                  </a:lnTo>
                  <a:cubicBezTo>
                    <a:pt x="0" y="25717"/>
                    <a:pt x="25718" y="0"/>
                    <a:pt x="57150" y="0"/>
                  </a:cubicBezTo>
                </a:path>
              </a:pathLst>
            </a:custGeom>
            <a:noFill/>
            <a:ln w="12700" cap="rnd">
              <a:solidFill>
                <a:schemeClr val="bg1"/>
              </a:solidFill>
              <a:prstDash val="solid"/>
              <a:round/>
            </a:ln>
          </p:spPr>
          <p:txBody>
            <a:bodyPr rtlCol="0" anchor="ctr"/>
            <a:lstStyle/>
            <a:p>
              <a:pPr defTabSz="914099" eaLnBrk="0" fontAlgn="base" hangingPunct="0">
                <a:spcBef>
                  <a:spcPct val="0"/>
                </a:spcBef>
                <a:spcAft>
                  <a:spcPct val="0"/>
                </a:spcAft>
                <a:defRPr/>
              </a:pPr>
              <a:endParaRPr lang="en-US" sz="3840">
                <a:solidFill>
                  <a:srgbClr val="000000"/>
                </a:solidFill>
                <a:latin typeface="Amazon Ember" panose="020B0603020204020204" pitchFamily="34" charset="0"/>
              </a:endParaRPr>
            </a:p>
          </p:txBody>
        </p:sp>
        <p:sp>
          <p:nvSpPr>
            <p:cNvPr id="91" name="Freeform: Shape 278">
              <a:extLst>
                <a:ext uri="{FF2B5EF4-FFF2-40B4-BE49-F238E27FC236}">
                  <a16:creationId xmlns:a16="http://schemas.microsoft.com/office/drawing/2014/main" id="{367BF240-1D61-534B-9FB6-6EB2B607EEC6}"/>
                </a:ext>
              </a:extLst>
            </p:cNvPr>
            <p:cNvSpPr/>
            <p:nvPr/>
          </p:nvSpPr>
          <p:spPr>
            <a:xfrm>
              <a:off x="16173769" y="4977901"/>
              <a:ext cx="277177" cy="184784"/>
            </a:xfrm>
            <a:custGeom>
              <a:avLst/>
              <a:gdLst>
                <a:gd name="connsiteX0" fmla="*/ 277178 w 277177"/>
                <a:gd name="connsiteY0" fmla="*/ 2857 h 184784"/>
                <a:gd name="connsiteX1" fmla="*/ 277178 w 277177"/>
                <a:gd name="connsiteY1" fmla="*/ 127635 h 184784"/>
                <a:gd name="connsiteX2" fmla="*/ 220028 w 277177"/>
                <a:gd name="connsiteY2" fmla="*/ 184785 h 184784"/>
                <a:gd name="connsiteX3" fmla="*/ 57150 w 277177"/>
                <a:gd name="connsiteY3" fmla="*/ 184785 h 184784"/>
                <a:gd name="connsiteX4" fmla="*/ 0 w 277177"/>
                <a:gd name="connsiteY4" fmla="*/ 127635 h 184784"/>
                <a:gd name="connsiteX5" fmla="*/ 0 w 277177"/>
                <a:gd name="connsiteY5" fmla="*/ 0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177" h="184784">
                  <a:moveTo>
                    <a:pt x="277178" y="2857"/>
                  </a:moveTo>
                  <a:cubicBezTo>
                    <a:pt x="277178" y="65722"/>
                    <a:pt x="277178" y="127635"/>
                    <a:pt x="277178" y="127635"/>
                  </a:cubicBezTo>
                  <a:cubicBezTo>
                    <a:pt x="277178" y="159068"/>
                    <a:pt x="251460" y="184785"/>
                    <a:pt x="220028" y="184785"/>
                  </a:cubicBezTo>
                  <a:lnTo>
                    <a:pt x="57150" y="184785"/>
                  </a:lnTo>
                  <a:cubicBezTo>
                    <a:pt x="25717" y="184785"/>
                    <a:pt x="0" y="159068"/>
                    <a:pt x="0" y="127635"/>
                  </a:cubicBezTo>
                  <a:cubicBezTo>
                    <a:pt x="0" y="127635"/>
                    <a:pt x="0" y="63818"/>
                    <a:pt x="0" y="0"/>
                  </a:cubicBezTo>
                </a:path>
              </a:pathLst>
            </a:custGeom>
            <a:noFill/>
            <a:ln w="12700" cap="rnd">
              <a:solidFill>
                <a:schemeClr val="bg1"/>
              </a:solidFill>
              <a:prstDash val="solid"/>
              <a:round/>
            </a:ln>
          </p:spPr>
          <p:txBody>
            <a:bodyPr rtlCol="0" anchor="ctr"/>
            <a:lstStyle/>
            <a:p>
              <a:pPr defTabSz="914099" eaLnBrk="0" fontAlgn="base" hangingPunct="0">
                <a:spcBef>
                  <a:spcPct val="0"/>
                </a:spcBef>
                <a:spcAft>
                  <a:spcPct val="0"/>
                </a:spcAft>
                <a:defRPr/>
              </a:pPr>
              <a:endParaRPr lang="en-US" sz="3840">
                <a:solidFill>
                  <a:srgbClr val="000000"/>
                </a:solidFill>
                <a:latin typeface="Amazon Ember" panose="020B0603020204020204" pitchFamily="34" charset="0"/>
              </a:endParaRPr>
            </a:p>
          </p:txBody>
        </p:sp>
        <p:sp>
          <p:nvSpPr>
            <p:cNvPr id="92" name="Freeform: Shape 279">
              <a:extLst>
                <a:ext uri="{FF2B5EF4-FFF2-40B4-BE49-F238E27FC236}">
                  <a16:creationId xmlns:a16="http://schemas.microsoft.com/office/drawing/2014/main" id="{5695EF11-41F4-2B49-B504-0950B24EAA3A}"/>
                </a:ext>
              </a:extLst>
            </p:cNvPr>
            <p:cNvSpPr/>
            <p:nvPr/>
          </p:nvSpPr>
          <p:spPr>
            <a:xfrm>
              <a:off x="16134717" y="3377701"/>
              <a:ext cx="352425" cy="352425"/>
            </a:xfrm>
            <a:custGeom>
              <a:avLst/>
              <a:gdLst>
                <a:gd name="connsiteX0" fmla="*/ 352425 w 352425"/>
                <a:gd name="connsiteY0" fmla="*/ 176213 h 352425"/>
                <a:gd name="connsiteX1" fmla="*/ 176213 w 352425"/>
                <a:gd name="connsiteY1" fmla="*/ 352425 h 352425"/>
                <a:gd name="connsiteX2" fmla="*/ 0 w 352425"/>
                <a:gd name="connsiteY2" fmla="*/ 176213 h 352425"/>
                <a:gd name="connsiteX3" fmla="*/ 176213 w 352425"/>
                <a:gd name="connsiteY3" fmla="*/ 0 h 352425"/>
                <a:gd name="connsiteX4" fmla="*/ 352425 w 352425"/>
                <a:gd name="connsiteY4" fmla="*/ 176213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352425">
                  <a:moveTo>
                    <a:pt x="352425" y="176213"/>
                  </a:moveTo>
                  <a:cubicBezTo>
                    <a:pt x="352425" y="273532"/>
                    <a:pt x="273532" y="352425"/>
                    <a:pt x="176213" y="352425"/>
                  </a:cubicBezTo>
                  <a:cubicBezTo>
                    <a:pt x="78893" y="352425"/>
                    <a:pt x="0" y="273532"/>
                    <a:pt x="0" y="176213"/>
                  </a:cubicBezTo>
                  <a:cubicBezTo>
                    <a:pt x="0" y="78893"/>
                    <a:pt x="78893" y="0"/>
                    <a:pt x="176213" y="0"/>
                  </a:cubicBezTo>
                  <a:cubicBezTo>
                    <a:pt x="273532" y="0"/>
                    <a:pt x="352425" y="78893"/>
                    <a:pt x="352425" y="176213"/>
                  </a:cubicBezTo>
                  <a:close/>
                </a:path>
              </a:pathLst>
            </a:custGeom>
            <a:noFill/>
            <a:ln w="12700" cap="rnd">
              <a:solidFill>
                <a:schemeClr val="bg1"/>
              </a:solidFill>
              <a:prstDash val="solid"/>
              <a:round/>
            </a:ln>
          </p:spPr>
          <p:txBody>
            <a:bodyPr rtlCol="0" anchor="ctr"/>
            <a:lstStyle/>
            <a:p>
              <a:pPr defTabSz="914099" eaLnBrk="0" fontAlgn="base" hangingPunct="0">
                <a:spcBef>
                  <a:spcPct val="0"/>
                </a:spcBef>
                <a:spcAft>
                  <a:spcPct val="0"/>
                </a:spcAft>
                <a:defRPr/>
              </a:pPr>
              <a:endParaRPr lang="en-US" sz="3840">
                <a:solidFill>
                  <a:srgbClr val="000000"/>
                </a:solidFill>
                <a:latin typeface="Amazon Ember" panose="020B0603020204020204" pitchFamily="34" charset="0"/>
              </a:endParaRPr>
            </a:p>
          </p:txBody>
        </p:sp>
        <p:sp>
          <p:nvSpPr>
            <p:cNvPr id="93" name="Freeform: Shape 280">
              <a:extLst>
                <a:ext uri="{FF2B5EF4-FFF2-40B4-BE49-F238E27FC236}">
                  <a16:creationId xmlns:a16="http://schemas.microsoft.com/office/drawing/2014/main" id="{7ADFD4F9-79FF-7C45-BDBF-0165184F3F2C}"/>
                </a:ext>
              </a:extLst>
            </p:cNvPr>
            <p:cNvSpPr/>
            <p:nvPr/>
          </p:nvSpPr>
          <p:spPr>
            <a:xfrm>
              <a:off x="15762289" y="3003368"/>
              <a:ext cx="1095375" cy="1095374"/>
            </a:xfrm>
            <a:custGeom>
              <a:avLst/>
              <a:gdLst>
                <a:gd name="connsiteX0" fmla="*/ 464820 w 1095375"/>
                <a:gd name="connsiteY0" fmla="*/ 0 h 1095374"/>
                <a:gd name="connsiteX1" fmla="*/ 631508 w 1095375"/>
                <a:gd name="connsiteY1" fmla="*/ 0 h 1095374"/>
                <a:gd name="connsiteX2" fmla="*/ 631508 w 1095375"/>
                <a:gd name="connsiteY2" fmla="*/ 162878 h 1095374"/>
                <a:gd name="connsiteX3" fmla="*/ 761047 w 1095375"/>
                <a:gd name="connsiteY3" fmla="*/ 217170 h 1095374"/>
                <a:gd name="connsiteX4" fmla="*/ 876300 w 1095375"/>
                <a:gd name="connsiteY4" fmla="*/ 101918 h 1095374"/>
                <a:gd name="connsiteX5" fmla="*/ 993458 w 1095375"/>
                <a:gd name="connsiteY5" fmla="*/ 219075 h 1095374"/>
                <a:gd name="connsiteX6" fmla="*/ 878205 w 1095375"/>
                <a:gd name="connsiteY6" fmla="*/ 334328 h 1095374"/>
                <a:gd name="connsiteX7" fmla="*/ 932497 w 1095375"/>
                <a:gd name="connsiteY7" fmla="*/ 463868 h 1095374"/>
                <a:gd name="connsiteX8" fmla="*/ 1095375 w 1095375"/>
                <a:gd name="connsiteY8" fmla="*/ 463868 h 1095374"/>
                <a:gd name="connsiteX9" fmla="*/ 1095375 w 1095375"/>
                <a:gd name="connsiteY9" fmla="*/ 630555 h 1095374"/>
                <a:gd name="connsiteX10" fmla="*/ 932497 w 1095375"/>
                <a:gd name="connsiteY10" fmla="*/ 630555 h 1095374"/>
                <a:gd name="connsiteX11" fmla="*/ 878205 w 1095375"/>
                <a:gd name="connsiteY11" fmla="*/ 760095 h 1095374"/>
                <a:gd name="connsiteX12" fmla="*/ 993458 w 1095375"/>
                <a:gd name="connsiteY12" fmla="*/ 875348 h 1095374"/>
                <a:gd name="connsiteX13" fmla="*/ 876300 w 1095375"/>
                <a:gd name="connsiteY13" fmla="*/ 993458 h 1095374"/>
                <a:gd name="connsiteX14" fmla="*/ 761047 w 1095375"/>
                <a:gd name="connsiteY14" fmla="*/ 878205 h 1095374"/>
                <a:gd name="connsiteX15" fmla="*/ 631508 w 1095375"/>
                <a:gd name="connsiteY15" fmla="*/ 932498 h 1095374"/>
                <a:gd name="connsiteX16" fmla="*/ 631508 w 1095375"/>
                <a:gd name="connsiteY16" fmla="*/ 1095375 h 1095374"/>
                <a:gd name="connsiteX17" fmla="*/ 464820 w 1095375"/>
                <a:gd name="connsiteY17" fmla="*/ 1095375 h 1095374"/>
                <a:gd name="connsiteX18" fmla="*/ 464820 w 1095375"/>
                <a:gd name="connsiteY18" fmla="*/ 932498 h 1095374"/>
                <a:gd name="connsiteX19" fmla="*/ 335280 w 1095375"/>
                <a:gd name="connsiteY19" fmla="*/ 878205 h 1095374"/>
                <a:gd name="connsiteX20" fmla="*/ 219075 w 1095375"/>
                <a:gd name="connsiteY20" fmla="*/ 993458 h 1095374"/>
                <a:gd name="connsiteX21" fmla="*/ 101917 w 1095375"/>
                <a:gd name="connsiteY21" fmla="*/ 876300 h 1095374"/>
                <a:gd name="connsiteX22" fmla="*/ 217170 w 1095375"/>
                <a:gd name="connsiteY22" fmla="*/ 761048 h 1095374"/>
                <a:gd name="connsiteX23" fmla="*/ 162877 w 1095375"/>
                <a:gd name="connsiteY23" fmla="*/ 631508 h 1095374"/>
                <a:gd name="connsiteX24" fmla="*/ 0 w 1095375"/>
                <a:gd name="connsiteY24" fmla="*/ 631508 h 1095374"/>
                <a:gd name="connsiteX25" fmla="*/ 0 w 1095375"/>
                <a:gd name="connsiteY25" fmla="*/ 464820 h 1095374"/>
                <a:gd name="connsiteX26" fmla="*/ 162877 w 1095375"/>
                <a:gd name="connsiteY26" fmla="*/ 464820 h 1095374"/>
                <a:gd name="connsiteX27" fmla="*/ 217170 w 1095375"/>
                <a:gd name="connsiteY27" fmla="*/ 335280 h 1095374"/>
                <a:gd name="connsiteX28" fmla="*/ 101917 w 1095375"/>
                <a:gd name="connsiteY28" fmla="*/ 219075 h 1095374"/>
                <a:gd name="connsiteX29" fmla="*/ 219075 w 1095375"/>
                <a:gd name="connsiteY29" fmla="*/ 101918 h 1095374"/>
                <a:gd name="connsiteX30" fmla="*/ 334328 w 1095375"/>
                <a:gd name="connsiteY30" fmla="*/ 217170 h 1095374"/>
                <a:gd name="connsiteX31" fmla="*/ 463867 w 1095375"/>
                <a:gd name="connsiteY31" fmla="*/ 162878 h 1095374"/>
                <a:gd name="connsiteX32" fmla="*/ 463867 w 1095375"/>
                <a:gd name="connsiteY32" fmla="*/ 0 h 109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95375" h="1095374">
                  <a:moveTo>
                    <a:pt x="464820" y="0"/>
                  </a:moveTo>
                  <a:lnTo>
                    <a:pt x="631508" y="0"/>
                  </a:lnTo>
                  <a:lnTo>
                    <a:pt x="631508" y="162878"/>
                  </a:lnTo>
                  <a:cubicBezTo>
                    <a:pt x="678180" y="173355"/>
                    <a:pt x="721995" y="191453"/>
                    <a:pt x="761047" y="217170"/>
                  </a:cubicBezTo>
                  <a:lnTo>
                    <a:pt x="876300" y="101918"/>
                  </a:lnTo>
                  <a:lnTo>
                    <a:pt x="993458" y="219075"/>
                  </a:lnTo>
                  <a:lnTo>
                    <a:pt x="878205" y="334328"/>
                  </a:lnTo>
                  <a:cubicBezTo>
                    <a:pt x="903922" y="373380"/>
                    <a:pt x="922020" y="417195"/>
                    <a:pt x="932497" y="463868"/>
                  </a:cubicBezTo>
                  <a:lnTo>
                    <a:pt x="1095375" y="463868"/>
                  </a:lnTo>
                  <a:lnTo>
                    <a:pt x="1095375" y="630555"/>
                  </a:lnTo>
                  <a:lnTo>
                    <a:pt x="932497" y="630555"/>
                  </a:lnTo>
                  <a:cubicBezTo>
                    <a:pt x="922020" y="677228"/>
                    <a:pt x="903922" y="721042"/>
                    <a:pt x="878205" y="760095"/>
                  </a:cubicBezTo>
                  <a:lnTo>
                    <a:pt x="993458" y="875348"/>
                  </a:lnTo>
                  <a:lnTo>
                    <a:pt x="876300" y="993458"/>
                  </a:lnTo>
                  <a:lnTo>
                    <a:pt x="761047" y="878205"/>
                  </a:lnTo>
                  <a:cubicBezTo>
                    <a:pt x="721995" y="903923"/>
                    <a:pt x="678180" y="922020"/>
                    <a:pt x="631508" y="932498"/>
                  </a:cubicBezTo>
                  <a:lnTo>
                    <a:pt x="631508" y="1095375"/>
                  </a:lnTo>
                  <a:lnTo>
                    <a:pt x="464820" y="1095375"/>
                  </a:lnTo>
                  <a:lnTo>
                    <a:pt x="464820" y="932498"/>
                  </a:lnTo>
                  <a:cubicBezTo>
                    <a:pt x="418147" y="922020"/>
                    <a:pt x="374333" y="903923"/>
                    <a:pt x="335280" y="878205"/>
                  </a:cubicBezTo>
                  <a:lnTo>
                    <a:pt x="219075" y="993458"/>
                  </a:lnTo>
                  <a:lnTo>
                    <a:pt x="101917" y="876300"/>
                  </a:lnTo>
                  <a:lnTo>
                    <a:pt x="217170" y="761048"/>
                  </a:lnTo>
                  <a:cubicBezTo>
                    <a:pt x="191452" y="721995"/>
                    <a:pt x="173355" y="678180"/>
                    <a:pt x="162877" y="631508"/>
                  </a:cubicBezTo>
                  <a:lnTo>
                    <a:pt x="0" y="631508"/>
                  </a:lnTo>
                  <a:lnTo>
                    <a:pt x="0" y="464820"/>
                  </a:lnTo>
                  <a:lnTo>
                    <a:pt x="162877" y="464820"/>
                  </a:lnTo>
                  <a:cubicBezTo>
                    <a:pt x="173355" y="418147"/>
                    <a:pt x="191452" y="374333"/>
                    <a:pt x="217170" y="335280"/>
                  </a:cubicBezTo>
                  <a:lnTo>
                    <a:pt x="101917" y="219075"/>
                  </a:lnTo>
                  <a:lnTo>
                    <a:pt x="219075" y="101918"/>
                  </a:lnTo>
                  <a:lnTo>
                    <a:pt x="334328" y="217170"/>
                  </a:lnTo>
                  <a:cubicBezTo>
                    <a:pt x="373380" y="191453"/>
                    <a:pt x="417195" y="173355"/>
                    <a:pt x="463867" y="162878"/>
                  </a:cubicBezTo>
                  <a:lnTo>
                    <a:pt x="463867" y="0"/>
                  </a:lnTo>
                  <a:close/>
                </a:path>
              </a:pathLst>
            </a:custGeom>
            <a:noFill/>
            <a:ln w="12700" cap="rnd">
              <a:solidFill>
                <a:schemeClr val="bg1"/>
              </a:solidFill>
              <a:prstDash val="solid"/>
              <a:round/>
            </a:ln>
          </p:spPr>
          <p:txBody>
            <a:bodyPr rtlCol="0" anchor="ctr"/>
            <a:lstStyle/>
            <a:p>
              <a:pPr defTabSz="914099" eaLnBrk="0" fontAlgn="base" hangingPunct="0">
                <a:spcBef>
                  <a:spcPct val="0"/>
                </a:spcBef>
                <a:spcAft>
                  <a:spcPct val="0"/>
                </a:spcAft>
                <a:defRPr/>
              </a:pPr>
              <a:endParaRPr lang="en-US" sz="3840">
                <a:solidFill>
                  <a:srgbClr val="000000"/>
                </a:solidFill>
                <a:latin typeface="Amazon Ember" panose="020B0603020204020204" pitchFamily="34" charset="0"/>
              </a:endParaRPr>
            </a:p>
          </p:txBody>
        </p:sp>
      </p:grpSp>
      <p:cxnSp>
        <p:nvCxnSpPr>
          <p:cNvPr id="94" name="Straight Connector 93">
            <a:extLst>
              <a:ext uri="{FF2B5EF4-FFF2-40B4-BE49-F238E27FC236}">
                <a16:creationId xmlns:a16="http://schemas.microsoft.com/office/drawing/2014/main" id="{710C69AC-4A86-1F40-9D01-179C644796A1}"/>
              </a:ext>
            </a:extLst>
          </p:cNvPr>
          <p:cNvCxnSpPr>
            <a:cxnSpLocks/>
          </p:cNvCxnSpPr>
          <p:nvPr/>
        </p:nvCxnSpPr>
        <p:spPr>
          <a:xfrm>
            <a:off x="872319" y="3550392"/>
            <a:ext cx="398552" cy="0"/>
          </a:xfrm>
          <a:prstGeom prst="lin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95" name="Group 94">
            <a:extLst>
              <a:ext uri="{FF2B5EF4-FFF2-40B4-BE49-F238E27FC236}">
                <a16:creationId xmlns:a16="http://schemas.microsoft.com/office/drawing/2014/main" id="{1C3B3673-E54D-AD4F-B796-EBFF6884F889}"/>
              </a:ext>
            </a:extLst>
          </p:cNvPr>
          <p:cNvGrpSpPr/>
          <p:nvPr/>
        </p:nvGrpSpPr>
        <p:grpSpPr>
          <a:xfrm>
            <a:off x="826543" y="2463714"/>
            <a:ext cx="490104" cy="743678"/>
            <a:chOff x="2039529" y="1947465"/>
            <a:chExt cx="367578" cy="557758"/>
          </a:xfrm>
        </p:grpSpPr>
        <p:sp>
          <p:nvSpPr>
            <p:cNvPr id="96" name="Freeform: Shape 102">
              <a:extLst>
                <a:ext uri="{FF2B5EF4-FFF2-40B4-BE49-F238E27FC236}">
                  <a16:creationId xmlns:a16="http://schemas.microsoft.com/office/drawing/2014/main" id="{46133E2F-5DC3-0544-AB98-57C79F9994E0}"/>
                </a:ext>
              </a:extLst>
            </p:cNvPr>
            <p:cNvSpPr/>
            <p:nvPr/>
          </p:nvSpPr>
          <p:spPr>
            <a:xfrm>
              <a:off x="2305239" y="2165920"/>
              <a:ext cx="73593" cy="19366"/>
            </a:xfrm>
            <a:custGeom>
              <a:avLst/>
              <a:gdLst>
                <a:gd name="connsiteX0" fmla="*/ 58254 w 61150"/>
                <a:gd name="connsiteY0" fmla="*/ 4828 h 16092"/>
                <a:gd name="connsiteX1" fmla="*/ 31541 w 61150"/>
                <a:gd name="connsiteY1" fmla="*/ 13196 h 16092"/>
                <a:gd name="connsiteX2" fmla="*/ 4828 w 61150"/>
                <a:gd name="connsiteY2" fmla="*/ 4828 h 16092"/>
              </a:gdLst>
              <a:ahLst/>
              <a:cxnLst>
                <a:cxn ang="0">
                  <a:pos x="connsiteX0" y="connsiteY0"/>
                </a:cxn>
                <a:cxn ang="0">
                  <a:pos x="connsiteX1" y="connsiteY1"/>
                </a:cxn>
                <a:cxn ang="0">
                  <a:pos x="connsiteX2" y="connsiteY2"/>
                </a:cxn>
              </a:cxnLst>
              <a:rect l="l" t="t" r="r" b="b"/>
              <a:pathLst>
                <a:path w="61150" h="16092">
                  <a:moveTo>
                    <a:pt x="58254" y="4828"/>
                  </a:moveTo>
                  <a:cubicBezTo>
                    <a:pt x="58254" y="9655"/>
                    <a:pt x="46346" y="13196"/>
                    <a:pt x="31541" y="13196"/>
                  </a:cubicBezTo>
                  <a:cubicBezTo>
                    <a:pt x="16736" y="13196"/>
                    <a:pt x="4828" y="9333"/>
                    <a:pt x="4828" y="4828"/>
                  </a:cubicBezTo>
                </a:path>
              </a:pathLst>
            </a:custGeom>
            <a:noFill/>
            <a:ln w="12700" cap="flat">
              <a:solidFill>
                <a:srgbClr val="3366FF"/>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97" name="Freeform: Shape 100">
              <a:extLst>
                <a:ext uri="{FF2B5EF4-FFF2-40B4-BE49-F238E27FC236}">
                  <a16:creationId xmlns:a16="http://schemas.microsoft.com/office/drawing/2014/main" id="{11BD68F2-AC53-6343-AF19-383ECF6DEB85}"/>
                </a:ext>
              </a:extLst>
            </p:cNvPr>
            <p:cNvSpPr/>
            <p:nvPr/>
          </p:nvSpPr>
          <p:spPr>
            <a:xfrm>
              <a:off x="2305239" y="2118255"/>
              <a:ext cx="73593" cy="30987"/>
            </a:xfrm>
            <a:custGeom>
              <a:avLst/>
              <a:gdLst>
                <a:gd name="connsiteX0" fmla="*/ 58254 w 61150"/>
                <a:gd name="connsiteY0" fmla="*/ 13214 h 25747"/>
                <a:gd name="connsiteX1" fmla="*/ 31541 w 61150"/>
                <a:gd name="connsiteY1" fmla="*/ 21582 h 25747"/>
                <a:gd name="connsiteX2" fmla="*/ 4828 w 61150"/>
                <a:gd name="connsiteY2" fmla="*/ 13214 h 25747"/>
                <a:gd name="connsiteX3" fmla="*/ 31541 w 61150"/>
                <a:gd name="connsiteY3" fmla="*/ 4846 h 25747"/>
                <a:gd name="connsiteX4" fmla="*/ 58254 w 61150"/>
                <a:gd name="connsiteY4" fmla="*/ 13214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25747">
                  <a:moveTo>
                    <a:pt x="58254" y="13214"/>
                  </a:moveTo>
                  <a:cubicBezTo>
                    <a:pt x="58254" y="18042"/>
                    <a:pt x="46346" y="21582"/>
                    <a:pt x="31541" y="21582"/>
                  </a:cubicBezTo>
                  <a:cubicBezTo>
                    <a:pt x="16736" y="21582"/>
                    <a:pt x="4828" y="17720"/>
                    <a:pt x="4828" y="13214"/>
                  </a:cubicBezTo>
                  <a:cubicBezTo>
                    <a:pt x="4828" y="8709"/>
                    <a:pt x="16736" y="4846"/>
                    <a:pt x="31541" y="4846"/>
                  </a:cubicBezTo>
                  <a:cubicBezTo>
                    <a:pt x="46667" y="4525"/>
                    <a:pt x="58254" y="8387"/>
                    <a:pt x="58254" y="13214"/>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98" name="Freeform: Shape 101">
              <a:extLst>
                <a:ext uri="{FF2B5EF4-FFF2-40B4-BE49-F238E27FC236}">
                  <a16:creationId xmlns:a16="http://schemas.microsoft.com/office/drawing/2014/main" id="{62683149-52AC-E748-A0B9-A618242366FC}"/>
                </a:ext>
              </a:extLst>
            </p:cNvPr>
            <p:cNvSpPr/>
            <p:nvPr/>
          </p:nvSpPr>
          <p:spPr>
            <a:xfrm>
              <a:off x="2305626" y="2128349"/>
              <a:ext cx="73593" cy="77467"/>
            </a:xfrm>
            <a:custGeom>
              <a:avLst/>
              <a:gdLst>
                <a:gd name="connsiteX0" fmla="*/ 4828 w 61150"/>
                <a:gd name="connsiteY0" fmla="*/ 4828 h 64368"/>
                <a:gd name="connsiteX1" fmla="*/ 4828 w 61150"/>
                <a:gd name="connsiteY1" fmla="*/ 20598 h 64368"/>
                <a:gd name="connsiteX2" fmla="*/ 4828 w 61150"/>
                <a:gd name="connsiteY2" fmla="*/ 36368 h 64368"/>
                <a:gd name="connsiteX3" fmla="*/ 4828 w 61150"/>
                <a:gd name="connsiteY3" fmla="*/ 52139 h 64368"/>
                <a:gd name="connsiteX4" fmla="*/ 31541 w 61150"/>
                <a:gd name="connsiteY4" fmla="*/ 60507 h 64368"/>
                <a:gd name="connsiteX5" fmla="*/ 58254 w 61150"/>
                <a:gd name="connsiteY5" fmla="*/ 52139 h 64368"/>
                <a:gd name="connsiteX6" fmla="*/ 58254 w 61150"/>
                <a:gd name="connsiteY6" fmla="*/ 36368 h 64368"/>
                <a:gd name="connsiteX7" fmla="*/ 58254 w 61150"/>
                <a:gd name="connsiteY7" fmla="*/ 20598 h 64368"/>
                <a:gd name="connsiteX8" fmla="*/ 58254 w 61150"/>
                <a:gd name="connsiteY8" fmla="*/ 4828 h 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50" h="64368">
                  <a:moveTo>
                    <a:pt x="4828" y="4828"/>
                  </a:moveTo>
                  <a:lnTo>
                    <a:pt x="4828" y="20598"/>
                  </a:lnTo>
                  <a:lnTo>
                    <a:pt x="4828" y="36368"/>
                  </a:lnTo>
                  <a:lnTo>
                    <a:pt x="4828" y="52139"/>
                  </a:lnTo>
                  <a:cubicBezTo>
                    <a:pt x="4828" y="56966"/>
                    <a:pt x="16736" y="60507"/>
                    <a:pt x="31541" y="60507"/>
                  </a:cubicBezTo>
                  <a:cubicBezTo>
                    <a:pt x="46346" y="60507"/>
                    <a:pt x="58254" y="56645"/>
                    <a:pt x="58254" y="52139"/>
                  </a:cubicBezTo>
                  <a:lnTo>
                    <a:pt x="58254" y="36368"/>
                  </a:lnTo>
                  <a:lnTo>
                    <a:pt x="58254" y="20598"/>
                  </a:lnTo>
                  <a:lnTo>
                    <a:pt x="58254" y="4828"/>
                  </a:lnTo>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99" name="Freeform: Shape 85">
              <a:extLst>
                <a:ext uri="{FF2B5EF4-FFF2-40B4-BE49-F238E27FC236}">
                  <a16:creationId xmlns:a16="http://schemas.microsoft.com/office/drawing/2014/main" id="{11B1314F-FD23-174E-882C-3C3D1260B330}"/>
                </a:ext>
              </a:extLst>
            </p:cNvPr>
            <p:cNvSpPr/>
            <p:nvPr/>
          </p:nvSpPr>
          <p:spPr>
            <a:xfrm>
              <a:off x="2039529" y="1947465"/>
              <a:ext cx="286626" cy="557758"/>
            </a:xfrm>
            <a:custGeom>
              <a:avLst/>
              <a:gdLst>
                <a:gd name="connsiteX0" fmla="*/ 234946 w 238164"/>
                <a:gd name="connsiteY0" fmla="*/ 73381 h 463456"/>
                <a:gd name="connsiteX1" fmla="*/ 234946 w 238164"/>
                <a:gd name="connsiteY1" fmla="*/ 44093 h 463456"/>
                <a:gd name="connsiteX2" fmla="*/ 195681 w 238164"/>
                <a:gd name="connsiteY2" fmla="*/ 4828 h 463456"/>
                <a:gd name="connsiteX3" fmla="*/ 44093 w 238164"/>
                <a:gd name="connsiteY3" fmla="*/ 4828 h 463456"/>
                <a:gd name="connsiteX4" fmla="*/ 4828 w 238164"/>
                <a:gd name="connsiteY4" fmla="*/ 44093 h 463456"/>
                <a:gd name="connsiteX5" fmla="*/ 4828 w 238164"/>
                <a:gd name="connsiteY5" fmla="*/ 73381 h 463456"/>
                <a:gd name="connsiteX6" fmla="*/ 4828 w 238164"/>
                <a:gd name="connsiteY6" fmla="*/ 405524 h 463456"/>
                <a:gd name="connsiteX7" fmla="*/ 4828 w 238164"/>
                <a:gd name="connsiteY7" fmla="*/ 429341 h 463456"/>
                <a:gd name="connsiteX8" fmla="*/ 44093 w 238164"/>
                <a:gd name="connsiteY8" fmla="*/ 459594 h 463456"/>
                <a:gd name="connsiteX9" fmla="*/ 195681 w 238164"/>
                <a:gd name="connsiteY9" fmla="*/ 459594 h 463456"/>
                <a:gd name="connsiteX10" fmla="*/ 234946 w 238164"/>
                <a:gd name="connsiteY10" fmla="*/ 429341 h 463456"/>
                <a:gd name="connsiteX11" fmla="*/ 234946 w 238164"/>
                <a:gd name="connsiteY11" fmla="*/ 405524 h 46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64" h="463456">
                  <a:moveTo>
                    <a:pt x="234946" y="73381"/>
                  </a:moveTo>
                  <a:lnTo>
                    <a:pt x="234946" y="44093"/>
                  </a:lnTo>
                  <a:cubicBezTo>
                    <a:pt x="234946" y="22529"/>
                    <a:pt x="217567" y="4828"/>
                    <a:pt x="195681" y="4828"/>
                  </a:cubicBezTo>
                  <a:lnTo>
                    <a:pt x="44093" y="4828"/>
                  </a:lnTo>
                  <a:cubicBezTo>
                    <a:pt x="22529" y="4828"/>
                    <a:pt x="4828" y="22207"/>
                    <a:pt x="4828" y="44093"/>
                  </a:cubicBezTo>
                  <a:lnTo>
                    <a:pt x="4828" y="73381"/>
                  </a:lnTo>
                  <a:lnTo>
                    <a:pt x="4828" y="405524"/>
                  </a:lnTo>
                  <a:lnTo>
                    <a:pt x="4828" y="429341"/>
                  </a:lnTo>
                  <a:cubicBezTo>
                    <a:pt x="4828" y="450904"/>
                    <a:pt x="22207" y="459594"/>
                    <a:pt x="44093" y="459594"/>
                  </a:cubicBezTo>
                  <a:lnTo>
                    <a:pt x="195681" y="459594"/>
                  </a:lnTo>
                  <a:cubicBezTo>
                    <a:pt x="217245" y="459594"/>
                    <a:pt x="234946" y="450904"/>
                    <a:pt x="234946" y="429341"/>
                  </a:cubicBezTo>
                  <a:lnTo>
                    <a:pt x="234946" y="405524"/>
                  </a:ln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00" name="Freeform: Shape 86">
              <a:extLst>
                <a:ext uri="{FF2B5EF4-FFF2-40B4-BE49-F238E27FC236}">
                  <a16:creationId xmlns:a16="http://schemas.microsoft.com/office/drawing/2014/main" id="{AE44BE30-12EB-FB4F-A069-D95CDF8947D9}"/>
                </a:ext>
              </a:extLst>
            </p:cNvPr>
            <p:cNvSpPr/>
            <p:nvPr/>
          </p:nvSpPr>
          <p:spPr>
            <a:xfrm>
              <a:off x="2159214" y="1989297"/>
              <a:ext cx="77467" cy="11620"/>
            </a:xfrm>
            <a:custGeom>
              <a:avLst/>
              <a:gdLst>
                <a:gd name="connsiteX0" fmla="*/ 62116 w 64368"/>
                <a:gd name="connsiteY0" fmla="*/ 4828 h 9655"/>
                <a:gd name="connsiteX1" fmla="*/ 4828 w 64368"/>
                <a:gd name="connsiteY1" fmla="*/ 4828 h 9655"/>
              </a:gdLst>
              <a:ahLst/>
              <a:cxnLst>
                <a:cxn ang="0">
                  <a:pos x="connsiteX0" y="connsiteY0"/>
                </a:cxn>
                <a:cxn ang="0">
                  <a:pos x="connsiteX1" y="connsiteY1"/>
                </a:cxn>
              </a:cxnLst>
              <a:rect l="l" t="t" r="r" b="b"/>
              <a:pathLst>
                <a:path w="64368" h="9655">
                  <a:moveTo>
                    <a:pt x="62116" y="4828"/>
                  </a:moveTo>
                  <a:lnTo>
                    <a:pt x="4828" y="4828"/>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101" name="Freeform: Shape 87">
              <a:extLst>
                <a:ext uri="{FF2B5EF4-FFF2-40B4-BE49-F238E27FC236}">
                  <a16:creationId xmlns:a16="http://schemas.microsoft.com/office/drawing/2014/main" id="{488B40A8-CA07-7848-8EA9-0D14A3C32FD8}"/>
                </a:ext>
              </a:extLst>
            </p:cNvPr>
            <p:cNvSpPr/>
            <p:nvPr/>
          </p:nvSpPr>
          <p:spPr>
            <a:xfrm>
              <a:off x="2123967" y="1980775"/>
              <a:ext cx="27113" cy="27113"/>
            </a:xfrm>
            <a:custGeom>
              <a:avLst/>
              <a:gdLst>
                <a:gd name="connsiteX0" fmla="*/ 18989 w 22529"/>
                <a:gd name="connsiteY0" fmla="*/ 11908 h 22529"/>
                <a:gd name="connsiteX1" fmla="*/ 11908 w 22529"/>
                <a:gd name="connsiteY1" fmla="*/ 18989 h 22529"/>
                <a:gd name="connsiteX2" fmla="*/ 4828 w 22529"/>
                <a:gd name="connsiteY2" fmla="*/ 11908 h 22529"/>
                <a:gd name="connsiteX3" fmla="*/ 11908 w 22529"/>
                <a:gd name="connsiteY3" fmla="*/ 4828 h 22529"/>
                <a:gd name="connsiteX4" fmla="*/ 18989 w 22529"/>
                <a:gd name="connsiteY4" fmla="*/ 11908 h 22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9" h="22529">
                  <a:moveTo>
                    <a:pt x="18989" y="11908"/>
                  </a:moveTo>
                  <a:cubicBezTo>
                    <a:pt x="18989" y="15819"/>
                    <a:pt x="15819" y="18989"/>
                    <a:pt x="11908" y="18989"/>
                  </a:cubicBezTo>
                  <a:cubicBezTo>
                    <a:pt x="7998" y="18989"/>
                    <a:pt x="4828" y="15819"/>
                    <a:pt x="4828" y="11908"/>
                  </a:cubicBezTo>
                  <a:cubicBezTo>
                    <a:pt x="4828" y="7998"/>
                    <a:pt x="7998" y="4828"/>
                    <a:pt x="11908" y="4828"/>
                  </a:cubicBezTo>
                  <a:cubicBezTo>
                    <a:pt x="15819" y="4828"/>
                    <a:pt x="18989" y="7998"/>
                    <a:pt x="18989" y="11908"/>
                  </a:cubicBez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02" name="Freeform: Shape 88">
              <a:extLst>
                <a:ext uri="{FF2B5EF4-FFF2-40B4-BE49-F238E27FC236}">
                  <a16:creationId xmlns:a16="http://schemas.microsoft.com/office/drawing/2014/main" id="{A8469D95-6E3B-DD41-A65F-61C20AE386FD}"/>
                </a:ext>
              </a:extLst>
            </p:cNvPr>
            <p:cNvSpPr/>
            <p:nvPr/>
          </p:nvSpPr>
          <p:spPr>
            <a:xfrm>
              <a:off x="2039529" y="2028804"/>
              <a:ext cx="286626" cy="54226"/>
            </a:xfrm>
            <a:custGeom>
              <a:avLst/>
              <a:gdLst>
                <a:gd name="connsiteX0" fmla="*/ 4828 w 238164"/>
                <a:gd name="connsiteY0" fmla="*/ 4828 h 45058"/>
                <a:gd name="connsiteX1" fmla="*/ 234946 w 238164"/>
                <a:gd name="connsiteY1" fmla="*/ 4828 h 45058"/>
                <a:gd name="connsiteX2" fmla="*/ 234946 w 238164"/>
                <a:gd name="connsiteY2" fmla="*/ 40874 h 45058"/>
              </a:gdLst>
              <a:ahLst/>
              <a:cxnLst>
                <a:cxn ang="0">
                  <a:pos x="connsiteX0" y="connsiteY0"/>
                </a:cxn>
                <a:cxn ang="0">
                  <a:pos x="connsiteX1" y="connsiteY1"/>
                </a:cxn>
                <a:cxn ang="0">
                  <a:pos x="connsiteX2" y="connsiteY2"/>
                </a:cxn>
              </a:cxnLst>
              <a:rect l="l" t="t" r="r" b="b"/>
              <a:pathLst>
                <a:path w="238164" h="45058">
                  <a:moveTo>
                    <a:pt x="4828" y="4828"/>
                  </a:moveTo>
                  <a:lnTo>
                    <a:pt x="234946" y="4828"/>
                  </a:lnTo>
                  <a:lnTo>
                    <a:pt x="234946" y="40874"/>
                  </a:ln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03" name="Freeform: Shape 89">
              <a:extLst>
                <a:ext uri="{FF2B5EF4-FFF2-40B4-BE49-F238E27FC236}">
                  <a16:creationId xmlns:a16="http://schemas.microsoft.com/office/drawing/2014/main" id="{7D58ADEA-ABB8-3747-8094-2ED353C54B67}"/>
                </a:ext>
              </a:extLst>
            </p:cNvPr>
            <p:cNvSpPr/>
            <p:nvPr/>
          </p:nvSpPr>
          <p:spPr>
            <a:xfrm>
              <a:off x="2039529" y="2383213"/>
              <a:ext cx="286626" cy="54226"/>
            </a:xfrm>
            <a:custGeom>
              <a:avLst/>
              <a:gdLst>
                <a:gd name="connsiteX0" fmla="*/ 4828 w 238164"/>
                <a:gd name="connsiteY0" fmla="*/ 42162 h 45058"/>
                <a:gd name="connsiteX1" fmla="*/ 234946 w 238164"/>
                <a:gd name="connsiteY1" fmla="*/ 42162 h 45058"/>
                <a:gd name="connsiteX2" fmla="*/ 234946 w 238164"/>
                <a:gd name="connsiteY2" fmla="*/ 4828 h 45058"/>
              </a:gdLst>
              <a:ahLst/>
              <a:cxnLst>
                <a:cxn ang="0">
                  <a:pos x="connsiteX0" y="connsiteY0"/>
                </a:cxn>
                <a:cxn ang="0">
                  <a:pos x="connsiteX1" y="connsiteY1"/>
                </a:cxn>
                <a:cxn ang="0">
                  <a:pos x="connsiteX2" y="connsiteY2"/>
                </a:cxn>
              </a:cxnLst>
              <a:rect l="l" t="t" r="r" b="b"/>
              <a:pathLst>
                <a:path w="238164" h="45058">
                  <a:moveTo>
                    <a:pt x="4828" y="42162"/>
                  </a:moveTo>
                  <a:lnTo>
                    <a:pt x="234946" y="42162"/>
                  </a:lnTo>
                  <a:lnTo>
                    <a:pt x="234946" y="4828"/>
                  </a:ln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104" name="Freeform: Shape 90">
              <a:extLst>
                <a:ext uri="{FF2B5EF4-FFF2-40B4-BE49-F238E27FC236}">
                  <a16:creationId xmlns:a16="http://schemas.microsoft.com/office/drawing/2014/main" id="{68D3F2DD-07B9-B844-A770-C6D3FEFE7F73}"/>
                </a:ext>
              </a:extLst>
            </p:cNvPr>
            <p:cNvSpPr/>
            <p:nvPr/>
          </p:nvSpPr>
          <p:spPr>
            <a:xfrm>
              <a:off x="2279287" y="2240675"/>
              <a:ext cx="127820" cy="131693"/>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05" name="Freeform: Shape 91">
              <a:extLst>
                <a:ext uri="{FF2B5EF4-FFF2-40B4-BE49-F238E27FC236}">
                  <a16:creationId xmlns:a16="http://schemas.microsoft.com/office/drawing/2014/main" id="{8D771D9E-9E0D-144B-9044-F1EF8F6AD255}"/>
                </a:ext>
              </a:extLst>
            </p:cNvPr>
            <p:cNvSpPr/>
            <p:nvPr/>
          </p:nvSpPr>
          <p:spPr>
            <a:xfrm>
              <a:off x="2297879" y="2275922"/>
              <a:ext cx="89086" cy="61973"/>
            </a:xfrm>
            <a:custGeom>
              <a:avLst/>
              <a:gdLst>
                <a:gd name="connsiteX0" fmla="*/ 71128 w 74024"/>
                <a:gd name="connsiteY0" fmla="*/ 48920 h 51495"/>
                <a:gd name="connsiteX1" fmla="*/ 4828 w 74024"/>
                <a:gd name="connsiteY1" fmla="*/ 48920 h 51495"/>
                <a:gd name="connsiteX2" fmla="*/ 4828 w 74024"/>
                <a:gd name="connsiteY2" fmla="*/ 5471 h 51495"/>
                <a:gd name="connsiteX3" fmla="*/ 4828 w 74024"/>
                <a:gd name="connsiteY3" fmla="*/ 4828 h 51495"/>
                <a:gd name="connsiteX4" fmla="*/ 71128 w 74024"/>
                <a:gd name="connsiteY4" fmla="*/ 4828 h 5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24" h="51495">
                  <a:moveTo>
                    <a:pt x="71128" y="48920"/>
                  </a:moveTo>
                  <a:lnTo>
                    <a:pt x="4828" y="48920"/>
                  </a:lnTo>
                  <a:lnTo>
                    <a:pt x="4828" y="5471"/>
                  </a:lnTo>
                  <a:lnTo>
                    <a:pt x="4828" y="4828"/>
                  </a:lnTo>
                  <a:lnTo>
                    <a:pt x="71128" y="4828"/>
                  </a:ln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06" name="Freeform: Shape 92">
              <a:extLst>
                <a:ext uri="{FF2B5EF4-FFF2-40B4-BE49-F238E27FC236}">
                  <a16:creationId xmlns:a16="http://schemas.microsoft.com/office/drawing/2014/main" id="{CD09C111-67AF-F544-B52D-BF84447C4751}"/>
                </a:ext>
              </a:extLst>
            </p:cNvPr>
            <p:cNvSpPr/>
            <p:nvPr/>
          </p:nvSpPr>
          <p:spPr>
            <a:xfrm>
              <a:off x="2300203" y="2278246"/>
              <a:ext cx="85213" cy="30987"/>
            </a:xfrm>
            <a:custGeom>
              <a:avLst/>
              <a:gdLst>
                <a:gd name="connsiteX0" fmla="*/ 4828 w 70805"/>
                <a:gd name="connsiteY0" fmla="*/ 4828 h 25747"/>
                <a:gd name="connsiteX1" fmla="*/ 37012 w 70805"/>
                <a:gd name="connsiteY1" fmla="*/ 23173 h 25747"/>
                <a:gd name="connsiteX2" fmla="*/ 66944 w 70805"/>
                <a:gd name="connsiteY2" fmla="*/ 4828 h 25747"/>
              </a:gdLst>
              <a:ahLst/>
              <a:cxnLst>
                <a:cxn ang="0">
                  <a:pos x="connsiteX0" y="connsiteY0"/>
                </a:cxn>
                <a:cxn ang="0">
                  <a:pos x="connsiteX1" y="connsiteY1"/>
                </a:cxn>
                <a:cxn ang="0">
                  <a:pos x="connsiteX2" y="connsiteY2"/>
                </a:cxn>
              </a:cxnLst>
              <a:rect l="l" t="t" r="r" b="b"/>
              <a:pathLst>
                <a:path w="70805" h="25747">
                  <a:moveTo>
                    <a:pt x="4828" y="4828"/>
                  </a:moveTo>
                  <a:lnTo>
                    <a:pt x="37012" y="23173"/>
                  </a:lnTo>
                  <a:lnTo>
                    <a:pt x="66944" y="4828"/>
                  </a:lnTo>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07" name="Freeform: Shape 93">
              <a:extLst>
                <a:ext uri="{FF2B5EF4-FFF2-40B4-BE49-F238E27FC236}">
                  <a16:creationId xmlns:a16="http://schemas.microsoft.com/office/drawing/2014/main" id="{CA0CEB37-2C3F-1B48-83CA-8A3960C6B763}"/>
                </a:ext>
              </a:extLst>
            </p:cNvPr>
            <p:cNvSpPr/>
            <p:nvPr/>
          </p:nvSpPr>
          <p:spPr>
            <a:xfrm>
              <a:off x="2139073" y="2094651"/>
              <a:ext cx="127820" cy="131693"/>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108" name="Freeform: Shape 94">
              <a:extLst>
                <a:ext uri="{FF2B5EF4-FFF2-40B4-BE49-F238E27FC236}">
                  <a16:creationId xmlns:a16="http://schemas.microsoft.com/office/drawing/2014/main" id="{70380507-E83C-CF41-8E6B-1C217ED692B9}"/>
                </a:ext>
              </a:extLst>
            </p:cNvPr>
            <p:cNvSpPr/>
            <p:nvPr/>
          </p:nvSpPr>
          <p:spPr>
            <a:xfrm>
              <a:off x="2156976" y="2163208"/>
              <a:ext cx="42607" cy="42607"/>
            </a:xfrm>
            <a:custGeom>
              <a:avLst/>
              <a:gdLst>
                <a:gd name="connsiteX0" fmla="*/ 25032 w 35402"/>
                <a:gd name="connsiteY0" fmla="*/ 4828 h 35402"/>
                <a:gd name="connsiteX1" fmla="*/ 6687 w 35402"/>
                <a:gd name="connsiteY1" fmla="*/ 21242 h 35402"/>
                <a:gd name="connsiteX2" fmla="*/ 6365 w 35402"/>
                <a:gd name="connsiteY2" fmla="*/ 28966 h 35402"/>
                <a:gd name="connsiteX3" fmla="*/ 14089 w 35402"/>
                <a:gd name="connsiteY3" fmla="*/ 29288 h 35402"/>
                <a:gd name="connsiteX4" fmla="*/ 32434 w 35402"/>
                <a:gd name="connsiteY4" fmla="*/ 12874 h 3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2" h="35402">
                  <a:moveTo>
                    <a:pt x="25032" y="4828"/>
                  </a:moveTo>
                  <a:lnTo>
                    <a:pt x="6687" y="21242"/>
                  </a:lnTo>
                  <a:cubicBezTo>
                    <a:pt x="4434" y="23173"/>
                    <a:pt x="4112" y="26713"/>
                    <a:pt x="6365" y="28966"/>
                  </a:cubicBezTo>
                  <a:cubicBezTo>
                    <a:pt x="8296" y="31219"/>
                    <a:pt x="11836" y="31541"/>
                    <a:pt x="14089" y="29288"/>
                  </a:cubicBezTo>
                  <a:lnTo>
                    <a:pt x="32434" y="12874"/>
                  </a:lnTo>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109" name="Freeform: Shape 95">
              <a:extLst>
                <a:ext uri="{FF2B5EF4-FFF2-40B4-BE49-F238E27FC236}">
                  <a16:creationId xmlns:a16="http://schemas.microsoft.com/office/drawing/2014/main" id="{F07FE239-CEDB-2B49-B532-03C08F24A7DB}"/>
                </a:ext>
              </a:extLst>
            </p:cNvPr>
            <p:cNvSpPr/>
            <p:nvPr/>
          </p:nvSpPr>
          <p:spPr>
            <a:xfrm>
              <a:off x="2279287" y="2094651"/>
              <a:ext cx="127820" cy="131693"/>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110" name="Freeform: Shape 98">
              <a:extLst>
                <a:ext uri="{FF2B5EF4-FFF2-40B4-BE49-F238E27FC236}">
                  <a16:creationId xmlns:a16="http://schemas.microsoft.com/office/drawing/2014/main" id="{9013B7F3-6C3C-D642-A1AB-26D24A47A449}"/>
                </a:ext>
              </a:extLst>
            </p:cNvPr>
            <p:cNvSpPr/>
            <p:nvPr/>
          </p:nvSpPr>
          <p:spPr>
            <a:xfrm>
              <a:off x="2305239" y="2146941"/>
              <a:ext cx="73593" cy="38733"/>
            </a:xfrm>
            <a:custGeom>
              <a:avLst/>
              <a:gdLst>
                <a:gd name="connsiteX0" fmla="*/ 58254 w 61150"/>
                <a:gd name="connsiteY0" fmla="*/ 4828 h 32184"/>
                <a:gd name="connsiteX1" fmla="*/ 58254 w 61150"/>
                <a:gd name="connsiteY1" fmla="*/ 20598 h 32184"/>
                <a:gd name="connsiteX2" fmla="*/ 31541 w 61150"/>
                <a:gd name="connsiteY2" fmla="*/ 28966 h 32184"/>
                <a:gd name="connsiteX3" fmla="*/ 4828 w 61150"/>
                <a:gd name="connsiteY3" fmla="*/ 20598 h 32184"/>
                <a:gd name="connsiteX4" fmla="*/ 4828 w 61150"/>
                <a:gd name="connsiteY4" fmla="*/ 4828 h 32184"/>
                <a:gd name="connsiteX5" fmla="*/ 31541 w 61150"/>
                <a:gd name="connsiteY5" fmla="*/ 13196 h 32184"/>
                <a:gd name="connsiteX6" fmla="*/ 58254 w 61150"/>
                <a:gd name="connsiteY6" fmla="*/ 4828 h 3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50" h="32184">
                  <a:moveTo>
                    <a:pt x="58254" y="4828"/>
                  </a:moveTo>
                  <a:lnTo>
                    <a:pt x="58254" y="20598"/>
                  </a:lnTo>
                  <a:cubicBezTo>
                    <a:pt x="58254" y="25426"/>
                    <a:pt x="46346" y="28966"/>
                    <a:pt x="31541" y="28966"/>
                  </a:cubicBezTo>
                  <a:cubicBezTo>
                    <a:pt x="16736" y="28966"/>
                    <a:pt x="4828" y="25104"/>
                    <a:pt x="4828" y="20598"/>
                  </a:cubicBezTo>
                  <a:lnTo>
                    <a:pt x="4828" y="4828"/>
                  </a:lnTo>
                  <a:cubicBezTo>
                    <a:pt x="4828" y="9655"/>
                    <a:pt x="16736" y="13196"/>
                    <a:pt x="31541" y="13196"/>
                  </a:cubicBezTo>
                  <a:cubicBezTo>
                    <a:pt x="46667" y="13517"/>
                    <a:pt x="58254" y="9655"/>
                    <a:pt x="58254" y="4828"/>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11" name="Freeform: Shape 103">
              <a:extLst>
                <a:ext uri="{FF2B5EF4-FFF2-40B4-BE49-F238E27FC236}">
                  <a16:creationId xmlns:a16="http://schemas.microsoft.com/office/drawing/2014/main" id="{CB36765D-6B40-4943-BD03-9B81B25E1674}"/>
                </a:ext>
              </a:extLst>
            </p:cNvPr>
            <p:cNvSpPr/>
            <p:nvPr/>
          </p:nvSpPr>
          <p:spPr>
            <a:xfrm>
              <a:off x="2139073" y="2240675"/>
              <a:ext cx="127820" cy="131693"/>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112" name="Freeform: Shape 104">
              <a:extLst>
                <a:ext uri="{FF2B5EF4-FFF2-40B4-BE49-F238E27FC236}">
                  <a16:creationId xmlns:a16="http://schemas.microsoft.com/office/drawing/2014/main" id="{6B3F68FE-E3CF-EF45-8783-4465B52CEC63}"/>
                </a:ext>
              </a:extLst>
            </p:cNvPr>
            <p:cNvSpPr/>
            <p:nvPr/>
          </p:nvSpPr>
          <p:spPr>
            <a:xfrm>
              <a:off x="2164636" y="2300324"/>
              <a:ext cx="77467" cy="27113"/>
            </a:xfrm>
            <a:custGeom>
              <a:avLst/>
              <a:gdLst>
                <a:gd name="connsiteX0" fmla="*/ 4828 w 64368"/>
                <a:gd name="connsiteY0" fmla="*/ 18023 h 22529"/>
                <a:gd name="connsiteX1" fmla="*/ 4828 w 64368"/>
                <a:gd name="connsiteY1" fmla="*/ 4828 h 22529"/>
                <a:gd name="connsiteX2" fmla="*/ 59863 w 64368"/>
                <a:gd name="connsiteY2" fmla="*/ 4828 h 22529"/>
                <a:gd name="connsiteX3" fmla="*/ 59863 w 64368"/>
                <a:gd name="connsiteY3" fmla="*/ 18023 h 22529"/>
              </a:gdLst>
              <a:ahLst/>
              <a:cxnLst>
                <a:cxn ang="0">
                  <a:pos x="connsiteX0" y="connsiteY0"/>
                </a:cxn>
                <a:cxn ang="0">
                  <a:pos x="connsiteX1" y="connsiteY1"/>
                </a:cxn>
                <a:cxn ang="0">
                  <a:pos x="connsiteX2" y="connsiteY2"/>
                </a:cxn>
                <a:cxn ang="0">
                  <a:pos x="connsiteX3" y="connsiteY3"/>
                </a:cxn>
              </a:cxnLst>
              <a:rect l="l" t="t" r="r" b="b"/>
              <a:pathLst>
                <a:path w="64368" h="22529">
                  <a:moveTo>
                    <a:pt x="4828" y="18023"/>
                  </a:moveTo>
                  <a:lnTo>
                    <a:pt x="4828" y="4828"/>
                  </a:lnTo>
                  <a:lnTo>
                    <a:pt x="59863" y="4828"/>
                  </a:lnTo>
                  <a:lnTo>
                    <a:pt x="59863" y="18023"/>
                  </a:lnTo>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13" name="Freeform: Shape 105">
              <a:extLst>
                <a:ext uri="{FF2B5EF4-FFF2-40B4-BE49-F238E27FC236}">
                  <a16:creationId xmlns:a16="http://schemas.microsoft.com/office/drawing/2014/main" id="{F8078F67-AD3F-084B-829D-F5F64DB9825C}"/>
                </a:ext>
              </a:extLst>
            </p:cNvPr>
            <p:cNvSpPr/>
            <p:nvPr/>
          </p:nvSpPr>
          <p:spPr>
            <a:xfrm>
              <a:off x="2197947" y="2282894"/>
              <a:ext cx="11620" cy="42607"/>
            </a:xfrm>
            <a:custGeom>
              <a:avLst/>
              <a:gdLst>
                <a:gd name="connsiteX0" fmla="*/ 4828 w 9655"/>
                <a:gd name="connsiteY0" fmla="*/ 4828 h 35402"/>
                <a:gd name="connsiteX1" fmla="*/ 4828 w 9655"/>
                <a:gd name="connsiteY1" fmla="*/ 32506 h 35402"/>
              </a:gdLst>
              <a:ahLst/>
              <a:cxnLst>
                <a:cxn ang="0">
                  <a:pos x="connsiteX0" y="connsiteY0"/>
                </a:cxn>
                <a:cxn ang="0">
                  <a:pos x="connsiteX1" y="connsiteY1"/>
                </a:cxn>
              </a:cxnLst>
              <a:rect l="l" t="t" r="r" b="b"/>
              <a:pathLst>
                <a:path w="9655" h="35402">
                  <a:moveTo>
                    <a:pt x="4828" y="4828"/>
                  </a:moveTo>
                  <a:lnTo>
                    <a:pt x="4828" y="32506"/>
                  </a:lnTo>
                </a:path>
              </a:pathLst>
            </a:custGeom>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14" name="Freeform: Shape 106">
              <a:extLst>
                <a:ext uri="{FF2B5EF4-FFF2-40B4-BE49-F238E27FC236}">
                  <a16:creationId xmlns:a16="http://schemas.microsoft.com/office/drawing/2014/main" id="{76A68C04-B37F-6C49-8B10-E26540623218}"/>
                </a:ext>
              </a:extLst>
            </p:cNvPr>
            <p:cNvSpPr/>
            <p:nvPr/>
          </p:nvSpPr>
          <p:spPr>
            <a:xfrm>
              <a:off x="2187489" y="2261979"/>
              <a:ext cx="30987" cy="30987"/>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15" name="Freeform: Shape 107">
              <a:extLst>
                <a:ext uri="{FF2B5EF4-FFF2-40B4-BE49-F238E27FC236}">
                  <a16:creationId xmlns:a16="http://schemas.microsoft.com/office/drawing/2014/main" id="{C750122A-99AC-4644-A584-C461F510F779}"/>
                </a:ext>
              </a:extLst>
            </p:cNvPr>
            <p:cNvSpPr/>
            <p:nvPr/>
          </p:nvSpPr>
          <p:spPr>
            <a:xfrm>
              <a:off x="2187489" y="2316593"/>
              <a:ext cx="30987" cy="30987"/>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16" name="Freeform: Shape 108">
              <a:extLst>
                <a:ext uri="{FF2B5EF4-FFF2-40B4-BE49-F238E27FC236}">
                  <a16:creationId xmlns:a16="http://schemas.microsoft.com/office/drawing/2014/main" id="{033009D5-FBB7-D043-96E0-D7E0C3F77CB3}"/>
                </a:ext>
              </a:extLst>
            </p:cNvPr>
            <p:cNvSpPr/>
            <p:nvPr/>
          </p:nvSpPr>
          <p:spPr>
            <a:xfrm>
              <a:off x="2220800" y="2316593"/>
              <a:ext cx="30987" cy="30987"/>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17" name="Freeform: Shape 109">
              <a:extLst>
                <a:ext uri="{FF2B5EF4-FFF2-40B4-BE49-F238E27FC236}">
                  <a16:creationId xmlns:a16="http://schemas.microsoft.com/office/drawing/2014/main" id="{6FBD82D2-3C4B-1245-BD3A-58A16B765B21}"/>
                </a:ext>
              </a:extLst>
            </p:cNvPr>
            <p:cNvSpPr/>
            <p:nvPr/>
          </p:nvSpPr>
          <p:spPr>
            <a:xfrm>
              <a:off x="2154178" y="2316593"/>
              <a:ext cx="30987" cy="30987"/>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18" name="Freeform: Shape 110">
              <a:extLst>
                <a:ext uri="{FF2B5EF4-FFF2-40B4-BE49-F238E27FC236}">
                  <a16:creationId xmlns:a16="http://schemas.microsoft.com/office/drawing/2014/main" id="{A29779F2-AC7B-204F-8F67-B49D24791ACF}"/>
                </a:ext>
              </a:extLst>
            </p:cNvPr>
            <p:cNvSpPr/>
            <p:nvPr/>
          </p:nvSpPr>
          <p:spPr>
            <a:xfrm>
              <a:off x="2175870" y="2115566"/>
              <a:ext cx="73593" cy="73593"/>
            </a:xfrm>
            <a:custGeom>
              <a:avLst/>
              <a:gdLst>
                <a:gd name="connsiteX0" fmla="*/ 58898 w 61150"/>
                <a:gd name="connsiteY0" fmla="*/ 31863 h 61150"/>
                <a:gd name="connsiteX1" fmla="*/ 31863 w 61150"/>
                <a:gd name="connsiteY1" fmla="*/ 58898 h 61150"/>
                <a:gd name="connsiteX2" fmla="*/ 4828 w 61150"/>
                <a:gd name="connsiteY2" fmla="*/ 31863 h 61150"/>
                <a:gd name="connsiteX3" fmla="*/ 31863 w 61150"/>
                <a:gd name="connsiteY3" fmla="*/ 4828 h 61150"/>
                <a:gd name="connsiteX4" fmla="*/ 58898 w 61150"/>
                <a:gd name="connsiteY4" fmla="*/ 31863 h 6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61150">
                  <a:moveTo>
                    <a:pt x="58898" y="31863"/>
                  </a:moveTo>
                  <a:cubicBezTo>
                    <a:pt x="58898" y="46794"/>
                    <a:pt x="46794" y="58898"/>
                    <a:pt x="31863" y="58898"/>
                  </a:cubicBezTo>
                  <a:cubicBezTo>
                    <a:pt x="16932" y="58898"/>
                    <a:pt x="4828" y="46794"/>
                    <a:pt x="4828" y="31863"/>
                  </a:cubicBezTo>
                  <a:cubicBezTo>
                    <a:pt x="4828" y="16932"/>
                    <a:pt x="16932" y="4828"/>
                    <a:pt x="31863" y="4828"/>
                  </a:cubicBezTo>
                  <a:cubicBezTo>
                    <a:pt x="46794" y="4828"/>
                    <a:pt x="58898" y="16932"/>
                    <a:pt x="58898" y="31863"/>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grpSp>
      <p:grpSp>
        <p:nvGrpSpPr>
          <p:cNvPr id="119" name="Group 118">
            <a:extLst>
              <a:ext uri="{FF2B5EF4-FFF2-40B4-BE49-F238E27FC236}">
                <a16:creationId xmlns:a16="http://schemas.microsoft.com/office/drawing/2014/main" id="{1F3EC464-A026-B84F-B72D-A29339743FDB}"/>
              </a:ext>
            </a:extLst>
          </p:cNvPr>
          <p:cNvGrpSpPr/>
          <p:nvPr/>
        </p:nvGrpSpPr>
        <p:grpSpPr>
          <a:xfrm>
            <a:off x="3076356" y="2568625"/>
            <a:ext cx="789424" cy="533856"/>
            <a:chOff x="11062252" y="1097951"/>
            <a:chExt cx="447364" cy="302534"/>
          </a:xfrm>
        </p:grpSpPr>
        <p:sp>
          <p:nvSpPr>
            <p:cNvPr id="120" name="Freeform: Shape 152">
              <a:extLst>
                <a:ext uri="{FF2B5EF4-FFF2-40B4-BE49-F238E27FC236}">
                  <a16:creationId xmlns:a16="http://schemas.microsoft.com/office/drawing/2014/main" id="{7C9FAB95-741B-F64C-89E4-7AC2D2D06A56}"/>
                </a:ext>
              </a:extLst>
            </p:cNvPr>
            <p:cNvSpPr/>
            <p:nvPr/>
          </p:nvSpPr>
          <p:spPr>
            <a:xfrm>
              <a:off x="11062252" y="1097951"/>
              <a:ext cx="447364" cy="302534"/>
            </a:xfrm>
            <a:custGeom>
              <a:avLst/>
              <a:gdLst>
                <a:gd name="connsiteX0" fmla="*/ 438030 w 447363"/>
                <a:gd name="connsiteY0" fmla="*/ 298028 h 302533"/>
                <a:gd name="connsiteX1" fmla="*/ 11265 w 447363"/>
                <a:gd name="connsiteY1" fmla="*/ 298028 h 302533"/>
                <a:gd name="connsiteX2" fmla="*/ 4828 w 447363"/>
                <a:gd name="connsiteY2" fmla="*/ 291591 h 302533"/>
                <a:gd name="connsiteX3" fmla="*/ 4828 w 447363"/>
                <a:gd name="connsiteY3" fmla="*/ 11265 h 302533"/>
                <a:gd name="connsiteX4" fmla="*/ 11265 w 447363"/>
                <a:gd name="connsiteY4" fmla="*/ 4828 h 302533"/>
                <a:gd name="connsiteX5" fmla="*/ 438030 w 447363"/>
                <a:gd name="connsiteY5" fmla="*/ 4828 h 302533"/>
                <a:gd name="connsiteX6" fmla="*/ 444467 w 447363"/>
                <a:gd name="connsiteY6" fmla="*/ 11265 h 302533"/>
                <a:gd name="connsiteX7" fmla="*/ 444467 w 447363"/>
                <a:gd name="connsiteY7" fmla="*/ 291591 h 302533"/>
                <a:gd name="connsiteX8" fmla="*/ 438030 w 447363"/>
                <a:gd name="connsiteY8" fmla="*/ 298028 h 30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363" h="302533">
                  <a:moveTo>
                    <a:pt x="438030" y="298028"/>
                  </a:moveTo>
                  <a:lnTo>
                    <a:pt x="11265" y="298028"/>
                  </a:lnTo>
                  <a:cubicBezTo>
                    <a:pt x="7724" y="298028"/>
                    <a:pt x="4828" y="295131"/>
                    <a:pt x="4828" y="291591"/>
                  </a:cubicBezTo>
                  <a:lnTo>
                    <a:pt x="4828" y="11265"/>
                  </a:lnTo>
                  <a:cubicBezTo>
                    <a:pt x="4828" y="7724"/>
                    <a:pt x="7724" y="4828"/>
                    <a:pt x="11265" y="4828"/>
                  </a:cubicBezTo>
                  <a:lnTo>
                    <a:pt x="438030" y="4828"/>
                  </a:lnTo>
                  <a:cubicBezTo>
                    <a:pt x="441571" y="4828"/>
                    <a:pt x="444467" y="7724"/>
                    <a:pt x="444467" y="11265"/>
                  </a:cubicBezTo>
                  <a:lnTo>
                    <a:pt x="444467" y="291591"/>
                  </a:lnTo>
                  <a:cubicBezTo>
                    <a:pt x="444467" y="295131"/>
                    <a:pt x="441571" y="298028"/>
                    <a:pt x="438030" y="298028"/>
                  </a:cubicBez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21" name="Freeform: Shape 153">
              <a:extLst>
                <a:ext uri="{FF2B5EF4-FFF2-40B4-BE49-F238E27FC236}">
                  <a16:creationId xmlns:a16="http://schemas.microsoft.com/office/drawing/2014/main" id="{32C58A01-E2D3-0746-84C8-F71751E69978}"/>
                </a:ext>
              </a:extLst>
            </p:cNvPr>
            <p:cNvSpPr/>
            <p:nvPr/>
          </p:nvSpPr>
          <p:spPr>
            <a:xfrm>
              <a:off x="11208691" y="1171332"/>
              <a:ext cx="154485" cy="154485"/>
            </a:xfrm>
            <a:custGeom>
              <a:avLst/>
              <a:gdLst>
                <a:gd name="connsiteX0" fmla="*/ 151589 w 154485"/>
                <a:gd name="connsiteY0" fmla="*/ 78208 h 154485"/>
                <a:gd name="connsiteX1" fmla="*/ 78208 w 154485"/>
                <a:gd name="connsiteY1" fmla="*/ 151589 h 154485"/>
                <a:gd name="connsiteX2" fmla="*/ 4828 w 154485"/>
                <a:gd name="connsiteY2" fmla="*/ 78208 h 154485"/>
                <a:gd name="connsiteX3" fmla="*/ 78208 w 154485"/>
                <a:gd name="connsiteY3" fmla="*/ 4828 h 154485"/>
                <a:gd name="connsiteX4" fmla="*/ 151589 w 154485"/>
                <a:gd name="connsiteY4" fmla="*/ 78208 h 154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85" h="154485">
                  <a:moveTo>
                    <a:pt x="151589" y="78208"/>
                  </a:moveTo>
                  <a:cubicBezTo>
                    <a:pt x="151589" y="118735"/>
                    <a:pt x="118735" y="151589"/>
                    <a:pt x="78208" y="151589"/>
                  </a:cubicBezTo>
                  <a:cubicBezTo>
                    <a:pt x="37681" y="151589"/>
                    <a:pt x="4828" y="118735"/>
                    <a:pt x="4828" y="78208"/>
                  </a:cubicBezTo>
                  <a:cubicBezTo>
                    <a:pt x="4828" y="37681"/>
                    <a:pt x="37681" y="4828"/>
                    <a:pt x="78208" y="4828"/>
                  </a:cubicBezTo>
                  <a:cubicBezTo>
                    <a:pt x="118735" y="4828"/>
                    <a:pt x="151589" y="37681"/>
                    <a:pt x="151589" y="78208"/>
                  </a:cubicBezTo>
                  <a:close/>
                </a:path>
              </a:pathLst>
            </a:custGeom>
            <a:noFill/>
            <a:ln w="12700" cap="flat">
              <a:solidFill>
                <a:schemeClr val="accent1"/>
              </a:solidFill>
              <a:prstDash val="solid"/>
              <a:miter/>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122" name="Freeform: Shape 154">
              <a:extLst>
                <a:ext uri="{FF2B5EF4-FFF2-40B4-BE49-F238E27FC236}">
                  <a16:creationId xmlns:a16="http://schemas.microsoft.com/office/drawing/2014/main" id="{496727F0-9EC6-F041-B885-0D72B693D599}"/>
                </a:ext>
              </a:extLst>
            </p:cNvPr>
            <p:cNvSpPr/>
            <p:nvPr/>
          </p:nvSpPr>
          <p:spPr>
            <a:xfrm>
              <a:off x="11255359" y="1199976"/>
              <a:ext cx="83680" cy="96553"/>
            </a:xfrm>
            <a:custGeom>
              <a:avLst/>
              <a:gdLst>
                <a:gd name="connsiteX0" fmla="*/ 4828 w 83679"/>
                <a:gd name="connsiteY0" fmla="*/ 93979 h 96553"/>
                <a:gd name="connsiteX1" fmla="*/ 4828 w 83679"/>
                <a:gd name="connsiteY1" fmla="*/ 4828 h 96553"/>
                <a:gd name="connsiteX2" fmla="*/ 81749 w 83679"/>
                <a:gd name="connsiteY2" fmla="*/ 49242 h 96553"/>
                <a:gd name="connsiteX3" fmla="*/ 4828 w 83679"/>
                <a:gd name="connsiteY3" fmla="*/ 93979 h 96553"/>
              </a:gdLst>
              <a:ahLst/>
              <a:cxnLst>
                <a:cxn ang="0">
                  <a:pos x="connsiteX0" y="connsiteY0"/>
                </a:cxn>
                <a:cxn ang="0">
                  <a:pos x="connsiteX1" y="connsiteY1"/>
                </a:cxn>
                <a:cxn ang="0">
                  <a:pos x="connsiteX2" y="connsiteY2"/>
                </a:cxn>
                <a:cxn ang="0">
                  <a:pos x="connsiteX3" y="connsiteY3"/>
                </a:cxn>
              </a:cxnLst>
              <a:rect l="l" t="t" r="r" b="b"/>
              <a:pathLst>
                <a:path w="83679" h="96553">
                  <a:moveTo>
                    <a:pt x="4828" y="93979"/>
                  </a:moveTo>
                  <a:lnTo>
                    <a:pt x="4828" y="4828"/>
                  </a:lnTo>
                  <a:lnTo>
                    <a:pt x="81749" y="49242"/>
                  </a:lnTo>
                  <a:lnTo>
                    <a:pt x="4828" y="93979"/>
                  </a:ln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123" name="Freeform: Shape 155">
              <a:extLst>
                <a:ext uri="{FF2B5EF4-FFF2-40B4-BE49-F238E27FC236}">
                  <a16:creationId xmlns:a16="http://schemas.microsoft.com/office/drawing/2014/main" id="{4615B8EB-A513-E848-BB61-6083EC8EB465}"/>
                </a:ext>
              </a:extLst>
            </p:cNvPr>
            <p:cNvSpPr/>
            <p:nvPr/>
          </p:nvSpPr>
          <p:spPr>
            <a:xfrm>
              <a:off x="11092184" y="1347703"/>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24" name="Freeform: Shape 156">
              <a:extLst>
                <a:ext uri="{FF2B5EF4-FFF2-40B4-BE49-F238E27FC236}">
                  <a16:creationId xmlns:a16="http://schemas.microsoft.com/office/drawing/2014/main" id="{0E2EDFC4-347B-994A-AAF8-929B85F00B50}"/>
                </a:ext>
              </a:extLst>
            </p:cNvPr>
            <p:cNvSpPr/>
            <p:nvPr/>
          </p:nvSpPr>
          <p:spPr>
            <a:xfrm>
              <a:off x="11136920" y="1347703"/>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25" name="Freeform: Shape 157">
              <a:extLst>
                <a:ext uri="{FF2B5EF4-FFF2-40B4-BE49-F238E27FC236}">
                  <a16:creationId xmlns:a16="http://schemas.microsoft.com/office/drawing/2014/main" id="{03EF8C3E-918A-264F-983A-362753F0C6E3}"/>
                </a:ext>
              </a:extLst>
            </p:cNvPr>
            <p:cNvSpPr/>
            <p:nvPr/>
          </p:nvSpPr>
          <p:spPr>
            <a:xfrm>
              <a:off x="11182300" y="1347703"/>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26" name="Freeform: Shape 158">
              <a:extLst>
                <a:ext uri="{FF2B5EF4-FFF2-40B4-BE49-F238E27FC236}">
                  <a16:creationId xmlns:a16="http://schemas.microsoft.com/office/drawing/2014/main" id="{AFD65897-5B45-3E47-A7FD-A0E7FA208F3E}"/>
                </a:ext>
              </a:extLst>
            </p:cNvPr>
            <p:cNvSpPr/>
            <p:nvPr/>
          </p:nvSpPr>
          <p:spPr>
            <a:xfrm>
              <a:off x="11226715" y="1347703"/>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27" name="Freeform: Shape 159">
              <a:extLst>
                <a:ext uri="{FF2B5EF4-FFF2-40B4-BE49-F238E27FC236}">
                  <a16:creationId xmlns:a16="http://schemas.microsoft.com/office/drawing/2014/main" id="{9DA71625-A804-1F49-8409-C82E3CD23998}"/>
                </a:ext>
              </a:extLst>
            </p:cNvPr>
            <p:cNvSpPr/>
            <p:nvPr/>
          </p:nvSpPr>
          <p:spPr>
            <a:xfrm>
              <a:off x="11271773" y="1347703"/>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28" name="Freeform: Shape 160">
              <a:extLst>
                <a:ext uri="{FF2B5EF4-FFF2-40B4-BE49-F238E27FC236}">
                  <a16:creationId xmlns:a16="http://schemas.microsoft.com/office/drawing/2014/main" id="{6372959C-C888-F446-92DB-E78F6ED679AF}"/>
                </a:ext>
              </a:extLst>
            </p:cNvPr>
            <p:cNvSpPr/>
            <p:nvPr/>
          </p:nvSpPr>
          <p:spPr>
            <a:xfrm>
              <a:off x="11316831" y="1347703"/>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29" name="Freeform: Shape 161">
              <a:extLst>
                <a:ext uri="{FF2B5EF4-FFF2-40B4-BE49-F238E27FC236}">
                  <a16:creationId xmlns:a16="http://schemas.microsoft.com/office/drawing/2014/main" id="{EF3E08DE-AE35-1F4B-8D17-C8DB76DDEAA3}"/>
                </a:ext>
              </a:extLst>
            </p:cNvPr>
            <p:cNvSpPr/>
            <p:nvPr/>
          </p:nvSpPr>
          <p:spPr>
            <a:xfrm>
              <a:off x="11361568" y="1347703"/>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30" name="Freeform: Shape 162">
              <a:extLst>
                <a:ext uri="{FF2B5EF4-FFF2-40B4-BE49-F238E27FC236}">
                  <a16:creationId xmlns:a16="http://schemas.microsoft.com/office/drawing/2014/main" id="{ED96E08D-2518-324F-A819-98E3E2194A85}"/>
                </a:ext>
              </a:extLst>
            </p:cNvPr>
            <p:cNvSpPr/>
            <p:nvPr/>
          </p:nvSpPr>
          <p:spPr>
            <a:xfrm>
              <a:off x="11406304" y="1347703"/>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31" name="Freeform: Shape 163">
              <a:extLst>
                <a:ext uri="{FF2B5EF4-FFF2-40B4-BE49-F238E27FC236}">
                  <a16:creationId xmlns:a16="http://schemas.microsoft.com/office/drawing/2014/main" id="{C12D0BDD-B272-314F-B219-168ABC652622}"/>
                </a:ext>
              </a:extLst>
            </p:cNvPr>
            <p:cNvSpPr/>
            <p:nvPr/>
          </p:nvSpPr>
          <p:spPr>
            <a:xfrm>
              <a:off x="11451684" y="1347703"/>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32" name="Freeform: Shape 164">
              <a:extLst>
                <a:ext uri="{FF2B5EF4-FFF2-40B4-BE49-F238E27FC236}">
                  <a16:creationId xmlns:a16="http://schemas.microsoft.com/office/drawing/2014/main" id="{80DE60F9-1CE5-B34B-9AF6-6A0DC44855D2}"/>
                </a:ext>
              </a:extLst>
            </p:cNvPr>
            <p:cNvSpPr/>
            <p:nvPr/>
          </p:nvSpPr>
          <p:spPr>
            <a:xfrm>
              <a:off x="11092184" y="1121768"/>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33" name="Freeform: Shape 165">
              <a:extLst>
                <a:ext uri="{FF2B5EF4-FFF2-40B4-BE49-F238E27FC236}">
                  <a16:creationId xmlns:a16="http://schemas.microsoft.com/office/drawing/2014/main" id="{045A842B-ED25-7A4B-8D2D-E802931FDE4B}"/>
                </a:ext>
              </a:extLst>
            </p:cNvPr>
            <p:cNvSpPr/>
            <p:nvPr/>
          </p:nvSpPr>
          <p:spPr>
            <a:xfrm>
              <a:off x="11136920" y="1121768"/>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34" name="Freeform: Shape 166">
              <a:extLst>
                <a:ext uri="{FF2B5EF4-FFF2-40B4-BE49-F238E27FC236}">
                  <a16:creationId xmlns:a16="http://schemas.microsoft.com/office/drawing/2014/main" id="{DF513F90-6AF3-2040-9659-400E4CEBA9F3}"/>
                </a:ext>
              </a:extLst>
            </p:cNvPr>
            <p:cNvSpPr/>
            <p:nvPr/>
          </p:nvSpPr>
          <p:spPr>
            <a:xfrm>
              <a:off x="11182300" y="1121768"/>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35" name="Freeform: Shape 167">
              <a:extLst>
                <a:ext uri="{FF2B5EF4-FFF2-40B4-BE49-F238E27FC236}">
                  <a16:creationId xmlns:a16="http://schemas.microsoft.com/office/drawing/2014/main" id="{ACA52C26-71A3-D745-8225-FB3EF8CD233D}"/>
                </a:ext>
              </a:extLst>
            </p:cNvPr>
            <p:cNvSpPr/>
            <p:nvPr/>
          </p:nvSpPr>
          <p:spPr>
            <a:xfrm>
              <a:off x="11226715" y="1121768"/>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36" name="Freeform: Shape 168">
              <a:extLst>
                <a:ext uri="{FF2B5EF4-FFF2-40B4-BE49-F238E27FC236}">
                  <a16:creationId xmlns:a16="http://schemas.microsoft.com/office/drawing/2014/main" id="{AF67C0FB-5E74-DC40-AFE0-DA0176B2B031}"/>
                </a:ext>
              </a:extLst>
            </p:cNvPr>
            <p:cNvSpPr/>
            <p:nvPr/>
          </p:nvSpPr>
          <p:spPr>
            <a:xfrm>
              <a:off x="11271773" y="1121768"/>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37" name="Freeform: Shape 169">
              <a:extLst>
                <a:ext uri="{FF2B5EF4-FFF2-40B4-BE49-F238E27FC236}">
                  <a16:creationId xmlns:a16="http://schemas.microsoft.com/office/drawing/2014/main" id="{8B2064A6-CDC2-2C47-87CB-DD369F38B4D2}"/>
                </a:ext>
              </a:extLst>
            </p:cNvPr>
            <p:cNvSpPr/>
            <p:nvPr/>
          </p:nvSpPr>
          <p:spPr>
            <a:xfrm>
              <a:off x="11316831" y="1121768"/>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38" name="Freeform: Shape 170">
              <a:extLst>
                <a:ext uri="{FF2B5EF4-FFF2-40B4-BE49-F238E27FC236}">
                  <a16:creationId xmlns:a16="http://schemas.microsoft.com/office/drawing/2014/main" id="{04856F72-82EF-E442-97C0-36C1FB53F3ED}"/>
                </a:ext>
              </a:extLst>
            </p:cNvPr>
            <p:cNvSpPr/>
            <p:nvPr/>
          </p:nvSpPr>
          <p:spPr>
            <a:xfrm>
              <a:off x="11361568" y="1121768"/>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39" name="Freeform: Shape 171">
              <a:extLst>
                <a:ext uri="{FF2B5EF4-FFF2-40B4-BE49-F238E27FC236}">
                  <a16:creationId xmlns:a16="http://schemas.microsoft.com/office/drawing/2014/main" id="{EFF9B620-CE8B-774E-B302-405F6CF0589D}"/>
                </a:ext>
              </a:extLst>
            </p:cNvPr>
            <p:cNvSpPr/>
            <p:nvPr/>
          </p:nvSpPr>
          <p:spPr>
            <a:xfrm>
              <a:off x="11406304" y="1121768"/>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40" name="Freeform: Shape 172">
              <a:extLst>
                <a:ext uri="{FF2B5EF4-FFF2-40B4-BE49-F238E27FC236}">
                  <a16:creationId xmlns:a16="http://schemas.microsoft.com/office/drawing/2014/main" id="{140A9DC7-7E01-6345-8FA1-0BC6DD9E3DC1}"/>
                </a:ext>
              </a:extLst>
            </p:cNvPr>
            <p:cNvSpPr/>
            <p:nvPr/>
          </p:nvSpPr>
          <p:spPr>
            <a:xfrm>
              <a:off x="11451684" y="1121768"/>
              <a:ext cx="28966" cy="28966"/>
            </a:xfrm>
            <a:custGeom>
              <a:avLst/>
              <a:gdLst>
                <a:gd name="connsiteX0" fmla="*/ 4828 w 28966"/>
                <a:gd name="connsiteY0" fmla="*/ 4828 h 28966"/>
                <a:gd name="connsiteX1" fmla="*/ 25426 w 28966"/>
                <a:gd name="connsiteY1" fmla="*/ 4828 h 28966"/>
                <a:gd name="connsiteX2" fmla="*/ 25426 w 28966"/>
                <a:gd name="connsiteY2" fmla="*/ 25426 h 28966"/>
                <a:gd name="connsiteX3" fmla="*/ 4828 w 28966"/>
                <a:gd name="connsiteY3" fmla="*/ 25426 h 28966"/>
              </a:gdLst>
              <a:ahLst/>
              <a:cxnLst>
                <a:cxn ang="0">
                  <a:pos x="connsiteX0" y="connsiteY0"/>
                </a:cxn>
                <a:cxn ang="0">
                  <a:pos x="connsiteX1" y="connsiteY1"/>
                </a:cxn>
                <a:cxn ang="0">
                  <a:pos x="connsiteX2" y="connsiteY2"/>
                </a:cxn>
                <a:cxn ang="0">
                  <a:pos x="connsiteX3" y="connsiteY3"/>
                </a:cxn>
              </a:cxnLst>
              <a:rect l="l" t="t" r="r" b="b"/>
              <a:pathLst>
                <a:path w="28966" h="28966">
                  <a:moveTo>
                    <a:pt x="4828" y="4828"/>
                  </a:moveTo>
                  <a:lnTo>
                    <a:pt x="25426" y="4828"/>
                  </a:lnTo>
                  <a:lnTo>
                    <a:pt x="25426" y="25426"/>
                  </a:lnTo>
                  <a:lnTo>
                    <a:pt x="4828" y="25426"/>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grpSp>
      <p:grpSp>
        <p:nvGrpSpPr>
          <p:cNvPr id="141" name="Group 140">
            <a:extLst>
              <a:ext uri="{FF2B5EF4-FFF2-40B4-BE49-F238E27FC236}">
                <a16:creationId xmlns:a16="http://schemas.microsoft.com/office/drawing/2014/main" id="{C789CF5C-50C4-0E43-95E8-D7F970B280D7}"/>
              </a:ext>
            </a:extLst>
          </p:cNvPr>
          <p:cNvGrpSpPr/>
          <p:nvPr/>
        </p:nvGrpSpPr>
        <p:grpSpPr>
          <a:xfrm>
            <a:off x="1942389" y="2562194"/>
            <a:ext cx="767696" cy="546718"/>
            <a:chOff x="10086213" y="329380"/>
            <a:chExt cx="575772" cy="410038"/>
          </a:xfrm>
        </p:grpSpPr>
        <p:sp>
          <p:nvSpPr>
            <p:cNvPr id="142" name="Freeform: Shape 202">
              <a:extLst>
                <a:ext uri="{FF2B5EF4-FFF2-40B4-BE49-F238E27FC236}">
                  <a16:creationId xmlns:a16="http://schemas.microsoft.com/office/drawing/2014/main" id="{031C932D-B8E3-B24F-AC29-6ADF21BCA771}"/>
                </a:ext>
              </a:extLst>
            </p:cNvPr>
            <p:cNvSpPr/>
            <p:nvPr/>
          </p:nvSpPr>
          <p:spPr>
            <a:xfrm>
              <a:off x="10171663" y="536495"/>
              <a:ext cx="16092" cy="16092"/>
            </a:xfrm>
            <a:custGeom>
              <a:avLst/>
              <a:gdLst>
                <a:gd name="connsiteX0" fmla="*/ 16575 w 16092"/>
                <a:gd name="connsiteY0" fmla="*/ 9494 h 16092"/>
                <a:gd name="connsiteX1" fmla="*/ 9494 w 16092"/>
                <a:gd name="connsiteY1" fmla="*/ 16575 h 16092"/>
                <a:gd name="connsiteX2" fmla="*/ 2414 w 16092"/>
                <a:gd name="connsiteY2" fmla="*/ 9494 h 16092"/>
                <a:gd name="connsiteX3" fmla="*/ 9494 w 16092"/>
                <a:gd name="connsiteY3" fmla="*/ 2414 h 16092"/>
                <a:gd name="connsiteX4" fmla="*/ 16575 w 16092"/>
                <a:gd name="connsiteY4" fmla="*/ 9494 h 1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2" h="16092">
                  <a:moveTo>
                    <a:pt x="16575" y="9494"/>
                  </a:moveTo>
                  <a:cubicBezTo>
                    <a:pt x="16575" y="13405"/>
                    <a:pt x="13405" y="16575"/>
                    <a:pt x="9494" y="16575"/>
                  </a:cubicBezTo>
                  <a:cubicBezTo>
                    <a:pt x="5584" y="16575"/>
                    <a:pt x="2414" y="13405"/>
                    <a:pt x="2414" y="9494"/>
                  </a:cubicBezTo>
                  <a:cubicBezTo>
                    <a:pt x="2414" y="5584"/>
                    <a:pt x="5584" y="2414"/>
                    <a:pt x="9494" y="2414"/>
                  </a:cubicBezTo>
                  <a:cubicBezTo>
                    <a:pt x="13405" y="2414"/>
                    <a:pt x="16575" y="5584"/>
                    <a:pt x="16575" y="9494"/>
                  </a:cubicBezTo>
                  <a:close/>
                </a:path>
              </a:pathLst>
            </a:custGeom>
            <a:solidFill>
              <a:srgbClr val="232F3E"/>
            </a:solidFill>
            <a:ln w="12700" cap="flat">
              <a:solidFill>
                <a:schemeClr val="bg1"/>
              </a:solidFill>
              <a:prstDash val="solid"/>
              <a:miter/>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43" name="Freeform: Shape 203">
              <a:extLst>
                <a:ext uri="{FF2B5EF4-FFF2-40B4-BE49-F238E27FC236}">
                  <a16:creationId xmlns:a16="http://schemas.microsoft.com/office/drawing/2014/main" id="{0540FB47-EA48-664F-A4DC-BB857346542D}"/>
                </a:ext>
              </a:extLst>
            </p:cNvPr>
            <p:cNvSpPr/>
            <p:nvPr/>
          </p:nvSpPr>
          <p:spPr>
            <a:xfrm>
              <a:off x="10171663" y="489184"/>
              <a:ext cx="16092" cy="16092"/>
            </a:xfrm>
            <a:custGeom>
              <a:avLst/>
              <a:gdLst>
                <a:gd name="connsiteX0" fmla="*/ 16575 w 16092"/>
                <a:gd name="connsiteY0" fmla="*/ 9494 h 16092"/>
                <a:gd name="connsiteX1" fmla="*/ 9494 w 16092"/>
                <a:gd name="connsiteY1" fmla="*/ 16575 h 16092"/>
                <a:gd name="connsiteX2" fmla="*/ 2414 w 16092"/>
                <a:gd name="connsiteY2" fmla="*/ 9494 h 16092"/>
                <a:gd name="connsiteX3" fmla="*/ 9494 w 16092"/>
                <a:gd name="connsiteY3" fmla="*/ 2414 h 16092"/>
                <a:gd name="connsiteX4" fmla="*/ 16575 w 16092"/>
                <a:gd name="connsiteY4" fmla="*/ 9494 h 1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2" h="16092">
                  <a:moveTo>
                    <a:pt x="16575" y="9494"/>
                  </a:moveTo>
                  <a:cubicBezTo>
                    <a:pt x="16575" y="13405"/>
                    <a:pt x="13405" y="16575"/>
                    <a:pt x="9494" y="16575"/>
                  </a:cubicBezTo>
                  <a:cubicBezTo>
                    <a:pt x="5584" y="16575"/>
                    <a:pt x="2414" y="13405"/>
                    <a:pt x="2414" y="9494"/>
                  </a:cubicBezTo>
                  <a:cubicBezTo>
                    <a:pt x="2414" y="5584"/>
                    <a:pt x="5584" y="2414"/>
                    <a:pt x="9494" y="2414"/>
                  </a:cubicBezTo>
                  <a:cubicBezTo>
                    <a:pt x="13405" y="2414"/>
                    <a:pt x="16575" y="5584"/>
                    <a:pt x="16575" y="9494"/>
                  </a:cubicBezTo>
                  <a:close/>
                </a:path>
              </a:pathLst>
            </a:custGeom>
            <a:solidFill>
              <a:srgbClr val="232F3E"/>
            </a:solidFill>
            <a:ln w="12700" cap="flat">
              <a:solidFill>
                <a:schemeClr val="bg1"/>
              </a:solidFill>
              <a:prstDash val="solid"/>
              <a:miter/>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44" name="Freeform: Shape 204">
              <a:extLst>
                <a:ext uri="{FF2B5EF4-FFF2-40B4-BE49-F238E27FC236}">
                  <a16:creationId xmlns:a16="http://schemas.microsoft.com/office/drawing/2014/main" id="{E71A1AF6-E97D-0547-91D0-F337112A4D49}"/>
                </a:ext>
              </a:extLst>
            </p:cNvPr>
            <p:cNvSpPr/>
            <p:nvPr/>
          </p:nvSpPr>
          <p:spPr>
            <a:xfrm>
              <a:off x="10171663" y="580587"/>
              <a:ext cx="16092" cy="16092"/>
            </a:xfrm>
            <a:custGeom>
              <a:avLst/>
              <a:gdLst>
                <a:gd name="connsiteX0" fmla="*/ 16575 w 16092"/>
                <a:gd name="connsiteY0" fmla="*/ 9494 h 16092"/>
                <a:gd name="connsiteX1" fmla="*/ 9494 w 16092"/>
                <a:gd name="connsiteY1" fmla="*/ 16575 h 16092"/>
                <a:gd name="connsiteX2" fmla="*/ 2414 w 16092"/>
                <a:gd name="connsiteY2" fmla="*/ 9494 h 16092"/>
                <a:gd name="connsiteX3" fmla="*/ 9494 w 16092"/>
                <a:gd name="connsiteY3" fmla="*/ 2414 h 16092"/>
                <a:gd name="connsiteX4" fmla="*/ 16575 w 16092"/>
                <a:gd name="connsiteY4" fmla="*/ 9494 h 1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2" h="16092">
                  <a:moveTo>
                    <a:pt x="16575" y="9494"/>
                  </a:moveTo>
                  <a:cubicBezTo>
                    <a:pt x="16575" y="13405"/>
                    <a:pt x="13405" y="16575"/>
                    <a:pt x="9494" y="16575"/>
                  </a:cubicBezTo>
                  <a:cubicBezTo>
                    <a:pt x="5584" y="16575"/>
                    <a:pt x="2414" y="13405"/>
                    <a:pt x="2414" y="9494"/>
                  </a:cubicBezTo>
                  <a:cubicBezTo>
                    <a:pt x="2414" y="5584"/>
                    <a:pt x="5584" y="2414"/>
                    <a:pt x="9494" y="2414"/>
                  </a:cubicBezTo>
                  <a:cubicBezTo>
                    <a:pt x="13405" y="2414"/>
                    <a:pt x="16575" y="5584"/>
                    <a:pt x="16575" y="9494"/>
                  </a:cubicBezTo>
                  <a:close/>
                </a:path>
              </a:pathLst>
            </a:custGeom>
            <a:solidFill>
              <a:srgbClr val="232F3E"/>
            </a:solidFill>
            <a:ln w="12700" cap="flat">
              <a:solidFill>
                <a:schemeClr val="bg1"/>
              </a:solidFill>
              <a:prstDash val="solid"/>
              <a:miter/>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45" name="Freeform: Shape 205">
              <a:extLst>
                <a:ext uri="{FF2B5EF4-FFF2-40B4-BE49-F238E27FC236}">
                  <a16:creationId xmlns:a16="http://schemas.microsoft.com/office/drawing/2014/main" id="{9B0047DA-2A33-D240-BBFB-C44514787D47}"/>
                </a:ext>
              </a:extLst>
            </p:cNvPr>
            <p:cNvSpPr/>
            <p:nvPr/>
          </p:nvSpPr>
          <p:spPr>
            <a:xfrm>
              <a:off x="10165701" y="433979"/>
              <a:ext cx="119082" cy="28966"/>
            </a:xfrm>
            <a:custGeom>
              <a:avLst/>
              <a:gdLst>
                <a:gd name="connsiteX0" fmla="*/ 1617 w 119082"/>
                <a:gd name="connsiteY0" fmla="*/ 1617 h 28966"/>
                <a:gd name="connsiteX1" fmla="*/ 118125 w 119082"/>
                <a:gd name="connsiteY1" fmla="*/ 1617 h 28966"/>
                <a:gd name="connsiteX2" fmla="*/ 118125 w 119082"/>
                <a:gd name="connsiteY2" fmla="*/ 29618 h 28966"/>
                <a:gd name="connsiteX3" fmla="*/ 1617 w 119082"/>
                <a:gd name="connsiteY3" fmla="*/ 29618 h 28966"/>
              </a:gdLst>
              <a:ahLst/>
              <a:cxnLst>
                <a:cxn ang="0">
                  <a:pos x="connsiteX0" y="connsiteY0"/>
                </a:cxn>
                <a:cxn ang="0">
                  <a:pos x="connsiteX1" y="connsiteY1"/>
                </a:cxn>
                <a:cxn ang="0">
                  <a:pos x="connsiteX2" y="connsiteY2"/>
                </a:cxn>
                <a:cxn ang="0">
                  <a:pos x="connsiteX3" y="connsiteY3"/>
                </a:cxn>
              </a:cxnLst>
              <a:rect l="l" t="t" r="r" b="b"/>
              <a:pathLst>
                <a:path w="119082" h="28966">
                  <a:moveTo>
                    <a:pt x="1617" y="1617"/>
                  </a:moveTo>
                  <a:lnTo>
                    <a:pt x="118125" y="1617"/>
                  </a:lnTo>
                  <a:lnTo>
                    <a:pt x="118125" y="29618"/>
                  </a:lnTo>
                  <a:lnTo>
                    <a:pt x="1617" y="29618"/>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46" name="Freeform: Shape 206">
              <a:extLst>
                <a:ext uri="{FF2B5EF4-FFF2-40B4-BE49-F238E27FC236}">
                  <a16:creationId xmlns:a16="http://schemas.microsoft.com/office/drawing/2014/main" id="{BF77F8CA-00EF-F14F-92DD-C904F22045E9}"/>
                </a:ext>
              </a:extLst>
            </p:cNvPr>
            <p:cNvSpPr/>
            <p:nvPr/>
          </p:nvSpPr>
          <p:spPr>
            <a:xfrm>
              <a:off x="10374256" y="578166"/>
              <a:ext cx="138393" cy="74024"/>
            </a:xfrm>
            <a:custGeom>
              <a:avLst/>
              <a:gdLst>
                <a:gd name="connsiteX0" fmla="*/ 1939 w 138393"/>
                <a:gd name="connsiteY0" fmla="*/ 71458 h 74024"/>
                <a:gd name="connsiteX1" fmla="*/ 1617 w 138393"/>
                <a:gd name="connsiteY1" fmla="*/ 68561 h 74024"/>
                <a:gd name="connsiteX2" fmla="*/ 70170 w 138393"/>
                <a:gd name="connsiteY2" fmla="*/ 1617 h 74024"/>
                <a:gd name="connsiteX3" fmla="*/ 138723 w 138393"/>
                <a:gd name="connsiteY3" fmla="*/ 68561 h 74024"/>
                <a:gd name="connsiteX4" fmla="*/ 138401 w 138393"/>
                <a:gd name="connsiteY4" fmla="*/ 71458 h 74024"/>
                <a:gd name="connsiteX5" fmla="*/ 137757 w 138393"/>
                <a:gd name="connsiteY5" fmla="*/ 73389 h 74024"/>
                <a:gd name="connsiteX6" fmla="*/ 3226 w 138393"/>
                <a:gd name="connsiteY6" fmla="*/ 74354 h 74024"/>
                <a:gd name="connsiteX7" fmla="*/ 1939 w 138393"/>
                <a:gd name="connsiteY7" fmla="*/ 71458 h 7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3" h="74024">
                  <a:moveTo>
                    <a:pt x="1939" y="71458"/>
                  </a:moveTo>
                  <a:cubicBezTo>
                    <a:pt x="1617" y="70492"/>
                    <a:pt x="1617" y="69526"/>
                    <a:pt x="1617" y="68561"/>
                  </a:cubicBezTo>
                  <a:cubicBezTo>
                    <a:pt x="2261" y="31549"/>
                    <a:pt x="32836" y="1617"/>
                    <a:pt x="70170" y="1617"/>
                  </a:cubicBezTo>
                  <a:cubicBezTo>
                    <a:pt x="107504" y="1617"/>
                    <a:pt x="137757" y="31549"/>
                    <a:pt x="138723" y="68561"/>
                  </a:cubicBezTo>
                  <a:cubicBezTo>
                    <a:pt x="138723" y="69526"/>
                    <a:pt x="138723" y="70492"/>
                    <a:pt x="138401" y="71458"/>
                  </a:cubicBezTo>
                  <a:lnTo>
                    <a:pt x="137757" y="73389"/>
                  </a:lnTo>
                  <a:lnTo>
                    <a:pt x="3226" y="74354"/>
                  </a:lnTo>
                  <a:lnTo>
                    <a:pt x="1939" y="71458"/>
                  </a:ln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47" name="Freeform: Shape 207">
              <a:extLst>
                <a:ext uri="{FF2B5EF4-FFF2-40B4-BE49-F238E27FC236}">
                  <a16:creationId xmlns:a16="http://schemas.microsoft.com/office/drawing/2014/main" id="{F653AF29-AC5E-E946-9610-C97AE5BCA56E}"/>
                </a:ext>
              </a:extLst>
            </p:cNvPr>
            <p:cNvSpPr/>
            <p:nvPr/>
          </p:nvSpPr>
          <p:spPr>
            <a:xfrm>
              <a:off x="10403544" y="498026"/>
              <a:ext cx="80461" cy="80461"/>
            </a:xfrm>
            <a:custGeom>
              <a:avLst/>
              <a:gdLst>
                <a:gd name="connsiteX0" fmla="*/ 80147 w 80461"/>
                <a:gd name="connsiteY0" fmla="*/ 40882 h 80461"/>
                <a:gd name="connsiteX1" fmla="*/ 40882 w 80461"/>
                <a:gd name="connsiteY1" fmla="*/ 80147 h 80461"/>
                <a:gd name="connsiteX2" fmla="*/ 1617 w 80461"/>
                <a:gd name="connsiteY2" fmla="*/ 40882 h 80461"/>
                <a:gd name="connsiteX3" fmla="*/ 40882 w 80461"/>
                <a:gd name="connsiteY3" fmla="*/ 1617 h 80461"/>
                <a:gd name="connsiteX4" fmla="*/ 80147 w 80461"/>
                <a:gd name="connsiteY4" fmla="*/ 40882 h 80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61" h="80461">
                  <a:moveTo>
                    <a:pt x="80147" y="40882"/>
                  </a:moveTo>
                  <a:cubicBezTo>
                    <a:pt x="80147" y="62568"/>
                    <a:pt x="62568" y="80147"/>
                    <a:pt x="40882" y="80147"/>
                  </a:cubicBezTo>
                  <a:cubicBezTo>
                    <a:pt x="19197" y="80147"/>
                    <a:pt x="1617" y="62568"/>
                    <a:pt x="1617" y="40882"/>
                  </a:cubicBezTo>
                  <a:cubicBezTo>
                    <a:pt x="1617" y="19197"/>
                    <a:pt x="19197" y="1617"/>
                    <a:pt x="40882" y="1617"/>
                  </a:cubicBezTo>
                  <a:cubicBezTo>
                    <a:pt x="62568" y="1617"/>
                    <a:pt x="80147" y="19197"/>
                    <a:pt x="80147" y="40882"/>
                  </a:cubicBez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48" name="Freeform: Shape 208">
              <a:extLst>
                <a:ext uri="{FF2B5EF4-FFF2-40B4-BE49-F238E27FC236}">
                  <a16:creationId xmlns:a16="http://schemas.microsoft.com/office/drawing/2014/main" id="{AD511DC8-876E-2E42-9014-162B7B9C1E94}"/>
                </a:ext>
              </a:extLst>
            </p:cNvPr>
            <p:cNvSpPr/>
            <p:nvPr/>
          </p:nvSpPr>
          <p:spPr>
            <a:xfrm>
              <a:off x="10385842" y="524739"/>
              <a:ext cx="19311" cy="28966"/>
            </a:xfrm>
            <a:custGeom>
              <a:avLst/>
              <a:gdLst>
                <a:gd name="connsiteX0" fmla="*/ 17388 w 19310"/>
                <a:gd name="connsiteY0" fmla="*/ 29618 h 28966"/>
                <a:gd name="connsiteX1" fmla="*/ 2905 w 19310"/>
                <a:gd name="connsiteY1" fmla="*/ 29618 h 28966"/>
                <a:gd name="connsiteX2" fmla="*/ 1617 w 19310"/>
                <a:gd name="connsiteY2" fmla="*/ 28330 h 28966"/>
                <a:gd name="connsiteX3" fmla="*/ 1617 w 19310"/>
                <a:gd name="connsiteY3" fmla="*/ 2905 h 28966"/>
                <a:gd name="connsiteX4" fmla="*/ 2905 w 19310"/>
                <a:gd name="connsiteY4" fmla="*/ 1617 h 28966"/>
                <a:gd name="connsiteX5" fmla="*/ 17388 w 19310"/>
                <a:gd name="connsiteY5" fmla="*/ 1617 h 28966"/>
                <a:gd name="connsiteX6" fmla="*/ 18675 w 19310"/>
                <a:gd name="connsiteY6" fmla="*/ 2905 h 28966"/>
                <a:gd name="connsiteX7" fmla="*/ 18675 w 19310"/>
                <a:gd name="connsiteY7" fmla="*/ 28330 h 28966"/>
                <a:gd name="connsiteX8" fmla="*/ 17388 w 19310"/>
                <a:gd name="connsiteY8" fmla="*/ 29618 h 2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0" h="28966">
                  <a:moveTo>
                    <a:pt x="17388" y="29618"/>
                  </a:moveTo>
                  <a:lnTo>
                    <a:pt x="2905" y="29618"/>
                  </a:lnTo>
                  <a:cubicBezTo>
                    <a:pt x="2261" y="29618"/>
                    <a:pt x="1617" y="28974"/>
                    <a:pt x="1617" y="28330"/>
                  </a:cubicBezTo>
                  <a:lnTo>
                    <a:pt x="1617" y="2905"/>
                  </a:lnTo>
                  <a:cubicBezTo>
                    <a:pt x="1617" y="2261"/>
                    <a:pt x="2261" y="1617"/>
                    <a:pt x="2905" y="1617"/>
                  </a:cubicBezTo>
                  <a:lnTo>
                    <a:pt x="17388" y="1617"/>
                  </a:lnTo>
                  <a:cubicBezTo>
                    <a:pt x="18031" y="1617"/>
                    <a:pt x="18675" y="2261"/>
                    <a:pt x="18675" y="2905"/>
                  </a:cubicBezTo>
                  <a:lnTo>
                    <a:pt x="18675" y="28330"/>
                  </a:lnTo>
                  <a:cubicBezTo>
                    <a:pt x="18675" y="28974"/>
                    <a:pt x="18031" y="29618"/>
                    <a:pt x="17388" y="29618"/>
                  </a:cubicBezTo>
                  <a:close/>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49" name="Freeform: Shape 209">
              <a:extLst>
                <a:ext uri="{FF2B5EF4-FFF2-40B4-BE49-F238E27FC236}">
                  <a16:creationId xmlns:a16="http://schemas.microsoft.com/office/drawing/2014/main" id="{B2B2773D-3D4A-7D48-87AD-553F670522AF}"/>
                </a:ext>
              </a:extLst>
            </p:cNvPr>
            <p:cNvSpPr/>
            <p:nvPr/>
          </p:nvSpPr>
          <p:spPr>
            <a:xfrm>
              <a:off x="10404188" y="545016"/>
              <a:ext cx="32184" cy="12874"/>
            </a:xfrm>
            <a:custGeom>
              <a:avLst/>
              <a:gdLst>
                <a:gd name="connsiteX0" fmla="*/ 1617 w 32184"/>
                <a:gd name="connsiteY0" fmla="*/ 1617 h 12873"/>
                <a:gd name="connsiteX1" fmla="*/ 30583 w 32184"/>
                <a:gd name="connsiteY1" fmla="*/ 14169 h 12873"/>
              </a:gdLst>
              <a:ahLst/>
              <a:cxnLst>
                <a:cxn ang="0">
                  <a:pos x="connsiteX0" y="connsiteY0"/>
                </a:cxn>
                <a:cxn ang="0">
                  <a:pos x="connsiteX1" y="connsiteY1"/>
                </a:cxn>
              </a:cxnLst>
              <a:rect l="l" t="t" r="r" b="b"/>
              <a:pathLst>
                <a:path w="32184" h="12873">
                  <a:moveTo>
                    <a:pt x="1617" y="1617"/>
                  </a:moveTo>
                  <a:cubicBezTo>
                    <a:pt x="1617" y="1617"/>
                    <a:pt x="12882" y="11273"/>
                    <a:pt x="30583" y="14169"/>
                  </a:cubicBez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50" name="Freeform: Shape 210">
              <a:extLst>
                <a:ext uri="{FF2B5EF4-FFF2-40B4-BE49-F238E27FC236}">
                  <a16:creationId xmlns:a16="http://schemas.microsoft.com/office/drawing/2014/main" id="{179B6DB6-13D2-2245-916F-8E4907FC979E}"/>
                </a:ext>
              </a:extLst>
            </p:cNvPr>
            <p:cNvSpPr/>
            <p:nvPr/>
          </p:nvSpPr>
          <p:spPr>
            <a:xfrm>
              <a:off x="10430100" y="549364"/>
              <a:ext cx="16092" cy="16092"/>
            </a:xfrm>
            <a:custGeom>
              <a:avLst/>
              <a:gdLst>
                <a:gd name="connsiteX0" fmla="*/ 17545 w 16092"/>
                <a:gd name="connsiteY0" fmla="*/ 9177 h 16092"/>
                <a:gd name="connsiteX1" fmla="*/ 9177 w 16092"/>
                <a:gd name="connsiteY1" fmla="*/ 17545 h 16092"/>
                <a:gd name="connsiteX2" fmla="*/ 809 w 16092"/>
                <a:gd name="connsiteY2" fmla="*/ 9177 h 16092"/>
                <a:gd name="connsiteX3" fmla="*/ 9177 w 16092"/>
                <a:gd name="connsiteY3" fmla="*/ 809 h 16092"/>
                <a:gd name="connsiteX4" fmla="*/ 17545 w 16092"/>
                <a:gd name="connsiteY4" fmla="*/ 9177 h 1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2" h="16092">
                  <a:moveTo>
                    <a:pt x="17545" y="9177"/>
                  </a:moveTo>
                  <a:cubicBezTo>
                    <a:pt x="17545" y="13798"/>
                    <a:pt x="13798" y="17545"/>
                    <a:pt x="9177" y="17545"/>
                  </a:cubicBezTo>
                  <a:cubicBezTo>
                    <a:pt x="4555" y="17545"/>
                    <a:pt x="809" y="13798"/>
                    <a:pt x="809" y="9177"/>
                  </a:cubicBezTo>
                  <a:cubicBezTo>
                    <a:pt x="809" y="4555"/>
                    <a:pt x="4555" y="809"/>
                    <a:pt x="9177" y="809"/>
                  </a:cubicBezTo>
                  <a:cubicBezTo>
                    <a:pt x="13798" y="809"/>
                    <a:pt x="17545" y="4555"/>
                    <a:pt x="17545" y="9177"/>
                  </a:cubicBezTo>
                  <a:close/>
                </a:path>
              </a:pathLst>
            </a:custGeom>
            <a:solidFill>
              <a:srgbClr val="232F3E"/>
            </a:solidFill>
            <a:ln w="12700" cap="flat">
              <a:solidFill>
                <a:schemeClr val="bg1"/>
              </a:solidFill>
              <a:prstDash val="solid"/>
              <a:miter/>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51" name="Freeform: Shape 211">
              <a:extLst>
                <a:ext uri="{FF2B5EF4-FFF2-40B4-BE49-F238E27FC236}">
                  <a16:creationId xmlns:a16="http://schemas.microsoft.com/office/drawing/2014/main" id="{127D305F-86AF-1342-8F4F-0BB62A6631F9}"/>
                </a:ext>
              </a:extLst>
            </p:cNvPr>
            <p:cNvSpPr/>
            <p:nvPr/>
          </p:nvSpPr>
          <p:spPr>
            <a:xfrm>
              <a:off x="10353014" y="329380"/>
              <a:ext cx="308971" cy="157704"/>
            </a:xfrm>
            <a:custGeom>
              <a:avLst/>
              <a:gdLst>
                <a:gd name="connsiteX0" fmla="*/ 290634 w 308970"/>
                <a:gd name="connsiteY0" fmla="*/ 1617 h 157703"/>
                <a:gd name="connsiteX1" fmla="*/ 18031 w 308970"/>
                <a:gd name="connsiteY1" fmla="*/ 1617 h 157703"/>
                <a:gd name="connsiteX2" fmla="*/ 1617 w 308970"/>
                <a:gd name="connsiteY2" fmla="*/ 18031 h 157703"/>
                <a:gd name="connsiteX3" fmla="*/ 1617 w 308970"/>
                <a:gd name="connsiteY3" fmla="*/ 109113 h 157703"/>
                <a:gd name="connsiteX4" fmla="*/ 18031 w 308970"/>
                <a:gd name="connsiteY4" fmla="*/ 125527 h 157703"/>
                <a:gd name="connsiteX5" fmla="*/ 41526 w 308970"/>
                <a:gd name="connsiteY5" fmla="*/ 125527 h 157703"/>
                <a:gd name="connsiteX6" fmla="*/ 41526 w 308970"/>
                <a:gd name="connsiteY6" fmla="*/ 157068 h 157703"/>
                <a:gd name="connsiteX7" fmla="*/ 87228 w 308970"/>
                <a:gd name="connsiteY7" fmla="*/ 125527 h 157703"/>
                <a:gd name="connsiteX8" fmla="*/ 290955 w 308970"/>
                <a:gd name="connsiteY8" fmla="*/ 125527 h 157703"/>
                <a:gd name="connsiteX9" fmla="*/ 307370 w 308970"/>
                <a:gd name="connsiteY9" fmla="*/ 109113 h 157703"/>
                <a:gd name="connsiteX10" fmla="*/ 307370 w 308970"/>
                <a:gd name="connsiteY10" fmla="*/ 18031 h 157703"/>
                <a:gd name="connsiteX11" fmla="*/ 290634 w 308970"/>
                <a:gd name="connsiteY11" fmla="*/ 1617 h 1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8970" h="157703">
                  <a:moveTo>
                    <a:pt x="290634" y="1617"/>
                  </a:moveTo>
                  <a:lnTo>
                    <a:pt x="18031" y="1617"/>
                  </a:lnTo>
                  <a:cubicBezTo>
                    <a:pt x="9020" y="1617"/>
                    <a:pt x="1617" y="9020"/>
                    <a:pt x="1617" y="18031"/>
                  </a:cubicBezTo>
                  <a:lnTo>
                    <a:pt x="1617" y="109113"/>
                  </a:lnTo>
                  <a:cubicBezTo>
                    <a:pt x="1617" y="118125"/>
                    <a:pt x="9020" y="125527"/>
                    <a:pt x="18031" y="125527"/>
                  </a:cubicBezTo>
                  <a:lnTo>
                    <a:pt x="41526" y="125527"/>
                  </a:lnTo>
                  <a:lnTo>
                    <a:pt x="41526" y="157068"/>
                  </a:lnTo>
                  <a:lnTo>
                    <a:pt x="87228" y="125527"/>
                  </a:lnTo>
                  <a:lnTo>
                    <a:pt x="290955" y="125527"/>
                  </a:lnTo>
                  <a:cubicBezTo>
                    <a:pt x="299967" y="125527"/>
                    <a:pt x="307370" y="118125"/>
                    <a:pt x="307370" y="109113"/>
                  </a:cubicBezTo>
                  <a:lnTo>
                    <a:pt x="307370" y="18031"/>
                  </a:lnTo>
                  <a:cubicBezTo>
                    <a:pt x="307048" y="9020"/>
                    <a:pt x="299645" y="1617"/>
                    <a:pt x="290634" y="1617"/>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152" name="Freeform: Shape 212">
              <a:extLst>
                <a:ext uri="{FF2B5EF4-FFF2-40B4-BE49-F238E27FC236}">
                  <a16:creationId xmlns:a16="http://schemas.microsoft.com/office/drawing/2014/main" id="{3A7AA7C3-CAF1-6F4E-8645-DCE56C92A032}"/>
                </a:ext>
              </a:extLst>
            </p:cNvPr>
            <p:cNvSpPr/>
            <p:nvPr/>
          </p:nvSpPr>
          <p:spPr>
            <a:xfrm>
              <a:off x="10086213" y="693394"/>
              <a:ext cx="9655" cy="32184"/>
            </a:xfrm>
            <a:custGeom>
              <a:avLst/>
              <a:gdLst>
                <a:gd name="connsiteX0" fmla="*/ 4828 w 9655"/>
                <a:gd name="connsiteY0" fmla="*/ 4828 h 32184"/>
                <a:gd name="connsiteX1" fmla="*/ 4828 w 9655"/>
                <a:gd name="connsiteY1" fmla="*/ 30253 h 32184"/>
              </a:gdLst>
              <a:ahLst/>
              <a:cxnLst>
                <a:cxn ang="0">
                  <a:pos x="connsiteX0" y="connsiteY0"/>
                </a:cxn>
                <a:cxn ang="0">
                  <a:pos x="connsiteX1" y="connsiteY1"/>
                </a:cxn>
              </a:cxnLst>
              <a:rect l="l" t="t" r="r" b="b"/>
              <a:pathLst>
                <a:path w="9655" h="32184">
                  <a:moveTo>
                    <a:pt x="4828" y="4828"/>
                  </a:moveTo>
                  <a:lnTo>
                    <a:pt x="4828" y="30253"/>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53" name="Freeform: Shape 213">
              <a:extLst>
                <a:ext uri="{FF2B5EF4-FFF2-40B4-BE49-F238E27FC236}">
                  <a16:creationId xmlns:a16="http://schemas.microsoft.com/office/drawing/2014/main" id="{AD4D3CC8-8A24-4E49-9DCF-28EA19887C68}"/>
                </a:ext>
              </a:extLst>
            </p:cNvPr>
            <p:cNvSpPr/>
            <p:nvPr/>
          </p:nvSpPr>
          <p:spPr>
            <a:xfrm>
              <a:off x="10599877" y="693394"/>
              <a:ext cx="9655" cy="32184"/>
            </a:xfrm>
            <a:custGeom>
              <a:avLst/>
              <a:gdLst>
                <a:gd name="connsiteX0" fmla="*/ 4828 w 9655"/>
                <a:gd name="connsiteY0" fmla="*/ 30253 h 32184"/>
                <a:gd name="connsiteX1" fmla="*/ 4828 w 9655"/>
                <a:gd name="connsiteY1" fmla="*/ 4828 h 32184"/>
              </a:gdLst>
              <a:ahLst/>
              <a:cxnLst>
                <a:cxn ang="0">
                  <a:pos x="connsiteX0" y="connsiteY0"/>
                </a:cxn>
                <a:cxn ang="0">
                  <a:pos x="connsiteX1" y="connsiteY1"/>
                </a:cxn>
              </a:cxnLst>
              <a:rect l="l" t="t" r="r" b="b"/>
              <a:pathLst>
                <a:path w="9655" h="32184">
                  <a:moveTo>
                    <a:pt x="4828" y="30253"/>
                  </a:moveTo>
                  <a:lnTo>
                    <a:pt x="4828" y="4828"/>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54" name="Freeform: Shape 214">
              <a:extLst>
                <a:ext uri="{FF2B5EF4-FFF2-40B4-BE49-F238E27FC236}">
                  <a16:creationId xmlns:a16="http://schemas.microsoft.com/office/drawing/2014/main" id="{372C8F61-A952-FF4B-9570-F05A3EB437B3}"/>
                </a:ext>
              </a:extLst>
            </p:cNvPr>
            <p:cNvSpPr/>
            <p:nvPr/>
          </p:nvSpPr>
          <p:spPr>
            <a:xfrm>
              <a:off x="10086213" y="693394"/>
              <a:ext cx="54714" cy="9655"/>
            </a:xfrm>
            <a:custGeom>
              <a:avLst/>
              <a:gdLst>
                <a:gd name="connsiteX0" fmla="*/ 4828 w 54713"/>
                <a:gd name="connsiteY0" fmla="*/ 4828 h 9655"/>
                <a:gd name="connsiteX1" fmla="*/ 4828 w 54713"/>
                <a:gd name="connsiteY1" fmla="*/ 4828 h 9655"/>
                <a:gd name="connsiteX2" fmla="*/ 50208 w 54713"/>
                <a:gd name="connsiteY2" fmla="*/ 4828 h 9655"/>
              </a:gdLst>
              <a:ahLst/>
              <a:cxnLst>
                <a:cxn ang="0">
                  <a:pos x="connsiteX0" y="connsiteY0"/>
                </a:cxn>
                <a:cxn ang="0">
                  <a:pos x="connsiteX1" y="connsiteY1"/>
                </a:cxn>
                <a:cxn ang="0">
                  <a:pos x="connsiteX2" y="connsiteY2"/>
                </a:cxn>
              </a:cxnLst>
              <a:rect l="l" t="t" r="r" b="b"/>
              <a:pathLst>
                <a:path w="54713" h="9655">
                  <a:moveTo>
                    <a:pt x="4828" y="4828"/>
                  </a:moveTo>
                  <a:lnTo>
                    <a:pt x="4828" y="4828"/>
                  </a:lnTo>
                  <a:lnTo>
                    <a:pt x="50208" y="4828"/>
                  </a:ln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55" name="Freeform: Shape 215">
              <a:extLst>
                <a:ext uri="{FF2B5EF4-FFF2-40B4-BE49-F238E27FC236}">
                  <a16:creationId xmlns:a16="http://schemas.microsoft.com/office/drawing/2014/main" id="{819820B1-C187-4447-9268-C576BD23D925}"/>
                </a:ext>
              </a:extLst>
            </p:cNvPr>
            <p:cNvSpPr/>
            <p:nvPr/>
          </p:nvSpPr>
          <p:spPr>
            <a:xfrm>
              <a:off x="10558037" y="693394"/>
              <a:ext cx="51495" cy="9655"/>
            </a:xfrm>
            <a:custGeom>
              <a:avLst/>
              <a:gdLst>
                <a:gd name="connsiteX0" fmla="*/ 46667 w 51495"/>
                <a:gd name="connsiteY0" fmla="*/ 4828 h 9655"/>
                <a:gd name="connsiteX1" fmla="*/ 46667 w 51495"/>
                <a:gd name="connsiteY1" fmla="*/ 4828 h 9655"/>
                <a:gd name="connsiteX2" fmla="*/ 4828 w 51495"/>
                <a:gd name="connsiteY2" fmla="*/ 4828 h 9655"/>
              </a:gdLst>
              <a:ahLst/>
              <a:cxnLst>
                <a:cxn ang="0">
                  <a:pos x="connsiteX0" y="connsiteY0"/>
                </a:cxn>
                <a:cxn ang="0">
                  <a:pos x="connsiteX1" y="connsiteY1"/>
                </a:cxn>
                <a:cxn ang="0">
                  <a:pos x="connsiteX2" y="connsiteY2"/>
                </a:cxn>
              </a:cxnLst>
              <a:rect l="l" t="t" r="r" b="b"/>
              <a:pathLst>
                <a:path w="51495" h="9655">
                  <a:moveTo>
                    <a:pt x="46667" y="4828"/>
                  </a:moveTo>
                  <a:lnTo>
                    <a:pt x="46667" y="4828"/>
                  </a:lnTo>
                  <a:lnTo>
                    <a:pt x="4828" y="4828"/>
                  </a:ln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56" name="Freeform: Shape 216">
              <a:extLst>
                <a:ext uri="{FF2B5EF4-FFF2-40B4-BE49-F238E27FC236}">
                  <a16:creationId xmlns:a16="http://schemas.microsoft.com/office/drawing/2014/main" id="{C0DFFB1F-2384-E642-8673-63CBB80B84BA}"/>
                </a:ext>
              </a:extLst>
            </p:cNvPr>
            <p:cNvSpPr/>
            <p:nvPr/>
          </p:nvSpPr>
          <p:spPr>
            <a:xfrm>
              <a:off x="10131593" y="693394"/>
              <a:ext cx="434490" cy="9655"/>
            </a:xfrm>
            <a:custGeom>
              <a:avLst/>
              <a:gdLst>
                <a:gd name="connsiteX0" fmla="*/ 431272 w 434490"/>
                <a:gd name="connsiteY0" fmla="*/ 4828 h 9655"/>
                <a:gd name="connsiteX1" fmla="*/ 4828 w 434490"/>
                <a:gd name="connsiteY1" fmla="*/ 4828 h 9655"/>
              </a:gdLst>
              <a:ahLst/>
              <a:cxnLst>
                <a:cxn ang="0">
                  <a:pos x="connsiteX0" y="connsiteY0"/>
                </a:cxn>
                <a:cxn ang="0">
                  <a:pos x="connsiteX1" y="connsiteY1"/>
                </a:cxn>
              </a:cxnLst>
              <a:rect l="l" t="t" r="r" b="b"/>
              <a:pathLst>
                <a:path w="434490" h="9655">
                  <a:moveTo>
                    <a:pt x="431272" y="4828"/>
                  </a:moveTo>
                  <a:lnTo>
                    <a:pt x="4828" y="4828"/>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57" name="Freeform: Shape 217">
              <a:extLst>
                <a:ext uri="{FF2B5EF4-FFF2-40B4-BE49-F238E27FC236}">
                  <a16:creationId xmlns:a16="http://schemas.microsoft.com/office/drawing/2014/main" id="{34934860-6640-8042-B819-FC8EE11FBB08}"/>
                </a:ext>
              </a:extLst>
            </p:cNvPr>
            <p:cNvSpPr/>
            <p:nvPr/>
          </p:nvSpPr>
          <p:spPr>
            <a:xfrm>
              <a:off x="10091041" y="722360"/>
              <a:ext cx="16092" cy="12874"/>
            </a:xfrm>
            <a:custGeom>
              <a:avLst/>
              <a:gdLst>
                <a:gd name="connsiteX0" fmla="*/ 4828 w 16092"/>
                <a:gd name="connsiteY0" fmla="*/ 4828 h 12873"/>
                <a:gd name="connsiteX1" fmla="*/ 11586 w 16092"/>
                <a:gd name="connsiteY1" fmla="*/ 8368 h 12873"/>
              </a:gdLst>
              <a:ahLst/>
              <a:cxnLst>
                <a:cxn ang="0">
                  <a:pos x="connsiteX0" y="connsiteY0"/>
                </a:cxn>
                <a:cxn ang="0">
                  <a:pos x="connsiteX1" y="connsiteY1"/>
                </a:cxn>
              </a:cxnLst>
              <a:rect l="l" t="t" r="r" b="b"/>
              <a:pathLst>
                <a:path w="16092" h="12873">
                  <a:moveTo>
                    <a:pt x="4828" y="4828"/>
                  </a:moveTo>
                  <a:cubicBezTo>
                    <a:pt x="7081" y="6115"/>
                    <a:pt x="9333" y="7402"/>
                    <a:pt x="11586" y="8368"/>
                  </a:cubicBez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58" name="Freeform: Shape 218">
              <a:extLst>
                <a:ext uri="{FF2B5EF4-FFF2-40B4-BE49-F238E27FC236}">
                  <a16:creationId xmlns:a16="http://schemas.microsoft.com/office/drawing/2014/main" id="{915AEAF7-9A18-0443-ABEC-A4FE590DB6C0}"/>
                </a:ext>
              </a:extLst>
            </p:cNvPr>
            <p:cNvSpPr/>
            <p:nvPr/>
          </p:nvSpPr>
          <p:spPr>
            <a:xfrm>
              <a:off x="10572842" y="720107"/>
              <a:ext cx="32184" cy="19311"/>
            </a:xfrm>
            <a:custGeom>
              <a:avLst/>
              <a:gdLst>
                <a:gd name="connsiteX0" fmla="*/ 30253 w 32184"/>
                <a:gd name="connsiteY0" fmla="*/ 4828 h 19310"/>
                <a:gd name="connsiteX1" fmla="*/ 28644 w 32184"/>
                <a:gd name="connsiteY1" fmla="*/ 6115 h 19310"/>
                <a:gd name="connsiteX2" fmla="*/ 4828 w 32184"/>
                <a:gd name="connsiteY2" fmla="*/ 14483 h 19310"/>
              </a:gdLst>
              <a:ahLst/>
              <a:cxnLst>
                <a:cxn ang="0">
                  <a:pos x="connsiteX0" y="connsiteY0"/>
                </a:cxn>
                <a:cxn ang="0">
                  <a:pos x="connsiteX1" y="connsiteY1"/>
                </a:cxn>
                <a:cxn ang="0">
                  <a:pos x="connsiteX2" y="connsiteY2"/>
                </a:cxn>
              </a:cxnLst>
              <a:rect l="l" t="t" r="r" b="b"/>
              <a:pathLst>
                <a:path w="32184" h="19310">
                  <a:moveTo>
                    <a:pt x="30253" y="4828"/>
                  </a:moveTo>
                  <a:lnTo>
                    <a:pt x="28644" y="6115"/>
                  </a:lnTo>
                  <a:cubicBezTo>
                    <a:pt x="21885" y="11586"/>
                    <a:pt x="13517" y="14483"/>
                    <a:pt x="4828" y="14483"/>
                  </a:cubicBez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59" name="Freeform: Shape 219">
              <a:extLst>
                <a:ext uri="{FF2B5EF4-FFF2-40B4-BE49-F238E27FC236}">
                  <a16:creationId xmlns:a16="http://schemas.microsoft.com/office/drawing/2014/main" id="{BAC149E8-B3D4-AD41-B737-C8DD10524A93}"/>
                </a:ext>
              </a:extLst>
            </p:cNvPr>
            <p:cNvSpPr/>
            <p:nvPr/>
          </p:nvSpPr>
          <p:spPr>
            <a:xfrm>
              <a:off x="10598268" y="718820"/>
              <a:ext cx="9655" cy="9655"/>
            </a:xfrm>
            <a:custGeom>
              <a:avLst/>
              <a:gdLst>
                <a:gd name="connsiteX0" fmla="*/ 6437 w 9655"/>
                <a:gd name="connsiteY0" fmla="*/ 4828 h 9655"/>
                <a:gd name="connsiteX1" fmla="*/ 4828 w 9655"/>
                <a:gd name="connsiteY1" fmla="*/ 6115 h 9655"/>
              </a:gdLst>
              <a:ahLst/>
              <a:cxnLst>
                <a:cxn ang="0">
                  <a:pos x="connsiteX0" y="connsiteY0"/>
                </a:cxn>
                <a:cxn ang="0">
                  <a:pos x="connsiteX1" y="connsiteY1"/>
                </a:cxn>
              </a:cxnLst>
              <a:rect l="l" t="t" r="r" b="b"/>
              <a:pathLst>
                <a:path w="9655" h="9655">
                  <a:moveTo>
                    <a:pt x="6437" y="4828"/>
                  </a:moveTo>
                  <a:lnTo>
                    <a:pt x="4828" y="6115"/>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60" name="Freeform: Shape 220">
              <a:extLst>
                <a:ext uri="{FF2B5EF4-FFF2-40B4-BE49-F238E27FC236}">
                  <a16:creationId xmlns:a16="http://schemas.microsoft.com/office/drawing/2014/main" id="{8206FA42-AFFC-B44D-99ED-9C16C6AD3E97}"/>
                </a:ext>
              </a:extLst>
            </p:cNvPr>
            <p:cNvSpPr/>
            <p:nvPr/>
          </p:nvSpPr>
          <p:spPr>
            <a:xfrm>
              <a:off x="10109064" y="729119"/>
              <a:ext cx="16092" cy="9655"/>
            </a:xfrm>
            <a:custGeom>
              <a:avLst/>
              <a:gdLst>
                <a:gd name="connsiteX0" fmla="*/ 12552 w 16092"/>
                <a:gd name="connsiteY0" fmla="*/ 5471 h 9655"/>
                <a:gd name="connsiteX1" fmla="*/ 12552 w 16092"/>
                <a:gd name="connsiteY1" fmla="*/ 5471 h 9655"/>
                <a:gd name="connsiteX2" fmla="*/ 4828 w 16092"/>
                <a:gd name="connsiteY2" fmla="*/ 4828 h 9655"/>
              </a:gdLst>
              <a:ahLst/>
              <a:cxnLst>
                <a:cxn ang="0">
                  <a:pos x="connsiteX0" y="connsiteY0"/>
                </a:cxn>
                <a:cxn ang="0">
                  <a:pos x="connsiteX1" y="connsiteY1"/>
                </a:cxn>
                <a:cxn ang="0">
                  <a:pos x="connsiteX2" y="connsiteY2"/>
                </a:cxn>
              </a:cxnLst>
              <a:rect l="l" t="t" r="r" b="b"/>
              <a:pathLst>
                <a:path w="16092" h="9655">
                  <a:moveTo>
                    <a:pt x="12552" y="5471"/>
                  </a:moveTo>
                  <a:lnTo>
                    <a:pt x="12552" y="5471"/>
                  </a:lnTo>
                  <a:cubicBezTo>
                    <a:pt x="9977" y="5471"/>
                    <a:pt x="7402" y="5150"/>
                    <a:pt x="4828" y="4828"/>
                  </a:cubicBez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61" name="Freeform: Shape 221">
              <a:extLst>
                <a:ext uri="{FF2B5EF4-FFF2-40B4-BE49-F238E27FC236}">
                  <a16:creationId xmlns:a16="http://schemas.microsoft.com/office/drawing/2014/main" id="{FF31872A-7081-594C-B93E-CF1361B52D09}"/>
                </a:ext>
              </a:extLst>
            </p:cNvPr>
            <p:cNvSpPr/>
            <p:nvPr/>
          </p:nvSpPr>
          <p:spPr>
            <a:xfrm>
              <a:off x="10086213" y="718820"/>
              <a:ext cx="12874" cy="12874"/>
            </a:xfrm>
            <a:custGeom>
              <a:avLst/>
              <a:gdLst>
                <a:gd name="connsiteX0" fmla="*/ 4828 w 12873"/>
                <a:gd name="connsiteY0" fmla="*/ 4828 h 12873"/>
                <a:gd name="connsiteX1" fmla="*/ 6437 w 12873"/>
                <a:gd name="connsiteY1" fmla="*/ 6115 h 12873"/>
                <a:gd name="connsiteX2" fmla="*/ 9655 w 12873"/>
                <a:gd name="connsiteY2" fmla="*/ 8368 h 12873"/>
              </a:gdLst>
              <a:ahLst/>
              <a:cxnLst>
                <a:cxn ang="0">
                  <a:pos x="connsiteX0" y="connsiteY0"/>
                </a:cxn>
                <a:cxn ang="0">
                  <a:pos x="connsiteX1" y="connsiteY1"/>
                </a:cxn>
                <a:cxn ang="0">
                  <a:pos x="connsiteX2" y="connsiteY2"/>
                </a:cxn>
              </a:cxnLst>
              <a:rect l="l" t="t" r="r" b="b"/>
              <a:pathLst>
                <a:path w="12873" h="12873">
                  <a:moveTo>
                    <a:pt x="4828" y="4828"/>
                  </a:moveTo>
                  <a:lnTo>
                    <a:pt x="6437" y="6115"/>
                  </a:lnTo>
                  <a:cubicBezTo>
                    <a:pt x="7402" y="6759"/>
                    <a:pt x="8368" y="7724"/>
                    <a:pt x="9655" y="8368"/>
                  </a:cubicBez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62" name="Freeform: Shape 222">
              <a:extLst>
                <a:ext uri="{FF2B5EF4-FFF2-40B4-BE49-F238E27FC236}">
                  <a16:creationId xmlns:a16="http://schemas.microsoft.com/office/drawing/2014/main" id="{8C0F288E-5EF4-FA42-BA9E-4309BD612C90}"/>
                </a:ext>
              </a:extLst>
            </p:cNvPr>
            <p:cNvSpPr/>
            <p:nvPr/>
          </p:nvSpPr>
          <p:spPr>
            <a:xfrm>
              <a:off x="10091041" y="722360"/>
              <a:ext cx="16092" cy="12874"/>
            </a:xfrm>
            <a:custGeom>
              <a:avLst/>
              <a:gdLst>
                <a:gd name="connsiteX0" fmla="*/ 4828 w 16092"/>
                <a:gd name="connsiteY0" fmla="*/ 4828 h 12873"/>
                <a:gd name="connsiteX1" fmla="*/ 11586 w 16092"/>
                <a:gd name="connsiteY1" fmla="*/ 8368 h 12873"/>
              </a:gdLst>
              <a:ahLst/>
              <a:cxnLst>
                <a:cxn ang="0">
                  <a:pos x="connsiteX0" y="connsiteY0"/>
                </a:cxn>
                <a:cxn ang="0">
                  <a:pos x="connsiteX1" y="connsiteY1"/>
                </a:cxn>
              </a:cxnLst>
              <a:rect l="l" t="t" r="r" b="b"/>
              <a:pathLst>
                <a:path w="16092" h="12873">
                  <a:moveTo>
                    <a:pt x="4828" y="4828"/>
                  </a:moveTo>
                  <a:cubicBezTo>
                    <a:pt x="7081" y="6115"/>
                    <a:pt x="9333" y="7402"/>
                    <a:pt x="11586" y="8368"/>
                  </a:cubicBez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63" name="Freeform: Shape 223">
              <a:extLst>
                <a:ext uri="{FF2B5EF4-FFF2-40B4-BE49-F238E27FC236}">
                  <a16:creationId xmlns:a16="http://schemas.microsoft.com/office/drawing/2014/main" id="{C81F7125-E565-0940-BFA4-AD66A7201F47}"/>
                </a:ext>
              </a:extLst>
            </p:cNvPr>
            <p:cNvSpPr/>
            <p:nvPr/>
          </p:nvSpPr>
          <p:spPr>
            <a:xfrm>
              <a:off x="10086213" y="693394"/>
              <a:ext cx="521388" cy="9655"/>
            </a:xfrm>
            <a:custGeom>
              <a:avLst/>
              <a:gdLst>
                <a:gd name="connsiteX0" fmla="*/ 518491 w 521388"/>
                <a:gd name="connsiteY0" fmla="*/ 4828 h 9655"/>
                <a:gd name="connsiteX1" fmla="*/ 4828 w 521388"/>
                <a:gd name="connsiteY1" fmla="*/ 4828 h 9655"/>
              </a:gdLst>
              <a:ahLst/>
              <a:cxnLst>
                <a:cxn ang="0">
                  <a:pos x="connsiteX0" y="connsiteY0"/>
                </a:cxn>
                <a:cxn ang="0">
                  <a:pos x="connsiteX1" y="connsiteY1"/>
                </a:cxn>
              </a:cxnLst>
              <a:rect l="l" t="t" r="r" b="b"/>
              <a:pathLst>
                <a:path w="521388" h="9655">
                  <a:moveTo>
                    <a:pt x="518491" y="4828"/>
                  </a:moveTo>
                  <a:lnTo>
                    <a:pt x="4828" y="4828"/>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64" name="Freeform: Shape 224">
              <a:extLst>
                <a:ext uri="{FF2B5EF4-FFF2-40B4-BE49-F238E27FC236}">
                  <a16:creationId xmlns:a16="http://schemas.microsoft.com/office/drawing/2014/main" id="{84B1A152-EF38-5346-9CB4-43D656E5C87F}"/>
                </a:ext>
              </a:extLst>
            </p:cNvPr>
            <p:cNvSpPr/>
            <p:nvPr/>
          </p:nvSpPr>
          <p:spPr>
            <a:xfrm>
              <a:off x="10086213" y="693394"/>
              <a:ext cx="12874" cy="38621"/>
            </a:xfrm>
            <a:custGeom>
              <a:avLst/>
              <a:gdLst>
                <a:gd name="connsiteX0" fmla="*/ 4828 w 12873"/>
                <a:gd name="connsiteY0" fmla="*/ 4828 h 38621"/>
                <a:gd name="connsiteX1" fmla="*/ 4828 w 12873"/>
                <a:gd name="connsiteY1" fmla="*/ 4828 h 38621"/>
                <a:gd name="connsiteX2" fmla="*/ 4828 w 12873"/>
                <a:gd name="connsiteY2" fmla="*/ 30253 h 38621"/>
                <a:gd name="connsiteX3" fmla="*/ 6437 w 12873"/>
                <a:gd name="connsiteY3" fmla="*/ 31541 h 38621"/>
                <a:gd name="connsiteX4" fmla="*/ 9655 w 12873"/>
                <a:gd name="connsiteY4" fmla="*/ 33794 h 38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3" h="38621">
                  <a:moveTo>
                    <a:pt x="4828" y="4828"/>
                  </a:moveTo>
                  <a:lnTo>
                    <a:pt x="4828" y="4828"/>
                  </a:lnTo>
                  <a:lnTo>
                    <a:pt x="4828" y="30253"/>
                  </a:lnTo>
                  <a:lnTo>
                    <a:pt x="6437" y="31541"/>
                  </a:lnTo>
                  <a:cubicBezTo>
                    <a:pt x="7402" y="32184"/>
                    <a:pt x="8690" y="33150"/>
                    <a:pt x="9655" y="33794"/>
                  </a:cubicBez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65" name="Freeform: Shape 225">
              <a:extLst>
                <a:ext uri="{FF2B5EF4-FFF2-40B4-BE49-F238E27FC236}">
                  <a16:creationId xmlns:a16="http://schemas.microsoft.com/office/drawing/2014/main" id="{869028A6-9391-DE4E-8CD8-5E577123DAD1}"/>
                </a:ext>
              </a:extLst>
            </p:cNvPr>
            <p:cNvSpPr/>
            <p:nvPr/>
          </p:nvSpPr>
          <p:spPr>
            <a:xfrm>
              <a:off x="10598268" y="688566"/>
              <a:ext cx="9655" cy="38621"/>
            </a:xfrm>
            <a:custGeom>
              <a:avLst/>
              <a:gdLst>
                <a:gd name="connsiteX0" fmla="*/ 6437 w 9655"/>
                <a:gd name="connsiteY0" fmla="*/ 4828 h 38621"/>
                <a:gd name="connsiteX1" fmla="*/ 6437 w 9655"/>
                <a:gd name="connsiteY1" fmla="*/ 9655 h 38621"/>
                <a:gd name="connsiteX2" fmla="*/ 6437 w 9655"/>
                <a:gd name="connsiteY2" fmla="*/ 35081 h 38621"/>
                <a:gd name="connsiteX3" fmla="*/ 4828 w 9655"/>
                <a:gd name="connsiteY3" fmla="*/ 36368 h 38621"/>
              </a:gdLst>
              <a:ahLst/>
              <a:cxnLst>
                <a:cxn ang="0">
                  <a:pos x="connsiteX0" y="connsiteY0"/>
                </a:cxn>
                <a:cxn ang="0">
                  <a:pos x="connsiteX1" y="connsiteY1"/>
                </a:cxn>
                <a:cxn ang="0">
                  <a:pos x="connsiteX2" y="connsiteY2"/>
                </a:cxn>
                <a:cxn ang="0">
                  <a:pos x="connsiteX3" y="connsiteY3"/>
                </a:cxn>
              </a:cxnLst>
              <a:rect l="l" t="t" r="r" b="b"/>
              <a:pathLst>
                <a:path w="9655" h="38621">
                  <a:moveTo>
                    <a:pt x="6437" y="4828"/>
                  </a:moveTo>
                  <a:lnTo>
                    <a:pt x="6437" y="9655"/>
                  </a:lnTo>
                  <a:lnTo>
                    <a:pt x="6437" y="35081"/>
                  </a:lnTo>
                  <a:lnTo>
                    <a:pt x="4828" y="36368"/>
                  </a:ln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66" name="Freeform: Shape 226">
              <a:extLst>
                <a:ext uri="{FF2B5EF4-FFF2-40B4-BE49-F238E27FC236}">
                  <a16:creationId xmlns:a16="http://schemas.microsoft.com/office/drawing/2014/main" id="{B67A2595-337B-C945-9968-03A79768D0DD}"/>
                </a:ext>
              </a:extLst>
            </p:cNvPr>
            <p:cNvSpPr/>
            <p:nvPr/>
          </p:nvSpPr>
          <p:spPr>
            <a:xfrm>
              <a:off x="10572842" y="720107"/>
              <a:ext cx="32184" cy="19311"/>
            </a:xfrm>
            <a:custGeom>
              <a:avLst/>
              <a:gdLst>
                <a:gd name="connsiteX0" fmla="*/ 30253 w 32184"/>
                <a:gd name="connsiteY0" fmla="*/ 4828 h 19310"/>
                <a:gd name="connsiteX1" fmla="*/ 28644 w 32184"/>
                <a:gd name="connsiteY1" fmla="*/ 6115 h 19310"/>
                <a:gd name="connsiteX2" fmla="*/ 4828 w 32184"/>
                <a:gd name="connsiteY2" fmla="*/ 14483 h 19310"/>
              </a:gdLst>
              <a:ahLst/>
              <a:cxnLst>
                <a:cxn ang="0">
                  <a:pos x="connsiteX0" y="connsiteY0"/>
                </a:cxn>
                <a:cxn ang="0">
                  <a:pos x="connsiteX1" y="connsiteY1"/>
                </a:cxn>
                <a:cxn ang="0">
                  <a:pos x="connsiteX2" y="connsiteY2"/>
                </a:cxn>
              </a:cxnLst>
              <a:rect l="l" t="t" r="r" b="b"/>
              <a:pathLst>
                <a:path w="32184" h="19310">
                  <a:moveTo>
                    <a:pt x="30253" y="4828"/>
                  </a:moveTo>
                  <a:lnTo>
                    <a:pt x="28644" y="6115"/>
                  </a:lnTo>
                  <a:cubicBezTo>
                    <a:pt x="21885" y="11586"/>
                    <a:pt x="13517" y="14483"/>
                    <a:pt x="4828" y="14483"/>
                  </a:cubicBez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67" name="Freeform: Shape 227">
              <a:extLst>
                <a:ext uri="{FF2B5EF4-FFF2-40B4-BE49-F238E27FC236}">
                  <a16:creationId xmlns:a16="http://schemas.microsoft.com/office/drawing/2014/main" id="{9958C069-79DB-A74B-A8DD-B059C19274D5}"/>
                </a:ext>
              </a:extLst>
            </p:cNvPr>
            <p:cNvSpPr/>
            <p:nvPr/>
          </p:nvSpPr>
          <p:spPr>
            <a:xfrm>
              <a:off x="10109064" y="729119"/>
              <a:ext cx="16092" cy="9655"/>
            </a:xfrm>
            <a:custGeom>
              <a:avLst/>
              <a:gdLst>
                <a:gd name="connsiteX0" fmla="*/ 12552 w 16092"/>
                <a:gd name="connsiteY0" fmla="*/ 5471 h 9655"/>
                <a:gd name="connsiteX1" fmla="*/ 4828 w 16092"/>
                <a:gd name="connsiteY1" fmla="*/ 4828 h 9655"/>
              </a:gdLst>
              <a:ahLst/>
              <a:cxnLst>
                <a:cxn ang="0">
                  <a:pos x="connsiteX0" y="connsiteY0"/>
                </a:cxn>
                <a:cxn ang="0">
                  <a:pos x="connsiteX1" y="connsiteY1"/>
                </a:cxn>
              </a:cxnLst>
              <a:rect l="l" t="t" r="r" b="b"/>
              <a:pathLst>
                <a:path w="16092" h="9655">
                  <a:moveTo>
                    <a:pt x="12552" y="5471"/>
                  </a:moveTo>
                  <a:cubicBezTo>
                    <a:pt x="9977" y="5471"/>
                    <a:pt x="7402" y="5150"/>
                    <a:pt x="4828" y="4828"/>
                  </a:cubicBez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68" name="Freeform: Shape 228">
              <a:extLst>
                <a:ext uri="{FF2B5EF4-FFF2-40B4-BE49-F238E27FC236}">
                  <a16:creationId xmlns:a16="http://schemas.microsoft.com/office/drawing/2014/main" id="{E50B0A2F-04AA-8E4F-B60F-9D232A9ED5C8}"/>
                </a:ext>
              </a:extLst>
            </p:cNvPr>
            <p:cNvSpPr/>
            <p:nvPr/>
          </p:nvSpPr>
          <p:spPr>
            <a:xfrm>
              <a:off x="10116789" y="729762"/>
              <a:ext cx="463456" cy="9655"/>
            </a:xfrm>
            <a:custGeom>
              <a:avLst/>
              <a:gdLst>
                <a:gd name="connsiteX0" fmla="*/ 460881 w 463456"/>
                <a:gd name="connsiteY0" fmla="*/ 4828 h 9655"/>
                <a:gd name="connsiteX1" fmla="*/ 4828 w 463456"/>
                <a:gd name="connsiteY1" fmla="*/ 4828 h 9655"/>
              </a:gdLst>
              <a:ahLst/>
              <a:cxnLst>
                <a:cxn ang="0">
                  <a:pos x="connsiteX0" y="connsiteY0"/>
                </a:cxn>
                <a:cxn ang="0">
                  <a:pos x="connsiteX1" y="connsiteY1"/>
                </a:cxn>
              </a:cxnLst>
              <a:rect l="l" t="t" r="r" b="b"/>
              <a:pathLst>
                <a:path w="463456" h="9655">
                  <a:moveTo>
                    <a:pt x="460881" y="4828"/>
                  </a:moveTo>
                  <a:lnTo>
                    <a:pt x="4828" y="4828"/>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69" name="Freeform: Shape 229">
              <a:extLst>
                <a:ext uri="{FF2B5EF4-FFF2-40B4-BE49-F238E27FC236}">
                  <a16:creationId xmlns:a16="http://schemas.microsoft.com/office/drawing/2014/main" id="{1B60B3A2-3D06-4A46-B926-123591F1EEC1}"/>
                </a:ext>
              </a:extLst>
            </p:cNvPr>
            <p:cNvSpPr/>
            <p:nvPr/>
          </p:nvSpPr>
          <p:spPr>
            <a:xfrm>
              <a:off x="10098122" y="725900"/>
              <a:ext cx="19311" cy="12874"/>
            </a:xfrm>
            <a:custGeom>
              <a:avLst/>
              <a:gdLst>
                <a:gd name="connsiteX0" fmla="*/ 15770 w 19310"/>
                <a:gd name="connsiteY0" fmla="*/ 8046 h 12873"/>
                <a:gd name="connsiteX1" fmla="*/ 4828 w 19310"/>
                <a:gd name="connsiteY1" fmla="*/ 4828 h 12873"/>
              </a:gdLst>
              <a:ahLst/>
              <a:cxnLst>
                <a:cxn ang="0">
                  <a:pos x="connsiteX0" y="connsiteY0"/>
                </a:cxn>
                <a:cxn ang="0">
                  <a:pos x="connsiteX1" y="connsiteY1"/>
                </a:cxn>
              </a:cxnLst>
              <a:rect l="l" t="t" r="r" b="b"/>
              <a:pathLst>
                <a:path w="19310" h="12873">
                  <a:moveTo>
                    <a:pt x="15770" y="8046"/>
                  </a:moveTo>
                  <a:cubicBezTo>
                    <a:pt x="11908" y="7402"/>
                    <a:pt x="8368" y="6437"/>
                    <a:pt x="4828" y="4828"/>
                  </a:cubicBez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70" name="Freeform: Shape 230">
              <a:extLst>
                <a:ext uri="{FF2B5EF4-FFF2-40B4-BE49-F238E27FC236}">
                  <a16:creationId xmlns:a16="http://schemas.microsoft.com/office/drawing/2014/main" id="{7C2EA730-726C-F24E-A4B1-8C9435E80019}"/>
                </a:ext>
              </a:extLst>
            </p:cNvPr>
            <p:cNvSpPr/>
            <p:nvPr/>
          </p:nvSpPr>
          <p:spPr>
            <a:xfrm>
              <a:off x="10207541" y="499314"/>
              <a:ext cx="70806" cy="3218"/>
            </a:xfrm>
            <a:custGeom>
              <a:avLst/>
              <a:gdLst>
                <a:gd name="connsiteX0" fmla="*/ 1617 w 70805"/>
                <a:gd name="connsiteY0" fmla="*/ 1617 h 3218"/>
                <a:gd name="connsiteX1" fmla="*/ 71458 w 70805"/>
                <a:gd name="connsiteY1" fmla="*/ 1617 h 3218"/>
              </a:gdLst>
              <a:ahLst/>
              <a:cxnLst>
                <a:cxn ang="0">
                  <a:pos x="connsiteX0" y="connsiteY0"/>
                </a:cxn>
                <a:cxn ang="0">
                  <a:pos x="connsiteX1" y="connsiteY1"/>
                </a:cxn>
              </a:cxnLst>
              <a:rect l="l" t="t" r="r" b="b"/>
              <a:pathLst>
                <a:path w="70805" h="3218">
                  <a:moveTo>
                    <a:pt x="1617" y="1617"/>
                  </a:moveTo>
                  <a:lnTo>
                    <a:pt x="71458" y="1617"/>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71" name="Freeform: Shape 231">
              <a:extLst>
                <a:ext uri="{FF2B5EF4-FFF2-40B4-BE49-F238E27FC236}">
                  <a16:creationId xmlns:a16="http://schemas.microsoft.com/office/drawing/2014/main" id="{96C87F50-DB99-734A-B247-308C44C78E13}"/>
                </a:ext>
              </a:extLst>
            </p:cNvPr>
            <p:cNvSpPr/>
            <p:nvPr/>
          </p:nvSpPr>
          <p:spPr>
            <a:xfrm>
              <a:off x="10207541" y="541153"/>
              <a:ext cx="70806" cy="3218"/>
            </a:xfrm>
            <a:custGeom>
              <a:avLst/>
              <a:gdLst>
                <a:gd name="connsiteX0" fmla="*/ 1617 w 70805"/>
                <a:gd name="connsiteY0" fmla="*/ 1617 h 3218"/>
                <a:gd name="connsiteX1" fmla="*/ 71458 w 70805"/>
                <a:gd name="connsiteY1" fmla="*/ 1617 h 3218"/>
              </a:gdLst>
              <a:ahLst/>
              <a:cxnLst>
                <a:cxn ang="0">
                  <a:pos x="connsiteX0" y="connsiteY0"/>
                </a:cxn>
                <a:cxn ang="0">
                  <a:pos x="connsiteX1" y="connsiteY1"/>
                </a:cxn>
              </a:cxnLst>
              <a:rect l="l" t="t" r="r" b="b"/>
              <a:pathLst>
                <a:path w="70805" h="3218">
                  <a:moveTo>
                    <a:pt x="1617" y="1617"/>
                  </a:moveTo>
                  <a:lnTo>
                    <a:pt x="71458" y="1617"/>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72" name="Freeform: Shape 232">
              <a:extLst>
                <a:ext uri="{FF2B5EF4-FFF2-40B4-BE49-F238E27FC236}">
                  <a16:creationId xmlns:a16="http://schemas.microsoft.com/office/drawing/2014/main" id="{0CD0DC63-7796-0749-BBAE-82A3ABABA35E}"/>
                </a:ext>
              </a:extLst>
            </p:cNvPr>
            <p:cNvSpPr/>
            <p:nvPr/>
          </p:nvSpPr>
          <p:spPr>
            <a:xfrm>
              <a:off x="10207541" y="587821"/>
              <a:ext cx="70806" cy="3218"/>
            </a:xfrm>
            <a:custGeom>
              <a:avLst/>
              <a:gdLst>
                <a:gd name="connsiteX0" fmla="*/ 1617 w 70805"/>
                <a:gd name="connsiteY0" fmla="*/ 1617 h 3218"/>
                <a:gd name="connsiteX1" fmla="*/ 71458 w 70805"/>
                <a:gd name="connsiteY1" fmla="*/ 1617 h 3218"/>
              </a:gdLst>
              <a:ahLst/>
              <a:cxnLst>
                <a:cxn ang="0">
                  <a:pos x="connsiteX0" y="connsiteY0"/>
                </a:cxn>
                <a:cxn ang="0">
                  <a:pos x="connsiteX1" y="connsiteY1"/>
                </a:cxn>
              </a:cxnLst>
              <a:rect l="l" t="t" r="r" b="b"/>
              <a:pathLst>
                <a:path w="70805" h="3218">
                  <a:moveTo>
                    <a:pt x="1617" y="1617"/>
                  </a:moveTo>
                  <a:lnTo>
                    <a:pt x="71458" y="1617"/>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73" name="Freeform: Shape 233">
              <a:extLst>
                <a:ext uri="{FF2B5EF4-FFF2-40B4-BE49-F238E27FC236}">
                  <a16:creationId xmlns:a16="http://schemas.microsoft.com/office/drawing/2014/main" id="{01F2A6D8-C5AB-0941-A30F-5BD13905D6BD}"/>
                </a:ext>
              </a:extLst>
            </p:cNvPr>
            <p:cNvSpPr/>
            <p:nvPr/>
          </p:nvSpPr>
          <p:spPr>
            <a:xfrm>
              <a:off x="10486902" y="369610"/>
              <a:ext cx="38621" cy="38621"/>
            </a:xfrm>
            <a:custGeom>
              <a:avLst/>
              <a:gdLst>
                <a:gd name="connsiteX0" fmla="*/ 38951 w 38621"/>
                <a:gd name="connsiteY0" fmla="*/ 20284 h 38621"/>
                <a:gd name="connsiteX1" fmla="*/ 20284 w 38621"/>
                <a:gd name="connsiteY1" fmla="*/ 38951 h 38621"/>
                <a:gd name="connsiteX2" fmla="*/ 1617 w 38621"/>
                <a:gd name="connsiteY2" fmla="*/ 20284 h 38621"/>
                <a:gd name="connsiteX3" fmla="*/ 20284 w 38621"/>
                <a:gd name="connsiteY3" fmla="*/ 1617 h 38621"/>
                <a:gd name="connsiteX4" fmla="*/ 38951 w 38621"/>
                <a:gd name="connsiteY4" fmla="*/ 20284 h 38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21" h="38621">
                  <a:moveTo>
                    <a:pt x="38951" y="20284"/>
                  </a:moveTo>
                  <a:cubicBezTo>
                    <a:pt x="38951" y="30594"/>
                    <a:pt x="30594" y="38951"/>
                    <a:pt x="20284" y="38951"/>
                  </a:cubicBezTo>
                  <a:cubicBezTo>
                    <a:pt x="9975" y="38951"/>
                    <a:pt x="1617" y="30594"/>
                    <a:pt x="1617" y="20284"/>
                  </a:cubicBezTo>
                  <a:cubicBezTo>
                    <a:pt x="1617" y="9975"/>
                    <a:pt x="9975" y="1617"/>
                    <a:pt x="20284" y="1617"/>
                  </a:cubicBezTo>
                  <a:cubicBezTo>
                    <a:pt x="30594" y="1617"/>
                    <a:pt x="38951" y="9975"/>
                    <a:pt x="38951" y="20284"/>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74" name="Freeform: Shape 234">
              <a:extLst>
                <a:ext uri="{FF2B5EF4-FFF2-40B4-BE49-F238E27FC236}">
                  <a16:creationId xmlns:a16="http://schemas.microsoft.com/office/drawing/2014/main" id="{F5F01F6B-6C4E-B448-BDAE-4918752CD3D9}"/>
                </a:ext>
              </a:extLst>
            </p:cNvPr>
            <p:cNvSpPr/>
            <p:nvPr/>
          </p:nvSpPr>
          <p:spPr>
            <a:xfrm>
              <a:off x="10417061" y="369610"/>
              <a:ext cx="38621" cy="38621"/>
            </a:xfrm>
            <a:custGeom>
              <a:avLst/>
              <a:gdLst>
                <a:gd name="connsiteX0" fmla="*/ 38951 w 38621"/>
                <a:gd name="connsiteY0" fmla="*/ 20284 h 38621"/>
                <a:gd name="connsiteX1" fmla="*/ 20284 w 38621"/>
                <a:gd name="connsiteY1" fmla="*/ 38951 h 38621"/>
                <a:gd name="connsiteX2" fmla="*/ 1617 w 38621"/>
                <a:gd name="connsiteY2" fmla="*/ 20284 h 38621"/>
                <a:gd name="connsiteX3" fmla="*/ 20284 w 38621"/>
                <a:gd name="connsiteY3" fmla="*/ 1617 h 38621"/>
                <a:gd name="connsiteX4" fmla="*/ 38951 w 38621"/>
                <a:gd name="connsiteY4" fmla="*/ 20284 h 38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21" h="38621">
                  <a:moveTo>
                    <a:pt x="38951" y="20284"/>
                  </a:moveTo>
                  <a:cubicBezTo>
                    <a:pt x="38951" y="30594"/>
                    <a:pt x="30594" y="38951"/>
                    <a:pt x="20284" y="38951"/>
                  </a:cubicBezTo>
                  <a:cubicBezTo>
                    <a:pt x="9975" y="38951"/>
                    <a:pt x="1617" y="30594"/>
                    <a:pt x="1617" y="20284"/>
                  </a:cubicBezTo>
                  <a:cubicBezTo>
                    <a:pt x="1617" y="9975"/>
                    <a:pt x="9975" y="1617"/>
                    <a:pt x="20284" y="1617"/>
                  </a:cubicBezTo>
                  <a:cubicBezTo>
                    <a:pt x="30594" y="1617"/>
                    <a:pt x="38951" y="9975"/>
                    <a:pt x="38951" y="20284"/>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175" name="Freeform: Shape 235">
              <a:extLst>
                <a:ext uri="{FF2B5EF4-FFF2-40B4-BE49-F238E27FC236}">
                  <a16:creationId xmlns:a16="http://schemas.microsoft.com/office/drawing/2014/main" id="{861FDE2C-C861-7346-AE43-01AD0D2CB748}"/>
                </a:ext>
              </a:extLst>
            </p:cNvPr>
            <p:cNvSpPr/>
            <p:nvPr/>
          </p:nvSpPr>
          <p:spPr>
            <a:xfrm>
              <a:off x="10557064" y="369610"/>
              <a:ext cx="38621" cy="38621"/>
            </a:xfrm>
            <a:custGeom>
              <a:avLst/>
              <a:gdLst>
                <a:gd name="connsiteX0" fmla="*/ 38951 w 38621"/>
                <a:gd name="connsiteY0" fmla="*/ 20284 h 38621"/>
                <a:gd name="connsiteX1" fmla="*/ 20284 w 38621"/>
                <a:gd name="connsiteY1" fmla="*/ 38951 h 38621"/>
                <a:gd name="connsiteX2" fmla="*/ 1617 w 38621"/>
                <a:gd name="connsiteY2" fmla="*/ 20284 h 38621"/>
                <a:gd name="connsiteX3" fmla="*/ 20284 w 38621"/>
                <a:gd name="connsiteY3" fmla="*/ 1617 h 38621"/>
                <a:gd name="connsiteX4" fmla="*/ 38951 w 38621"/>
                <a:gd name="connsiteY4" fmla="*/ 20284 h 38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21" h="38621">
                  <a:moveTo>
                    <a:pt x="38951" y="20284"/>
                  </a:moveTo>
                  <a:cubicBezTo>
                    <a:pt x="38951" y="30594"/>
                    <a:pt x="30594" y="38951"/>
                    <a:pt x="20284" y="38951"/>
                  </a:cubicBezTo>
                  <a:cubicBezTo>
                    <a:pt x="9975" y="38951"/>
                    <a:pt x="1617" y="30594"/>
                    <a:pt x="1617" y="20284"/>
                  </a:cubicBezTo>
                  <a:cubicBezTo>
                    <a:pt x="1617" y="9975"/>
                    <a:pt x="9975" y="1617"/>
                    <a:pt x="20284" y="1617"/>
                  </a:cubicBezTo>
                  <a:cubicBezTo>
                    <a:pt x="30594" y="1617"/>
                    <a:pt x="38951" y="9975"/>
                    <a:pt x="38951" y="20284"/>
                  </a:cubicBezTo>
                  <a:close/>
                </a:path>
              </a:pathLst>
            </a:custGeom>
            <a:noFill/>
            <a:ln w="12700" cap="flat">
              <a:solidFill>
                <a:schemeClr val="accent1"/>
              </a:solidFill>
              <a:prstDash val="solid"/>
              <a:round/>
            </a:ln>
          </p:spPr>
          <p:txBody>
            <a:bodyPr rtlCol="0" anchor="ctr"/>
            <a:lstStyle/>
            <a:p>
              <a:pPr defTabSz="914099" eaLnBrk="0" fontAlgn="base" hangingPunct="0">
                <a:spcBef>
                  <a:spcPct val="0"/>
                </a:spcBef>
                <a:spcAft>
                  <a:spcPct val="0"/>
                </a:spcAft>
                <a:defRPr/>
              </a:pPr>
              <a:endParaRPr lang="en-US" sz="1750" dirty="0">
                <a:solidFill>
                  <a:srgbClr val="FFFFFF"/>
                </a:solidFill>
                <a:latin typeface="Amazon Ember"/>
              </a:endParaRPr>
            </a:p>
          </p:txBody>
        </p:sp>
        <p:sp>
          <p:nvSpPr>
            <p:cNvPr id="176" name="Freeform: Shape 236">
              <a:extLst>
                <a:ext uri="{FF2B5EF4-FFF2-40B4-BE49-F238E27FC236}">
                  <a16:creationId xmlns:a16="http://schemas.microsoft.com/office/drawing/2014/main" id="{F933BC1B-3817-DF48-86D6-AC9A2DC926CA}"/>
                </a:ext>
              </a:extLst>
            </p:cNvPr>
            <p:cNvSpPr/>
            <p:nvPr/>
          </p:nvSpPr>
          <p:spPr>
            <a:xfrm>
              <a:off x="10134804" y="390852"/>
              <a:ext cx="173796" cy="308971"/>
            </a:xfrm>
            <a:custGeom>
              <a:avLst/>
              <a:gdLst>
                <a:gd name="connsiteX0" fmla="*/ 174770 w 173796"/>
                <a:gd name="connsiteY0" fmla="*/ 1617 h 308970"/>
                <a:gd name="connsiteX1" fmla="*/ 1617 w 173796"/>
                <a:gd name="connsiteY1" fmla="*/ 1617 h 308970"/>
                <a:gd name="connsiteX2" fmla="*/ 1617 w 173796"/>
                <a:gd name="connsiteY2" fmla="*/ 307370 h 308970"/>
              </a:gdLst>
              <a:ahLst/>
              <a:cxnLst>
                <a:cxn ang="0">
                  <a:pos x="connsiteX0" y="connsiteY0"/>
                </a:cxn>
                <a:cxn ang="0">
                  <a:pos x="connsiteX1" y="connsiteY1"/>
                </a:cxn>
                <a:cxn ang="0">
                  <a:pos x="connsiteX2" y="connsiteY2"/>
                </a:cxn>
              </a:cxnLst>
              <a:rect l="l" t="t" r="r" b="b"/>
              <a:pathLst>
                <a:path w="173796" h="308970">
                  <a:moveTo>
                    <a:pt x="174770" y="1617"/>
                  </a:moveTo>
                  <a:lnTo>
                    <a:pt x="1617" y="1617"/>
                  </a:lnTo>
                  <a:lnTo>
                    <a:pt x="1617" y="307370"/>
                  </a:ln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77" name="Freeform: Shape 237">
              <a:extLst>
                <a:ext uri="{FF2B5EF4-FFF2-40B4-BE49-F238E27FC236}">
                  <a16:creationId xmlns:a16="http://schemas.microsoft.com/office/drawing/2014/main" id="{F9DA6C27-A3D2-AC49-8069-87B6F99034CA}"/>
                </a:ext>
              </a:extLst>
            </p:cNvPr>
            <p:cNvSpPr/>
            <p:nvPr/>
          </p:nvSpPr>
          <p:spPr>
            <a:xfrm>
              <a:off x="10561248" y="481290"/>
              <a:ext cx="3218" cy="215636"/>
            </a:xfrm>
            <a:custGeom>
              <a:avLst/>
              <a:gdLst>
                <a:gd name="connsiteX0" fmla="*/ 1617 w 3218"/>
                <a:gd name="connsiteY0" fmla="*/ 216931 h 215635"/>
                <a:gd name="connsiteX1" fmla="*/ 1617 w 3218"/>
                <a:gd name="connsiteY1" fmla="*/ 1617 h 215635"/>
              </a:gdLst>
              <a:ahLst/>
              <a:cxnLst>
                <a:cxn ang="0">
                  <a:pos x="connsiteX0" y="connsiteY0"/>
                </a:cxn>
                <a:cxn ang="0">
                  <a:pos x="connsiteX1" y="connsiteY1"/>
                </a:cxn>
              </a:cxnLst>
              <a:rect l="l" t="t" r="r" b="b"/>
              <a:pathLst>
                <a:path w="3218" h="215635">
                  <a:moveTo>
                    <a:pt x="1617" y="216931"/>
                  </a:moveTo>
                  <a:lnTo>
                    <a:pt x="1617" y="1617"/>
                  </a:lnTo>
                </a:path>
              </a:pathLst>
            </a:custGeom>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sp>
          <p:nvSpPr>
            <p:cNvPr id="178" name="Freeform: Shape 238">
              <a:extLst>
                <a:ext uri="{FF2B5EF4-FFF2-40B4-BE49-F238E27FC236}">
                  <a16:creationId xmlns:a16="http://schemas.microsoft.com/office/drawing/2014/main" id="{B2C24555-7B89-9642-A7FA-F88AD646DBC9}"/>
                </a:ext>
              </a:extLst>
            </p:cNvPr>
            <p:cNvSpPr/>
            <p:nvPr/>
          </p:nvSpPr>
          <p:spPr>
            <a:xfrm>
              <a:off x="10314715" y="429152"/>
              <a:ext cx="222073" cy="225291"/>
            </a:xfrm>
            <a:custGeom>
              <a:avLst/>
              <a:gdLst>
                <a:gd name="connsiteX0" fmla="*/ 220793 w 222072"/>
                <a:gd name="connsiteY0" fmla="*/ 53756 h 225291"/>
                <a:gd name="connsiteX1" fmla="*/ 220793 w 222072"/>
                <a:gd name="connsiteY1" fmla="*/ 225621 h 225291"/>
                <a:gd name="connsiteX2" fmla="*/ 1617 w 222072"/>
                <a:gd name="connsiteY2" fmla="*/ 225621 h 225291"/>
                <a:gd name="connsiteX3" fmla="*/ 1617 w 222072"/>
                <a:gd name="connsiteY3" fmla="*/ 1617 h 225291"/>
                <a:gd name="connsiteX4" fmla="*/ 18997 w 222072"/>
                <a:gd name="connsiteY4" fmla="*/ 1617 h 225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72" h="225291">
                  <a:moveTo>
                    <a:pt x="220793" y="53756"/>
                  </a:moveTo>
                  <a:lnTo>
                    <a:pt x="220793" y="225621"/>
                  </a:lnTo>
                  <a:lnTo>
                    <a:pt x="1617" y="225621"/>
                  </a:lnTo>
                  <a:lnTo>
                    <a:pt x="1617" y="1617"/>
                  </a:lnTo>
                  <a:lnTo>
                    <a:pt x="18997" y="1617"/>
                  </a:lnTo>
                </a:path>
              </a:pathLst>
            </a:custGeom>
            <a:noFill/>
            <a:ln w="12700" cap="flat">
              <a:solidFill>
                <a:schemeClr val="bg1"/>
              </a:solidFill>
              <a:prstDash val="solid"/>
              <a:round/>
            </a:ln>
          </p:spPr>
          <p:txBody>
            <a:bodyPr rtlCol="0" anchor="ctr"/>
            <a:lstStyle/>
            <a:p>
              <a:pPr defTabSz="914099" eaLnBrk="0" fontAlgn="base" hangingPunct="0">
                <a:spcBef>
                  <a:spcPct val="0"/>
                </a:spcBef>
                <a:spcAft>
                  <a:spcPct val="0"/>
                </a:spcAft>
                <a:defRPr/>
              </a:pPr>
              <a:endParaRPr lang="en-US" sz="1750">
                <a:solidFill>
                  <a:srgbClr val="FFFFFF"/>
                </a:solidFill>
                <a:latin typeface="Amazon Ember"/>
              </a:endParaRPr>
            </a:p>
          </p:txBody>
        </p:sp>
      </p:grpSp>
      <p:sp>
        <p:nvSpPr>
          <p:cNvPr id="179" name="TextBox 178">
            <a:extLst>
              <a:ext uri="{FF2B5EF4-FFF2-40B4-BE49-F238E27FC236}">
                <a16:creationId xmlns:a16="http://schemas.microsoft.com/office/drawing/2014/main" id="{D88767E7-695C-6E44-B299-0AB41FFB4716}"/>
              </a:ext>
            </a:extLst>
          </p:cNvPr>
          <p:cNvSpPr txBox="1"/>
          <p:nvPr/>
        </p:nvSpPr>
        <p:spPr>
          <a:xfrm>
            <a:off x="823319" y="1622393"/>
            <a:ext cx="2916183" cy="307777"/>
          </a:xfrm>
          <a:prstGeom prst="rect">
            <a:avLst/>
          </a:prstGeom>
          <a:noFill/>
        </p:spPr>
        <p:txBody>
          <a:bodyPr wrap="none" rtlCol="0">
            <a:spAutoFit/>
          </a:bodyPr>
          <a:lstStyle/>
          <a:p>
            <a:pPr defTabSz="914099" eaLnBrk="0" fontAlgn="base" hangingPunct="0">
              <a:spcBef>
                <a:spcPct val="0"/>
              </a:spcBef>
              <a:spcAft>
                <a:spcPct val="0"/>
              </a:spcAft>
              <a:defRPr/>
            </a:pPr>
            <a:r>
              <a:rPr lang="en-US" sz="1400" dirty="0">
                <a:solidFill>
                  <a:schemeClr val="bg1"/>
                </a:solidFill>
                <a:latin typeface="Amazon Ember" panose="020B0603020204020204" pitchFamily="34" charset="0"/>
              </a:rPr>
              <a:t>Enhance the customer experience</a:t>
            </a:r>
          </a:p>
        </p:txBody>
      </p:sp>
      <p:sp>
        <p:nvSpPr>
          <p:cNvPr id="180" name="TextBox 179">
            <a:extLst>
              <a:ext uri="{FF2B5EF4-FFF2-40B4-BE49-F238E27FC236}">
                <a16:creationId xmlns:a16="http://schemas.microsoft.com/office/drawing/2014/main" id="{845090D0-02C4-3C4E-B7E8-2F2320F268F7}"/>
              </a:ext>
            </a:extLst>
          </p:cNvPr>
          <p:cNvSpPr txBox="1"/>
          <p:nvPr/>
        </p:nvSpPr>
        <p:spPr>
          <a:xfrm>
            <a:off x="5749709" y="1577392"/>
            <a:ext cx="1980029" cy="307777"/>
          </a:xfrm>
          <a:prstGeom prst="rect">
            <a:avLst/>
          </a:prstGeom>
          <a:noFill/>
        </p:spPr>
        <p:txBody>
          <a:bodyPr wrap="none" rtlCol="0">
            <a:spAutoFit/>
          </a:bodyPr>
          <a:lstStyle/>
          <a:p>
            <a:pPr defTabSz="914099" eaLnBrk="0" fontAlgn="base" hangingPunct="0">
              <a:spcBef>
                <a:spcPct val="0"/>
              </a:spcBef>
              <a:spcAft>
                <a:spcPct val="0"/>
              </a:spcAft>
              <a:defRPr/>
            </a:pPr>
            <a:r>
              <a:rPr lang="en-US" sz="1400" dirty="0">
                <a:solidFill>
                  <a:schemeClr val="bg1"/>
                </a:solidFill>
                <a:latin typeface="Amazon Ember" panose="020B0603020204020204" pitchFamily="34" charset="0"/>
              </a:rPr>
              <a:t>Optimize the business</a:t>
            </a:r>
          </a:p>
        </p:txBody>
      </p:sp>
      <p:sp>
        <p:nvSpPr>
          <p:cNvPr id="181" name="TextBox 180">
            <a:extLst>
              <a:ext uri="{FF2B5EF4-FFF2-40B4-BE49-F238E27FC236}">
                <a16:creationId xmlns:a16="http://schemas.microsoft.com/office/drawing/2014/main" id="{84033BEB-D74D-D943-B4AE-0AB15F571614}"/>
              </a:ext>
            </a:extLst>
          </p:cNvPr>
          <p:cNvSpPr txBox="1"/>
          <p:nvPr/>
        </p:nvSpPr>
        <p:spPr>
          <a:xfrm>
            <a:off x="9312711" y="1515968"/>
            <a:ext cx="2417170" cy="523220"/>
          </a:xfrm>
          <a:prstGeom prst="rect">
            <a:avLst/>
          </a:prstGeom>
          <a:noFill/>
        </p:spPr>
        <p:txBody>
          <a:bodyPr wrap="square" rtlCol="0">
            <a:spAutoFit/>
          </a:bodyPr>
          <a:lstStyle/>
          <a:p>
            <a:pPr algn="ctr" defTabSz="914099" eaLnBrk="0" fontAlgn="base" hangingPunct="0">
              <a:spcBef>
                <a:spcPct val="0"/>
              </a:spcBef>
              <a:spcAft>
                <a:spcPct val="0"/>
              </a:spcAft>
              <a:defRPr/>
            </a:pPr>
            <a:r>
              <a:rPr lang="en-US" sz="1400" dirty="0">
                <a:solidFill>
                  <a:schemeClr val="bg1"/>
                </a:solidFill>
                <a:latin typeface="Amazon Ember" panose="020B0603020204020204" pitchFamily="34" charset="0"/>
              </a:rPr>
              <a:t>Accelerate software development</a:t>
            </a:r>
          </a:p>
        </p:txBody>
      </p:sp>
      <p:sp>
        <p:nvSpPr>
          <p:cNvPr id="182" name="TextBox 181">
            <a:extLst>
              <a:ext uri="{FF2B5EF4-FFF2-40B4-BE49-F238E27FC236}">
                <a16:creationId xmlns:a16="http://schemas.microsoft.com/office/drawing/2014/main" id="{280F67A0-6A7B-8A43-95A8-CFBA9E38C660}"/>
              </a:ext>
            </a:extLst>
          </p:cNvPr>
          <p:cNvSpPr txBox="1"/>
          <p:nvPr/>
        </p:nvSpPr>
        <p:spPr>
          <a:xfrm>
            <a:off x="550475" y="4658053"/>
            <a:ext cx="1042240" cy="387927"/>
          </a:xfrm>
          <a:prstGeom prst="rect">
            <a:avLst/>
          </a:prstGeom>
          <a:noFill/>
        </p:spPr>
        <p:txBody>
          <a:bodyPr wrap="square" rtlCol="0">
            <a:spAutoFit/>
          </a:bodyPr>
          <a:lstStyle/>
          <a:p>
            <a:pPr algn="ctr" defTabSz="412734" eaLnBrk="0" fontAlgn="base" hangingPunct="0">
              <a:lnSpc>
                <a:spcPct val="90000"/>
              </a:lnSpc>
              <a:spcBef>
                <a:spcPct val="0"/>
              </a:spcBef>
              <a:spcAft>
                <a:spcPct val="0"/>
              </a:spcAft>
              <a:defRPr b="0"/>
            </a:pPr>
            <a:r>
              <a:rPr lang="en-US" sz="1067" b="1" dirty="0">
                <a:solidFill>
                  <a:schemeClr val="bg1"/>
                </a:solidFill>
                <a:latin typeface="Amazon Ember" panose="020B0603020204020204" pitchFamily="34" charset="0"/>
              </a:rPr>
              <a:t>Amazon Personalize</a:t>
            </a:r>
          </a:p>
        </p:txBody>
      </p:sp>
      <p:sp>
        <p:nvSpPr>
          <p:cNvPr id="183" name="TextBox 182">
            <a:extLst>
              <a:ext uri="{FF2B5EF4-FFF2-40B4-BE49-F238E27FC236}">
                <a16:creationId xmlns:a16="http://schemas.microsoft.com/office/drawing/2014/main" id="{AF92F7DB-E6BB-A645-9FE8-E07C38C6DF02}"/>
              </a:ext>
            </a:extLst>
          </p:cNvPr>
          <p:cNvSpPr txBox="1"/>
          <p:nvPr/>
        </p:nvSpPr>
        <p:spPr>
          <a:xfrm>
            <a:off x="4696974" y="4658053"/>
            <a:ext cx="1042240" cy="387927"/>
          </a:xfrm>
          <a:prstGeom prst="rect">
            <a:avLst/>
          </a:prstGeom>
          <a:noFill/>
        </p:spPr>
        <p:txBody>
          <a:bodyPr wrap="square" rtlCol="0">
            <a:spAutoFit/>
          </a:bodyPr>
          <a:lstStyle/>
          <a:p>
            <a:pPr algn="ctr" defTabSz="412734" eaLnBrk="0" fontAlgn="base" hangingPunct="0">
              <a:lnSpc>
                <a:spcPct val="90000"/>
              </a:lnSpc>
              <a:spcBef>
                <a:spcPct val="0"/>
              </a:spcBef>
              <a:spcAft>
                <a:spcPct val="0"/>
              </a:spcAft>
              <a:defRPr b="0"/>
            </a:pPr>
            <a:r>
              <a:rPr lang="en-US" sz="1067" b="1" dirty="0">
                <a:solidFill>
                  <a:schemeClr val="bg1"/>
                </a:solidFill>
                <a:latin typeface="Amazon Ember" panose="020B0603020204020204" pitchFamily="34" charset="0"/>
              </a:rPr>
              <a:t>Amazon Kendra</a:t>
            </a:r>
          </a:p>
        </p:txBody>
      </p:sp>
      <p:sp>
        <p:nvSpPr>
          <p:cNvPr id="184" name="TextBox 183">
            <a:extLst>
              <a:ext uri="{FF2B5EF4-FFF2-40B4-BE49-F238E27FC236}">
                <a16:creationId xmlns:a16="http://schemas.microsoft.com/office/drawing/2014/main" id="{BDCC62FD-D2D6-1B40-9A83-A0B0D6F3B391}"/>
              </a:ext>
            </a:extLst>
          </p:cNvPr>
          <p:cNvSpPr txBox="1"/>
          <p:nvPr/>
        </p:nvSpPr>
        <p:spPr>
          <a:xfrm>
            <a:off x="5837160" y="4658053"/>
            <a:ext cx="1042240" cy="535724"/>
          </a:xfrm>
          <a:prstGeom prst="rect">
            <a:avLst/>
          </a:prstGeom>
          <a:noFill/>
        </p:spPr>
        <p:txBody>
          <a:bodyPr wrap="square" rtlCol="0">
            <a:spAutoFit/>
          </a:bodyPr>
          <a:lstStyle/>
          <a:p>
            <a:pPr algn="ctr" defTabSz="412734" eaLnBrk="0" fontAlgn="base" hangingPunct="0">
              <a:lnSpc>
                <a:spcPct val="90000"/>
              </a:lnSpc>
              <a:spcBef>
                <a:spcPct val="0"/>
              </a:spcBef>
              <a:spcAft>
                <a:spcPct val="0"/>
              </a:spcAft>
              <a:defRPr b="0"/>
            </a:pPr>
            <a:r>
              <a:rPr lang="en-US" sz="1067" b="1" dirty="0">
                <a:solidFill>
                  <a:schemeClr val="bg1"/>
                </a:solidFill>
                <a:latin typeface="Amazon Ember" panose="020B0603020204020204" pitchFamily="34" charset="0"/>
              </a:rPr>
              <a:t>Amazon Lookout for Metrics</a:t>
            </a:r>
          </a:p>
        </p:txBody>
      </p:sp>
      <p:sp>
        <p:nvSpPr>
          <p:cNvPr id="185" name="TextBox 184">
            <a:extLst>
              <a:ext uri="{FF2B5EF4-FFF2-40B4-BE49-F238E27FC236}">
                <a16:creationId xmlns:a16="http://schemas.microsoft.com/office/drawing/2014/main" id="{34D4E976-B4F7-EA4A-8DA5-0D3A3358B016}"/>
              </a:ext>
            </a:extLst>
          </p:cNvPr>
          <p:cNvSpPr txBox="1"/>
          <p:nvPr/>
        </p:nvSpPr>
        <p:spPr>
          <a:xfrm>
            <a:off x="10038733" y="4658053"/>
            <a:ext cx="1042240" cy="683520"/>
          </a:xfrm>
          <a:prstGeom prst="rect">
            <a:avLst/>
          </a:prstGeom>
          <a:noFill/>
        </p:spPr>
        <p:txBody>
          <a:bodyPr wrap="square" rtlCol="0">
            <a:spAutoFit/>
          </a:bodyPr>
          <a:lstStyle/>
          <a:p>
            <a:pPr algn="ctr" defTabSz="412734" eaLnBrk="0" fontAlgn="base" hangingPunct="0">
              <a:lnSpc>
                <a:spcPct val="90000"/>
              </a:lnSpc>
              <a:spcBef>
                <a:spcPct val="0"/>
              </a:spcBef>
              <a:spcAft>
                <a:spcPct val="0"/>
              </a:spcAft>
              <a:defRPr b="0"/>
            </a:pPr>
            <a:r>
              <a:rPr lang="en-US" sz="1067" b="1" dirty="0">
                <a:solidFill>
                  <a:schemeClr val="bg1"/>
                </a:solidFill>
                <a:latin typeface="Amazon Ember" panose="020B0603020204020204" pitchFamily="34" charset="0"/>
              </a:rPr>
              <a:t>Amazon </a:t>
            </a:r>
          </a:p>
          <a:p>
            <a:pPr algn="ctr" defTabSz="412734" eaLnBrk="0" fontAlgn="base" hangingPunct="0">
              <a:lnSpc>
                <a:spcPct val="90000"/>
              </a:lnSpc>
              <a:spcBef>
                <a:spcPct val="0"/>
              </a:spcBef>
              <a:spcAft>
                <a:spcPct val="0"/>
              </a:spcAft>
              <a:defRPr b="0"/>
            </a:pPr>
            <a:r>
              <a:rPr lang="en-US" sz="1067" b="1" dirty="0">
                <a:solidFill>
                  <a:schemeClr val="bg1"/>
                </a:solidFill>
                <a:latin typeface="Amazon Ember" panose="020B0603020204020204" pitchFamily="34" charset="0"/>
              </a:rPr>
              <a:t>Code Guru</a:t>
            </a:r>
          </a:p>
          <a:p>
            <a:pPr algn="ctr" defTabSz="412734" eaLnBrk="0" fontAlgn="base" hangingPunct="0">
              <a:lnSpc>
                <a:spcPct val="90000"/>
              </a:lnSpc>
              <a:spcBef>
                <a:spcPct val="0"/>
              </a:spcBef>
              <a:spcAft>
                <a:spcPct val="0"/>
              </a:spcAft>
              <a:defRPr b="0"/>
            </a:pPr>
            <a:r>
              <a:rPr lang="en-US" sz="1067" b="1" dirty="0">
                <a:solidFill>
                  <a:schemeClr val="bg1"/>
                </a:solidFill>
                <a:latin typeface="Amazon Ember" panose="020B0603020204020204" pitchFamily="34" charset="0"/>
              </a:rPr>
              <a:t>Amazon DevOps Guru</a:t>
            </a:r>
          </a:p>
        </p:txBody>
      </p:sp>
      <p:sp>
        <p:nvSpPr>
          <p:cNvPr id="186" name="TextBox 185">
            <a:extLst>
              <a:ext uri="{FF2B5EF4-FFF2-40B4-BE49-F238E27FC236}">
                <a16:creationId xmlns:a16="http://schemas.microsoft.com/office/drawing/2014/main" id="{E62B7B79-0E4C-4F47-84C2-9D7C70D65D0C}"/>
              </a:ext>
            </a:extLst>
          </p:cNvPr>
          <p:cNvSpPr txBox="1"/>
          <p:nvPr/>
        </p:nvSpPr>
        <p:spPr>
          <a:xfrm>
            <a:off x="1805117" y="4658053"/>
            <a:ext cx="1042240" cy="240130"/>
          </a:xfrm>
          <a:prstGeom prst="rect">
            <a:avLst/>
          </a:prstGeom>
          <a:noFill/>
        </p:spPr>
        <p:txBody>
          <a:bodyPr wrap="square" rtlCol="0">
            <a:spAutoFit/>
          </a:bodyPr>
          <a:lstStyle/>
          <a:p>
            <a:pPr algn="ctr" defTabSz="412734" eaLnBrk="0" fontAlgn="base" hangingPunct="0">
              <a:lnSpc>
                <a:spcPct val="90000"/>
              </a:lnSpc>
              <a:spcBef>
                <a:spcPct val="0"/>
              </a:spcBef>
              <a:spcAft>
                <a:spcPct val="0"/>
              </a:spcAft>
              <a:defRPr b="0"/>
            </a:pPr>
            <a:r>
              <a:rPr lang="en-US" sz="1067" b="1" dirty="0">
                <a:solidFill>
                  <a:schemeClr val="bg1"/>
                </a:solidFill>
                <a:latin typeface="Amazon Ember" panose="020B0603020204020204" pitchFamily="34" charset="0"/>
              </a:rPr>
              <a:t>Contact Lens</a:t>
            </a:r>
          </a:p>
        </p:txBody>
      </p:sp>
      <p:sp>
        <p:nvSpPr>
          <p:cNvPr id="187" name="TextBox 186">
            <a:extLst>
              <a:ext uri="{FF2B5EF4-FFF2-40B4-BE49-F238E27FC236}">
                <a16:creationId xmlns:a16="http://schemas.microsoft.com/office/drawing/2014/main" id="{AF31FF9B-B8F4-AD46-A973-4BE0F537B259}"/>
              </a:ext>
            </a:extLst>
          </p:cNvPr>
          <p:cNvSpPr txBox="1"/>
          <p:nvPr/>
        </p:nvSpPr>
        <p:spPr>
          <a:xfrm>
            <a:off x="6828262" y="4658053"/>
            <a:ext cx="1042240" cy="535724"/>
          </a:xfrm>
          <a:prstGeom prst="rect">
            <a:avLst/>
          </a:prstGeom>
          <a:noFill/>
        </p:spPr>
        <p:txBody>
          <a:bodyPr wrap="square" rtlCol="0">
            <a:spAutoFit/>
          </a:bodyPr>
          <a:lstStyle/>
          <a:p>
            <a:pPr algn="ctr" defTabSz="412734" eaLnBrk="0" fontAlgn="base" hangingPunct="0">
              <a:lnSpc>
                <a:spcPct val="90000"/>
              </a:lnSpc>
              <a:spcBef>
                <a:spcPct val="0"/>
              </a:spcBef>
              <a:spcAft>
                <a:spcPct val="0"/>
              </a:spcAft>
              <a:defRPr b="0"/>
            </a:pPr>
            <a:r>
              <a:rPr lang="en-US" sz="1067" b="1" dirty="0">
                <a:solidFill>
                  <a:schemeClr val="bg1"/>
                </a:solidFill>
                <a:latin typeface="Amazon Ember" panose="020B0603020204020204" pitchFamily="34" charset="0"/>
              </a:rPr>
              <a:t>Amazon Fraud Detector</a:t>
            </a:r>
          </a:p>
        </p:txBody>
      </p:sp>
      <p:sp>
        <p:nvSpPr>
          <p:cNvPr id="188" name="Title 1">
            <a:extLst>
              <a:ext uri="{FF2B5EF4-FFF2-40B4-BE49-F238E27FC236}">
                <a16:creationId xmlns:a16="http://schemas.microsoft.com/office/drawing/2014/main" id="{8A515082-F64B-8E47-B025-C1791E21CC43}"/>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mazon Ember Heavy" panose="020B0603020204020204" pitchFamily="34" charset="0"/>
                <a:ea typeface="Amazon Ember Heavy" panose="020B0603020204020204" pitchFamily="34" charset="0"/>
                <a:cs typeface="Amazon Ember Heavy" panose="020B0603020204020204" pitchFamily="34" charset="0"/>
              </a:rPr>
              <a:t>Today’s business problems, solved by machine learning</a:t>
            </a:r>
          </a:p>
        </p:txBody>
      </p:sp>
    </p:spTree>
    <p:extLst>
      <p:ext uri="{BB962C8B-B14F-4D97-AF65-F5344CB8AC3E}">
        <p14:creationId xmlns:p14="http://schemas.microsoft.com/office/powerpoint/2010/main" val="4101953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CCB023-7EFE-A14D-BF78-0CE4667EDB2C}"/>
              </a:ext>
            </a:extLst>
          </p:cNvPr>
          <p:cNvGrpSpPr/>
          <p:nvPr/>
        </p:nvGrpSpPr>
        <p:grpSpPr>
          <a:xfrm>
            <a:off x="266700" y="4986695"/>
            <a:ext cx="11668085" cy="849344"/>
            <a:chOff x="314349" y="4732754"/>
            <a:chExt cx="14001702" cy="1019213"/>
          </a:xfrm>
        </p:grpSpPr>
        <p:sp>
          <p:nvSpPr>
            <p:cNvPr id="5" name="Rectangle: Rounded Corners 1">
              <a:extLst>
                <a:ext uri="{FF2B5EF4-FFF2-40B4-BE49-F238E27FC236}">
                  <a16:creationId xmlns:a16="http://schemas.microsoft.com/office/drawing/2014/main" id="{C1B07136-F719-EB4F-9918-146D62DD692A}"/>
                </a:ext>
              </a:extLst>
            </p:cNvPr>
            <p:cNvSpPr/>
            <p:nvPr/>
          </p:nvSpPr>
          <p:spPr>
            <a:xfrm>
              <a:off x="314349" y="4732754"/>
              <a:ext cx="14001702" cy="101921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 name="Visualize in…">
              <a:extLst>
                <a:ext uri="{FF2B5EF4-FFF2-40B4-BE49-F238E27FC236}">
                  <a16:creationId xmlns:a16="http://schemas.microsoft.com/office/drawing/2014/main" id="{17AF3B33-5641-1843-AD89-C534598DBE03}"/>
                </a:ext>
              </a:extLst>
            </p:cNvPr>
            <p:cNvSpPr txBox="1"/>
            <p:nvPr/>
          </p:nvSpPr>
          <p:spPr>
            <a:xfrm>
              <a:off x="435322" y="4971969"/>
              <a:ext cx="2055298" cy="540756"/>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1000" b="0" i="0" u="none" strike="noStrike" cap="none" spc="0" normalizeH="0" baseline="0">
                  <a:ln>
                    <a:noFill/>
                  </a:ln>
                  <a:solidFill>
                    <a:schemeClr val="accent3"/>
                  </a:solidFill>
                  <a:effectLst/>
                  <a:uLnTx/>
                  <a:uFillTx/>
                  <a:latin typeface="Amazon Ember Heavy"/>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t>Ml frameworks </a:t>
              </a:r>
              <a:b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br>
              <a: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t>&amp; infrastructure</a:t>
              </a:r>
            </a:p>
          </p:txBody>
        </p:sp>
        <p:sp>
          <p:nvSpPr>
            <p:cNvPr id="7" name="Visualize in…">
              <a:extLst>
                <a:ext uri="{FF2B5EF4-FFF2-40B4-BE49-F238E27FC236}">
                  <a16:creationId xmlns:a16="http://schemas.microsoft.com/office/drawing/2014/main" id="{A33F824C-50A1-004D-B600-CF05EB5AACEC}"/>
                </a:ext>
              </a:extLst>
            </p:cNvPr>
            <p:cNvSpPr txBox="1"/>
            <p:nvPr/>
          </p:nvSpPr>
          <p:spPr>
            <a:xfrm>
              <a:off x="2827173" y="5034784"/>
              <a:ext cx="1847170"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PyTorch, Apache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MXNet, TensorFlow</a:t>
              </a:r>
            </a:p>
          </p:txBody>
        </p:sp>
        <p:sp>
          <p:nvSpPr>
            <p:cNvPr id="8" name="Visualize in…">
              <a:extLst>
                <a:ext uri="{FF2B5EF4-FFF2-40B4-BE49-F238E27FC236}">
                  <a16:creationId xmlns:a16="http://schemas.microsoft.com/office/drawing/2014/main" id="{6EFCA625-40CE-DE43-96B5-7A9DE16308E1}"/>
                </a:ext>
              </a:extLst>
            </p:cNvPr>
            <p:cNvSpPr txBox="1"/>
            <p:nvPr/>
          </p:nvSpPr>
          <p:spPr>
            <a:xfrm>
              <a:off x="5192638" y="5034784"/>
              <a:ext cx="1728428"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AMIs &amp;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containers</a:t>
              </a:r>
            </a:p>
          </p:txBody>
        </p:sp>
        <p:sp>
          <p:nvSpPr>
            <p:cNvPr id="9" name="Visualize in…">
              <a:extLst>
                <a:ext uri="{FF2B5EF4-FFF2-40B4-BE49-F238E27FC236}">
                  <a16:creationId xmlns:a16="http://schemas.microsoft.com/office/drawing/2014/main" id="{270715EC-DB06-5644-B293-8A623A117F08}"/>
                </a:ext>
              </a:extLst>
            </p:cNvPr>
            <p:cNvSpPr txBox="1"/>
            <p:nvPr/>
          </p:nvSpPr>
          <p:spPr>
            <a:xfrm>
              <a:off x="7098941" y="5130964"/>
              <a:ext cx="1728428"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GPUs </a:t>
              </a:r>
            </a:p>
          </p:txBody>
        </p:sp>
        <p:sp>
          <p:nvSpPr>
            <p:cNvPr id="10" name="Visualize in…">
              <a:extLst>
                <a:ext uri="{FF2B5EF4-FFF2-40B4-BE49-F238E27FC236}">
                  <a16:creationId xmlns:a16="http://schemas.microsoft.com/office/drawing/2014/main" id="{A568212C-B999-7248-8E1D-90A2D06FF425}"/>
                </a:ext>
              </a:extLst>
            </p:cNvPr>
            <p:cNvSpPr txBox="1"/>
            <p:nvPr/>
          </p:nvSpPr>
          <p:spPr>
            <a:xfrm>
              <a:off x="8890095" y="5130964"/>
              <a:ext cx="1728428"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Inferentia</a:t>
              </a:r>
            </a:p>
          </p:txBody>
        </p:sp>
        <p:sp>
          <p:nvSpPr>
            <p:cNvPr id="11" name="Visualize in…">
              <a:extLst>
                <a:ext uri="{FF2B5EF4-FFF2-40B4-BE49-F238E27FC236}">
                  <a16:creationId xmlns:a16="http://schemas.microsoft.com/office/drawing/2014/main" id="{3453FF9B-9155-F740-84ED-3420B8814A00}"/>
                </a:ext>
              </a:extLst>
            </p:cNvPr>
            <p:cNvSpPr txBox="1"/>
            <p:nvPr/>
          </p:nvSpPr>
          <p:spPr>
            <a:xfrm>
              <a:off x="10887235" y="5130964"/>
              <a:ext cx="1728428"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Elastic inference</a:t>
              </a:r>
            </a:p>
          </p:txBody>
        </p:sp>
        <p:sp>
          <p:nvSpPr>
            <p:cNvPr id="12" name="Visualize in…">
              <a:extLst>
                <a:ext uri="{FF2B5EF4-FFF2-40B4-BE49-F238E27FC236}">
                  <a16:creationId xmlns:a16="http://schemas.microsoft.com/office/drawing/2014/main" id="{5E086607-8C2B-6745-A258-1636DAC7272E}"/>
                </a:ext>
              </a:extLst>
            </p:cNvPr>
            <p:cNvSpPr txBox="1"/>
            <p:nvPr/>
          </p:nvSpPr>
          <p:spPr>
            <a:xfrm>
              <a:off x="13288771" y="5130964"/>
              <a:ext cx="774169"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FPGA</a:t>
              </a:r>
            </a:p>
          </p:txBody>
        </p:sp>
        <p:cxnSp>
          <p:nvCxnSpPr>
            <p:cNvPr id="13" name="Straight Connector 12">
              <a:extLst>
                <a:ext uri="{FF2B5EF4-FFF2-40B4-BE49-F238E27FC236}">
                  <a16:creationId xmlns:a16="http://schemas.microsoft.com/office/drawing/2014/main" id="{A7BE83F4-CB21-8E49-9945-FB41E95A931B}"/>
                </a:ext>
              </a:extLst>
            </p:cNvPr>
            <p:cNvCxnSpPr>
              <a:cxnSpLocks/>
            </p:cNvCxnSpPr>
            <p:nvPr/>
          </p:nvCxnSpPr>
          <p:spPr>
            <a:xfrm>
              <a:off x="330573" y="4755622"/>
              <a:ext cx="13969255" cy="0"/>
            </a:xfrm>
            <a:prstGeom prst="line">
              <a:avLst/>
            </a:prstGeom>
            <a:noFill/>
            <a:ln w="19050" cap="flat" cmpd="sng" algn="ctr">
              <a:solidFill>
                <a:srgbClr val="16BF9F"/>
              </a:solidFill>
              <a:prstDash val="solid"/>
              <a:miter lim="800000"/>
              <a:headEnd type="none" w="lg" len="lg"/>
              <a:tailEnd type="none" w="lg" len="lg"/>
            </a:ln>
            <a:effectLst/>
          </p:spPr>
        </p:cxnSp>
      </p:grpSp>
      <p:sp>
        <p:nvSpPr>
          <p:cNvPr id="14" name="Title 1">
            <a:extLst>
              <a:ext uri="{FF2B5EF4-FFF2-40B4-BE49-F238E27FC236}">
                <a16:creationId xmlns:a16="http://schemas.microsoft.com/office/drawing/2014/main" id="{6B0D702C-8A1B-D943-9591-1FFFE1E5E188}"/>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solidFill>
                  <a:prstClr val="white"/>
                </a:solidFill>
                <a:latin typeface="Amazon Ember Heavy"/>
              </a:rPr>
              <a:t>Machine learning frameworks</a:t>
            </a:r>
          </a:p>
        </p:txBody>
      </p:sp>
    </p:spTree>
    <p:extLst>
      <p:ext uri="{BB962C8B-B14F-4D97-AF65-F5344CB8AC3E}">
        <p14:creationId xmlns:p14="http://schemas.microsoft.com/office/powerpoint/2010/main" val="278809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CB538B1-CEE1-9347-9937-622F5BF09BE0}"/>
              </a:ext>
            </a:extLst>
          </p:cNvPr>
          <p:cNvGrpSpPr/>
          <p:nvPr/>
        </p:nvGrpSpPr>
        <p:grpSpPr>
          <a:xfrm>
            <a:off x="266700" y="4986695"/>
            <a:ext cx="11668085" cy="849344"/>
            <a:chOff x="314349" y="4732754"/>
            <a:chExt cx="14001702" cy="1019213"/>
          </a:xfrm>
        </p:grpSpPr>
        <p:sp>
          <p:nvSpPr>
            <p:cNvPr id="4" name="Rectangle: Rounded Corners 1">
              <a:extLst>
                <a:ext uri="{FF2B5EF4-FFF2-40B4-BE49-F238E27FC236}">
                  <a16:creationId xmlns:a16="http://schemas.microsoft.com/office/drawing/2014/main" id="{E36E636A-D559-8A4C-B412-16D7B1802C31}"/>
                </a:ext>
              </a:extLst>
            </p:cNvPr>
            <p:cNvSpPr/>
            <p:nvPr/>
          </p:nvSpPr>
          <p:spPr>
            <a:xfrm>
              <a:off x="314349" y="4732754"/>
              <a:ext cx="14001702" cy="101921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 name="Visualize in…">
              <a:extLst>
                <a:ext uri="{FF2B5EF4-FFF2-40B4-BE49-F238E27FC236}">
                  <a16:creationId xmlns:a16="http://schemas.microsoft.com/office/drawing/2014/main" id="{0828BD4B-94B0-2C4E-A228-31A5CAE5E1F7}"/>
                </a:ext>
              </a:extLst>
            </p:cNvPr>
            <p:cNvSpPr txBox="1"/>
            <p:nvPr/>
          </p:nvSpPr>
          <p:spPr>
            <a:xfrm>
              <a:off x="435322" y="4971969"/>
              <a:ext cx="2055298" cy="540756"/>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1000" b="0" i="0" u="none" strike="noStrike" cap="none" spc="0" normalizeH="0" baseline="0">
                  <a:ln>
                    <a:noFill/>
                  </a:ln>
                  <a:solidFill>
                    <a:schemeClr val="accent3"/>
                  </a:solidFill>
                  <a:effectLst/>
                  <a:uLnTx/>
                  <a:uFillTx/>
                  <a:latin typeface="Amazon Ember Heavy"/>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t>Ml frameworks </a:t>
              </a:r>
              <a:b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br>
              <a: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t>&amp; infrastructure</a:t>
              </a:r>
            </a:p>
          </p:txBody>
        </p:sp>
        <p:sp>
          <p:nvSpPr>
            <p:cNvPr id="6" name="Visualize in…">
              <a:extLst>
                <a:ext uri="{FF2B5EF4-FFF2-40B4-BE49-F238E27FC236}">
                  <a16:creationId xmlns:a16="http://schemas.microsoft.com/office/drawing/2014/main" id="{85B796BB-439B-E946-BE83-9F1E02CF03C3}"/>
                </a:ext>
              </a:extLst>
            </p:cNvPr>
            <p:cNvSpPr txBox="1"/>
            <p:nvPr/>
          </p:nvSpPr>
          <p:spPr>
            <a:xfrm>
              <a:off x="2827173" y="5034784"/>
              <a:ext cx="1847170"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PyTorch, Apache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MXNet, TensorFlow</a:t>
              </a:r>
            </a:p>
          </p:txBody>
        </p:sp>
        <p:sp>
          <p:nvSpPr>
            <p:cNvPr id="7" name="Visualize in…">
              <a:extLst>
                <a:ext uri="{FF2B5EF4-FFF2-40B4-BE49-F238E27FC236}">
                  <a16:creationId xmlns:a16="http://schemas.microsoft.com/office/drawing/2014/main" id="{B469D411-1A6B-144D-87E7-B53021EEB719}"/>
                </a:ext>
              </a:extLst>
            </p:cNvPr>
            <p:cNvSpPr txBox="1"/>
            <p:nvPr/>
          </p:nvSpPr>
          <p:spPr>
            <a:xfrm>
              <a:off x="5192638" y="5034784"/>
              <a:ext cx="1728428"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AMIs &amp;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containers</a:t>
              </a:r>
            </a:p>
          </p:txBody>
        </p:sp>
        <p:sp>
          <p:nvSpPr>
            <p:cNvPr id="8" name="Visualize in…">
              <a:extLst>
                <a:ext uri="{FF2B5EF4-FFF2-40B4-BE49-F238E27FC236}">
                  <a16:creationId xmlns:a16="http://schemas.microsoft.com/office/drawing/2014/main" id="{30F61448-29BF-6541-8698-5CA85FE0C719}"/>
                </a:ext>
              </a:extLst>
            </p:cNvPr>
            <p:cNvSpPr txBox="1"/>
            <p:nvPr/>
          </p:nvSpPr>
          <p:spPr>
            <a:xfrm>
              <a:off x="7098941" y="5130964"/>
              <a:ext cx="1728428"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GPUs </a:t>
              </a:r>
            </a:p>
          </p:txBody>
        </p:sp>
        <p:sp>
          <p:nvSpPr>
            <p:cNvPr id="9" name="Visualize in…">
              <a:extLst>
                <a:ext uri="{FF2B5EF4-FFF2-40B4-BE49-F238E27FC236}">
                  <a16:creationId xmlns:a16="http://schemas.microsoft.com/office/drawing/2014/main" id="{9C010511-8D78-D64D-B5D6-E2C029DDDB18}"/>
                </a:ext>
              </a:extLst>
            </p:cNvPr>
            <p:cNvSpPr txBox="1"/>
            <p:nvPr/>
          </p:nvSpPr>
          <p:spPr>
            <a:xfrm>
              <a:off x="8890095" y="5130964"/>
              <a:ext cx="1728428"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Inferentia</a:t>
              </a:r>
            </a:p>
          </p:txBody>
        </p:sp>
        <p:sp>
          <p:nvSpPr>
            <p:cNvPr id="10" name="Visualize in…">
              <a:extLst>
                <a:ext uri="{FF2B5EF4-FFF2-40B4-BE49-F238E27FC236}">
                  <a16:creationId xmlns:a16="http://schemas.microsoft.com/office/drawing/2014/main" id="{E6A91ED8-D5EF-B14A-B472-1391C2221507}"/>
                </a:ext>
              </a:extLst>
            </p:cNvPr>
            <p:cNvSpPr txBox="1"/>
            <p:nvPr/>
          </p:nvSpPr>
          <p:spPr>
            <a:xfrm>
              <a:off x="10887235" y="5130964"/>
              <a:ext cx="1728428"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Elastic inference</a:t>
              </a:r>
            </a:p>
          </p:txBody>
        </p:sp>
        <p:sp>
          <p:nvSpPr>
            <p:cNvPr id="11" name="Visualize in…">
              <a:extLst>
                <a:ext uri="{FF2B5EF4-FFF2-40B4-BE49-F238E27FC236}">
                  <a16:creationId xmlns:a16="http://schemas.microsoft.com/office/drawing/2014/main" id="{E344DEED-AC19-0543-AD7A-4FC7E3037704}"/>
                </a:ext>
              </a:extLst>
            </p:cNvPr>
            <p:cNvSpPr txBox="1"/>
            <p:nvPr/>
          </p:nvSpPr>
          <p:spPr>
            <a:xfrm>
              <a:off x="13288771" y="5130964"/>
              <a:ext cx="774169"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FPGA</a:t>
              </a:r>
            </a:p>
          </p:txBody>
        </p:sp>
        <p:cxnSp>
          <p:nvCxnSpPr>
            <p:cNvPr id="12" name="Straight Connector 11">
              <a:extLst>
                <a:ext uri="{FF2B5EF4-FFF2-40B4-BE49-F238E27FC236}">
                  <a16:creationId xmlns:a16="http://schemas.microsoft.com/office/drawing/2014/main" id="{1A74C0AF-405D-4E48-9A14-E789880A5A53}"/>
                </a:ext>
              </a:extLst>
            </p:cNvPr>
            <p:cNvCxnSpPr>
              <a:cxnSpLocks/>
            </p:cNvCxnSpPr>
            <p:nvPr/>
          </p:nvCxnSpPr>
          <p:spPr>
            <a:xfrm>
              <a:off x="330573" y="4755622"/>
              <a:ext cx="13969255"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13" name="Group 12">
            <a:extLst>
              <a:ext uri="{FF2B5EF4-FFF2-40B4-BE49-F238E27FC236}">
                <a16:creationId xmlns:a16="http://schemas.microsoft.com/office/drawing/2014/main" id="{9C7FC644-A129-5F4D-87EF-5B5926DECC54}"/>
              </a:ext>
            </a:extLst>
          </p:cNvPr>
          <p:cNvGrpSpPr/>
          <p:nvPr/>
        </p:nvGrpSpPr>
        <p:grpSpPr>
          <a:xfrm>
            <a:off x="266700" y="3341004"/>
            <a:ext cx="11668085" cy="1446344"/>
            <a:chOff x="331825" y="2757924"/>
            <a:chExt cx="14001702" cy="1735613"/>
          </a:xfrm>
        </p:grpSpPr>
        <p:grpSp>
          <p:nvGrpSpPr>
            <p:cNvPr id="14" name="Group 13">
              <a:extLst>
                <a:ext uri="{FF2B5EF4-FFF2-40B4-BE49-F238E27FC236}">
                  <a16:creationId xmlns:a16="http://schemas.microsoft.com/office/drawing/2014/main" id="{BAE72EBD-5BD4-334D-9AAC-0C17BADA391F}"/>
                </a:ext>
              </a:extLst>
            </p:cNvPr>
            <p:cNvGrpSpPr/>
            <p:nvPr/>
          </p:nvGrpSpPr>
          <p:grpSpPr>
            <a:xfrm>
              <a:off x="331825" y="2757924"/>
              <a:ext cx="14001702" cy="1735613"/>
              <a:chOff x="387391" y="2757924"/>
              <a:chExt cx="14001702" cy="1735613"/>
            </a:xfrm>
          </p:grpSpPr>
          <p:sp>
            <p:nvSpPr>
              <p:cNvPr id="16" name="Rectangle: Rounded Corners 1">
                <a:extLst>
                  <a:ext uri="{FF2B5EF4-FFF2-40B4-BE49-F238E27FC236}">
                    <a16:creationId xmlns:a16="http://schemas.microsoft.com/office/drawing/2014/main" id="{88EEFADB-F7C6-8C49-8ED9-57C35CC419FA}"/>
                  </a:ext>
                </a:extLst>
              </p:cNvPr>
              <p:cNvSpPr/>
              <p:nvPr/>
            </p:nvSpPr>
            <p:spPr>
              <a:xfrm>
                <a:off x="387391" y="2757924"/>
                <a:ext cx="14001702" cy="173561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FFFFFF"/>
                  </a:solidFill>
                  <a:effectLst/>
                  <a:uLnTx/>
                  <a:uFillTx/>
                  <a:latin typeface="Amazon Ember"/>
                  <a:ea typeface="+mn-ea"/>
                  <a:cs typeface="+mn-cs"/>
                </a:endParaRPr>
              </a:p>
            </p:txBody>
          </p:sp>
          <p:sp>
            <p:nvSpPr>
              <p:cNvPr id="17" name="Visualize in…">
                <a:extLst>
                  <a:ext uri="{FF2B5EF4-FFF2-40B4-BE49-F238E27FC236}">
                    <a16:creationId xmlns:a16="http://schemas.microsoft.com/office/drawing/2014/main" id="{2D153D3C-2642-4448-91B8-FE7F85248836}"/>
                  </a:ext>
                </a:extLst>
              </p:cNvPr>
              <p:cNvSpPr txBox="1"/>
              <p:nvPr/>
            </p:nvSpPr>
            <p:spPr>
              <a:xfrm>
                <a:off x="1339765" y="3393350"/>
                <a:ext cx="823200"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algn="r"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Label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data</a:t>
                </a:r>
              </a:p>
            </p:txBody>
          </p:sp>
          <p:grpSp>
            <p:nvGrpSpPr>
              <p:cNvPr id="18" name="Group 17">
                <a:extLst>
                  <a:ext uri="{FF2B5EF4-FFF2-40B4-BE49-F238E27FC236}">
                    <a16:creationId xmlns:a16="http://schemas.microsoft.com/office/drawing/2014/main" id="{8497F7C8-DD36-0C43-B977-0F76D6E4D45C}"/>
                  </a:ext>
                </a:extLst>
              </p:cNvPr>
              <p:cNvGrpSpPr/>
              <p:nvPr/>
            </p:nvGrpSpPr>
            <p:grpSpPr>
              <a:xfrm>
                <a:off x="2301309" y="3068965"/>
                <a:ext cx="10345688" cy="1243572"/>
                <a:chOff x="2060765" y="3168358"/>
                <a:chExt cx="10345688" cy="1243572"/>
              </a:xfrm>
            </p:grpSpPr>
            <p:sp>
              <p:nvSpPr>
                <p:cNvPr id="26" name="Rectangle 25">
                  <a:extLst>
                    <a:ext uri="{FF2B5EF4-FFF2-40B4-BE49-F238E27FC236}">
                      <a16:creationId xmlns:a16="http://schemas.microsoft.com/office/drawing/2014/main" id="{D090133F-E022-684E-8036-D83C6B9A5D0B}"/>
                    </a:ext>
                  </a:extLst>
                </p:cNvPr>
                <p:cNvSpPr/>
                <p:nvPr/>
              </p:nvSpPr>
              <p:spPr>
                <a:xfrm>
                  <a:off x="2060765" y="3168358"/>
                  <a:ext cx="10345688" cy="1243572"/>
                </a:xfrm>
                <a:prstGeom prst="rect">
                  <a:avLst/>
                </a:prstGeom>
                <a:ln w="12700" cap="rnd">
                  <a:solidFill>
                    <a:srgbClr val="16BF9F"/>
                  </a:solidFill>
                  <a:prstDash val="solid"/>
                  <a:round/>
                </a:ln>
              </p:spPr>
              <p:txBody>
                <a:bodyPr rtlCol="0" anchor="ctr"/>
                <a:lstStyle/>
                <a:p>
                  <a:pPr marL="0" marR="0" lvl="0" indent="0" defTabSz="634934" eaLnBrk="0" fontAlgn="base" latinLnBrk="0" hangingPunct="0">
                    <a:lnSpc>
                      <a:spcPct val="100000"/>
                    </a:lnSpc>
                    <a:spcBef>
                      <a:spcPct val="0"/>
                    </a:spcBef>
                    <a:spcAft>
                      <a:spcPct val="0"/>
                    </a:spcAft>
                    <a:buClrTx/>
                    <a:buSzTx/>
                    <a:buFontTx/>
                    <a:buNone/>
                    <a:tabLst/>
                    <a:defRPr/>
                  </a:pPr>
                  <a:endParaRPr kumimoji="0" lang="en-US" sz="2500" b="0" i="0" u="none" strike="noStrike" kern="0" cap="none" spc="0" normalizeH="0" baseline="0" noProof="0" dirty="0">
                    <a:ln>
                      <a:noFill/>
                    </a:ln>
                    <a:solidFill>
                      <a:srgbClr val="000000"/>
                    </a:solidFill>
                    <a:effectLst/>
                    <a:uLnTx/>
                    <a:uFillTx/>
                    <a:latin typeface="Amazon Ember Heavy"/>
                  </a:endParaRPr>
                </a:p>
              </p:txBody>
            </p:sp>
            <p:sp>
              <p:nvSpPr>
                <p:cNvPr id="27" name="Visualize in…">
                  <a:extLst>
                    <a:ext uri="{FF2B5EF4-FFF2-40B4-BE49-F238E27FC236}">
                      <a16:creationId xmlns:a16="http://schemas.microsoft.com/office/drawing/2014/main" id="{AF30C2F6-D792-0D4E-917B-F89A97EBEBF3}"/>
                    </a:ext>
                  </a:extLst>
                </p:cNvPr>
                <p:cNvSpPr txBox="1"/>
                <p:nvPr/>
              </p:nvSpPr>
              <p:spPr>
                <a:xfrm>
                  <a:off x="2268129" y="3492743"/>
                  <a:ext cx="1260656"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Data collection prep</a:t>
                  </a:r>
                </a:p>
              </p:txBody>
            </p:sp>
            <p:sp>
              <p:nvSpPr>
                <p:cNvPr id="28" name="Visualize in…">
                  <a:extLst>
                    <a:ext uri="{FF2B5EF4-FFF2-40B4-BE49-F238E27FC236}">
                      <a16:creationId xmlns:a16="http://schemas.microsoft.com/office/drawing/2014/main" id="{29C7D8C1-40B8-314C-B99F-D62C9C2EC68B}"/>
                    </a:ext>
                  </a:extLst>
                </p:cNvPr>
                <p:cNvSpPr txBox="1"/>
                <p:nvPr/>
              </p:nvSpPr>
              <p:spPr>
                <a:xfrm>
                  <a:off x="3693489" y="3492743"/>
                  <a:ext cx="734546"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Store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features</a:t>
                  </a:r>
                </a:p>
              </p:txBody>
            </p:sp>
            <p:sp>
              <p:nvSpPr>
                <p:cNvPr id="29" name="Visualize in…">
                  <a:extLst>
                    <a:ext uri="{FF2B5EF4-FFF2-40B4-BE49-F238E27FC236}">
                      <a16:creationId xmlns:a16="http://schemas.microsoft.com/office/drawing/2014/main" id="{9BFC5797-A584-DA4D-867F-3D5E201B1FF9}"/>
                    </a:ext>
                  </a:extLst>
                </p:cNvPr>
                <p:cNvSpPr txBox="1"/>
                <p:nvPr/>
              </p:nvSpPr>
              <p:spPr>
                <a:xfrm>
                  <a:off x="4592739" y="3381944"/>
                  <a:ext cx="1054288" cy="692490"/>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Detect bias</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and explain predictions</a:t>
                  </a:r>
                </a:p>
              </p:txBody>
            </p:sp>
            <p:sp>
              <p:nvSpPr>
                <p:cNvPr id="30" name="Visualize in…">
                  <a:extLst>
                    <a:ext uri="{FF2B5EF4-FFF2-40B4-BE49-F238E27FC236}">
                      <a16:creationId xmlns:a16="http://schemas.microsoft.com/office/drawing/2014/main" id="{A80A3595-5C8E-F945-9E83-4437BC710427}"/>
                    </a:ext>
                  </a:extLst>
                </p:cNvPr>
                <p:cNvSpPr txBox="1"/>
                <p:nvPr/>
              </p:nvSpPr>
              <p:spPr>
                <a:xfrm>
                  <a:off x="5811726" y="3492743"/>
                  <a:ext cx="963937"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Visualize in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notebooks</a:t>
                  </a:r>
                </a:p>
              </p:txBody>
            </p:sp>
            <p:sp>
              <p:nvSpPr>
                <p:cNvPr id="31" name="Visualize in…">
                  <a:extLst>
                    <a:ext uri="{FF2B5EF4-FFF2-40B4-BE49-F238E27FC236}">
                      <a16:creationId xmlns:a16="http://schemas.microsoft.com/office/drawing/2014/main" id="{E75E086A-0C00-1145-BA0A-2807504CEFFD}"/>
                    </a:ext>
                  </a:extLst>
                </p:cNvPr>
                <p:cNvSpPr txBox="1"/>
                <p:nvPr/>
              </p:nvSpPr>
              <p:spPr>
                <a:xfrm>
                  <a:off x="6940366" y="3492743"/>
                  <a:ext cx="852439"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Pick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algorithm</a:t>
                  </a:r>
                </a:p>
              </p:txBody>
            </p:sp>
            <p:sp>
              <p:nvSpPr>
                <p:cNvPr id="32" name="Visualize in…">
                  <a:extLst>
                    <a:ext uri="{FF2B5EF4-FFF2-40B4-BE49-F238E27FC236}">
                      <a16:creationId xmlns:a16="http://schemas.microsoft.com/office/drawing/2014/main" id="{66D57CB7-2E0F-3841-B985-788AE113B29E}"/>
                    </a:ext>
                  </a:extLst>
                </p:cNvPr>
                <p:cNvSpPr txBox="1"/>
                <p:nvPr/>
              </p:nvSpPr>
              <p:spPr>
                <a:xfrm>
                  <a:off x="11431463" y="3492743"/>
                  <a:ext cx="974989"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Manage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&amp; monitor</a:t>
                  </a:r>
                </a:p>
              </p:txBody>
            </p:sp>
            <p:sp>
              <p:nvSpPr>
                <p:cNvPr id="33" name="Visualize in…">
                  <a:extLst>
                    <a:ext uri="{FF2B5EF4-FFF2-40B4-BE49-F238E27FC236}">
                      <a16:creationId xmlns:a16="http://schemas.microsoft.com/office/drawing/2014/main" id="{C80835A0-E6F1-9A4D-B92F-0DDA7EEBF191}"/>
                    </a:ext>
                  </a:extLst>
                </p:cNvPr>
                <p:cNvSpPr txBox="1"/>
                <p:nvPr/>
              </p:nvSpPr>
              <p:spPr>
                <a:xfrm>
                  <a:off x="7957507" y="3492743"/>
                  <a:ext cx="1076872" cy="470891"/>
                </a:xfrm>
                <a:prstGeom prst="rect">
                  <a:avLst/>
                </a:prstGeom>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Train models </a:t>
                  </a: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faster</a:t>
                  </a:r>
                </a:p>
              </p:txBody>
            </p:sp>
            <p:sp>
              <p:nvSpPr>
                <p:cNvPr id="34" name="Visualize in…">
                  <a:extLst>
                    <a:ext uri="{FF2B5EF4-FFF2-40B4-BE49-F238E27FC236}">
                      <a16:creationId xmlns:a16="http://schemas.microsoft.com/office/drawing/2014/main" id="{6EE9E966-5F76-CE41-9762-9685D276540A}"/>
                    </a:ext>
                  </a:extLst>
                </p:cNvPr>
                <p:cNvSpPr txBox="1"/>
                <p:nvPr/>
              </p:nvSpPr>
              <p:spPr>
                <a:xfrm>
                  <a:off x="10331297" y="3492743"/>
                  <a:ext cx="935468" cy="470891"/>
                </a:xfrm>
                <a:prstGeom prst="rect">
                  <a:avLst/>
                </a:prstGeom>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Deploy in production</a:t>
                  </a:r>
                </a:p>
              </p:txBody>
            </p:sp>
            <p:sp>
              <p:nvSpPr>
                <p:cNvPr id="35" name="Visualize in…">
                  <a:extLst>
                    <a:ext uri="{FF2B5EF4-FFF2-40B4-BE49-F238E27FC236}">
                      <a16:creationId xmlns:a16="http://schemas.microsoft.com/office/drawing/2014/main" id="{6CC1380C-01B7-DE4B-83A9-7F9E2AC48569}"/>
                    </a:ext>
                  </a:extLst>
                </p:cNvPr>
                <p:cNvSpPr txBox="1"/>
                <p:nvPr/>
              </p:nvSpPr>
              <p:spPr>
                <a:xfrm>
                  <a:off x="9199081" y="3492743"/>
                  <a:ext cx="967513" cy="470891"/>
                </a:xfrm>
                <a:prstGeom prst="rect">
                  <a:avLst/>
                </a:prstGeom>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Tune</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parameters</a:t>
                  </a:r>
                </a:p>
              </p:txBody>
            </p:sp>
          </p:grpSp>
          <p:sp>
            <p:nvSpPr>
              <p:cNvPr id="19" name="Visualize in…">
                <a:extLst>
                  <a:ext uri="{FF2B5EF4-FFF2-40B4-BE49-F238E27FC236}">
                    <a16:creationId xmlns:a16="http://schemas.microsoft.com/office/drawing/2014/main" id="{D4CB2E75-FB4A-F043-AC05-0832DDDA7C81}"/>
                  </a:ext>
                </a:extLst>
              </p:cNvPr>
              <p:cNvSpPr txBox="1"/>
              <p:nvPr/>
            </p:nvSpPr>
            <p:spPr>
              <a:xfrm>
                <a:off x="12833244" y="3393350"/>
                <a:ext cx="1256699"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Manage edge devices</a:t>
                </a:r>
              </a:p>
            </p:txBody>
          </p:sp>
          <p:grpSp>
            <p:nvGrpSpPr>
              <p:cNvPr id="20" name="Group 19">
                <a:extLst>
                  <a:ext uri="{FF2B5EF4-FFF2-40B4-BE49-F238E27FC236}">
                    <a16:creationId xmlns:a16="http://schemas.microsoft.com/office/drawing/2014/main" id="{1333AC56-2FDA-2740-90F5-E662372B0A8D}"/>
                  </a:ext>
                </a:extLst>
              </p:cNvPr>
              <p:cNvGrpSpPr/>
              <p:nvPr/>
            </p:nvGrpSpPr>
            <p:grpSpPr>
              <a:xfrm>
                <a:off x="2476528" y="4120632"/>
                <a:ext cx="9995250" cy="2544"/>
                <a:chOff x="960963" y="3356616"/>
                <a:chExt cx="5997584" cy="2544"/>
              </a:xfrm>
            </p:grpSpPr>
            <p:cxnSp>
              <p:nvCxnSpPr>
                <p:cNvPr id="24" name="Straight Arrow Connector 23">
                  <a:extLst>
                    <a:ext uri="{FF2B5EF4-FFF2-40B4-BE49-F238E27FC236}">
                      <a16:creationId xmlns:a16="http://schemas.microsoft.com/office/drawing/2014/main" id="{DCAEFDD7-D357-4748-A161-A9E7A58DD782}"/>
                    </a:ext>
                  </a:extLst>
                </p:cNvPr>
                <p:cNvCxnSpPr>
                  <a:cxnSpLocks/>
                </p:cNvCxnSpPr>
                <p:nvPr/>
              </p:nvCxnSpPr>
              <p:spPr>
                <a:xfrm flipV="1">
                  <a:off x="4032784" y="3359160"/>
                  <a:ext cx="2925763" cy="0"/>
                </a:xfrm>
                <a:prstGeom prst="straightConnector1">
                  <a:avLst/>
                </a:prstGeom>
                <a:noFill/>
                <a:ln w="19050" cap="flat" cmpd="sng" algn="ctr">
                  <a:solidFill>
                    <a:srgbClr val="FF9900"/>
                  </a:solidFill>
                  <a:prstDash val="solid"/>
                  <a:miter lim="800000"/>
                  <a:tailEnd type="triangle"/>
                </a:ln>
                <a:effectLst/>
              </p:spPr>
            </p:cxnSp>
            <p:cxnSp>
              <p:nvCxnSpPr>
                <p:cNvPr id="25" name="Straight Arrow Connector 24">
                  <a:extLst>
                    <a:ext uri="{FF2B5EF4-FFF2-40B4-BE49-F238E27FC236}">
                      <a16:creationId xmlns:a16="http://schemas.microsoft.com/office/drawing/2014/main" id="{03C97D2F-932D-2C42-BEF5-CCFB622AB34F}"/>
                    </a:ext>
                  </a:extLst>
                </p:cNvPr>
                <p:cNvCxnSpPr>
                  <a:cxnSpLocks/>
                </p:cNvCxnSpPr>
                <p:nvPr/>
              </p:nvCxnSpPr>
              <p:spPr>
                <a:xfrm flipH="1">
                  <a:off x="960963" y="3356616"/>
                  <a:ext cx="2902455" cy="0"/>
                </a:xfrm>
                <a:prstGeom prst="straightConnector1">
                  <a:avLst/>
                </a:prstGeom>
                <a:noFill/>
                <a:ln w="19050" cap="flat" cmpd="sng" algn="ctr">
                  <a:solidFill>
                    <a:srgbClr val="FF9900"/>
                  </a:solidFill>
                  <a:prstDash val="solid"/>
                  <a:miter lim="800000"/>
                  <a:tailEnd type="triangle"/>
                </a:ln>
                <a:effectLst/>
              </p:spPr>
            </p:cxnSp>
          </p:grpSp>
          <p:sp>
            <p:nvSpPr>
              <p:cNvPr id="21" name="Text Placeholder 6">
                <a:extLst>
                  <a:ext uri="{FF2B5EF4-FFF2-40B4-BE49-F238E27FC236}">
                    <a16:creationId xmlns:a16="http://schemas.microsoft.com/office/drawing/2014/main" id="{4A313479-2A86-F34E-B8F3-87E661F84976}"/>
                  </a:ext>
                </a:extLst>
              </p:cNvPr>
              <p:cNvSpPr txBox="1">
                <a:spLocks/>
              </p:cNvSpPr>
              <p:nvPr/>
            </p:nvSpPr>
            <p:spPr>
              <a:xfrm>
                <a:off x="5985575" y="2895461"/>
                <a:ext cx="2977164" cy="359676"/>
              </a:xfrm>
              <a:prstGeom prst="rect">
                <a:avLst/>
              </a:prstGeom>
              <a:solidFill>
                <a:srgbClr val="232F3E">
                  <a:lumMod val="90000"/>
                  <a:lumOff val="10000"/>
                </a:srgbClr>
              </a:solidFill>
              <a:ln>
                <a:solidFill>
                  <a:srgbClr val="16BF9F"/>
                </a:solidFill>
              </a:ln>
            </p:spPr>
            <p:txBody>
              <a:bodyPr/>
              <a:lstStyle>
                <a:defPPr>
                  <a:defRPr lang="en-US"/>
                </a:defPPr>
                <a:lvl1pPr indent="0" algn="ctr" defTabSz="390083">
                  <a:lnSpc>
                    <a:spcPct val="100000"/>
                  </a:lnSpc>
                  <a:spcBef>
                    <a:spcPts val="427"/>
                  </a:spcBef>
                  <a:buFont typeface="Arial" panose="020B0604020202020204" pitchFamily="34" charset="0"/>
                  <a:buNone/>
                  <a:defRPr sz="1200" b="0" i="0">
                    <a:solidFill>
                      <a:schemeClr val="bg1"/>
                    </a:solidFill>
                    <a:latin typeface="+mj-lt"/>
                    <a:ea typeface="Amazon Ember Light" panose="020B0403020204020204" pitchFamily="34" charset="0"/>
                    <a:cs typeface="Amazon Ember Light" panose="020B0403020204020204" pitchFamily="34" charset="0"/>
                  </a:defRPr>
                </a:lvl1pPr>
                <a:lvl2pPr marL="114300" indent="-114300" defTabSz="390083">
                  <a:lnSpc>
                    <a:spcPct val="100000"/>
                  </a:lnSpc>
                  <a:spcBef>
                    <a:spcPts val="213"/>
                  </a:spcBef>
                  <a:buFont typeface="Arial" panose="020B0604020202020204" pitchFamily="34" charset="0"/>
                  <a:buChar char="•"/>
                  <a:defRPr sz="1024" b="0" i="0">
                    <a:solidFill>
                      <a:schemeClr val="bg1"/>
                    </a:solidFill>
                    <a:latin typeface="+mj-lt"/>
                    <a:ea typeface="Amazon Ember Light" panose="020B0403020204020204" pitchFamily="34" charset="0"/>
                    <a:cs typeface="Amazon Ember Light" panose="020B0403020204020204" pitchFamily="34" charset="0"/>
                  </a:defRPr>
                </a:lvl2pPr>
                <a:lvl3pPr marL="231775" indent="-117475" defTabSz="390083">
                  <a:lnSpc>
                    <a:spcPct val="100000"/>
                  </a:lnSpc>
                  <a:spcBef>
                    <a:spcPts val="213"/>
                  </a:spcBef>
                  <a:buFont typeface="Arial" panose="020B0604020202020204" pitchFamily="34" charset="0"/>
                  <a:buChar char="•"/>
                  <a:defRPr sz="853" b="0" i="0">
                    <a:solidFill>
                      <a:schemeClr val="bg1"/>
                    </a:solidFill>
                    <a:latin typeface="+mj-lt"/>
                    <a:ea typeface="Amazon Ember Light" panose="020B0403020204020204" pitchFamily="34" charset="0"/>
                    <a:cs typeface="Amazon Ember Light" panose="020B0403020204020204" pitchFamily="34" charset="0"/>
                  </a:defRPr>
                </a:lvl3pPr>
                <a:lvl4pPr marL="341313" indent="-10953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4pPr>
                <a:lvl5pPr marL="457200" indent="-11588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5pPr>
                <a:lvl6pPr marL="1072728" indent="-97521" defTabSz="390083">
                  <a:lnSpc>
                    <a:spcPct val="90000"/>
                  </a:lnSpc>
                  <a:spcBef>
                    <a:spcPts val="213"/>
                  </a:spcBef>
                  <a:buFont typeface="Arial" panose="020B0604020202020204" pitchFamily="34" charset="0"/>
                  <a:buChar char="•"/>
                  <a:defRPr sz="768"/>
                </a:lvl6pPr>
                <a:lvl7pPr marL="1267770" indent="-97521" defTabSz="390083">
                  <a:lnSpc>
                    <a:spcPct val="90000"/>
                  </a:lnSpc>
                  <a:spcBef>
                    <a:spcPts val="213"/>
                  </a:spcBef>
                  <a:buFont typeface="Arial" panose="020B0604020202020204" pitchFamily="34" charset="0"/>
                  <a:buChar char="•"/>
                  <a:defRPr sz="768"/>
                </a:lvl7pPr>
                <a:lvl8pPr marL="1462811" indent="-97521" defTabSz="390083">
                  <a:lnSpc>
                    <a:spcPct val="90000"/>
                  </a:lnSpc>
                  <a:spcBef>
                    <a:spcPts val="213"/>
                  </a:spcBef>
                  <a:buFont typeface="Arial" panose="020B0604020202020204" pitchFamily="34" charset="0"/>
                  <a:buChar char="•"/>
                  <a:defRPr sz="768"/>
                </a:lvl8pPr>
                <a:lvl9pPr marL="1657853" indent="-97521" defTabSz="390083">
                  <a:lnSpc>
                    <a:spcPct val="90000"/>
                  </a:lnSpc>
                  <a:spcBef>
                    <a:spcPts val="213"/>
                  </a:spcBef>
                  <a:buFont typeface="Arial" panose="020B0604020202020204" pitchFamily="34" charset="0"/>
                  <a:buChar char="•"/>
                  <a:defRPr sz="768"/>
                </a:lvl9pPr>
              </a:lstStyle>
              <a:p>
                <a:pPr marL="0" marR="0" lvl="0" indent="0" algn="ctr" defTabSz="541725" eaLnBrk="0" fontAlgn="base" latinLnBrk="0" hangingPunct="0">
                  <a:lnSpc>
                    <a:spcPct val="100000"/>
                  </a:lnSpc>
                  <a:spcBef>
                    <a:spcPts val="593"/>
                  </a:spcBef>
                  <a:spcAft>
                    <a:spcPct val="0"/>
                  </a:spcAft>
                  <a:buClrTx/>
                  <a:buSzTx/>
                  <a:buFont typeface="Arial" panose="020B0604020202020204" pitchFamily="34" charset="0"/>
                  <a:buNone/>
                  <a:tabLst/>
                  <a:defRPr/>
                </a:pPr>
                <a:r>
                  <a:rPr kumimoji="0" lang="en-US" sz="1400" b="0" i="0" u="none" strike="noStrike" kern="0" cap="none" spc="0" normalizeH="0" baseline="0" noProof="0" dirty="0" err="1">
                    <a:ln>
                      <a:noFill/>
                    </a:ln>
                    <a:solidFill>
                      <a:prstClr val="white"/>
                    </a:solidFill>
                    <a:effectLst/>
                    <a:uLnTx/>
                    <a:uFillTx/>
                    <a:latin typeface="Amazon Ember Heavy"/>
                    <a:ea typeface="Amazon Ember Light" panose="020B0403020204020204" pitchFamily="34" charset="0"/>
                    <a:cs typeface="Amazon Ember Light" panose="020B0403020204020204" pitchFamily="34" charset="0"/>
                  </a:rPr>
                  <a:t>SageMaker</a:t>
                </a:r>
                <a:r>
                  <a:rPr kumimoji="0" lang="en-US" sz="1400" b="0" i="0" u="none" strike="noStrike" kern="0" cap="none" spc="0" normalizeH="0" baseline="0" noProof="0" dirty="0">
                    <a:ln>
                      <a:noFill/>
                    </a:ln>
                    <a:solidFill>
                      <a:prstClr val="white"/>
                    </a:solidFill>
                    <a:effectLst/>
                    <a:uLnTx/>
                    <a:uFillTx/>
                    <a:latin typeface="Amazon Ember Heavy"/>
                    <a:ea typeface="Amazon Ember Light" panose="020B0403020204020204" pitchFamily="34" charset="0"/>
                    <a:cs typeface="Amazon Ember Light" panose="020B0403020204020204" pitchFamily="34" charset="0"/>
                  </a:rPr>
                  <a:t> Studio IDE</a:t>
                </a:r>
              </a:p>
            </p:txBody>
          </p:sp>
          <p:sp>
            <p:nvSpPr>
              <p:cNvPr id="22" name="Visualize in…">
                <a:extLst>
                  <a:ext uri="{FF2B5EF4-FFF2-40B4-BE49-F238E27FC236}">
                    <a16:creationId xmlns:a16="http://schemas.microsoft.com/office/drawing/2014/main" id="{C47CB9CB-8DD4-3745-A2B7-176AC751EE33}"/>
                  </a:ext>
                </a:extLst>
              </p:cNvPr>
              <p:cNvSpPr txBox="1"/>
              <p:nvPr/>
            </p:nvSpPr>
            <p:spPr>
              <a:xfrm>
                <a:off x="7145621" y="3980549"/>
                <a:ext cx="657070" cy="258526"/>
              </a:xfrm>
              <a:prstGeom prst="rect">
                <a:avLst/>
              </a:prstGeom>
              <a:solidFill>
                <a:srgbClr val="232F3E">
                  <a:lumMod val="90000"/>
                  <a:lumOff val="10000"/>
                </a:srgbClr>
              </a:solidFill>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algn="ctr" defTabSz="541725" eaLnBrk="0" fontAlgn="auto" latinLnBrk="0" hangingPunct="0">
                  <a:lnSpc>
                    <a:spcPct val="100000"/>
                  </a:lnSpc>
                  <a:spcBef>
                    <a:spcPts val="0"/>
                  </a:spcBef>
                  <a:spcAft>
                    <a:spcPts val="833"/>
                  </a:spcAft>
                  <a:buClrTx/>
                  <a:buSzTx/>
                  <a:buFontTx/>
                  <a:buNone/>
                  <a:tabLst/>
                  <a:defRPr/>
                </a:pPr>
                <a:r>
                  <a:rPr kumimoji="0" lang="en-US" sz="1250" b="0" i="0" u="none" strike="noStrike" kern="0" cap="none" spc="0" normalizeH="0" baseline="0" noProof="0" dirty="0">
                    <a:ln>
                      <a:noFill/>
                    </a:ln>
                    <a:solidFill>
                      <a:prstClr val="white"/>
                    </a:solidFill>
                    <a:effectLst/>
                    <a:uLnTx/>
                    <a:uFillTx/>
                    <a:latin typeface="Amazon Ember"/>
                    <a:ea typeface="Amazon Ember Light" panose="020B0403020204020204" pitchFamily="34" charset="0"/>
                    <a:cs typeface="Amazon Ember Light" panose="020B0403020204020204" pitchFamily="34" charset="0"/>
                  </a:rPr>
                  <a:t>CI/CD</a:t>
                </a:r>
              </a:p>
            </p:txBody>
          </p:sp>
          <p:sp>
            <p:nvSpPr>
              <p:cNvPr id="23" name="Visualize in…">
                <a:extLst>
                  <a:ext uri="{FF2B5EF4-FFF2-40B4-BE49-F238E27FC236}">
                    <a16:creationId xmlns:a16="http://schemas.microsoft.com/office/drawing/2014/main" id="{5BFC9E2A-3E67-D942-954C-45125AA1BA1D}"/>
                  </a:ext>
                </a:extLst>
              </p:cNvPr>
              <p:cNvSpPr txBox="1"/>
              <p:nvPr/>
            </p:nvSpPr>
            <p:spPr>
              <a:xfrm>
                <a:off x="417426" y="3355352"/>
                <a:ext cx="1728425" cy="540756"/>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algn="ctr" defTabSz="390083">
                  <a:spcBef>
                    <a:spcPts val="427"/>
                  </a:spcBef>
                  <a:defRPr sz="900">
                    <a:solidFill>
                      <a:schemeClr val="bg1"/>
                    </a:solidFill>
                    <a:latin typeface="+mj-lt"/>
                    <a:ea typeface="Amazon Ember Light" panose="020B0403020204020204" pitchFamily="34" charset="0"/>
                    <a:cs typeface="Amazon Ember Light" panose="020B0403020204020204" pitchFamily="34" charset="0"/>
                  </a:defRPr>
                </a:lvl1pPr>
              </a:lstStyle>
              <a:p>
                <a:pPr marL="0" marR="0" lvl="0" indent="0" algn="l" defTabSz="541725" eaLnBrk="0" fontAlgn="base" latinLnBrk="0" hangingPunct="0">
                  <a:lnSpc>
                    <a:spcPct val="100000"/>
                  </a:lnSpc>
                  <a:spcBef>
                    <a:spcPts val="0"/>
                  </a:spcBef>
                  <a:spcAft>
                    <a:spcPts val="833"/>
                  </a:spcAft>
                  <a:buClrTx/>
                  <a:buSzTx/>
                  <a:buFontTx/>
                  <a:buNone/>
                  <a:tabLst/>
                  <a:defRPr/>
                </a:pPr>
                <a: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t>Amazon </a:t>
                </a:r>
                <a:b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br>
                <a:r>
                  <a:rPr kumimoji="0" lang="en-US" sz="1400" b="0" i="0" u="none" strike="noStrike" kern="0" cap="none" spc="0" normalizeH="0" baseline="0" noProof="0" dirty="0" err="1">
                    <a:ln>
                      <a:noFill/>
                    </a:ln>
                    <a:solidFill>
                      <a:srgbClr val="E8882B"/>
                    </a:solidFill>
                    <a:effectLst/>
                    <a:uLnTx/>
                    <a:uFillTx/>
                    <a:latin typeface="Amazon Ember Heavy"/>
                    <a:ea typeface="Amazon Ember" panose="020B0603020204020204" pitchFamily="34" charset="0"/>
                    <a:cs typeface="Amazon Ember" panose="020B0603020204020204" pitchFamily="34" charset="0"/>
                  </a:rPr>
                  <a:t>SageMaker</a:t>
                </a:r>
                <a:endPar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endParaRPr>
              </a:p>
            </p:txBody>
          </p:sp>
        </p:grpSp>
        <p:cxnSp>
          <p:nvCxnSpPr>
            <p:cNvPr id="15" name="Straight Connector 14">
              <a:extLst>
                <a:ext uri="{FF2B5EF4-FFF2-40B4-BE49-F238E27FC236}">
                  <a16:creationId xmlns:a16="http://schemas.microsoft.com/office/drawing/2014/main" id="{92B6A587-BB0A-704E-9089-6F547E3A3C39}"/>
                </a:ext>
              </a:extLst>
            </p:cNvPr>
            <p:cNvCxnSpPr>
              <a:cxnSpLocks/>
            </p:cNvCxnSpPr>
            <p:nvPr/>
          </p:nvCxnSpPr>
          <p:spPr>
            <a:xfrm>
              <a:off x="348049" y="2780792"/>
              <a:ext cx="13969255" cy="0"/>
            </a:xfrm>
            <a:prstGeom prst="line">
              <a:avLst/>
            </a:prstGeom>
            <a:noFill/>
            <a:ln w="19050" cap="flat" cmpd="sng" algn="ctr">
              <a:solidFill>
                <a:srgbClr val="16BF9F"/>
              </a:solidFill>
              <a:prstDash val="solid"/>
              <a:miter lim="800000"/>
              <a:headEnd type="none" w="lg" len="lg"/>
              <a:tailEnd type="none" w="lg" len="lg"/>
            </a:ln>
            <a:effectLst/>
          </p:spPr>
        </p:cxnSp>
      </p:grpSp>
      <p:sp>
        <p:nvSpPr>
          <p:cNvPr id="36" name="Rectangle 35">
            <a:extLst>
              <a:ext uri="{FF2B5EF4-FFF2-40B4-BE49-F238E27FC236}">
                <a16:creationId xmlns:a16="http://schemas.microsoft.com/office/drawing/2014/main" id="{75935835-4DC9-8943-A962-F1F535785E9C}"/>
              </a:ext>
            </a:extLst>
          </p:cNvPr>
          <p:cNvSpPr/>
          <p:nvPr/>
        </p:nvSpPr>
        <p:spPr bwMode="auto">
          <a:xfrm>
            <a:off x="304800" y="4814503"/>
            <a:ext cx="11887200" cy="1438735"/>
          </a:xfrm>
          <a:prstGeom prst="rect">
            <a:avLst/>
          </a:prstGeom>
          <a:gradFill flip="none" rotWithShape="1">
            <a:gsLst>
              <a:gs pos="0">
                <a:srgbClr val="272C64">
                  <a:alpha val="70000"/>
                </a:srgbClr>
              </a:gs>
              <a:gs pos="56000">
                <a:srgbClr val="222E3C">
                  <a:alpha val="70000"/>
                </a:srgbClr>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marL="0" marR="0" lvl="0" indent="0" algn="ctr" defTabSz="77702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mazon Ember"/>
              <a:ea typeface="Amazon Ember" panose="020B0603020204020204" pitchFamily="34" charset="0"/>
              <a:cs typeface="Amazon Ember" panose="020B0603020204020204" pitchFamily="34" charset="0"/>
            </a:endParaRPr>
          </a:p>
        </p:txBody>
      </p:sp>
      <p:sp>
        <p:nvSpPr>
          <p:cNvPr id="37" name="Title 1">
            <a:extLst>
              <a:ext uri="{FF2B5EF4-FFF2-40B4-BE49-F238E27FC236}">
                <a16:creationId xmlns:a16="http://schemas.microsoft.com/office/drawing/2014/main" id="{2695E919-ECB4-8946-842C-DAC39EFA27FA}"/>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mazon Ember Heavy" panose="020B0603020204020204" pitchFamily="34" charset="0"/>
                <a:ea typeface="Amazon Ember Heavy" panose="020B0603020204020204" pitchFamily="34" charset="0"/>
                <a:cs typeface="Amazon Ember Heavy" panose="020B0603020204020204" pitchFamily="34" charset="0"/>
              </a:rPr>
              <a:t>ML Services</a:t>
            </a:r>
          </a:p>
        </p:txBody>
      </p:sp>
    </p:spTree>
    <p:extLst>
      <p:ext uri="{BB962C8B-B14F-4D97-AF65-F5344CB8AC3E}">
        <p14:creationId xmlns:p14="http://schemas.microsoft.com/office/powerpoint/2010/main" val="51647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3"/>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42" presetClass="path" presetSubtype="0" decel="100000" fill="hold" nodeType="withEffect">
                                  <p:stCondLst>
                                    <p:cond delay="0"/>
                                  </p:stCondLst>
                                  <p:childTnLst>
                                    <p:animMotion origin="layout" path="M 1.25E-6 0.03889 L 1.25E-6 1.85185E-6 " pathEditMode="relative" rAng="0" ptsTypes="AA">
                                      <p:cBhvr>
                                        <p:cTn id="14" dur="500" fill="hold"/>
                                        <p:tgtEl>
                                          <p:spTgt spid="13"/>
                                        </p:tgtEl>
                                        <p:attrNameLst>
                                          <p:attrName>ppt_x</p:attrName>
                                          <p:attrName>ppt_y</p:attrName>
                                        </p:attrNameLst>
                                      </p:cBhvr>
                                      <p:rCtr x="0" y="-1944"/>
                                    </p:animMotion>
                                  </p:childTnLst>
                                </p:cTn>
                              </p:par>
                            </p:childTnLst>
                          </p:cTn>
                        </p:par>
                        <p:par>
                          <p:cTn id="15" fill="hold">
                            <p:stCondLst>
                              <p:cond delay="500"/>
                            </p:stCondLst>
                            <p:childTnLst>
                              <p:par>
                                <p:cTn id="16" presetID="6" presetClass="entr" presetSubtype="16"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circle(in)">
                                      <p:cBhvr>
                                        <p:cTn id="18" dur="1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FB6F54C-4179-DB45-B3A8-59B787212D6D}"/>
              </a:ext>
            </a:extLst>
          </p:cNvPr>
          <p:cNvGrpSpPr/>
          <p:nvPr/>
        </p:nvGrpSpPr>
        <p:grpSpPr>
          <a:xfrm>
            <a:off x="266700" y="4986695"/>
            <a:ext cx="11668085" cy="849344"/>
            <a:chOff x="314349" y="4732754"/>
            <a:chExt cx="14001702" cy="1019213"/>
          </a:xfrm>
        </p:grpSpPr>
        <p:sp>
          <p:nvSpPr>
            <p:cNvPr id="4" name="Rectangle: Rounded Corners 1">
              <a:extLst>
                <a:ext uri="{FF2B5EF4-FFF2-40B4-BE49-F238E27FC236}">
                  <a16:creationId xmlns:a16="http://schemas.microsoft.com/office/drawing/2014/main" id="{C3EAF2B7-0CB2-1646-BB65-F2F65323867A}"/>
                </a:ext>
              </a:extLst>
            </p:cNvPr>
            <p:cNvSpPr/>
            <p:nvPr/>
          </p:nvSpPr>
          <p:spPr>
            <a:xfrm>
              <a:off x="314349" y="4732754"/>
              <a:ext cx="14001702" cy="101921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 name="Visualize in…">
              <a:extLst>
                <a:ext uri="{FF2B5EF4-FFF2-40B4-BE49-F238E27FC236}">
                  <a16:creationId xmlns:a16="http://schemas.microsoft.com/office/drawing/2014/main" id="{7DC0BC6F-0DA1-AB44-9AA4-49D7DCC05D61}"/>
                </a:ext>
              </a:extLst>
            </p:cNvPr>
            <p:cNvSpPr txBox="1"/>
            <p:nvPr/>
          </p:nvSpPr>
          <p:spPr>
            <a:xfrm>
              <a:off x="435322" y="4971969"/>
              <a:ext cx="2055298" cy="540756"/>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1000" b="0" i="0" u="none" strike="noStrike" cap="none" spc="0" normalizeH="0" baseline="0">
                  <a:ln>
                    <a:noFill/>
                  </a:ln>
                  <a:solidFill>
                    <a:schemeClr val="accent3"/>
                  </a:solidFill>
                  <a:effectLst/>
                  <a:uLnTx/>
                  <a:uFillTx/>
                  <a:latin typeface="Amazon Ember Heavy"/>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t>Ml frameworks </a:t>
              </a:r>
              <a:b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br>
              <a: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t>&amp; infrastructure</a:t>
              </a:r>
            </a:p>
          </p:txBody>
        </p:sp>
        <p:sp>
          <p:nvSpPr>
            <p:cNvPr id="6" name="Visualize in…">
              <a:extLst>
                <a:ext uri="{FF2B5EF4-FFF2-40B4-BE49-F238E27FC236}">
                  <a16:creationId xmlns:a16="http://schemas.microsoft.com/office/drawing/2014/main" id="{FD310B97-516C-CA48-ABE5-42F06562E04B}"/>
                </a:ext>
              </a:extLst>
            </p:cNvPr>
            <p:cNvSpPr txBox="1"/>
            <p:nvPr/>
          </p:nvSpPr>
          <p:spPr>
            <a:xfrm>
              <a:off x="2827173" y="5034784"/>
              <a:ext cx="1847170"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PyTorch, Apache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MXNet, TensorFlow</a:t>
              </a:r>
            </a:p>
          </p:txBody>
        </p:sp>
        <p:sp>
          <p:nvSpPr>
            <p:cNvPr id="7" name="Visualize in…">
              <a:extLst>
                <a:ext uri="{FF2B5EF4-FFF2-40B4-BE49-F238E27FC236}">
                  <a16:creationId xmlns:a16="http://schemas.microsoft.com/office/drawing/2014/main" id="{F37E05ED-A4E9-914A-9F44-D641941408AD}"/>
                </a:ext>
              </a:extLst>
            </p:cNvPr>
            <p:cNvSpPr txBox="1"/>
            <p:nvPr/>
          </p:nvSpPr>
          <p:spPr>
            <a:xfrm>
              <a:off x="5192638" y="5034784"/>
              <a:ext cx="1728428"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AMIs &amp;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containers</a:t>
              </a:r>
            </a:p>
          </p:txBody>
        </p:sp>
        <p:sp>
          <p:nvSpPr>
            <p:cNvPr id="8" name="Visualize in…">
              <a:extLst>
                <a:ext uri="{FF2B5EF4-FFF2-40B4-BE49-F238E27FC236}">
                  <a16:creationId xmlns:a16="http://schemas.microsoft.com/office/drawing/2014/main" id="{42632B7F-8220-3F40-ADB9-1B689B21865F}"/>
                </a:ext>
              </a:extLst>
            </p:cNvPr>
            <p:cNvSpPr txBox="1"/>
            <p:nvPr/>
          </p:nvSpPr>
          <p:spPr>
            <a:xfrm>
              <a:off x="7098941" y="5130964"/>
              <a:ext cx="1728428"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GPUs </a:t>
              </a:r>
            </a:p>
          </p:txBody>
        </p:sp>
        <p:sp>
          <p:nvSpPr>
            <p:cNvPr id="9" name="Visualize in…">
              <a:extLst>
                <a:ext uri="{FF2B5EF4-FFF2-40B4-BE49-F238E27FC236}">
                  <a16:creationId xmlns:a16="http://schemas.microsoft.com/office/drawing/2014/main" id="{FFB51DF7-3913-3640-9FEE-FCE554498702}"/>
                </a:ext>
              </a:extLst>
            </p:cNvPr>
            <p:cNvSpPr txBox="1"/>
            <p:nvPr/>
          </p:nvSpPr>
          <p:spPr>
            <a:xfrm>
              <a:off x="8890095" y="5130964"/>
              <a:ext cx="1728428"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Inferentia</a:t>
              </a:r>
            </a:p>
          </p:txBody>
        </p:sp>
        <p:sp>
          <p:nvSpPr>
            <p:cNvPr id="10" name="Visualize in…">
              <a:extLst>
                <a:ext uri="{FF2B5EF4-FFF2-40B4-BE49-F238E27FC236}">
                  <a16:creationId xmlns:a16="http://schemas.microsoft.com/office/drawing/2014/main" id="{D20A9223-8F68-1042-9DCD-3A979BAF7F60}"/>
                </a:ext>
              </a:extLst>
            </p:cNvPr>
            <p:cNvSpPr txBox="1"/>
            <p:nvPr/>
          </p:nvSpPr>
          <p:spPr>
            <a:xfrm>
              <a:off x="10887235" y="5130964"/>
              <a:ext cx="1728428"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Elastic inference</a:t>
              </a:r>
            </a:p>
          </p:txBody>
        </p:sp>
        <p:sp>
          <p:nvSpPr>
            <p:cNvPr id="11" name="Visualize in…">
              <a:extLst>
                <a:ext uri="{FF2B5EF4-FFF2-40B4-BE49-F238E27FC236}">
                  <a16:creationId xmlns:a16="http://schemas.microsoft.com/office/drawing/2014/main" id="{833E9C32-6C06-A941-B82C-3AB56C575BAF}"/>
                </a:ext>
              </a:extLst>
            </p:cNvPr>
            <p:cNvSpPr txBox="1"/>
            <p:nvPr/>
          </p:nvSpPr>
          <p:spPr>
            <a:xfrm>
              <a:off x="13288771" y="5130964"/>
              <a:ext cx="774169"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FPGA</a:t>
              </a:r>
            </a:p>
          </p:txBody>
        </p:sp>
        <p:cxnSp>
          <p:nvCxnSpPr>
            <p:cNvPr id="12" name="Straight Connector 11">
              <a:extLst>
                <a:ext uri="{FF2B5EF4-FFF2-40B4-BE49-F238E27FC236}">
                  <a16:creationId xmlns:a16="http://schemas.microsoft.com/office/drawing/2014/main" id="{777C7B7F-DCDC-B441-8BE5-1DD90FF7E309}"/>
                </a:ext>
              </a:extLst>
            </p:cNvPr>
            <p:cNvCxnSpPr>
              <a:cxnSpLocks/>
            </p:cNvCxnSpPr>
            <p:nvPr/>
          </p:nvCxnSpPr>
          <p:spPr>
            <a:xfrm>
              <a:off x="330573" y="4755622"/>
              <a:ext cx="13969255"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13" name="Group 12">
            <a:extLst>
              <a:ext uri="{FF2B5EF4-FFF2-40B4-BE49-F238E27FC236}">
                <a16:creationId xmlns:a16="http://schemas.microsoft.com/office/drawing/2014/main" id="{458BF0A1-4C68-4E4D-AA13-3BB58AF60774}"/>
              </a:ext>
            </a:extLst>
          </p:cNvPr>
          <p:cNvGrpSpPr/>
          <p:nvPr/>
        </p:nvGrpSpPr>
        <p:grpSpPr>
          <a:xfrm>
            <a:off x="266700" y="3341004"/>
            <a:ext cx="11668085" cy="1446344"/>
            <a:chOff x="331825" y="2757924"/>
            <a:chExt cx="14001702" cy="1735613"/>
          </a:xfrm>
        </p:grpSpPr>
        <p:grpSp>
          <p:nvGrpSpPr>
            <p:cNvPr id="14" name="Group 13">
              <a:extLst>
                <a:ext uri="{FF2B5EF4-FFF2-40B4-BE49-F238E27FC236}">
                  <a16:creationId xmlns:a16="http://schemas.microsoft.com/office/drawing/2014/main" id="{80EA6ED2-63DD-1243-960E-ACC4D29BDEC6}"/>
                </a:ext>
              </a:extLst>
            </p:cNvPr>
            <p:cNvGrpSpPr/>
            <p:nvPr/>
          </p:nvGrpSpPr>
          <p:grpSpPr>
            <a:xfrm>
              <a:off x="331825" y="2757924"/>
              <a:ext cx="14001702" cy="1735613"/>
              <a:chOff x="387391" y="2757924"/>
              <a:chExt cx="14001702" cy="1735613"/>
            </a:xfrm>
          </p:grpSpPr>
          <p:sp>
            <p:nvSpPr>
              <p:cNvPr id="16" name="Rectangle: Rounded Corners 1">
                <a:extLst>
                  <a:ext uri="{FF2B5EF4-FFF2-40B4-BE49-F238E27FC236}">
                    <a16:creationId xmlns:a16="http://schemas.microsoft.com/office/drawing/2014/main" id="{299C27DA-2C04-C641-9F69-5C05594D017F}"/>
                  </a:ext>
                </a:extLst>
              </p:cNvPr>
              <p:cNvSpPr/>
              <p:nvPr/>
            </p:nvSpPr>
            <p:spPr>
              <a:xfrm>
                <a:off x="387391" y="2757924"/>
                <a:ext cx="14001702" cy="173561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FFFFFF"/>
                  </a:solidFill>
                  <a:effectLst/>
                  <a:uLnTx/>
                  <a:uFillTx/>
                  <a:latin typeface="Amazon Ember"/>
                  <a:ea typeface="+mn-ea"/>
                  <a:cs typeface="+mn-cs"/>
                </a:endParaRPr>
              </a:p>
            </p:txBody>
          </p:sp>
          <p:sp>
            <p:nvSpPr>
              <p:cNvPr id="17" name="Visualize in…">
                <a:extLst>
                  <a:ext uri="{FF2B5EF4-FFF2-40B4-BE49-F238E27FC236}">
                    <a16:creationId xmlns:a16="http://schemas.microsoft.com/office/drawing/2014/main" id="{D40FC0D7-4A3D-B946-A322-855BD032E87B}"/>
                  </a:ext>
                </a:extLst>
              </p:cNvPr>
              <p:cNvSpPr txBox="1"/>
              <p:nvPr/>
            </p:nvSpPr>
            <p:spPr>
              <a:xfrm>
                <a:off x="1339765" y="3393350"/>
                <a:ext cx="823200"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algn="r"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Label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data</a:t>
                </a:r>
              </a:p>
            </p:txBody>
          </p:sp>
          <p:grpSp>
            <p:nvGrpSpPr>
              <p:cNvPr id="18" name="Group 17">
                <a:extLst>
                  <a:ext uri="{FF2B5EF4-FFF2-40B4-BE49-F238E27FC236}">
                    <a16:creationId xmlns:a16="http://schemas.microsoft.com/office/drawing/2014/main" id="{3157A45A-2787-B849-BCB5-EB51330959B5}"/>
                  </a:ext>
                </a:extLst>
              </p:cNvPr>
              <p:cNvGrpSpPr/>
              <p:nvPr/>
            </p:nvGrpSpPr>
            <p:grpSpPr>
              <a:xfrm>
                <a:off x="2301309" y="3068965"/>
                <a:ext cx="10345688" cy="1243572"/>
                <a:chOff x="2060765" y="3168358"/>
                <a:chExt cx="10345688" cy="1243572"/>
              </a:xfrm>
            </p:grpSpPr>
            <p:sp>
              <p:nvSpPr>
                <p:cNvPr id="26" name="Rectangle 25">
                  <a:extLst>
                    <a:ext uri="{FF2B5EF4-FFF2-40B4-BE49-F238E27FC236}">
                      <a16:creationId xmlns:a16="http://schemas.microsoft.com/office/drawing/2014/main" id="{422F14D4-AC3F-B140-833F-3C80ECD2225C}"/>
                    </a:ext>
                  </a:extLst>
                </p:cNvPr>
                <p:cNvSpPr/>
                <p:nvPr/>
              </p:nvSpPr>
              <p:spPr>
                <a:xfrm>
                  <a:off x="2060765" y="3168358"/>
                  <a:ext cx="10345688" cy="1243572"/>
                </a:xfrm>
                <a:prstGeom prst="rect">
                  <a:avLst/>
                </a:prstGeom>
                <a:ln w="12700" cap="rnd">
                  <a:solidFill>
                    <a:srgbClr val="16BF9F"/>
                  </a:solidFill>
                  <a:prstDash val="solid"/>
                  <a:round/>
                </a:ln>
              </p:spPr>
              <p:txBody>
                <a:bodyPr rtlCol="0" anchor="ctr"/>
                <a:lstStyle/>
                <a:p>
                  <a:pPr marL="0" marR="0" lvl="0" indent="0" defTabSz="634934" eaLnBrk="0" fontAlgn="base" latinLnBrk="0" hangingPunct="0">
                    <a:lnSpc>
                      <a:spcPct val="100000"/>
                    </a:lnSpc>
                    <a:spcBef>
                      <a:spcPct val="0"/>
                    </a:spcBef>
                    <a:spcAft>
                      <a:spcPct val="0"/>
                    </a:spcAft>
                    <a:buClrTx/>
                    <a:buSzTx/>
                    <a:buFontTx/>
                    <a:buNone/>
                    <a:tabLst/>
                    <a:defRPr/>
                  </a:pPr>
                  <a:endParaRPr kumimoji="0" lang="en-US" sz="2500" b="0" i="0" u="none" strike="noStrike" kern="0" cap="none" spc="0" normalizeH="0" baseline="0" noProof="0" dirty="0">
                    <a:ln>
                      <a:noFill/>
                    </a:ln>
                    <a:solidFill>
                      <a:srgbClr val="000000"/>
                    </a:solidFill>
                    <a:effectLst/>
                    <a:uLnTx/>
                    <a:uFillTx/>
                    <a:latin typeface="Amazon Ember Heavy"/>
                  </a:endParaRPr>
                </a:p>
              </p:txBody>
            </p:sp>
            <p:sp>
              <p:nvSpPr>
                <p:cNvPr id="27" name="Visualize in…">
                  <a:extLst>
                    <a:ext uri="{FF2B5EF4-FFF2-40B4-BE49-F238E27FC236}">
                      <a16:creationId xmlns:a16="http://schemas.microsoft.com/office/drawing/2014/main" id="{0E38555A-8B5B-DC44-B096-EE3571587B6F}"/>
                    </a:ext>
                  </a:extLst>
                </p:cNvPr>
                <p:cNvSpPr txBox="1"/>
                <p:nvPr/>
              </p:nvSpPr>
              <p:spPr>
                <a:xfrm>
                  <a:off x="2268129" y="3492743"/>
                  <a:ext cx="1260656"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Data collection prep</a:t>
                  </a:r>
                </a:p>
              </p:txBody>
            </p:sp>
            <p:sp>
              <p:nvSpPr>
                <p:cNvPr id="28" name="Visualize in…">
                  <a:extLst>
                    <a:ext uri="{FF2B5EF4-FFF2-40B4-BE49-F238E27FC236}">
                      <a16:creationId xmlns:a16="http://schemas.microsoft.com/office/drawing/2014/main" id="{44C5B995-888C-F240-9BDE-B2C4868A8124}"/>
                    </a:ext>
                  </a:extLst>
                </p:cNvPr>
                <p:cNvSpPr txBox="1"/>
                <p:nvPr/>
              </p:nvSpPr>
              <p:spPr>
                <a:xfrm>
                  <a:off x="3693489" y="3492743"/>
                  <a:ext cx="734546"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Store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features</a:t>
                  </a:r>
                </a:p>
              </p:txBody>
            </p:sp>
            <p:sp>
              <p:nvSpPr>
                <p:cNvPr id="29" name="Visualize in…">
                  <a:extLst>
                    <a:ext uri="{FF2B5EF4-FFF2-40B4-BE49-F238E27FC236}">
                      <a16:creationId xmlns:a16="http://schemas.microsoft.com/office/drawing/2014/main" id="{21B72452-1A67-0944-88F3-A1558D185720}"/>
                    </a:ext>
                  </a:extLst>
                </p:cNvPr>
                <p:cNvSpPr txBox="1"/>
                <p:nvPr/>
              </p:nvSpPr>
              <p:spPr>
                <a:xfrm>
                  <a:off x="4592739" y="3381944"/>
                  <a:ext cx="1054288" cy="692490"/>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Detect bias</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and explain predictions</a:t>
                  </a:r>
                </a:p>
              </p:txBody>
            </p:sp>
            <p:sp>
              <p:nvSpPr>
                <p:cNvPr id="30" name="Visualize in…">
                  <a:extLst>
                    <a:ext uri="{FF2B5EF4-FFF2-40B4-BE49-F238E27FC236}">
                      <a16:creationId xmlns:a16="http://schemas.microsoft.com/office/drawing/2014/main" id="{A4344FCA-A532-8745-A1C4-4CF0998276A6}"/>
                    </a:ext>
                  </a:extLst>
                </p:cNvPr>
                <p:cNvSpPr txBox="1"/>
                <p:nvPr/>
              </p:nvSpPr>
              <p:spPr>
                <a:xfrm>
                  <a:off x="5811726" y="3492743"/>
                  <a:ext cx="963937"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Visualize in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notebooks</a:t>
                  </a:r>
                </a:p>
              </p:txBody>
            </p:sp>
            <p:sp>
              <p:nvSpPr>
                <p:cNvPr id="31" name="Visualize in…">
                  <a:extLst>
                    <a:ext uri="{FF2B5EF4-FFF2-40B4-BE49-F238E27FC236}">
                      <a16:creationId xmlns:a16="http://schemas.microsoft.com/office/drawing/2014/main" id="{1C0CECD0-2D89-A847-B455-FC7C1C976F7D}"/>
                    </a:ext>
                  </a:extLst>
                </p:cNvPr>
                <p:cNvSpPr txBox="1"/>
                <p:nvPr/>
              </p:nvSpPr>
              <p:spPr>
                <a:xfrm>
                  <a:off x="6940366" y="3492743"/>
                  <a:ext cx="852439"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Pick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algorithm</a:t>
                  </a:r>
                </a:p>
              </p:txBody>
            </p:sp>
            <p:sp>
              <p:nvSpPr>
                <p:cNvPr id="32" name="Visualize in…">
                  <a:extLst>
                    <a:ext uri="{FF2B5EF4-FFF2-40B4-BE49-F238E27FC236}">
                      <a16:creationId xmlns:a16="http://schemas.microsoft.com/office/drawing/2014/main" id="{5A175306-2010-AB44-90CF-530ACF5F4784}"/>
                    </a:ext>
                  </a:extLst>
                </p:cNvPr>
                <p:cNvSpPr txBox="1"/>
                <p:nvPr/>
              </p:nvSpPr>
              <p:spPr>
                <a:xfrm>
                  <a:off x="11431463" y="3492743"/>
                  <a:ext cx="974989"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Manage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&amp; monitor</a:t>
                  </a:r>
                </a:p>
              </p:txBody>
            </p:sp>
            <p:sp>
              <p:nvSpPr>
                <p:cNvPr id="33" name="Visualize in…">
                  <a:extLst>
                    <a:ext uri="{FF2B5EF4-FFF2-40B4-BE49-F238E27FC236}">
                      <a16:creationId xmlns:a16="http://schemas.microsoft.com/office/drawing/2014/main" id="{D7BBD1B1-DF55-FE41-872E-5923EE3EF1D1}"/>
                    </a:ext>
                  </a:extLst>
                </p:cNvPr>
                <p:cNvSpPr txBox="1"/>
                <p:nvPr/>
              </p:nvSpPr>
              <p:spPr>
                <a:xfrm>
                  <a:off x="7957507" y="3492743"/>
                  <a:ext cx="1076872" cy="470891"/>
                </a:xfrm>
                <a:prstGeom prst="rect">
                  <a:avLst/>
                </a:prstGeom>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Train models </a:t>
                  </a: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faster</a:t>
                  </a:r>
                </a:p>
              </p:txBody>
            </p:sp>
            <p:sp>
              <p:nvSpPr>
                <p:cNvPr id="34" name="Visualize in…">
                  <a:extLst>
                    <a:ext uri="{FF2B5EF4-FFF2-40B4-BE49-F238E27FC236}">
                      <a16:creationId xmlns:a16="http://schemas.microsoft.com/office/drawing/2014/main" id="{4DA104DF-BDD8-1641-B4A3-9DF5AE144048}"/>
                    </a:ext>
                  </a:extLst>
                </p:cNvPr>
                <p:cNvSpPr txBox="1"/>
                <p:nvPr/>
              </p:nvSpPr>
              <p:spPr>
                <a:xfrm>
                  <a:off x="10331297" y="3492743"/>
                  <a:ext cx="935468" cy="470891"/>
                </a:xfrm>
                <a:prstGeom prst="rect">
                  <a:avLst/>
                </a:prstGeom>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Deploy in production</a:t>
                  </a:r>
                </a:p>
              </p:txBody>
            </p:sp>
            <p:sp>
              <p:nvSpPr>
                <p:cNvPr id="35" name="Visualize in…">
                  <a:extLst>
                    <a:ext uri="{FF2B5EF4-FFF2-40B4-BE49-F238E27FC236}">
                      <a16:creationId xmlns:a16="http://schemas.microsoft.com/office/drawing/2014/main" id="{86AAC6AE-0F40-5E44-8EB7-12512F978E68}"/>
                    </a:ext>
                  </a:extLst>
                </p:cNvPr>
                <p:cNvSpPr txBox="1"/>
                <p:nvPr/>
              </p:nvSpPr>
              <p:spPr>
                <a:xfrm>
                  <a:off x="9199081" y="3492743"/>
                  <a:ext cx="967513" cy="470891"/>
                </a:xfrm>
                <a:prstGeom prst="rect">
                  <a:avLst/>
                </a:prstGeom>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Tune</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parameters</a:t>
                  </a:r>
                </a:p>
              </p:txBody>
            </p:sp>
          </p:grpSp>
          <p:sp>
            <p:nvSpPr>
              <p:cNvPr id="19" name="Visualize in…">
                <a:extLst>
                  <a:ext uri="{FF2B5EF4-FFF2-40B4-BE49-F238E27FC236}">
                    <a16:creationId xmlns:a16="http://schemas.microsoft.com/office/drawing/2014/main" id="{8BDAC65C-6624-7B47-B6F0-84EDFDE99055}"/>
                  </a:ext>
                </a:extLst>
              </p:cNvPr>
              <p:cNvSpPr txBox="1"/>
              <p:nvPr/>
            </p:nvSpPr>
            <p:spPr>
              <a:xfrm>
                <a:off x="12833244" y="3393350"/>
                <a:ext cx="1256699"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Manage edge devices</a:t>
                </a:r>
              </a:p>
            </p:txBody>
          </p:sp>
          <p:grpSp>
            <p:nvGrpSpPr>
              <p:cNvPr id="20" name="Group 19">
                <a:extLst>
                  <a:ext uri="{FF2B5EF4-FFF2-40B4-BE49-F238E27FC236}">
                    <a16:creationId xmlns:a16="http://schemas.microsoft.com/office/drawing/2014/main" id="{C148B9B5-B7F4-D849-8DDA-787BE27087D2}"/>
                  </a:ext>
                </a:extLst>
              </p:cNvPr>
              <p:cNvGrpSpPr/>
              <p:nvPr/>
            </p:nvGrpSpPr>
            <p:grpSpPr>
              <a:xfrm>
                <a:off x="2476528" y="4120632"/>
                <a:ext cx="9995250" cy="2544"/>
                <a:chOff x="960963" y="3356616"/>
                <a:chExt cx="5997584" cy="2544"/>
              </a:xfrm>
            </p:grpSpPr>
            <p:cxnSp>
              <p:nvCxnSpPr>
                <p:cNvPr id="24" name="Straight Arrow Connector 23">
                  <a:extLst>
                    <a:ext uri="{FF2B5EF4-FFF2-40B4-BE49-F238E27FC236}">
                      <a16:creationId xmlns:a16="http://schemas.microsoft.com/office/drawing/2014/main" id="{09B89E71-4F61-1F4B-823E-DA41FF13776A}"/>
                    </a:ext>
                  </a:extLst>
                </p:cNvPr>
                <p:cNvCxnSpPr>
                  <a:cxnSpLocks/>
                </p:cNvCxnSpPr>
                <p:nvPr/>
              </p:nvCxnSpPr>
              <p:spPr>
                <a:xfrm flipV="1">
                  <a:off x="4032784" y="3359160"/>
                  <a:ext cx="2925763" cy="0"/>
                </a:xfrm>
                <a:prstGeom prst="straightConnector1">
                  <a:avLst/>
                </a:prstGeom>
                <a:noFill/>
                <a:ln w="19050" cap="flat" cmpd="sng" algn="ctr">
                  <a:solidFill>
                    <a:srgbClr val="FF9900"/>
                  </a:solidFill>
                  <a:prstDash val="solid"/>
                  <a:miter lim="800000"/>
                  <a:tailEnd type="triangle"/>
                </a:ln>
                <a:effectLst/>
              </p:spPr>
            </p:cxnSp>
            <p:cxnSp>
              <p:nvCxnSpPr>
                <p:cNvPr id="25" name="Straight Arrow Connector 24">
                  <a:extLst>
                    <a:ext uri="{FF2B5EF4-FFF2-40B4-BE49-F238E27FC236}">
                      <a16:creationId xmlns:a16="http://schemas.microsoft.com/office/drawing/2014/main" id="{8A37B256-E12B-7F4E-80FB-2292872EFB89}"/>
                    </a:ext>
                  </a:extLst>
                </p:cNvPr>
                <p:cNvCxnSpPr>
                  <a:cxnSpLocks/>
                </p:cNvCxnSpPr>
                <p:nvPr/>
              </p:nvCxnSpPr>
              <p:spPr>
                <a:xfrm flipH="1">
                  <a:off x="960963" y="3356616"/>
                  <a:ext cx="2902455" cy="0"/>
                </a:xfrm>
                <a:prstGeom prst="straightConnector1">
                  <a:avLst/>
                </a:prstGeom>
                <a:noFill/>
                <a:ln w="19050" cap="flat" cmpd="sng" algn="ctr">
                  <a:solidFill>
                    <a:srgbClr val="FF9900"/>
                  </a:solidFill>
                  <a:prstDash val="solid"/>
                  <a:miter lim="800000"/>
                  <a:tailEnd type="triangle"/>
                </a:ln>
                <a:effectLst/>
              </p:spPr>
            </p:cxnSp>
          </p:grpSp>
          <p:sp>
            <p:nvSpPr>
              <p:cNvPr id="21" name="Text Placeholder 6">
                <a:extLst>
                  <a:ext uri="{FF2B5EF4-FFF2-40B4-BE49-F238E27FC236}">
                    <a16:creationId xmlns:a16="http://schemas.microsoft.com/office/drawing/2014/main" id="{00012658-5973-3F48-BBC6-6577858C7BA1}"/>
                  </a:ext>
                </a:extLst>
              </p:cNvPr>
              <p:cNvSpPr txBox="1">
                <a:spLocks/>
              </p:cNvSpPr>
              <p:nvPr/>
            </p:nvSpPr>
            <p:spPr>
              <a:xfrm>
                <a:off x="5985575" y="2895461"/>
                <a:ext cx="2977164" cy="359676"/>
              </a:xfrm>
              <a:prstGeom prst="rect">
                <a:avLst/>
              </a:prstGeom>
              <a:solidFill>
                <a:srgbClr val="232F3E">
                  <a:lumMod val="90000"/>
                  <a:lumOff val="10000"/>
                </a:srgbClr>
              </a:solidFill>
              <a:ln>
                <a:solidFill>
                  <a:srgbClr val="16BF9F"/>
                </a:solidFill>
              </a:ln>
            </p:spPr>
            <p:txBody>
              <a:bodyPr/>
              <a:lstStyle>
                <a:defPPr>
                  <a:defRPr lang="en-US"/>
                </a:defPPr>
                <a:lvl1pPr indent="0" algn="ctr" defTabSz="390083">
                  <a:lnSpc>
                    <a:spcPct val="100000"/>
                  </a:lnSpc>
                  <a:spcBef>
                    <a:spcPts val="427"/>
                  </a:spcBef>
                  <a:buFont typeface="Arial" panose="020B0604020202020204" pitchFamily="34" charset="0"/>
                  <a:buNone/>
                  <a:defRPr sz="1200" b="0" i="0">
                    <a:solidFill>
                      <a:schemeClr val="bg1"/>
                    </a:solidFill>
                    <a:latin typeface="+mj-lt"/>
                    <a:ea typeface="Amazon Ember Light" panose="020B0403020204020204" pitchFamily="34" charset="0"/>
                    <a:cs typeface="Amazon Ember Light" panose="020B0403020204020204" pitchFamily="34" charset="0"/>
                  </a:defRPr>
                </a:lvl1pPr>
                <a:lvl2pPr marL="114300" indent="-114300" defTabSz="390083">
                  <a:lnSpc>
                    <a:spcPct val="100000"/>
                  </a:lnSpc>
                  <a:spcBef>
                    <a:spcPts val="213"/>
                  </a:spcBef>
                  <a:buFont typeface="Arial" panose="020B0604020202020204" pitchFamily="34" charset="0"/>
                  <a:buChar char="•"/>
                  <a:defRPr sz="1024" b="0" i="0">
                    <a:solidFill>
                      <a:schemeClr val="bg1"/>
                    </a:solidFill>
                    <a:latin typeface="+mj-lt"/>
                    <a:ea typeface="Amazon Ember Light" panose="020B0403020204020204" pitchFamily="34" charset="0"/>
                    <a:cs typeface="Amazon Ember Light" panose="020B0403020204020204" pitchFamily="34" charset="0"/>
                  </a:defRPr>
                </a:lvl2pPr>
                <a:lvl3pPr marL="231775" indent="-117475" defTabSz="390083">
                  <a:lnSpc>
                    <a:spcPct val="100000"/>
                  </a:lnSpc>
                  <a:spcBef>
                    <a:spcPts val="213"/>
                  </a:spcBef>
                  <a:buFont typeface="Arial" panose="020B0604020202020204" pitchFamily="34" charset="0"/>
                  <a:buChar char="•"/>
                  <a:defRPr sz="853" b="0" i="0">
                    <a:solidFill>
                      <a:schemeClr val="bg1"/>
                    </a:solidFill>
                    <a:latin typeface="+mj-lt"/>
                    <a:ea typeface="Amazon Ember Light" panose="020B0403020204020204" pitchFamily="34" charset="0"/>
                    <a:cs typeface="Amazon Ember Light" panose="020B0403020204020204" pitchFamily="34" charset="0"/>
                  </a:defRPr>
                </a:lvl3pPr>
                <a:lvl4pPr marL="341313" indent="-10953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4pPr>
                <a:lvl5pPr marL="457200" indent="-11588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5pPr>
                <a:lvl6pPr marL="1072728" indent="-97521" defTabSz="390083">
                  <a:lnSpc>
                    <a:spcPct val="90000"/>
                  </a:lnSpc>
                  <a:spcBef>
                    <a:spcPts val="213"/>
                  </a:spcBef>
                  <a:buFont typeface="Arial" panose="020B0604020202020204" pitchFamily="34" charset="0"/>
                  <a:buChar char="•"/>
                  <a:defRPr sz="768"/>
                </a:lvl6pPr>
                <a:lvl7pPr marL="1267770" indent="-97521" defTabSz="390083">
                  <a:lnSpc>
                    <a:spcPct val="90000"/>
                  </a:lnSpc>
                  <a:spcBef>
                    <a:spcPts val="213"/>
                  </a:spcBef>
                  <a:buFont typeface="Arial" panose="020B0604020202020204" pitchFamily="34" charset="0"/>
                  <a:buChar char="•"/>
                  <a:defRPr sz="768"/>
                </a:lvl7pPr>
                <a:lvl8pPr marL="1462811" indent="-97521" defTabSz="390083">
                  <a:lnSpc>
                    <a:spcPct val="90000"/>
                  </a:lnSpc>
                  <a:spcBef>
                    <a:spcPts val="213"/>
                  </a:spcBef>
                  <a:buFont typeface="Arial" panose="020B0604020202020204" pitchFamily="34" charset="0"/>
                  <a:buChar char="•"/>
                  <a:defRPr sz="768"/>
                </a:lvl8pPr>
                <a:lvl9pPr marL="1657853" indent="-97521" defTabSz="390083">
                  <a:lnSpc>
                    <a:spcPct val="90000"/>
                  </a:lnSpc>
                  <a:spcBef>
                    <a:spcPts val="213"/>
                  </a:spcBef>
                  <a:buFont typeface="Arial" panose="020B0604020202020204" pitchFamily="34" charset="0"/>
                  <a:buChar char="•"/>
                  <a:defRPr sz="768"/>
                </a:lvl9pPr>
              </a:lstStyle>
              <a:p>
                <a:pPr marL="0" marR="0" lvl="0" indent="0" algn="ctr" defTabSz="541725" eaLnBrk="0" fontAlgn="base" latinLnBrk="0" hangingPunct="0">
                  <a:lnSpc>
                    <a:spcPct val="100000"/>
                  </a:lnSpc>
                  <a:spcBef>
                    <a:spcPts val="593"/>
                  </a:spcBef>
                  <a:spcAft>
                    <a:spcPct val="0"/>
                  </a:spcAft>
                  <a:buClrTx/>
                  <a:buSzTx/>
                  <a:buFont typeface="Arial" panose="020B0604020202020204" pitchFamily="34" charset="0"/>
                  <a:buNone/>
                  <a:tabLst/>
                  <a:defRPr/>
                </a:pPr>
                <a:r>
                  <a:rPr kumimoji="0" lang="en-US" sz="1400" b="0" i="0" u="none" strike="noStrike" kern="0" cap="none" spc="0" normalizeH="0" baseline="0" noProof="0" dirty="0" err="1">
                    <a:ln>
                      <a:noFill/>
                    </a:ln>
                    <a:solidFill>
                      <a:prstClr val="white"/>
                    </a:solidFill>
                    <a:effectLst/>
                    <a:uLnTx/>
                    <a:uFillTx/>
                    <a:latin typeface="Amazon Ember Heavy"/>
                    <a:ea typeface="Amazon Ember Light" panose="020B0403020204020204" pitchFamily="34" charset="0"/>
                    <a:cs typeface="Amazon Ember Light" panose="020B0403020204020204" pitchFamily="34" charset="0"/>
                  </a:rPr>
                  <a:t>SageMaker</a:t>
                </a:r>
                <a:r>
                  <a:rPr kumimoji="0" lang="en-US" sz="1400" b="0" i="0" u="none" strike="noStrike" kern="0" cap="none" spc="0" normalizeH="0" baseline="0" noProof="0" dirty="0">
                    <a:ln>
                      <a:noFill/>
                    </a:ln>
                    <a:solidFill>
                      <a:prstClr val="white"/>
                    </a:solidFill>
                    <a:effectLst/>
                    <a:uLnTx/>
                    <a:uFillTx/>
                    <a:latin typeface="Amazon Ember Heavy"/>
                    <a:ea typeface="Amazon Ember Light" panose="020B0403020204020204" pitchFamily="34" charset="0"/>
                    <a:cs typeface="Amazon Ember Light" panose="020B0403020204020204" pitchFamily="34" charset="0"/>
                  </a:rPr>
                  <a:t> Studio IDE</a:t>
                </a:r>
              </a:p>
            </p:txBody>
          </p:sp>
          <p:sp>
            <p:nvSpPr>
              <p:cNvPr id="22" name="Visualize in…">
                <a:extLst>
                  <a:ext uri="{FF2B5EF4-FFF2-40B4-BE49-F238E27FC236}">
                    <a16:creationId xmlns:a16="http://schemas.microsoft.com/office/drawing/2014/main" id="{F295E18F-4448-D14D-9FF3-120EEA5A0CBD}"/>
                  </a:ext>
                </a:extLst>
              </p:cNvPr>
              <p:cNvSpPr txBox="1"/>
              <p:nvPr/>
            </p:nvSpPr>
            <p:spPr>
              <a:xfrm>
                <a:off x="7145621" y="3980549"/>
                <a:ext cx="657070" cy="258526"/>
              </a:xfrm>
              <a:prstGeom prst="rect">
                <a:avLst/>
              </a:prstGeom>
              <a:solidFill>
                <a:srgbClr val="232F3E">
                  <a:lumMod val="90000"/>
                  <a:lumOff val="10000"/>
                </a:srgbClr>
              </a:solidFill>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algn="ctr" defTabSz="541725" eaLnBrk="0" fontAlgn="auto" latinLnBrk="0" hangingPunct="0">
                  <a:lnSpc>
                    <a:spcPct val="100000"/>
                  </a:lnSpc>
                  <a:spcBef>
                    <a:spcPts val="0"/>
                  </a:spcBef>
                  <a:spcAft>
                    <a:spcPts val="833"/>
                  </a:spcAft>
                  <a:buClrTx/>
                  <a:buSzTx/>
                  <a:buFontTx/>
                  <a:buNone/>
                  <a:tabLst/>
                  <a:defRPr/>
                </a:pPr>
                <a:r>
                  <a:rPr kumimoji="0" lang="en-US" sz="1250" b="0" i="0" u="none" strike="noStrike" kern="0" cap="none" spc="0" normalizeH="0" baseline="0" noProof="0" dirty="0">
                    <a:ln>
                      <a:noFill/>
                    </a:ln>
                    <a:solidFill>
                      <a:prstClr val="white"/>
                    </a:solidFill>
                    <a:effectLst/>
                    <a:uLnTx/>
                    <a:uFillTx/>
                    <a:latin typeface="Amazon Ember"/>
                    <a:ea typeface="Amazon Ember Light" panose="020B0403020204020204" pitchFamily="34" charset="0"/>
                    <a:cs typeface="Amazon Ember Light" panose="020B0403020204020204" pitchFamily="34" charset="0"/>
                  </a:rPr>
                  <a:t>CI/CD</a:t>
                </a:r>
              </a:p>
            </p:txBody>
          </p:sp>
          <p:sp>
            <p:nvSpPr>
              <p:cNvPr id="23" name="Visualize in…">
                <a:extLst>
                  <a:ext uri="{FF2B5EF4-FFF2-40B4-BE49-F238E27FC236}">
                    <a16:creationId xmlns:a16="http://schemas.microsoft.com/office/drawing/2014/main" id="{202251EB-4750-A749-8D5C-84B569B72BF0}"/>
                  </a:ext>
                </a:extLst>
              </p:cNvPr>
              <p:cNvSpPr txBox="1"/>
              <p:nvPr/>
            </p:nvSpPr>
            <p:spPr>
              <a:xfrm>
                <a:off x="417426" y="3355352"/>
                <a:ext cx="1728425" cy="540756"/>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algn="ctr" defTabSz="390083">
                  <a:spcBef>
                    <a:spcPts val="427"/>
                  </a:spcBef>
                  <a:defRPr sz="900">
                    <a:solidFill>
                      <a:schemeClr val="bg1"/>
                    </a:solidFill>
                    <a:latin typeface="+mj-lt"/>
                    <a:ea typeface="Amazon Ember Light" panose="020B0403020204020204" pitchFamily="34" charset="0"/>
                    <a:cs typeface="Amazon Ember Light" panose="020B0403020204020204" pitchFamily="34" charset="0"/>
                  </a:defRPr>
                </a:lvl1pPr>
              </a:lstStyle>
              <a:p>
                <a:pPr marL="0" marR="0" lvl="0" indent="0" algn="l" defTabSz="541725" eaLnBrk="0" fontAlgn="base" latinLnBrk="0" hangingPunct="0">
                  <a:lnSpc>
                    <a:spcPct val="100000"/>
                  </a:lnSpc>
                  <a:spcBef>
                    <a:spcPts val="0"/>
                  </a:spcBef>
                  <a:spcAft>
                    <a:spcPts val="833"/>
                  </a:spcAft>
                  <a:buClrTx/>
                  <a:buSzTx/>
                  <a:buFontTx/>
                  <a:buNone/>
                  <a:tabLst/>
                  <a:defRPr/>
                </a:pPr>
                <a: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t>Amazon </a:t>
                </a:r>
                <a:b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br>
                <a:r>
                  <a:rPr kumimoji="0" lang="en-US" sz="1400" b="0" i="0" u="none" strike="noStrike" kern="0" cap="none" spc="0" normalizeH="0" baseline="0" noProof="0" dirty="0" err="1">
                    <a:ln>
                      <a:noFill/>
                    </a:ln>
                    <a:solidFill>
                      <a:srgbClr val="E8882B"/>
                    </a:solidFill>
                    <a:effectLst/>
                    <a:uLnTx/>
                    <a:uFillTx/>
                    <a:latin typeface="Amazon Ember Heavy"/>
                    <a:ea typeface="Amazon Ember" panose="020B0603020204020204" pitchFamily="34" charset="0"/>
                    <a:cs typeface="Amazon Ember" panose="020B0603020204020204" pitchFamily="34" charset="0"/>
                  </a:rPr>
                  <a:t>SageMaker</a:t>
                </a:r>
                <a:endPar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endParaRPr>
              </a:p>
            </p:txBody>
          </p:sp>
        </p:grpSp>
        <p:cxnSp>
          <p:nvCxnSpPr>
            <p:cNvPr id="15" name="Straight Connector 14">
              <a:extLst>
                <a:ext uri="{FF2B5EF4-FFF2-40B4-BE49-F238E27FC236}">
                  <a16:creationId xmlns:a16="http://schemas.microsoft.com/office/drawing/2014/main" id="{FBF2D92B-922E-3F43-B29C-48F8C2206D79}"/>
                </a:ext>
              </a:extLst>
            </p:cNvPr>
            <p:cNvCxnSpPr>
              <a:cxnSpLocks/>
            </p:cNvCxnSpPr>
            <p:nvPr/>
          </p:nvCxnSpPr>
          <p:spPr>
            <a:xfrm>
              <a:off x="348049" y="2780792"/>
              <a:ext cx="13969255"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36" name="Group 35">
            <a:extLst>
              <a:ext uri="{FF2B5EF4-FFF2-40B4-BE49-F238E27FC236}">
                <a16:creationId xmlns:a16="http://schemas.microsoft.com/office/drawing/2014/main" id="{791186BF-2B21-E64B-ADC6-3BAEE0CC142A}"/>
              </a:ext>
            </a:extLst>
          </p:cNvPr>
          <p:cNvGrpSpPr/>
          <p:nvPr/>
        </p:nvGrpSpPr>
        <p:grpSpPr>
          <a:xfrm>
            <a:off x="266700" y="1306678"/>
            <a:ext cx="11668085" cy="1826684"/>
            <a:chOff x="305836" y="555559"/>
            <a:chExt cx="14001702" cy="2192021"/>
          </a:xfrm>
        </p:grpSpPr>
        <p:sp>
          <p:nvSpPr>
            <p:cNvPr id="37" name="Rectangle: Rounded Corners 1">
              <a:extLst>
                <a:ext uri="{FF2B5EF4-FFF2-40B4-BE49-F238E27FC236}">
                  <a16:creationId xmlns:a16="http://schemas.microsoft.com/office/drawing/2014/main" id="{C4DAFD82-FE1E-3D41-BC5A-2376891BD3BA}"/>
                </a:ext>
              </a:extLst>
            </p:cNvPr>
            <p:cNvSpPr/>
            <p:nvPr/>
          </p:nvSpPr>
          <p:spPr>
            <a:xfrm>
              <a:off x="305836" y="555559"/>
              <a:ext cx="14001702" cy="2192021"/>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8" name="Visualize in…">
              <a:extLst>
                <a:ext uri="{FF2B5EF4-FFF2-40B4-BE49-F238E27FC236}">
                  <a16:creationId xmlns:a16="http://schemas.microsoft.com/office/drawing/2014/main" id="{0B4ECFEC-7D38-3444-87A6-0C0CD87B393B}"/>
                </a:ext>
              </a:extLst>
            </p:cNvPr>
            <p:cNvSpPr txBox="1"/>
            <p:nvPr/>
          </p:nvSpPr>
          <p:spPr>
            <a:xfrm>
              <a:off x="426809" y="1509457"/>
              <a:ext cx="1728425" cy="284225"/>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http://schemas.openxmlformats.org/officeDocument/2006/math" xmlns:a14="http://schemas.microsoft.com/office/drawing/2010/main" xmlns:ma14="http://schemas.microsoft.com/office/mac/drawingml/2011/main" val="1"/>
              </a:ext>
            </a:extLst>
          </p:spPr>
          <p:txBody>
            <a:bodyPr wrap="square" lIns="11427" tIns="11427" rIns="11427" bIns="11427">
              <a:spAutoFit/>
            </a:bodyPr>
            <a:lstStyle>
              <a:defPPr>
                <a:defRPr lang="en-US"/>
              </a:defPPr>
              <a:lvl1pPr algn="ctr" defTabSz="390083">
                <a:spcBef>
                  <a:spcPts val="427"/>
                </a:spcBef>
                <a:defRPr sz="900">
                  <a:solidFill>
                    <a:schemeClr val="bg1"/>
                  </a:solidFill>
                  <a:latin typeface="+mj-lt"/>
                  <a:ea typeface="Amazon Ember Light" panose="020B0403020204020204" pitchFamily="34" charset="0"/>
                  <a:cs typeface="Amazon Ember Light" panose="020B0403020204020204" pitchFamily="34" charset="0"/>
                </a:defRPr>
              </a:lvl1pPr>
            </a:lstStyle>
            <a:p>
              <a:pPr marL="0" marR="0" lvl="0" indent="0" algn="l" defTabSz="541725" eaLnBrk="0" fontAlgn="base" latinLnBrk="0" hangingPunct="0">
                <a:lnSpc>
                  <a:spcPct val="100000"/>
                </a:lnSpc>
                <a:spcBef>
                  <a:spcPts val="0"/>
                </a:spcBef>
                <a:spcAft>
                  <a:spcPts val="833"/>
                </a:spcAft>
                <a:buClrTx/>
                <a:buSzTx/>
                <a:buFontTx/>
                <a:buNone/>
                <a:tabLst/>
                <a:defRPr/>
              </a:pPr>
              <a:r>
                <a:rPr kumimoji="0" lang="en-US" sz="1400" b="0" i="0" u="none" strike="noStrike" kern="0" cap="none" spc="0" normalizeH="0" baseline="0" noProof="0" dirty="0">
                  <a:ln>
                    <a:noFill/>
                  </a:ln>
                  <a:solidFill>
                    <a:srgbClr val="E8882B"/>
                  </a:solidFill>
                  <a:effectLst/>
                  <a:uLnTx/>
                  <a:uFillTx/>
                  <a:latin typeface="Amazon Ember Heavy"/>
                  <a:ea typeface="Amazon Ember" panose="020B0603020204020204" pitchFamily="34" charset="0"/>
                  <a:cs typeface="Amazon Ember" panose="020B0603020204020204" pitchFamily="34" charset="0"/>
                </a:rPr>
                <a:t>AI services</a:t>
              </a:r>
            </a:p>
          </p:txBody>
        </p:sp>
        <p:sp>
          <p:nvSpPr>
            <p:cNvPr id="39" name="Visualize in…">
              <a:extLst>
                <a:ext uri="{FF2B5EF4-FFF2-40B4-BE49-F238E27FC236}">
                  <a16:creationId xmlns:a16="http://schemas.microsoft.com/office/drawing/2014/main" id="{C77A7609-4524-3541-BA3D-B35DF90E10A0}"/>
                </a:ext>
              </a:extLst>
            </p:cNvPr>
            <p:cNvSpPr txBox="1"/>
            <p:nvPr/>
          </p:nvSpPr>
          <p:spPr>
            <a:xfrm>
              <a:off x="1784879" y="660236"/>
              <a:ext cx="1752410"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Vision</a:t>
              </a:r>
            </a:p>
          </p:txBody>
        </p:sp>
        <p:sp>
          <p:nvSpPr>
            <p:cNvPr id="40" name="Visualize in…">
              <a:extLst>
                <a:ext uri="{FF2B5EF4-FFF2-40B4-BE49-F238E27FC236}">
                  <a16:creationId xmlns:a16="http://schemas.microsoft.com/office/drawing/2014/main" id="{61676B55-7473-8D48-88B6-6070E2C50779}"/>
                </a:ext>
              </a:extLst>
            </p:cNvPr>
            <p:cNvSpPr txBox="1"/>
            <p:nvPr/>
          </p:nvSpPr>
          <p:spPr>
            <a:xfrm>
              <a:off x="1784879" y="866423"/>
              <a:ext cx="1752410"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Amazon </a:t>
              </a:r>
              <a:r>
                <a:rPr kumimoji="0" lang="en-US" sz="1200" b="0" i="0" u="none" strike="noStrike" kern="0" cap="none" spc="0" normalizeH="0" baseline="0" noProof="0" dirty="0" err="1">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Rekognition</a:t>
              </a:r>
              <a:endPar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endParaRPr>
            </a:p>
          </p:txBody>
        </p:sp>
        <p:sp>
          <p:nvSpPr>
            <p:cNvPr id="41" name="Visualize in…">
              <a:extLst>
                <a:ext uri="{FF2B5EF4-FFF2-40B4-BE49-F238E27FC236}">
                  <a16:creationId xmlns:a16="http://schemas.microsoft.com/office/drawing/2014/main" id="{AE546F63-1D7D-3C47-BE9C-204E5407386D}"/>
                </a:ext>
              </a:extLst>
            </p:cNvPr>
            <p:cNvSpPr txBox="1"/>
            <p:nvPr/>
          </p:nvSpPr>
          <p:spPr>
            <a:xfrm>
              <a:off x="1784879" y="1738058"/>
              <a:ext cx="1752410"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Speech</a:t>
              </a:r>
            </a:p>
          </p:txBody>
        </p:sp>
        <p:sp>
          <p:nvSpPr>
            <p:cNvPr id="42" name="Visualize in…">
              <a:extLst>
                <a:ext uri="{FF2B5EF4-FFF2-40B4-BE49-F238E27FC236}">
                  <a16:creationId xmlns:a16="http://schemas.microsoft.com/office/drawing/2014/main" id="{0E065348-4974-E94B-8C55-3F8141EC5433}"/>
                </a:ext>
              </a:extLst>
            </p:cNvPr>
            <p:cNvSpPr txBox="1"/>
            <p:nvPr/>
          </p:nvSpPr>
          <p:spPr>
            <a:xfrm>
              <a:off x="1784878" y="1959490"/>
              <a:ext cx="1752412"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Amazon Polly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Amazon Transcribe</a:t>
              </a:r>
            </a:p>
          </p:txBody>
        </p:sp>
        <p:sp>
          <p:nvSpPr>
            <p:cNvPr id="43" name="Visualize in…">
              <a:extLst>
                <a:ext uri="{FF2B5EF4-FFF2-40B4-BE49-F238E27FC236}">
                  <a16:creationId xmlns:a16="http://schemas.microsoft.com/office/drawing/2014/main" id="{36F53E0B-2729-FB41-9631-BAFD70572526}"/>
                </a:ext>
              </a:extLst>
            </p:cNvPr>
            <p:cNvSpPr txBox="1"/>
            <p:nvPr/>
          </p:nvSpPr>
          <p:spPr>
            <a:xfrm>
              <a:off x="3855354" y="660236"/>
              <a:ext cx="1791826"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Chatbots</a:t>
              </a:r>
            </a:p>
          </p:txBody>
        </p:sp>
        <p:sp>
          <p:nvSpPr>
            <p:cNvPr id="44" name="Visualize in…">
              <a:extLst>
                <a:ext uri="{FF2B5EF4-FFF2-40B4-BE49-F238E27FC236}">
                  <a16:creationId xmlns:a16="http://schemas.microsoft.com/office/drawing/2014/main" id="{0BC770F3-D8AF-2E42-BEDA-2C8A33DCAFFD}"/>
                </a:ext>
              </a:extLst>
            </p:cNvPr>
            <p:cNvSpPr txBox="1"/>
            <p:nvPr/>
          </p:nvSpPr>
          <p:spPr>
            <a:xfrm>
              <a:off x="3855354" y="866423"/>
              <a:ext cx="1791826"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Amazon Lex</a:t>
              </a:r>
            </a:p>
          </p:txBody>
        </p:sp>
        <p:sp>
          <p:nvSpPr>
            <p:cNvPr id="45" name="Visualize in…">
              <a:extLst>
                <a:ext uri="{FF2B5EF4-FFF2-40B4-BE49-F238E27FC236}">
                  <a16:creationId xmlns:a16="http://schemas.microsoft.com/office/drawing/2014/main" id="{E1776FB7-38E9-514D-9E11-C8DBA0FC8047}"/>
                </a:ext>
              </a:extLst>
            </p:cNvPr>
            <p:cNvSpPr txBox="1"/>
            <p:nvPr/>
          </p:nvSpPr>
          <p:spPr>
            <a:xfrm>
              <a:off x="5965245" y="1738058"/>
              <a:ext cx="2439696"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Contact centers</a:t>
              </a:r>
            </a:p>
          </p:txBody>
        </p:sp>
        <p:sp>
          <p:nvSpPr>
            <p:cNvPr id="46" name="Visualize in…">
              <a:extLst>
                <a:ext uri="{FF2B5EF4-FFF2-40B4-BE49-F238E27FC236}">
                  <a16:creationId xmlns:a16="http://schemas.microsoft.com/office/drawing/2014/main" id="{ECB33DA3-4B89-2E40-96E7-E3C219B8F1A4}"/>
                </a:ext>
              </a:extLst>
            </p:cNvPr>
            <p:cNvSpPr txBox="1"/>
            <p:nvPr/>
          </p:nvSpPr>
          <p:spPr>
            <a:xfrm>
              <a:off x="5965245" y="1959490"/>
              <a:ext cx="2840083"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556"/>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Contact Lens for Amazon Connect</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Amazon Connect Voice ID</a:t>
              </a:r>
            </a:p>
          </p:txBody>
        </p:sp>
        <p:sp>
          <p:nvSpPr>
            <p:cNvPr id="47" name="Visualize in…">
              <a:extLst>
                <a:ext uri="{FF2B5EF4-FFF2-40B4-BE49-F238E27FC236}">
                  <a16:creationId xmlns:a16="http://schemas.microsoft.com/office/drawing/2014/main" id="{11DBBFCA-5E21-494B-9349-EEFF36656273}"/>
                </a:ext>
              </a:extLst>
            </p:cNvPr>
            <p:cNvSpPr txBox="1"/>
            <p:nvPr/>
          </p:nvSpPr>
          <p:spPr>
            <a:xfrm>
              <a:off x="9123393" y="1738058"/>
              <a:ext cx="1527511"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Code &amp; DevOps</a:t>
              </a:r>
            </a:p>
          </p:txBody>
        </p:sp>
        <p:sp>
          <p:nvSpPr>
            <p:cNvPr id="48" name="Visualize in…">
              <a:extLst>
                <a:ext uri="{FF2B5EF4-FFF2-40B4-BE49-F238E27FC236}">
                  <a16:creationId xmlns:a16="http://schemas.microsoft.com/office/drawing/2014/main" id="{858ECF5D-5BAD-6041-809B-0DCDA9FEE94D}"/>
                </a:ext>
              </a:extLst>
            </p:cNvPr>
            <p:cNvSpPr txBox="1"/>
            <p:nvPr/>
          </p:nvSpPr>
          <p:spPr>
            <a:xfrm>
              <a:off x="9123393" y="1959488"/>
              <a:ext cx="1609346" cy="470891"/>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556"/>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Amazon </a:t>
              </a:r>
              <a:r>
                <a:rPr kumimoji="0" lang="en-US" sz="1200" b="0" i="0" u="none" strike="noStrike" kern="0" cap="none" spc="0" normalizeH="0" baseline="0" noProof="0" dirty="0" err="1">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CodeGuru</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DevOps Guru</a:t>
              </a:r>
            </a:p>
          </p:txBody>
        </p:sp>
        <p:sp>
          <p:nvSpPr>
            <p:cNvPr id="49" name="Visualize in…">
              <a:extLst>
                <a:ext uri="{FF2B5EF4-FFF2-40B4-BE49-F238E27FC236}">
                  <a16:creationId xmlns:a16="http://schemas.microsoft.com/office/drawing/2014/main" id="{57300F61-03CD-DD43-B97A-8F378E2B1772}"/>
                </a:ext>
              </a:extLst>
            </p:cNvPr>
            <p:cNvSpPr txBox="1"/>
            <p:nvPr/>
          </p:nvSpPr>
          <p:spPr>
            <a:xfrm>
              <a:off x="3855354" y="1738058"/>
              <a:ext cx="1791826"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Text</a:t>
              </a:r>
            </a:p>
          </p:txBody>
        </p:sp>
        <p:sp>
          <p:nvSpPr>
            <p:cNvPr id="50" name="Visualize in…">
              <a:extLst>
                <a:ext uri="{FF2B5EF4-FFF2-40B4-BE49-F238E27FC236}">
                  <a16:creationId xmlns:a16="http://schemas.microsoft.com/office/drawing/2014/main" id="{AC50B2BA-0503-2C47-B991-7FE21CFBE690}"/>
                </a:ext>
              </a:extLst>
            </p:cNvPr>
            <p:cNvSpPr txBox="1"/>
            <p:nvPr/>
          </p:nvSpPr>
          <p:spPr>
            <a:xfrm>
              <a:off x="3855354" y="1959485"/>
              <a:ext cx="1791826" cy="692490"/>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Amazon Comprehend </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Amazon Translate</a:t>
              </a:r>
              <a:b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b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Amazon </a:t>
              </a:r>
              <a:r>
                <a:rPr kumimoji="0" lang="en-US" sz="1200" b="0" i="0" u="none" strike="noStrike" kern="0" cap="none" spc="0" normalizeH="0" baseline="0" noProof="0" dirty="0" err="1">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Textract</a:t>
              </a:r>
              <a:endPar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endParaRPr>
            </a:p>
          </p:txBody>
        </p:sp>
        <p:sp>
          <p:nvSpPr>
            <p:cNvPr id="51" name="Visualize in…">
              <a:extLst>
                <a:ext uri="{FF2B5EF4-FFF2-40B4-BE49-F238E27FC236}">
                  <a16:creationId xmlns:a16="http://schemas.microsoft.com/office/drawing/2014/main" id="{00835995-5324-404B-83AE-682CD8BFDFF8}"/>
                </a:ext>
              </a:extLst>
            </p:cNvPr>
            <p:cNvSpPr txBox="1"/>
            <p:nvPr/>
          </p:nvSpPr>
          <p:spPr>
            <a:xfrm>
              <a:off x="5965245" y="660236"/>
              <a:ext cx="2439696"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Business tools</a:t>
              </a:r>
            </a:p>
          </p:txBody>
        </p:sp>
        <p:sp>
          <p:nvSpPr>
            <p:cNvPr id="52" name="Visualize in…">
              <a:extLst>
                <a:ext uri="{FF2B5EF4-FFF2-40B4-BE49-F238E27FC236}">
                  <a16:creationId xmlns:a16="http://schemas.microsoft.com/office/drawing/2014/main" id="{61240B62-4927-544F-BB57-425B81B652C5}"/>
                </a:ext>
              </a:extLst>
            </p:cNvPr>
            <p:cNvSpPr txBox="1"/>
            <p:nvPr/>
          </p:nvSpPr>
          <p:spPr>
            <a:xfrm>
              <a:off x="5965245" y="866423"/>
              <a:ext cx="2758247" cy="692490"/>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Amazon Personalize, Amazon Forecast, Amazon Fraud Detector, Amazon Lookout for Metrics</a:t>
              </a:r>
            </a:p>
          </p:txBody>
        </p:sp>
        <p:sp>
          <p:nvSpPr>
            <p:cNvPr id="53" name="Visualize in…">
              <a:extLst>
                <a:ext uri="{FF2B5EF4-FFF2-40B4-BE49-F238E27FC236}">
                  <a16:creationId xmlns:a16="http://schemas.microsoft.com/office/drawing/2014/main" id="{CB91EAEB-8A97-F549-BD2C-99D34D9671A7}"/>
                </a:ext>
              </a:extLst>
            </p:cNvPr>
            <p:cNvSpPr txBox="1"/>
            <p:nvPr/>
          </p:nvSpPr>
          <p:spPr>
            <a:xfrm>
              <a:off x="9123393" y="660236"/>
              <a:ext cx="1527511"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Search</a:t>
              </a:r>
            </a:p>
          </p:txBody>
        </p:sp>
        <p:sp>
          <p:nvSpPr>
            <p:cNvPr id="54" name="Visualize in…">
              <a:extLst>
                <a:ext uri="{FF2B5EF4-FFF2-40B4-BE49-F238E27FC236}">
                  <a16:creationId xmlns:a16="http://schemas.microsoft.com/office/drawing/2014/main" id="{AEACF31C-C4BE-F045-9671-46B893356E3F}"/>
                </a:ext>
              </a:extLst>
            </p:cNvPr>
            <p:cNvSpPr txBox="1"/>
            <p:nvPr/>
          </p:nvSpPr>
          <p:spPr>
            <a:xfrm>
              <a:off x="9123393" y="866423"/>
              <a:ext cx="1527511"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Amazon Kendra</a:t>
              </a:r>
            </a:p>
          </p:txBody>
        </p:sp>
        <p:sp>
          <p:nvSpPr>
            <p:cNvPr id="55" name="Visualize in…">
              <a:extLst>
                <a:ext uri="{FF2B5EF4-FFF2-40B4-BE49-F238E27FC236}">
                  <a16:creationId xmlns:a16="http://schemas.microsoft.com/office/drawing/2014/main" id="{7C85734A-8C84-D449-B1E8-F85BA85103ED}"/>
                </a:ext>
              </a:extLst>
            </p:cNvPr>
            <p:cNvSpPr txBox="1"/>
            <p:nvPr/>
          </p:nvSpPr>
          <p:spPr>
            <a:xfrm>
              <a:off x="11050804" y="1738058"/>
              <a:ext cx="2837401"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Industrial</a:t>
              </a:r>
            </a:p>
          </p:txBody>
        </p:sp>
        <p:sp>
          <p:nvSpPr>
            <p:cNvPr id="56" name="Visualize in…">
              <a:extLst>
                <a:ext uri="{FF2B5EF4-FFF2-40B4-BE49-F238E27FC236}">
                  <a16:creationId xmlns:a16="http://schemas.microsoft.com/office/drawing/2014/main" id="{706FD842-982B-CC4E-BA97-6494B00C5180}"/>
                </a:ext>
              </a:extLst>
            </p:cNvPr>
            <p:cNvSpPr txBox="1"/>
            <p:nvPr/>
          </p:nvSpPr>
          <p:spPr>
            <a:xfrm>
              <a:off x="11050804" y="1959490"/>
              <a:ext cx="3256733" cy="692490"/>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AWS Panorama Appliance and SDK, Amazon </a:t>
              </a:r>
              <a:r>
                <a:rPr kumimoji="0" lang="en-US" sz="1200" b="0" i="0" u="none" strike="noStrike" kern="0" cap="none" spc="0" normalizeH="0" baseline="0" noProof="0" dirty="0" err="1">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Monitron</a:t>
              </a: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 Amazon Lookout for Equipment, Amazon Lookout for Vision</a:t>
              </a:r>
            </a:p>
          </p:txBody>
        </p:sp>
        <p:sp>
          <p:nvSpPr>
            <p:cNvPr id="57" name="Visualize in…">
              <a:extLst>
                <a:ext uri="{FF2B5EF4-FFF2-40B4-BE49-F238E27FC236}">
                  <a16:creationId xmlns:a16="http://schemas.microsoft.com/office/drawing/2014/main" id="{F1CAE5F9-CC7A-6B47-A489-95A5EF6024CD}"/>
                </a:ext>
              </a:extLst>
            </p:cNvPr>
            <p:cNvSpPr txBox="1"/>
            <p:nvPr/>
          </p:nvSpPr>
          <p:spPr>
            <a:xfrm>
              <a:off x="11050804" y="660236"/>
              <a:ext cx="2837400" cy="249292"/>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833"/>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Healthcare</a:t>
              </a:r>
            </a:p>
          </p:txBody>
        </p:sp>
        <p:sp>
          <p:nvSpPr>
            <p:cNvPr id="58" name="Visualize in…">
              <a:extLst>
                <a:ext uri="{FF2B5EF4-FFF2-40B4-BE49-F238E27FC236}">
                  <a16:creationId xmlns:a16="http://schemas.microsoft.com/office/drawing/2014/main" id="{2DF2F034-8AD8-2940-87C6-C73B8557D8AC}"/>
                </a:ext>
              </a:extLst>
            </p:cNvPr>
            <p:cNvSpPr txBox="1"/>
            <p:nvPr/>
          </p:nvSpPr>
          <p:spPr>
            <a:xfrm>
              <a:off x="11050804" y="866423"/>
              <a:ext cx="2837401" cy="692490"/>
            </a:xfrm>
            <a:prstGeom prst="rect">
              <a:avLst/>
            </a:prstGeom>
            <a:ln w="12700">
              <a:miter lim="400000"/>
            </a:ln>
            <a:extLst>
              <a:ext uri="{C572A759-6A51-4108-AA02-DFA0A04FC94B}">
                <ma14:wrappingTextBoxFlag xmlns="" xmlns:a16="http://schemas.microsoft.com/office/drawing/2014/main" xmlns:p14="http://schemas.microsoft.com/office/powerpoint/2010/main" xmlns:mc="http://schemas.openxmlformats.org/markup-compatibility/2006" xmlns:ma14="http://schemas.microsoft.com/office/mac/drawingml/2011/main" xmlns:a14="http://schemas.microsoft.com/office/drawing/2010/main" xmlns:m="http://schemas.openxmlformats.org/officeDocument/2006/math" val="1"/>
              </a:ext>
            </a:extLst>
          </p:spPr>
          <p:txBody>
            <a:bodyPr wrap="square" lIns="11427" tIns="11427" rIns="11427" bIns="11427">
              <a:spAutoFit/>
            </a:bodyPr>
            <a:lstStyle>
              <a:defPPr>
                <a:defRPr lang="en-US"/>
              </a:defPPr>
              <a:lvl1pPr marR="0" lvl="0" indent="0" defTabSz="390083" fontAlgn="auto">
                <a:lnSpc>
                  <a:spcPct val="100000"/>
                </a:lnSpc>
                <a:spcBef>
                  <a:spcPts val="0"/>
                </a:spcBef>
                <a:spcAft>
                  <a:spcPts val="600"/>
                </a:spcAft>
                <a:buClrTx/>
                <a:buSzTx/>
                <a:buFontTx/>
                <a:buNone/>
                <a:tabLst/>
                <a:defRPr kumimoji="0" sz="800" b="0" i="0" u="none" strike="noStrike" cap="none" spc="0" normalizeH="0" baseline="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defRPr>
              </a:lvl1pPr>
            </a:lstStyle>
            <a:p>
              <a:pPr marL="0" marR="0" lvl="0" indent="0" defTabSz="541725"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Amazon </a:t>
              </a:r>
              <a:r>
                <a:rPr kumimoji="0" lang="en-US" sz="1200" b="0" i="0" u="none" strike="noStrike" kern="0" cap="none" spc="0" normalizeH="0" baseline="0" noProof="0" dirty="0" err="1">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HealthLake</a:t>
              </a:r>
              <a:r>
                <a:rPr kumimoji="0" lang="en-US" sz="1200" b="0" i="0" u="none" strike="noStrike" kern="0" cap="none" spc="0" normalizeH="0" baseline="0" noProof="0" dirty="0">
                  <a:ln>
                    <a:noFill/>
                  </a:ln>
                  <a:solidFill>
                    <a:prstClr val="white"/>
                  </a:solidFill>
                  <a:effectLst/>
                  <a:uLnTx/>
                  <a:uFillTx/>
                  <a:latin typeface="Amazon Ember Light"/>
                  <a:ea typeface="Amazon Ember Light" panose="020B0403020204020204" pitchFamily="34" charset="0"/>
                  <a:cs typeface="Amazon Ember Light" panose="020B0403020204020204" pitchFamily="34" charset="0"/>
                </a:rPr>
                <a:t>, Amazon Comprehend Medical, Amazon Transcribe Medical</a:t>
              </a:r>
            </a:p>
          </p:txBody>
        </p:sp>
        <p:cxnSp>
          <p:nvCxnSpPr>
            <p:cNvPr id="59" name="Straight Connector 58">
              <a:extLst>
                <a:ext uri="{FF2B5EF4-FFF2-40B4-BE49-F238E27FC236}">
                  <a16:creationId xmlns:a16="http://schemas.microsoft.com/office/drawing/2014/main" id="{10054C46-C9EF-5E4A-B446-518222734E14}"/>
                </a:ext>
              </a:extLst>
            </p:cNvPr>
            <p:cNvCxnSpPr>
              <a:cxnSpLocks/>
            </p:cNvCxnSpPr>
            <p:nvPr/>
          </p:nvCxnSpPr>
          <p:spPr>
            <a:xfrm>
              <a:off x="322060" y="555559"/>
              <a:ext cx="13969255" cy="0"/>
            </a:xfrm>
            <a:prstGeom prst="line">
              <a:avLst/>
            </a:prstGeom>
            <a:noFill/>
            <a:ln w="19050" cap="flat" cmpd="sng" algn="ctr">
              <a:solidFill>
                <a:srgbClr val="16BF9F"/>
              </a:solidFill>
              <a:prstDash val="solid"/>
              <a:miter lim="800000"/>
              <a:headEnd type="none" w="lg" len="lg"/>
              <a:tailEnd type="none" w="lg" len="lg"/>
            </a:ln>
            <a:effectLst/>
          </p:spPr>
        </p:cxnSp>
      </p:grpSp>
      <p:sp>
        <p:nvSpPr>
          <p:cNvPr id="60" name="Rectangle 59">
            <a:extLst>
              <a:ext uri="{FF2B5EF4-FFF2-40B4-BE49-F238E27FC236}">
                <a16:creationId xmlns:a16="http://schemas.microsoft.com/office/drawing/2014/main" id="{93917541-726F-B84B-9B1A-304A6B0A137C}"/>
              </a:ext>
            </a:extLst>
          </p:cNvPr>
          <p:cNvSpPr/>
          <p:nvPr/>
        </p:nvSpPr>
        <p:spPr bwMode="auto">
          <a:xfrm>
            <a:off x="304800" y="3238213"/>
            <a:ext cx="11887200" cy="3015025"/>
          </a:xfrm>
          <a:prstGeom prst="rect">
            <a:avLst/>
          </a:prstGeom>
          <a:gradFill flip="none" rotWithShape="1">
            <a:gsLst>
              <a:gs pos="0">
                <a:srgbClr val="272C64">
                  <a:alpha val="70000"/>
                </a:srgbClr>
              </a:gs>
              <a:gs pos="56000">
                <a:srgbClr val="222E3C">
                  <a:alpha val="70000"/>
                </a:srgbClr>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marL="0" marR="0" lvl="0" indent="0" algn="ctr" defTabSz="77702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mazon Ember"/>
              <a:ea typeface="Amazon Ember" panose="020B0603020204020204" pitchFamily="34" charset="0"/>
              <a:cs typeface="Amazon Ember" panose="020B0603020204020204" pitchFamily="34" charset="0"/>
            </a:endParaRPr>
          </a:p>
        </p:txBody>
      </p:sp>
      <p:sp>
        <p:nvSpPr>
          <p:cNvPr id="61" name="Title 1">
            <a:extLst>
              <a:ext uri="{FF2B5EF4-FFF2-40B4-BE49-F238E27FC236}">
                <a16:creationId xmlns:a16="http://schemas.microsoft.com/office/drawing/2014/main" id="{AC03ECBB-E368-054F-B878-A480690255D4}"/>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mazon Ember Heavy" panose="020B0603020204020204" pitchFamily="34" charset="0"/>
                <a:ea typeface="Amazon Ember Heavy" panose="020B0603020204020204" pitchFamily="34" charset="0"/>
                <a:cs typeface="Amazon Ember Heavy" panose="020B0603020204020204" pitchFamily="34" charset="0"/>
              </a:rPr>
              <a:t>AI Services</a:t>
            </a:r>
          </a:p>
        </p:txBody>
      </p:sp>
    </p:spTree>
    <p:extLst>
      <p:ext uri="{BB962C8B-B14F-4D97-AF65-F5344CB8AC3E}">
        <p14:creationId xmlns:p14="http://schemas.microsoft.com/office/powerpoint/2010/main" val="248981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3"/>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42" presetClass="path" presetSubtype="0" decel="100000" fill="hold" nodeType="withEffect">
                                  <p:stCondLst>
                                    <p:cond delay="0"/>
                                  </p:stCondLst>
                                  <p:childTnLst>
                                    <p:animMotion origin="layout" path="M 1.25E-6 0.03889 L 1.25E-6 1.85185E-6 " pathEditMode="relative" rAng="0" ptsTypes="AA">
                                      <p:cBhvr>
                                        <p:cTn id="14" dur="500" fill="hold"/>
                                        <p:tgtEl>
                                          <p:spTgt spid="13"/>
                                        </p:tgtEl>
                                        <p:attrNameLst>
                                          <p:attrName>ppt_x</p:attrName>
                                          <p:attrName>ppt_y</p:attrName>
                                        </p:attrNameLst>
                                      </p:cBhvr>
                                      <p:rCtr x="0" y="-1944"/>
                                    </p:animMotion>
                                  </p:childTnLst>
                                </p:cTn>
                              </p:par>
                              <p:par>
                                <p:cTn id="15" presetID="10"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250"/>
                                        <p:tgtEl>
                                          <p:spTgt spid="36"/>
                                        </p:tgtEl>
                                      </p:cBhvr>
                                    </p:animEffect>
                                  </p:childTnLst>
                                </p:cTn>
                              </p:par>
                              <p:par>
                                <p:cTn id="18" presetID="42" presetClass="path" presetSubtype="0" decel="100000" fill="hold" nodeType="withEffect">
                                  <p:stCondLst>
                                    <p:cond delay="0"/>
                                  </p:stCondLst>
                                  <p:childTnLst>
                                    <p:animMotion origin="layout" path="M -6.25E-7 0.03889 L -6.25E-7 -3.33333E-6 " pathEditMode="relative" rAng="0" ptsTypes="AA">
                                      <p:cBhvr>
                                        <p:cTn id="19" dur="500" fill="hold"/>
                                        <p:tgtEl>
                                          <p:spTgt spid="36"/>
                                        </p:tgtEl>
                                        <p:attrNameLst>
                                          <p:attrName>ppt_x</p:attrName>
                                          <p:attrName>ppt_y</p:attrName>
                                        </p:attrNameLst>
                                      </p:cBhvr>
                                      <p:rCtr x="0" y="-1944"/>
                                    </p:animMotion>
                                  </p:childTnLst>
                                </p:cTn>
                              </p:par>
                            </p:childTnLst>
                          </p:cTn>
                        </p:par>
                        <p:par>
                          <p:cTn id="20" fill="hold">
                            <p:stCondLst>
                              <p:cond delay="500"/>
                            </p:stCondLst>
                            <p:childTnLst>
                              <p:par>
                                <p:cTn id="21" presetID="6" presetClass="entr" presetSubtype="16"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circle(in)">
                                      <p:cBhvr>
                                        <p:cTn id="23" dur="12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a:extLst>
              <a:ext uri="{FF2B5EF4-FFF2-40B4-BE49-F238E27FC236}">
                <a16:creationId xmlns:a16="http://schemas.microsoft.com/office/drawing/2014/main" id="{2A14F3DF-A5C3-6D41-902B-F7EBFEE1761B}"/>
              </a:ext>
            </a:extLst>
          </p:cNvPr>
          <p:cNvSpPr txBox="1">
            <a:spLocks/>
          </p:cNvSpPr>
          <p:nvPr/>
        </p:nvSpPr>
        <p:spPr>
          <a:xfrm>
            <a:off x="495300" y="1467455"/>
            <a:ext cx="11391900" cy="632013"/>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100" normalizeH="0" baseline="0" noProof="0" dirty="0">
              <a:ln>
                <a:noFill/>
              </a:ln>
              <a:solidFill>
                <a:sysClr val="window" lastClr="FFFFFF"/>
              </a:solidFill>
              <a:effectLst/>
              <a:uLnTx/>
              <a:uFillTx/>
              <a:latin typeface="Amazon Ember Heavy"/>
              <a:ea typeface="+mj-ea"/>
              <a:cs typeface="+mj-cs"/>
            </a:endParaRPr>
          </a:p>
        </p:txBody>
      </p:sp>
      <p:grpSp>
        <p:nvGrpSpPr>
          <p:cNvPr id="3" name="Group 2">
            <a:extLst>
              <a:ext uri="{FF2B5EF4-FFF2-40B4-BE49-F238E27FC236}">
                <a16:creationId xmlns:a16="http://schemas.microsoft.com/office/drawing/2014/main" id="{D56A1977-595A-994E-9426-36D56B619674}"/>
              </a:ext>
            </a:extLst>
          </p:cNvPr>
          <p:cNvGrpSpPr/>
          <p:nvPr/>
        </p:nvGrpSpPr>
        <p:grpSpPr>
          <a:xfrm>
            <a:off x="3292070" y="3757619"/>
            <a:ext cx="2403951" cy="2293035"/>
            <a:chOff x="6778185" y="3474719"/>
            <a:chExt cx="2403951" cy="2293035"/>
          </a:xfrm>
        </p:grpSpPr>
        <p:sp>
          <p:nvSpPr>
            <p:cNvPr id="4" name="Oval 3">
              <a:extLst>
                <a:ext uri="{FF2B5EF4-FFF2-40B4-BE49-F238E27FC236}">
                  <a16:creationId xmlns:a16="http://schemas.microsoft.com/office/drawing/2014/main" id="{3F8E5D21-CB42-D647-897F-2A4B36F1CF53}"/>
                </a:ext>
              </a:extLst>
            </p:cNvPr>
            <p:cNvSpPr/>
            <p:nvPr/>
          </p:nvSpPr>
          <p:spPr>
            <a:xfrm>
              <a:off x="6834457" y="3474719"/>
              <a:ext cx="2267341" cy="2293035"/>
            </a:xfrm>
            <a:prstGeom prst="ellipse">
              <a:avLst/>
            </a:prstGeom>
            <a:solidFill>
              <a:srgbClr val="2C3A4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63F7E05-F3F2-BF43-86EF-26FC8E99F280}"/>
                </a:ext>
              </a:extLst>
            </p:cNvPr>
            <p:cNvSpPr txBox="1"/>
            <p:nvPr/>
          </p:nvSpPr>
          <p:spPr>
            <a:xfrm>
              <a:off x="6778185" y="3992177"/>
              <a:ext cx="2403951" cy="1200329"/>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2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Unify</a:t>
              </a:r>
            </a:p>
            <a:p>
              <a:pPr lvl="0" defTabSz="1181900" fontAlgn="base">
                <a:spcBef>
                  <a:spcPts val="0"/>
                </a:spcBef>
                <a:spcAft>
                  <a:spcPts val="0"/>
                </a:spcAft>
                <a:defRPr/>
              </a:pPr>
              <a:r>
                <a:rPr lang="en-US" sz="1400" kern="0" dirty="0">
                  <a:solidFill>
                    <a:srgbClr val="16BF9F"/>
                  </a:solidFill>
                </a:rPr>
                <a:t>the best of both data lakes and purpose-built data stores</a:t>
              </a:r>
            </a:p>
          </p:txBody>
        </p:sp>
      </p:grpSp>
      <p:grpSp>
        <p:nvGrpSpPr>
          <p:cNvPr id="6" name="Group 5">
            <a:extLst>
              <a:ext uri="{FF2B5EF4-FFF2-40B4-BE49-F238E27FC236}">
                <a16:creationId xmlns:a16="http://schemas.microsoft.com/office/drawing/2014/main" id="{090A2000-5183-D04F-85F7-5DD82D065B06}"/>
              </a:ext>
            </a:extLst>
          </p:cNvPr>
          <p:cNvGrpSpPr/>
          <p:nvPr/>
        </p:nvGrpSpPr>
        <p:grpSpPr>
          <a:xfrm>
            <a:off x="5014934" y="1266004"/>
            <a:ext cx="2403951" cy="2293035"/>
            <a:chOff x="4606972" y="1530265"/>
            <a:chExt cx="2403951" cy="2293035"/>
          </a:xfrm>
        </p:grpSpPr>
        <p:sp>
          <p:nvSpPr>
            <p:cNvPr id="7" name="Oval 6">
              <a:extLst>
                <a:ext uri="{FF2B5EF4-FFF2-40B4-BE49-F238E27FC236}">
                  <a16:creationId xmlns:a16="http://schemas.microsoft.com/office/drawing/2014/main" id="{CF3E114E-CC4D-CE4D-B697-B5AF6EFE8ED0}"/>
                </a:ext>
              </a:extLst>
            </p:cNvPr>
            <p:cNvSpPr/>
            <p:nvPr/>
          </p:nvSpPr>
          <p:spPr>
            <a:xfrm>
              <a:off x="4663244" y="1530265"/>
              <a:ext cx="2267341" cy="2293035"/>
            </a:xfrm>
            <a:prstGeom prst="ellipse">
              <a:avLst/>
            </a:prstGeom>
            <a:solidFill>
              <a:srgbClr val="2C3A4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1493E8B-F16D-A347-AD18-E6C76F928375}"/>
                </a:ext>
              </a:extLst>
            </p:cNvPr>
            <p:cNvSpPr txBox="1"/>
            <p:nvPr/>
          </p:nvSpPr>
          <p:spPr>
            <a:xfrm>
              <a:off x="4606972" y="2047723"/>
              <a:ext cx="2403951" cy="1441420"/>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2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Modernize</a:t>
              </a:r>
            </a:p>
            <a:p>
              <a:pPr lvl="0" defTabSz="1181900" fontAlgn="base">
                <a:spcAft>
                  <a:spcPts val="0"/>
                </a:spcAft>
                <a:defRPr/>
              </a:pPr>
              <a:r>
                <a:rPr lang="en-US" sz="1400" kern="0" dirty="0">
                  <a:solidFill>
                    <a:srgbClr val="16BF9F"/>
                  </a:solidFill>
                </a:rPr>
                <a:t>your data infrastructure with the most scalable, trusted, and secure cloud provider</a:t>
              </a:r>
            </a:p>
          </p:txBody>
        </p:sp>
      </p:grpSp>
      <p:grpSp>
        <p:nvGrpSpPr>
          <p:cNvPr id="9" name="Group 8">
            <a:extLst>
              <a:ext uri="{FF2B5EF4-FFF2-40B4-BE49-F238E27FC236}">
                <a16:creationId xmlns:a16="http://schemas.microsoft.com/office/drawing/2014/main" id="{A0BDCF96-05FE-AE42-8976-6E9203F74007}"/>
              </a:ext>
            </a:extLst>
          </p:cNvPr>
          <p:cNvGrpSpPr/>
          <p:nvPr/>
        </p:nvGrpSpPr>
        <p:grpSpPr>
          <a:xfrm>
            <a:off x="6810386" y="3757619"/>
            <a:ext cx="2403951" cy="2293035"/>
            <a:chOff x="9483249" y="3474719"/>
            <a:chExt cx="2403951" cy="2293035"/>
          </a:xfrm>
        </p:grpSpPr>
        <p:sp>
          <p:nvSpPr>
            <p:cNvPr id="10" name="Oval 9">
              <a:extLst>
                <a:ext uri="{FF2B5EF4-FFF2-40B4-BE49-F238E27FC236}">
                  <a16:creationId xmlns:a16="http://schemas.microsoft.com/office/drawing/2014/main" id="{402F5750-4835-3A46-9E94-177AD0E11AF5}"/>
                </a:ext>
              </a:extLst>
            </p:cNvPr>
            <p:cNvSpPr/>
            <p:nvPr/>
          </p:nvSpPr>
          <p:spPr>
            <a:xfrm>
              <a:off x="9539521" y="3474719"/>
              <a:ext cx="2267341" cy="2293035"/>
            </a:xfrm>
            <a:prstGeom prst="ellipse">
              <a:avLst/>
            </a:prstGeom>
            <a:solidFill>
              <a:srgbClr val="2C3A4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45A6D0F-3693-9A4A-9682-A6460DD07110}"/>
                </a:ext>
              </a:extLst>
            </p:cNvPr>
            <p:cNvSpPr txBox="1"/>
            <p:nvPr/>
          </p:nvSpPr>
          <p:spPr>
            <a:xfrm>
              <a:off x="9483249" y="3992177"/>
              <a:ext cx="2403951" cy="1225977"/>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2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Innovate</a:t>
              </a:r>
            </a:p>
            <a:p>
              <a:pPr lvl="0">
                <a:defRPr/>
              </a:pPr>
              <a:r>
                <a:rPr lang="en-US" sz="1400" kern="0" dirty="0">
                  <a:solidFill>
                    <a:srgbClr val="16BF9F"/>
                  </a:solidFill>
                </a:rPr>
                <a:t>Build new experiences and reimagine old processes with AI/ML</a:t>
              </a:r>
              <a:endParaRPr lang="en-US" sz="2000" b="1" kern="0" dirty="0">
                <a:solidFill>
                  <a:prstClr val="white"/>
                </a:solidFill>
              </a:endParaRPr>
            </a:p>
          </p:txBody>
        </p:sp>
      </p:grpSp>
      <p:sp>
        <p:nvSpPr>
          <p:cNvPr id="12" name="Oval 11">
            <a:extLst>
              <a:ext uri="{FF2B5EF4-FFF2-40B4-BE49-F238E27FC236}">
                <a16:creationId xmlns:a16="http://schemas.microsoft.com/office/drawing/2014/main" id="{4D2DA6D8-352F-1E41-91A8-412D939D0D97}"/>
              </a:ext>
            </a:extLst>
          </p:cNvPr>
          <p:cNvSpPr/>
          <p:nvPr/>
        </p:nvSpPr>
        <p:spPr>
          <a:xfrm>
            <a:off x="5246703" y="3333817"/>
            <a:ext cx="1940412" cy="188251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9DCD562-1DBB-044C-8130-BE07AB4C7C20}"/>
              </a:ext>
            </a:extLst>
          </p:cNvPr>
          <p:cNvSpPr txBox="1"/>
          <p:nvPr/>
        </p:nvSpPr>
        <p:spPr>
          <a:xfrm>
            <a:off x="5367608" y="3883568"/>
            <a:ext cx="1799327" cy="738664"/>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1600" b="1" i="0" u="none" strike="noStrike" kern="0" cap="none" spc="0" normalizeH="0" baseline="0" noProof="0" dirty="0">
                <a:ln>
                  <a:noFill/>
                </a:ln>
                <a:solidFill>
                  <a:schemeClr val="bg1"/>
                </a:solidFill>
                <a:effectLst/>
                <a:uLnTx/>
                <a:uFillTx/>
              </a:rPr>
              <a:t>Modern data strategy</a:t>
            </a:r>
            <a:endParaRPr lang="en-US" sz="1100" kern="0" dirty="0">
              <a:solidFill>
                <a:schemeClr val="bg1"/>
              </a:solidFill>
            </a:endParaRPr>
          </a:p>
        </p:txBody>
      </p:sp>
      <p:sp>
        <p:nvSpPr>
          <p:cNvPr id="14" name="Title 1">
            <a:extLst>
              <a:ext uri="{FF2B5EF4-FFF2-40B4-BE49-F238E27FC236}">
                <a16:creationId xmlns:a16="http://schemas.microsoft.com/office/drawing/2014/main" id="{4C131F42-611F-0E40-BBF2-4D5380356C15}"/>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solidFill>
                  <a:prstClr val="white"/>
                </a:solidFill>
                <a:latin typeface="Amazon Ember Heavy"/>
              </a:rPr>
              <a:t>Modern data strategy on AWS</a:t>
            </a:r>
          </a:p>
        </p:txBody>
      </p:sp>
      <p:sp>
        <p:nvSpPr>
          <p:cNvPr id="15" name="Text Placeholder 54">
            <a:extLst>
              <a:ext uri="{FF2B5EF4-FFF2-40B4-BE49-F238E27FC236}">
                <a16:creationId xmlns:a16="http://schemas.microsoft.com/office/drawing/2014/main" id="{7D8F71C8-7A12-1E4C-B6F1-B109D0A709A8}"/>
              </a:ext>
            </a:extLst>
          </p:cNvPr>
          <p:cNvSpPr txBox="1">
            <a:spLocks/>
          </p:cNvSpPr>
          <p:nvPr/>
        </p:nvSpPr>
        <p:spPr>
          <a:xfrm>
            <a:off x="681046" y="890969"/>
            <a:ext cx="11391900" cy="274320"/>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0"/>
              </a:spcBef>
              <a:spcAft>
                <a:spcPts val="1200"/>
              </a:spcAft>
              <a:buClr>
                <a:schemeClr val="tx1"/>
              </a:buClr>
              <a:buSzPct val="90000"/>
              <a:buFont typeface="Amazon Ember" panose="020B0603020204020204" pitchFamily="34" charset="0"/>
              <a:buNone/>
              <a:defRPr sz="1800" b="0" i="0" kern="1200" cap="none"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vl2pPr marL="365760" indent="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None/>
              <a:defRPr sz="2000" kern="1200" cap="all" baseline="0">
                <a:solidFill>
                  <a:schemeClr val="tx1"/>
                </a:solidFill>
                <a:latin typeface="+mn-lt"/>
                <a:ea typeface="+mn-ea"/>
                <a:cs typeface="+mn-cs"/>
              </a:defRPr>
            </a:lvl2pPr>
            <a:lvl3pPr marL="77724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800" kern="1200" cap="all" baseline="0">
                <a:solidFill>
                  <a:schemeClr val="tx1"/>
                </a:solidFill>
                <a:latin typeface="+mn-lt"/>
                <a:ea typeface="+mn-ea"/>
                <a:cs typeface="+mn-cs"/>
              </a:defRPr>
            </a:lvl3pPr>
            <a:lvl4pPr marL="105156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kern="1200" cap="all" baseline="0">
                <a:solidFill>
                  <a:schemeClr val="tx1"/>
                </a:solidFill>
                <a:latin typeface="+mn-lt"/>
                <a:ea typeface="+mn-ea"/>
                <a:cs typeface="+mn-cs"/>
              </a:defRPr>
            </a:lvl4pPr>
            <a:lvl5pPr marL="105156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kern="1200" cap="all"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
                <a:sysClr val="window" lastClr="FFFFFF"/>
              </a:buClr>
              <a:buSzPct val="90000"/>
              <a:buFont typeface="Amazon Ember" panose="020B0603020204020204" pitchFamily="34" charset="0"/>
              <a:buNone/>
              <a:tabLst/>
              <a:defRPr/>
            </a:pPr>
            <a:r>
              <a:rPr lang="en-US" dirty="0">
                <a:solidFill>
                  <a:srgbClr val="16BF9F"/>
                </a:solidFill>
              </a:rPr>
              <a:t>Modernize, unify, and innovate your way to a modern data strategy</a:t>
            </a:r>
          </a:p>
        </p:txBody>
      </p:sp>
    </p:spTree>
    <p:extLst>
      <p:ext uri="{BB962C8B-B14F-4D97-AF65-F5344CB8AC3E}">
        <p14:creationId xmlns:p14="http://schemas.microsoft.com/office/powerpoint/2010/main" val="1601467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7E463D-7943-DA40-A01A-4F9A6495CE7A}"/>
              </a:ext>
            </a:extLst>
          </p:cNvPr>
          <p:cNvGrpSpPr/>
          <p:nvPr/>
        </p:nvGrpSpPr>
        <p:grpSpPr>
          <a:xfrm>
            <a:off x="4847582" y="2598332"/>
            <a:ext cx="1869149" cy="1558883"/>
            <a:chOff x="3181922" y="2094477"/>
            <a:chExt cx="1401862" cy="1169162"/>
          </a:xfrm>
        </p:grpSpPr>
        <p:sp>
          <p:nvSpPr>
            <p:cNvPr id="3" name="TextBox 2">
              <a:extLst>
                <a:ext uri="{FF2B5EF4-FFF2-40B4-BE49-F238E27FC236}">
                  <a16:creationId xmlns:a16="http://schemas.microsoft.com/office/drawing/2014/main" id="{616AB647-839B-C646-B154-A626214F92BA}"/>
                </a:ext>
              </a:extLst>
            </p:cNvPr>
            <p:cNvSpPr txBox="1"/>
            <p:nvPr/>
          </p:nvSpPr>
          <p:spPr>
            <a:xfrm>
              <a:off x="3299459" y="2419472"/>
              <a:ext cx="1247746" cy="553998"/>
            </a:xfrm>
            <a:prstGeom prst="rect">
              <a:avLst/>
            </a:prstGeom>
            <a:noFill/>
            <a:ln>
              <a:noFill/>
            </a:ln>
          </p:spPr>
          <p:txBody>
            <a:bodyPr wrap="square" rtlCol="0">
              <a:spAutoFit/>
            </a:bodyPr>
            <a:lstStyle/>
            <a:p>
              <a:pPr algn="ctr"/>
              <a:r>
                <a:rPr lang="en-US" sz="1400" dirty="0">
                  <a:solidFill>
                    <a:schemeClr val="bg1">
                      <a:lumMod val="50000"/>
                      <a:lumOff val="50000"/>
                    </a:schemeClr>
                  </a:solidFill>
                </a:rPr>
                <a:t>010010010</a:t>
              </a:r>
            </a:p>
            <a:p>
              <a:pPr algn="ctr"/>
              <a:r>
                <a:rPr lang="en-US" sz="1400" dirty="0">
                  <a:solidFill>
                    <a:schemeClr val="bg1">
                      <a:lumMod val="50000"/>
                      <a:lumOff val="50000"/>
                    </a:schemeClr>
                  </a:solidFill>
                </a:rPr>
                <a:t>01010001</a:t>
              </a:r>
            </a:p>
            <a:p>
              <a:pPr algn="ctr"/>
              <a:r>
                <a:rPr lang="en-US" sz="1400" dirty="0">
                  <a:solidFill>
                    <a:schemeClr val="bg1">
                      <a:lumMod val="50000"/>
                      <a:lumOff val="50000"/>
                    </a:schemeClr>
                  </a:solidFill>
                </a:rPr>
                <a:t>100010100</a:t>
              </a:r>
            </a:p>
          </p:txBody>
        </p:sp>
        <p:cxnSp>
          <p:nvCxnSpPr>
            <p:cNvPr id="4" name="Straight Arrow Connector 3">
              <a:extLst>
                <a:ext uri="{FF2B5EF4-FFF2-40B4-BE49-F238E27FC236}">
                  <a16:creationId xmlns:a16="http://schemas.microsoft.com/office/drawing/2014/main" id="{2379C9F1-371F-E742-B0F1-B302EFC0188A}"/>
                </a:ext>
              </a:extLst>
            </p:cNvPr>
            <p:cNvCxnSpPr/>
            <p:nvPr/>
          </p:nvCxnSpPr>
          <p:spPr>
            <a:xfrm flipV="1">
              <a:off x="3872078" y="2094477"/>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CDC479E4-B891-7641-9814-2FE988CF7E7C}"/>
                </a:ext>
              </a:extLst>
            </p:cNvPr>
            <p:cNvCxnSpPr/>
            <p:nvPr/>
          </p:nvCxnSpPr>
          <p:spPr>
            <a:xfrm flipH="1" flipV="1">
              <a:off x="3384956" y="2170043"/>
              <a:ext cx="227632"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F622754-C3FD-D748-96FD-572E31851AA3}"/>
                </a:ext>
              </a:extLst>
            </p:cNvPr>
            <p:cNvCxnSpPr/>
            <p:nvPr/>
          </p:nvCxnSpPr>
          <p:spPr>
            <a:xfrm flipV="1">
              <a:off x="4223473" y="2183955"/>
              <a:ext cx="147247" cy="2464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38AF1782-07B9-4C4E-89FE-2FAB4AF06857}"/>
                </a:ext>
              </a:extLst>
            </p:cNvPr>
            <p:cNvCxnSpPr/>
            <p:nvPr/>
          </p:nvCxnSpPr>
          <p:spPr>
            <a:xfrm rot="5400000" flipV="1">
              <a:off x="4446624" y="2559775"/>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A61AE65-CD6A-D548-9E61-F14081DBD8C8}"/>
                </a:ext>
              </a:extLst>
            </p:cNvPr>
            <p:cNvCxnSpPr/>
            <p:nvPr/>
          </p:nvCxnSpPr>
          <p:spPr>
            <a:xfrm>
              <a:off x="4239077" y="2979922"/>
              <a:ext cx="200364" cy="21470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2DB8720-5886-7B4C-ADB0-12738A56EBAA}"/>
                </a:ext>
              </a:extLst>
            </p:cNvPr>
            <p:cNvCxnSpPr/>
            <p:nvPr/>
          </p:nvCxnSpPr>
          <p:spPr>
            <a:xfrm flipH="1">
              <a:off x="3181922" y="2705839"/>
              <a:ext cx="316850" cy="1107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4DD642E9-0279-2448-BC48-43DA64F075B3}"/>
                </a:ext>
              </a:extLst>
            </p:cNvPr>
            <p:cNvCxnSpPr/>
            <p:nvPr/>
          </p:nvCxnSpPr>
          <p:spPr>
            <a:xfrm>
              <a:off x="3897367" y="2989319"/>
              <a:ext cx="4597"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574778B-6202-AC4A-9141-93DA6F6F680A}"/>
                </a:ext>
              </a:extLst>
            </p:cNvPr>
            <p:cNvCxnSpPr/>
            <p:nvPr/>
          </p:nvCxnSpPr>
          <p:spPr>
            <a:xfrm flipH="1">
              <a:off x="3395606" y="2993050"/>
              <a:ext cx="199528" cy="23196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0285C83D-5636-6247-A044-326A06C70B3C}"/>
                </a:ext>
              </a:extLst>
            </p:cNvPr>
            <p:cNvSpPr/>
            <p:nvPr/>
          </p:nvSpPr>
          <p:spPr>
            <a:xfrm>
              <a:off x="3734749" y="2589831"/>
              <a:ext cx="377570" cy="233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dirty="0">
                  <a:solidFill>
                    <a:schemeClr val="tx1"/>
                  </a:solidFill>
                </a:rPr>
                <a:t>Data</a:t>
              </a:r>
            </a:p>
          </p:txBody>
        </p:sp>
      </p:grpSp>
      <p:sp>
        <p:nvSpPr>
          <p:cNvPr id="13" name="Title 1">
            <a:extLst>
              <a:ext uri="{FF2B5EF4-FFF2-40B4-BE49-F238E27FC236}">
                <a16:creationId xmlns:a16="http://schemas.microsoft.com/office/drawing/2014/main" id="{20EA22C9-E108-8F41-BB92-7457C5A6EADE}"/>
              </a:ext>
            </a:extLst>
          </p:cNvPr>
          <p:cNvSpPr txBox="1">
            <a:spLocks/>
          </p:cNvSpPr>
          <p:nvPr/>
        </p:nvSpPr>
        <p:spPr>
          <a:xfrm>
            <a:off x="432954" y="153459"/>
            <a:ext cx="10507567" cy="727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Getting Started</a:t>
            </a:r>
          </a:p>
        </p:txBody>
      </p:sp>
    </p:spTree>
    <p:extLst>
      <p:ext uri="{BB962C8B-B14F-4D97-AF65-F5344CB8AC3E}">
        <p14:creationId xmlns:p14="http://schemas.microsoft.com/office/powerpoint/2010/main" val="2332974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9CBD214-10E7-814D-BEFA-F19C18FC4E25}"/>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solidFill>
                  <a:prstClr val="white"/>
                </a:solidFill>
                <a:latin typeface="Amazon Ember Heavy"/>
              </a:rPr>
              <a:t>The business value of a modern data strategy </a:t>
            </a:r>
          </a:p>
        </p:txBody>
      </p:sp>
      <p:grpSp>
        <p:nvGrpSpPr>
          <p:cNvPr id="8" name="Group 7">
            <a:extLst>
              <a:ext uri="{FF2B5EF4-FFF2-40B4-BE49-F238E27FC236}">
                <a16:creationId xmlns:a16="http://schemas.microsoft.com/office/drawing/2014/main" id="{B6506429-AA48-6149-86DE-EB60B69665AC}"/>
              </a:ext>
            </a:extLst>
          </p:cNvPr>
          <p:cNvGrpSpPr/>
          <p:nvPr/>
        </p:nvGrpSpPr>
        <p:grpSpPr>
          <a:xfrm>
            <a:off x="792590" y="2347557"/>
            <a:ext cx="3127864" cy="1726831"/>
            <a:chOff x="1557778" y="2087826"/>
            <a:chExt cx="1609153" cy="1295123"/>
          </a:xfrm>
        </p:grpSpPr>
        <p:sp>
          <p:nvSpPr>
            <p:cNvPr id="9" name="Rectangle: Rounded Corners 1">
              <a:extLst>
                <a:ext uri="{FF2B5EF4-FFF2-40B4-BE49-F238E27FC236}">
                  <a16:creationId xmlns:a16="http://schemas.microsoft.com/office/drawing/2014/main" id="{51395438-15C1-F849-BC24-D0F6D59E45C7}"/>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800" b="0" i="0" u="none" strike="noStrike" kern="0" cap="none" spc="0" normalizeH="0" baseline="0" noProof="0" dirty="0">
                <a:ln>
                  <a:noFill/>
                </a:ln>
                <a:solidFill>
                  <a:schemeClr val="bg1"/>
                </a:solidFill>
                <a:effectLst/>
                <a:uLnTx/>
                <a:uFillTx/>
                <a:latin typeface="Amazon Ember"/>
                <a:ea typeface="+mn-ea"/>
                <a:cs typeface="+mn-cs"/>
              </a:endParaRPr>
            </a:p>
          </p:txBody>
        </p:sp>
        <p:sp>
          <p:nvSpPr>
            <p:cNvPr id="10" name="TextBox 9">
              <a:extLst>
                <a:ext uri="{FF2B5EF4-FFF2-40B4-BE49-F238E27FC236}">
                  <a16:creationId xmlns:a16="http://schemas.microsoft.com/office/drawing/2014/main" id="{C181536A-4139-2446-878D-97D46993F843}"/>
                </a:ext>
              </a:extLst>
            </p:cNvPr>
            <p:cNvSpPr txBox="1"/>
            <p:nvPr/>
          </p:nvSpPr>
          <p:spPr>
            <a:xfrm>
              <a:off x="1557778" y="2205521"/>
              <a:ext cx="1605916" cy="392415"/>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652582" eaLnBrk="1" fontAlgn="auto" latinLnBrk="0" hangingPunct="1">
                <a:lnSpc>
                  <a:spcPct val="100000"/>
                </a:lnSpc>
                <a:spcBef>
                  <a:spcPts val="24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mazon Ember"/>
                <a:ea typeface="Amazon Ember Light" panose="020B0403020204020204" pitchFamily="34" charset="0"/>
                <a:cs typeface="Amazon Ember Light" panose="020B0403020204020204" pitchFamily="34" charset="0"/>
              </a:endParaRPr>
            </a:p>
          </p:txBody>
        </p:sp>
        <p:cxnSp>
          <p:nvCxnSpPr>
            <p:cNvPr id="11" name="Straight Connector 10">
              <a:extLst>
                <a:ext uri="{FF2B5EF4-FFF2-40B4-BE49-F238E27FC236}">
                  <a16:creationId xmlns:a16="http://schemas.microsoft.com/office/drawing/2014/main" id="{1E357958-7234-6548-91D0-734299A8639A}"/>
                </a:ext>
              </a:extLst>
            </p:cNvPr>
            <p:cNvCxnSpPr>
              <a:cxnSpLocks/>
            </p:cNvCxnSpPr>
            <p:nvPr/>
          </p:nvCxnSpPr>
          <p:spPr>
            <a:xfrm>
              <a:off x="1559972" y="2090296"/>
              <a:ext cx="1606959"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12" name="Group 11">
            <a:extLst>
              <a:ext uri="{FF2B5EF4-FFF2-40B4-BE49-F238E27FC236}">
                <a16:creationId xmlns:a16="http://schemas.microsoft.com/office/drawing/2014/main" id="{E7628960-B162-B044-8B74-D9A79AC90786}"/>
              </a:ext>
            </a:extLst>
          </p:cNvPr>
          <p:cNvGrpSpPr/>
          <p:nvPr/>
        </p:nvGrpSpPr>
        <p:grpSpPr>
          <a:xfrm>
            <a:off x="4508746" y="2347556"/>
            <a:ext cx="3123596" cy="1726832"/>
            <a:chOff x="3768521" y="2087826"/>
            <a:chExt cx="1606959" cy="1295124"/>
          </a:xfrm>
        </p:grpSpPr>
        <p:sp>
          <p:nvSpPr>
            <p:cNvPr id="13" name="Rectangle: Rounded Corners 1">
              <a:extLst>
                <a:ext uri="{FF2B5EF4-FFF2-40B4-BE49-F238E27FC236}">
                  <a16:creationId xmlns:a16="http://schemas.microsoft.com/office/drawing/2014/main" id="{DAC57445-BE14-AE4F-8409-A8907A41A6C3}"/>
                </a:ext>
              </a:extLst>
            </p:cNvPr>
            <p:cNvSpPr/>
            <p:nvPr/>
          </p:nvSpPr>
          <p:spPr>
            <a:xfrm>
              <a:off x="3768521" y="2087826"/>
              <a:ext cx="1606959" cy="1295124"/>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800" b="0" i="0" u="none" strike="noStrike" kern="0" cap="none" spc="0" normalizeH="0" baseline="0" noProof="0">
                <a:ln>
                  <a:noFill/>
                </a:ln>
                <a:solidFill>
                  <a:srgbClr val="FFFFFF"/>
                </a:solidFill>
                <a:effectLst/>
                <a:uLnTx/>
                <a:uFillTx/>
                <a:latin typeface="Amazon Ember"/>
                <a:ea typeface="+mn-ea"/>
                <a:cs typeface="+mn-cs"/>
              </a:endParaRPr>
            </a:p>
          </p:txBody>
        </p:sp>
        <p:sp>
          <p:nvSpPr>
            <p:cNvPr id="14" name="TextBox 13">
              <a:extLst>
                <a:ext uri="{FF2B5EF4-FFF2-40B4-BE49-F238E27FC236}">
                  <a16:creationId xmlns:a16="http://schemas.microsoft.com/office/drawing/2014/main" id="{2F424F4A-8958-6D44-A602-8A488DF38754}"/>
                </a:ext>
              </a:extLst>
            </p:cNvPr>
            <p:cNvSpPr txBox="1"/>
            <p:nvPr/>
          </p:nvSpPr>
          <p:spPr>
            <a:xfrm>
              <a:off x="3768521" y="2210244"/>
              <a:ext cx="1605915" cy="392415"/>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652582" eaLnBrk="1" fontAlgn="auto" latinLnBrk="0" hangingPunct="1">
                <a:lnSpc>
                  <a:spcPct val="100000"/>
                </a:lnSpc>
                <a:spcBef>
                  <a:spcPts val="24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endParaRPr>
            </a:p>
          </p:txBody>
        </p:sp>
        <p:cxnSp>
          <p:nvCxnSpPr>
            <p:cNvPr id="15" name="Straight Connector 14">
              <a:extLst>
                <a:ext uri="{FF2B5EF4-FFF2-40B4-BE49-F238E27FC236}">
                  <a16:creationId xmlns:a16="http://schemas.microsoft.com/office/drawing/2014/main" id="{F890A495-2F2A-7E47-9DA9-4473032AAB47}"/>
                </a:ext>
              </a:extLst>
            </p:cNvPr>
            <p:cNvCxnSpPr>
              <a:cxnSpLocks/>
            </p:cNvCxnSpPr>
            <p:nvPr/>
          </p:nvCxnSpPr>
          <p:spPr>
            <a:xfrm>
              <a:off x="3768521" y="2090296"/>
              <a:ext cx="1606959"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16" name="Group 15">
            <a:extLst>
              <a:ext uri="{FF2B5EF4-FFF2-40B4-BE49-F238E27FC236}">
                <a16:creationId xmlns:a16="http://schemas.microsoft.com/office/drawing/2014/main" id="{88561628-8AAC-B142-BE6D-56BC6D1E2793}"/>
              </a:ext>
            </a:extLst>
          </p:cNvPr>
          <p:cNvGrpSpPr/>
          <p:nvPr/>
        </p:nvGrpSpPr>
        <p:grpSpPr>
          <a:xfrm>
            <a:off x="8220633" y="2347557"/>
            <a:ext cx="3123598" cy="1726831"/>
            <a:chOff x="5977069" y="2087826"/>
            <a:chExt cx="1606959" cy="1295123"/>
          </a:xfrm>
        </p:grpSpPr>
        <p:sp>
          <p:nvSpPr>
            <p:cNvPr id="17" name="Rectangle: Rounded Corners 1">
              <a:extLst>
                <a:ext uri="{FF2B5EF4-FFF2-40B4-BE49-F238E27FC236}">
                  <a16:creationId xmlns:a16="http://schemas.microsoft.com/office/drawing/2014/main" id="{A96A9DFA-61EC-1A48-8D90-F22450941646}"/>
                </a:ext>
              </a:extLst>
            </p:cNvPr>
            <p:cNvSpPr/>
            <p:nvPr/>
          </p:nvSpPr>
          <p:spPr>
            <a:xfrm>
              <a:off x="5977069"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800" b="0" i="0" u="none" strike="noStrike" kern="0" cap="none" spc="0" normalizeH="0" baseline="0" noProof="0">
                <a:ln>
                  <a:noFill/>
                </a:ln>
                <a:solidFill>
                  <a:srgbClr val="FFFFFF"/>
                </a:solidFill>
                <a:effectLst/>
                <a:uLnTx/>
                <a:uFillTx/>
                <a:latin typeface="Amazon Ember"/>
                <a:ea typeface="+mn-ea"/>
                <a:cs typeface="+mn-cs"/>
              </a:endParaRPr>
            </a:p>
          </p:txBody>
        </p:sp>
        <p:cxnSp>
          <p:nvCxnSpPr>
            <p:cNvPr id="18" name="Straight Connector 17">
              <a:extLst>
                <a:ext uri="{FF2B5EF4-FFF2-40B4-BE49-F238E27FC236}">
                  <a16:creationId xmlns:a16="http://schemas.microsoft.com/office/drawing/2014/main" id="{0FCF9066-3D29-5E42-B9AF-4D9BBF1EDA01}"/>
                </a:ext>
              </a:extLst>
            </p:cNvPr>
            <p:cNvCxnSpPr>
              <a:cxnSpLocks/>
            </p:cNvCxnSpPr>
            <p:nvPr/>
          </p:nvCxnSpPr>
          <p:spPr>
            <a:xfrm>
              <a:off x="5977069" y="2090296"/>
              <a:ext cx="1606959" cy="0"/>
            </a:xfrm>
            <a:prstGeom prst="line">
              <a:avLst/>
            </a:prstGeom>
            <a:noFill/>
            <a:ln w="19050" cap="flat" cmpd="sng" algn="ctr">
              <a:solidFill>
                <a:srgbClr val="16BF9F"/>
              </a:solidFill>
              <a:prstDash val="solid"/>
              <a:miter lim="800000"/>
              <a:headEnd type="none" w="lg" len="lg"/>
              <a:tailEnd type="none" w="lg" len="lg"/>
            </a:ln>
            <a:effectLst/>
          </p:spPr>
        </p:cxnSp>
        <p:sp>
          <p:nvSpPr>
            <p:cNvPr id="19" name="TextBox 18">
              <a:extLst>
                <a:ext uri="{FF2B5EF4-FFF2-40B4-BE49-F238E27FC236}">
                  <a16:creationId xmlns:a16="http://schemas.microsoft.com/office/drawing/2014/main" id="{C1787C27-B947-F94D-A5A1-E6CEA749E852}"/>
                </a:ext>
              </a:extLst>
            </p:cNvPr>
            <p:cNvSpPr txBox="1"/>
            <p:nvPr/>
          </p:nvSpPr>
          <p:spPr>
            <a:xfrm>
              <a:off x="5977070" y="2210243"/>
              <a:ext cx="1605913" cy="392415"/>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652582" eaLnBrk="1" fontAlgn="auto" latinLnBrk="0" hangingPunct="1">
                <a:lnSpc>
                  <a:spcPct val="100000"/>
                </a:lnSpc>
                <a:spcBef>
                  <a:spcPts val="24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endParaRPr>
            </a:p>
          </p:txBody>
        </p:sp>
      </p:grpSp>
      <p:sp>
        <p:nvSpPr>
          <p:cNvPr id="20" name="Rectangle 19">
            <a:extLst>
              <a:ext uri="{FF2B5EF4-FFF2-40B4-BE49-F238E27FC236}">
                <a16:creationId xmlns:a16="http://schemas.microsoft.com/office/drawing/2014/main" id="{4DE354F0-94F9-C24D-832E-D4399EB99690}"/>
              </a:ext>
            </a:extLst>
          </p:cNvPr>
          <p:cNvSpPr/>
          <p:nvPr/>
        </p:nvSpPr>
        <p:spPr>
          <a:xfrm>
            <a:off x="842007" y="2476794"/>
            <a:ext cx="3033293" cy="2000548"/>
          </a:xfrm>
          <a:prstGeom prst="rect">
            <a:avLst/>
          </a:prstGeom>
        </p:spPr>
        <p:txBody>
          <a:bodyPr wrap="square">
            <a:spAutoFit/>
          </a:bodyPr>
          <a:lstStyle/>
          <a:p>
            <a:pPr algn="ct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By making 10% more data accessible, a typical Fortune 1000 company will see a </a:t>
            </a:r>
            <a:r>
              <a:rPr lang="en-US" sz="2000" dirty="0">
                <a:solidFill>
                  <a:srgbClr val="67E6BE"/>
                </a:solidFill>
                <a:latin typeface="Amazon Ember Heavy" panose="020B0803020204020204" pitchFamily="34" charset="0"/>
                <a:ea typeface="Amazon Ember Heavy" panose="020B0803020204020204" pitchFamily="34" charset="0"/>
                <a:cs typeface="Amazon Ember Heavy" panose="020B0803020204020204" pitchFamily="34" charset="0"/>
              </a:rPr>
              <a:t>$65 million increase in </a:t>
            </a:r>
            <a:br>
              <a:rPr lang="en-US" sz="2000" dirty="0">
                <a:solidFill>
                  <a:srgbClr val="67E6BE"/>
                </a:solidFill>
                <a:latin typeface="Amazon Ember Heavy" panose="020B0803020204020204" pitchFamily="34" charset="0"/>
                <a:ea typeface="Amazon Ember Heavy" panose="020B0803020204020204" pitchFamily="34" charset="0"/>
                <a:cs typeface="Amazon Ember Heavy" panose="020B0803020204020204" pitchFamily="34" charset="0"/>
              </a:rPr>
            </a:br>
            <a:r>
              <a:rPr lang="en-US" sz="2000" dirty="0">
                <a:solidFill>
                  <a:srgbClr val="67E6BE"/>
                </a:solidFill>
                <a:latin typeface="Amazon Ember Heavy" panose="020B0803020204020204" pitchFamily="34" charset="0"/>
                <a:ea typeface="Amazon Ember Heavy" panose="020B0803020204020204" pitchFamily="34" charset="0"/>
                <a:cs typeface="Amazon Ember Heavy" panose="020B0803020204020204" pitchFamily="34" charset="0"/>
              </a:rPr>
              <a:t>net income.</a:t>
            </a:r>
            <a:r>
              <a:rPr lang="en-US" sz="1000" baseline="30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1</a:t>
            </a:r>
            <a:b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endParaRPr lang="en-US" sz="16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a:p>
            <a:pPr algn="ctr"/>
            <a:endPar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1" name="Rectangle 20">
            <a:extLst>
              <a:ext uri="{FF2B5EF4-FFF2-40B4-BE49-F238E27FC236}">
                <a16:creationId xmlns:a16="http://schemas.microsoft.com/office/drawing/2014/main" id="{6098E573-A341-AA46-8F6D-6F66340E3612}"/>
              </a:ext>
            </a:extLst>
          </p:cNvPr>
          <p:cNvSpPr/>
          <p:nvPr/>
        </p:nvSpPr>
        <p:spPr>
          <a:xfrm>
            <a:off x="4502353" y="2499206"/>
            <a:ext cx="3127860" cy="1077218"/>
          </a:xfrm>
          <a:prstGeom prst="rect">
            <a:avLst/>
          </a:prstGeom>
        </p:spPr>
        <p:txBody>
          <a:bodyPr wrap="square">
            <a:spAutoFit/>
          </a:bodyPr>
          <a:lstStyle/>
          <a:p>
            <a:pPr lvl="0" algn="ctr">
              <a:spcAft>
                <a:spcPts val="2400"/>
              </a:spcAft>
            </a:pPr>
            <a:r>
              <a:rPr lang="en-US" sz="4000" dirty="0">
                <a:solidFill>
                  <a:srgbClr val="67E6BE"/>
                </a:solidFill>
                <a:latin typeface="Amazon Ember Heavy" panose="020B0803020204020204" pitchFamily="34" charset="0"/>
                <a:ea typeface="Amazon Ember Heavy" panose="020B0803020204020204" pitchFamily="34" charset="0"/>
                <a:cs typeface="Amazon Ember Heavy" panose="020B0803020204020204" pitchFamily="34" charset="0"/>
              </a:rPr>
              <a:t>415% </a:t>
            </a:r>
            <a:br>
              <a:rPr lang="en-US" sz="28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br>
            <a:r>
              <a:rPr lang="en-US" sz="24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five-year ROI</a:t>
            </a:r>
            <a:r>
              <a:rPr lang="en-US" sz="1600" baseline="700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2</a:t>
            </a:r>
            <a:endParaRPr lang="en-US" sz="2400" baseline="700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2" name="Rectangle 21">
            <a:extLst>
              <a:ext uri="{FF2B5EF4-FFF2-40B4-BE49-F238E27FC236}">
                <a16:creationId xmlns:a16="http://schemas.microsoft.com/office/drawing/2014/main" id="{F0ECF5CF-E85B-974B-9FFF-3CAEC81258C5}"/>
              </a:ext>
            </a:extLst>
          </p:cNvPr>
          <p:cNvSpPr/>
          <p:nvPr/>
        </p:nvSpPr>
        <p:spPr>
          <a:xfrm>
            <a:off x="8212112" y="2472308"/>
            <a:ext cx="3155383" cy="1446550"/>
          </a:xfrm>
          <a:prstGeom prst="rect">
            <a:avLst/>
          </a:prstGeom>
        </p:spPr>
        <p:txBody>
          <a:bodyPr wrap="square">
            <a:spAutoFit/>
          </a:bodyPr>
          <a:lstStyle/>
          <a:p>
            <a:pPr lvl="0" algn="ctr">
              <a:spcAft>
                <a:spcPts val="500"/>
              </a:spcAft>
            </a:pPr>
            <a:r>
              <a:rPr lang="en-US" sz="4000" dirty="0">
                <a:solidFill>
                  <a:srgbClr val="67E6BE"/>
                </a:solidFill>
                <a:latin typeface="Amazon Ember Heavy" panose="020B0803020204020204" pitchFamily="34" charset="0"/>
                <a:ea typeface="Amazon Ember Heavy" panose="020B0803020204020204" pitchFamily="34" charset="0"/>
                <a:cs typeface="Amazon Ember Heavy" panose="020B0803020204020204" pitchFamily="34" charset="0"/>
              </a:rPr>
              <a:t>48% </a:t>
            </a:r>
            <a:br>
              <a:rPr lang="en-US" sz="28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br>
            <a:r>
              <a:rPr lang="en-US" sz="24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reduced total </a:t>
            </a:r>
            <a:br>
              <a:rPr lang="en-US" sz="24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br>
            <a:r>
              <a:rPr lang="en-US" sz="24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cost of operations</a:t>
            </a:r>
            <a:r>
              <a:rPr lang="en-US" sz="1600" baseline="700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2</a:t>
            </a:r>
            <a:endParaRPr lang="en-US" sz="3600" baseline="700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3" name="TextBox 22">
            <a:extLst>
              <a:ext uri="{FF2B5EF4-FFF2-40B4-BE49-F238E27FC236}">
                <a16:creationId xmlns:a16="http://schemas.microsoft.com/office/drawing/2014/main" id="{9F2D1997-ED4A-DA43-B733-2E4A16A2BF57}"/>
              </a:ext>
            </a:extLst>
          </p:cNvPr>
          <p:cNvSpPr txBox="1"/>
          <p:nvPr/>
        </p:nvSpPr>
        <p:spPr>
          <a:xfrm>
            <a:off x="647700" y="5664200"/>
            <a:ext cx="5684520" cy="307777"/>
          </a:xfrm>
          <a:prstGeom prst="rect">
            <a:avLst/>
          </a:prstGeom>
          <a:noFill/>
        </p:spPr>
        <p:txBody>
          <a:bodyPr wrap="square" rtlCol="0">
            <a:spAutoFit/>
          </a:bodyPr>
          <a:lstStyle/>
          <a:p>
            <a:r>
              <a:rPr lang="en-US" sz="1400" baseline="30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1</a:t>
            </a: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Read the article on </a:t>
            </a:r>
            <a:r>
              <a:rPr lang="en-US" sz="14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hlinkClick r:id="rId3"/>
              </a:rPr>
              <a:t>Forbes.com</a:t>
            </a:r>
            <a:r>
              <a:rPr lang="en-US" sz="14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 | </a:t>
            </a:r>
            <a:r>
              <a:rPr lang="en-US" sz="1400" baseline="300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2</a:t>
            </a: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Read the </a:t>
            </a: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hlinkClick r:id="rId4"/>
              </a:rPr>
              <a:t>report</a:t>
            </a:r>
            <a:endParaRPr lang="en-US" sz="1400" baseline="300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34891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5" presetClass="path" presetSubtype="0" decel="100000" fill="hold" nodeType="withEffect">
                                  <p:stCondLst>
                                    <p:cond delay="200"/>
                                  </p:stCondLst>
                                  <p:childTnLst>
                                    <p:animMotion origin="layout" path="M -2.5E-6 1.85185E-6 L -2.5E-6 0.06157 " pathEditMode="relative" rAng="0" ptsTypes="AA">
                                      <p:cBhvr>
                                        <p:cTn id="9" dur="500" spd="-100000" fill="hold"/>
                                        <p:tgtEl>
                                          <p:spTgt spid="8"/>
                                        </p:tgtEl>
                                        <p:attrNameLst>
                                          <p:attrName>ppt_x</p:attrName>
                                          <p:attrName>ppt_y</p:attrName>
                                        </p:attrNameLst>
                                      </p:cBhvr>
                                      <p:rCtr x="0" y="3079"/>
                                    </p:animMotion>
                                  </p:childTnLst>
                                </p:cTn>
                              </p:par>
                              <p:par>
                                <p:cTn id="10" presetID="10" presetClass="entr" presetSubtype="0" fill="hold" nodeType="withEffect">
                                  <p:stCondLst>
                                    <p:cond delay="4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35" presetClass="path" presetSubtype="0" decel="100000" fill="hold" nodeType="withEffect">
                                  <p:stCondLst>
                                    <p:cond delay="400"/>
                                  </p:stCondLst>
                                  <p:childTnLst>
                                    <p:animMotion origin="layout" path="M 0 1.85185E-6 L 0 0.06157 " pathEditMode="relative" rAng="0" ptsTypes="AA">
                                      <p:cBhvr>
                                        <p:cTn id="14" dur="500" spd="-100000" fill="hold"/>
                                        <p:tgtEl>
                                          <p:spTgt spid="12"/>
                                        </p:tgtEl>
                                        <p:attrNameLst>
                                          <p:attrName>ppt_x</p:attrName>
                                          <p:attrName>ppt_y</p:attrName>
                                        </p:attrNameLst>
                                      </p:cBhvr>
                                      <p:rCtr x="0" y="3079"/>
                                    </p:animMotion>
                                  </p:childTnLst>
                                </p:cTn>
                              </p:par>
                              <p:par>
                                <p:cTn id="15" presetID="10" presetClass="entr" presetSubtype="0" fill="hold" nodeType="withEffect">
                                  <p:stCondLst>
                                    <p:cond delay="6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35" presetClass="path" presetSubtype="0" decel="100000" fill="hold" nodeType="withEffect">
                                  <p:stCondLst>
                                    <p:cond delay="600"/>
                                  </p:stCondLst>
                                  <p:childTnLst>
                                    <p:animMotion origin="layout" path="M 2.91667E-6 1.85185E-6 L 2.91667E-6 0.06157 " pathEditMode="relative" rAng="0" ptsTypes="AA">
                                      <p:cBhvr>
                                        <p:cTn id="19" dur="500" spd="-100000" fill="hold"/>
                                        <p:tgtEl>
                                          <p:spTgt spid="16"/>
                                        </p:tgtEl>
                                        <p:attrNameLst>
                                          <p:attrName>ppt_x</p:attrName>
                                          <p:attrName>ppt_y</p:attrName>
                                        </p:attrNameLst>
                                      </p:cBhvr>
                                      <p:rCtr x="0" y="3079"/>
                                    </p:animMotion>
                                  </p:childTnLst>
                                </p:cTn>
                              </p:par>
                              <p:par>
                                <p:cTn id="20" presetID="10" presetClass="entr" presetSubtype="0" fill="hold" grpId="0" nodeType="withEffect">
                                  <p:stCondLst>
                                    <p:cond delay="2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35" presetClass="path" presetSubtype="0" decel="100000" fill="hold" grpId="1" nodeType="withEffect">
                                  <p:stCondLst>
                                    <p:cond delay="200"/>
                                  </p:stCondLst>
                                  <p:childTnLst>
                                    <p:animMotion origin="layout" path="M -2.70833E-6 1.11022E-16 L -2.70833E-6 0.06157 " pathEditMode="relative" rAng="0" ptsTypes="AA">
                                      <p:cBhvr>
                                        <p:cTn id="24" dur="500" spd="-100000" fill="hold"/>
                                        <p:tgtEl>
                                          <p:spTgt spid="20"/>
                                        </p:tgtEl>
                                        <p:attrNameLst>
                                          <p:attrName>ppt_x</p:attrName>
                                          <p:attrName>ppt_y</p:attrName>
                                        </p:attrNameLst>
                                      </p:cBhvr>
                                      <p:rCtr x="0" y="3079"/>
                                    </p:animMotion>
                                  </p:childTnLst>
                                </p:cTn>
                              </p:par>
                              <p:par>
                                <p:cTn id="25" presetID="10" presetClass="entr" presetSubtype="0" fill="hold" grpId="0" nodeType="withEffect">
                                  <p:stCondLst>
                                    <p:cond delay="4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35" presetClass="path" presetSubtype="0" decel="100000" fill="hold" grpId="1" nodeType="withEffect">
                                  <p:stCondLst>
                                    <p:cond delay="400"/>
                                  </p:stCondLst>
                                  <p:childTnLst>
                                    <p:animMotion origin="layout" path="M 6.25E-7 -2.22222E-6 L 6.25E-7 0.06158 " pathEditMode="relative" rAng="0" ptsTypes="AA">
                                      <p:cBhvr>
                                        <p:cTn id="29" dur="500" spd="-100000" fill="hold"/>
                                        <p:tgtEl>
                                          <p:spTgt spid="21"/>
                                        </p:tgtEl>
                                        <p:attrNameLst>
                                          <p:attrName>ppt_x</p:attrName>
                                          <p:attrName>ppt_y</p:attrName>
                                        </p:attrNameLst>
                                      </p:cBhvr>
                                      <p:rCtr x="0" y="3079"/>
                                    </p:animMotion>
                                  </p:childTnLst>
                                </p:cTn>
                              </p:par>
                              <p:par>
                                <p:cTn id="30" presetID="10" presetClass="entr" presetSubtype="0" fill="hold" grpId="0" nodeType="withEffect">
                                  <p:stCondLst>
                                    <p:cond delay="60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35" presetClass="path" presetSubtype="0" decel="100000" fill="hold" grpId="1" nodeType="withEffect">
                                  <p:stCondLst>
                                    <p:cond delay="600"/>
                                  </p:stCondLst>
                                  <p:childTnLst>
                                    <p:animMotion origin="layout" path="M 1.875E-6 2.96296E-6 L 1.875E-6 0.06157 " pathEditMode="relative" rAng="0" ptsTypes="AA">
                                      <p:cBhvr>
                                        <p:cTn id="34" dur="500" spd="-100000" fill="hold"/>
                                        <p:tgtEl>
                                          <p:spTgt spid="22"/>
                                        </p:tgtEl>
                                        <p:attrNameLst>
                                          <p:attrName>ppt_x</p:attrName>
                                          <p:attrName>ppt_y</p:attrName>
                                        </p:attrNameLst>
                                      </p:cBhvr>
                                      <p:rCtr x="0"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831DB7-6B1D-C248-B97C-9D88CE5BB7EB}"/>
              </a:ext>
            </a:extLst>
          </p:cNvPr>
          <p:cNvGrpSpPr/>
          <p:nvPr/>
        </p:nvGrpSpPr>
        <p:grpSpPr>
          <a:xfrm>
            <a:off x="4847582" y="2598332"/>
            <a:ext cx="1869149" cy="1558883"/>
            <a:chOff x="3181922" y="2094477"/>
            <a:chExt cx="1401862" cy="1169162"/>
          </a:xfrm>
        </p:grpSpPr>
        <p:sp>
          <p:nvSpPr>
            <p:cNvPr id="3" name="TextBox 2">
              <a:extLst>
                <a:ext uri="{FF2B5EF4-FFF2-40B4-BE49-F238E27FC236}">
                  <a16:creationId xmlns:a16="http://schemas.microsoft.com/office/drawing/2014/main" id="{19B7194E-4AEC-824F-A5B1-02D6A6DAEB5D}"/>
                </a:ext>
              </a:extLst>
            </p:cNvPr>
            <p:cNvSpPr txBox="1"/>
            <p:nvPr/>
          </p:nvSpPr>
          <p:spPr>
            <a:xfrm>
              <a:off x="3299459" y="2419472"/>
              <a:ext cx="1247746" cy="553998"/>
            </a:xfrm>
            <a:prstGeom prst="rect">
              <a:avLst/>
            </a:prstGeom>
            <a:noFill/>
            <a:ln>
              <a:noFill/>
            </a:ln>
          </p:spPr>
          <p:txBody>
            <a:bodyPr wrap="square" rtlCol="0">
              <a:spAutoFit/>
            </a:bodyPr>
            <a:lstStyle/>
            <a:p>
              <a:pPr algn="ctr"/>
              <a:r>
                <a:rPr lang="en-US" sz="1400" dirty="0">
                  <a:solidFill>
                    <a:schemeClr val="bg1">
                      <a:lumMod val="50000"/>
                      <a:lumOff val="50000"/>
                    </a:schemeClr>
                  </a:solidFill>
                </a:rPr>
                <a:t>010010010</a:t>
              </a:r>
            </a:p>
            <a:p>
              <a:pPr algn="ctr"/>
              <a:r>
                <a:rPr lang="en-US" sz="1400" dirty="0">
                  <a:solidFill>
                    <a:schemeClr val="bg1">
                      <a:lumMod val="50000"/>
                      <a:lumOff val="50000"/>
                    </a:schemeClr>
                  </a:solidFill>
                </a:rPr>
                <a:t>01010001</a:t>
              </a:r>
            </a:p>
            <a:p>
              <a:pPr algn="ctr"/>
              <a:r>
                <a:rPr lang="en-US" sz="1400" dirty="0">
                  <a:solidFill>
                    <a:schemeClr val="bg1">
                      <a:lumMod val="50000"/>
                      <a:lumOff val="50000"/>
                    </a:schemeClr>
                  </a:solidFill>
                </a:rPr>
                <a:t>100010100</a:t>
              </a:r>
            </a:p>
          </p:txBody>
        </p:sp>
        <p:cxnSp>
          <p:nvCxnSpPr>
            <p:cNvPr id="4" name="Straight Arrow Connector 3">
              <a:extLst>
                <a:ext uri="{FF2B5EF4-FFF2-40B4-BE49-F238E27FC236}">
                  <a16:creationId xmlns:a16="http://schemas.microsoft.com/office/drawing/2014/main" id="{38489CC6-7A40-9B46-8E7F-2646AF4671E0}"/>
                </a:ext>
              </a:extLst>
            </p:cNvPr>
            <p:cNvCxnSpPr/>
            <p:nvPr/>
          </p:nvCxnSpPr>
          <p:spPr>
            <a:xfrm flipV="1">
              <a:off x="3872078" y="2094477"/>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0F91A19A-7E31-5641-862D-373590FA4E26}"/>
                </a:ext>
              </a:extLst>
            </p:cNvPr>
            <p:cNvCxnSpPr/>
            <p:nvPr/>
          </p:nvCxnSpPr>
          <p:spPr>
            <a:xfrm flipH="1" flipV="1">
              <a:off x="3384956" y="2170043"/>
              <a:ext cx="227632"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B0A8F8C7-733B-3A47-AEC0-6EE19138DECE}"/>
                </a:ext>
              </a:extLst>
            </p:cNvPr>
            <p:cNvCxnSpPr/>
            <p:nvPr/>
          </p:nvCxnSpPr>
          <p:spPr>
            <a:xfrm flipV="1">
              <a:off x="4223473" y="2183955"/>
              <a:ext cx="147247" cy="2464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43BCE2F7-371A-5D44-BDEE-978186772C8E}"/>
                </a:ext>
              </a:extLst>
            </p:cNvPr>
            <p:cNvCxnSpPr/>
            <p:nvPr/>
          </p:nvCxnSpPr>
          <p:spPr>
            <a:xfrm rot="5400000" flipV="1">
              <a:off x="4446624" y="2559775"/>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F2DD7DF3-B605-634D-B145-BA6B1E86E5EF}"/>
                </a:ext>
              </a:extLst>
            </p:cNvPr>
            <p:cNvCxnSpPr/>
            <p:nvPr/>
          </p:nvCxnSpPr>
          <p:spPr>
            <a:xfrm>
              <a:off x="4239077" y="2979922"/>
              <a:ext cx="200364" cy="21470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C0BC517-CDFD-0F41-8062-E1CF8F48C797}"/>
                </a:ext>
              </a:extLst>
            </p:cNvPr>
            <p:cNvCxnSpPr/>
            <p:nvPr/>
          </p:nvCxnSpPr>
          <p:spPr>
            <a:xfrm flipH="1">
              <a:off x="3181922" y="2705839"/>
              <a:ext cx="316850" cy="1107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80F1DED-CAC4-1045-93CD-94BF056C19A5}"/>
                </a:ext>
              </a:extLst>
            </p:cNvPr>
            <p:cNvCxnSpPr/>
            <p:nvPr/>
          </p:nvCxnSpPr>
          <p:spPr>
            <a:xfrm>
              <a:off x="3897367" y="2989319"/>
              <a:ext cx="4597"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73F69D3-6C61-B94B-95EE-0221D9060DAE}"/>
                </a:ext>
              </a:extLst>
            </p:cNvPr>
            <p:cNvCxnSpPr/>
            <p:nvPr/>
          </p:nvCxnSpPr>
          <p:spPr>
            <a:xfrm flipH="1">
              <a:off x="3395606" y="2993050"/>
              <a:ext cx="199528" cy="23196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7679F2BC-7228-B34E-B96C-211853217F32}"/>
                </a:ext>
              </a:extLst>
            </p:cNvPr>
            <p:cNvSpPr/>
            <p:nvPr/>
          </p:nvSpPr>
          <p:spPr>
            <a:xfrm>
              <a:off x="3734749" y="2589831"/>
              <a:ext cx="377570" cy="233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dirty="0">
                  <a:solidFill>
                    <a:schemeClr val="tx1"/>
                  </a:solidFill>
                </a:rPr>
                <a:t>Data</a:t>
              </a:r>
            </a:p>
          </p:txBody>
        </p:sp>
      </p:grpSp>
      <p:sp>
        <p:nvSpPr>
          <p:cNvPr id="13" name="Oval 12">
            <a:extLst>
              <a:ext uri="{FF2B5EF4-FFF2-40B4-BE49-F238E27FC236}">
                <a16:creationId xmlns:a16="http://schemas.microsoft.com/office/drawing/2014/main" id="{21E23F4F-425C-054C-ADEE-67826B16248A}"/>
              </a:ext>
            </a:extLst>
          </p:cNvPr>
          <p:cNvSpPr/>
          <p:nvPr/>
        </p:nvSpPr>
        <p:spPr>
          <a:xfrm>
            <a:off x="936832" y="3035373"/>
            <a:ext cx="243840" cy="2385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a:t>
            </a:r>
            <a:endParaRPr lang="en-US" sz="2824" dirty="0">
              <a:solidFill>
                <a:schemeClr val="tx1"/>
              </a:solidFill>
            </a:endParaRPr>
          </a:p>
        </p:txBody>
      </p:sp>
      <p:sp>
        <p:nvSpPr>
          <p:cNvPr id="14" name="TextBox 13">
            <a:extLst>
              <a:ext uri="{FF2B5EF4-FFF2-40B4-BE49-F238E27FC236}">
                <a16:creationId xmlns:a16="http://schemas.microsoft.com/office/drawing/2014/main" id="{D0001F6E-BBAA-D346-9FA1-8010980F064E}"/>
              </a:ext>
            </a:extLst>
          </p:cNvPr>
          <p:cNvSpPr txBox="1"/>
          <p:nvPr/>
        </p:nvSpPr>
        <p:spPr>
          <a:xfrm>
            <a:off x="1185997" y="2926369"/>
            <a:ext cx="2777408" cy="1077026"/>
          </a:xfrm>
          <a:prstGeom prst="rect">
            <a:avLst/>
          </a:prstGeom>
          <a:noFill/>
        </p:spPr>
        <p:txBody>
          <a:bodyPr wrap="square" rtlCol="0">
            <a:spAutoFit/>
          </a:bodyPr>
          <a:lstStyle/>
          <a:p>
            <a:r>
              <a:rPr lang="en-US" sz="2133" b="1" dirty="0">
                <a:solidFill>
                  <a:schemeClr val="bg1"/>
                </a:solidFill>
              </a:rPr>
              <a:t>Move and store your data in the cloud</a:t>
            </a:r>
          </a:p>
        </p:txBody>
      </p:sp>
      <p:sp>
        <p:nvSpPr>
          <p:cNvPr id="15" name="Title 1">
            <a:extLst>
              <a:ext uri="{FF2B5EF4-FFF2-40B4-BE49-F238E27FC236}">
                <a16:creationId xmlns:a16="http://schemas.microsoft.com/office/drawing/2014/main" id="{17D79794-7AAA-D34B-BCE5-D08FB325FE23}"/>
              </a:ext>
            </a:extLst>
          </p:cNvPr>
          <p:cNvSpPr txBox="1">
            <a:spLocks/>
          </p:cNvSpPr>
          <p:nvPr/>
        </p:nvSpPr>
        <p:spPr>
          <a:xfrm>
            <a:off x="432954" y="153459"/>
            <a:ext cx="10507567" cy="727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mn-lt"/>
              </a:rPr>
              <a:t>How do you build momentum? </a:t>
            </a:r>
          </a:p>
        </p:txBody>
      </p:sp>
    </p:spTree>
    <p:extLst>
      <p:ext uri="{BB962C8B-B14F-4D97-AF65-F5344CB8AC3E}">
        <p14:creationId xmlns:p14="http://schemas.microsoft.com/office/powerpoint/2010/main" val="158339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BFC89C-C4B1-2645-90BF-A878401BB01D}"/>
              </a:ext>
            </a:extLst>
          </p:cNvPr>
          <p:cNvGrpSpPr/>
          <p:nvPr/>
        </p:nvGrpSpPr>
        <p:grpSpPr>
          <a:xfrm>
            <a:off x="4847582" y="2598332"/>
            <a:ext cx="1869149" cy="1558883"/>
            <a:chOff x="3181922" y="2094477"/>
            <a:chExt cx="1401862" cy="1169162"/>
          </a:xfrm>
        </p:grpSpPr>
        <p:sp>
          <p:nvSpPr>
            <p:cNvPr id="3" name="TextBox 2">
              <a:extLst>
                <a:ext uri="{FF2B5EF4-FFF2-40B4-BE49-F238E27FC236}">
                  <a16:creationId xmlns:a16="http://schemas.microsoft.com/office/drawing/2014/main" id="{3BC4A4F2-A9F1-1D43-9000-5E8F5D372671}"/>
                </a:ext>
              </a:extLst>
            </p:cNvPr>
            <p:cNvSpPr txBox="1"/>
            <p:nvPr/>
          </p:nvSpPr>
          <p:spPr>
            <a:xfrm>
              <a:off x="3299459" y="2419472"/>
              <a:ext cx="1247746" cy="553998"/>
            </a:xfrm>
            <a:prstGeom prst="rect">
              <a:avLst/>
            </a:prstGeom>
            <a:noFill/>
            <a:ln>
              <a:noFill/>
            </a:ln>
          </p:spPr>
          <p:txBody>
            <a:bodyPr wrap="square" rtlCol="0">
              <a:spAutoFit/>
            </a:bodyPr>
            <a:lstStyle/>
            <a:p>
              <a:pPr algn="ctr"/>
              <a:r>
                <a:rPr lang="en-US" sz="1400" dirty="0">
                  <a:solidFill>
                    <a:schemeClr val="bg1">
                      <a:lumMod val="50000"/>
                      <a:lumOff val="50000"/>
                    </a:schemeClr>
                  </a:solidFill>
                </a:rPr>
                <a:t>010010010</a:t>
              </a:r>
            </a:p>
            <a:p>
              <a:pPr algn="ctr"/>
              <a:r>
                <a:rPr lang="en-US" sz="1400" dirty="0">
                  <a:solidFill>
                    <a:schemeClr val="bg1">
                      <a:lumMod val="50000"/>
                      <a:lumOff val="50000"/>
                    </a:schemeClr>
                  </a:solidFill>
                </a:rPr>
                <a:t>01010001</a:t>
              </a:r>
            </a:p>
            <a:p>
              <a:pPr algn="ctr"/>
              <a:r>
                <a:rPr lang="en-US" sz="1400" dirty="0">
                  <a:solidFill>
                    <a:schemeClr val="bg1">
                      <a:lumMod val="50000"/>
                      <a:lumOff val="50000"/>
                    </a:schemeClr>
                  </a:solidFill>
                </a:rPr>
                <a:t>100010100</a:t>
              </a:r>
            </a:p>
          </p:txBody>
        </p:sp>
        <p:cxnSp>
          <p:nvCxnSpPr>
            <p:cNvPr id="4" name="Straight Arrow Connector 3">
              <a:extLst>
                <a:ext uri="{FF2B5EF4-FFF2-40B4-BE49-F238E27FC236}">
                  <a16:creationId xmlns:a16="http://schemas.microsoft.com/office/drawing/2014/main" id="{DC935E42-6605-4E4F-AF92-0152E1F293FB}"/>
                </a:ext>
              </a:extLst>
            </p:cNvPr>
            <p:cNvCxnSpPr/>
            <p:nvPr/>
          </p:nvCxnSpPr>
          <p:spPr>
            <a:xfrm flipV="1">
              <a:off x="3872078" y="2094477"/>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0A9850C2-5AD7-4444-AE8D-CFF219B2F08C}"/>
                </a:ext>
              </a:extLst>
            </p:cNvPr>
            <p:cNvCxnSpPr/>
            <p:nvPr/>
          </p:nvCxnSpPr>
          <p:spPr>
            <a:xfrm flipH="1" flipV="1">
              <a:off x="3384956" y="2170043"/>
              <a:ext cx="227632"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BAB9B7D-C532-524C-9EFA-5C13AA44FA9F}"/>
                </a:ext>
              </a:extLst>
            </p:cNvPr>
            <p:cNvCxnSpPr/>
            <p:nvPr/>
          </p:nvCxnSpPr>
          <p:spPr>
            <a:xfrm flipV="1">
              <a:off x="4223473" y="2183955"/>
              <a:ext cx="147247" cy="2464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6AAE61A-9AED-D34D-9277-CA9F8304A9FD}"/>
                </a:ext>
              </a:extLst>
            </p:cNvPr>
            <p:cNvCxnSpPr/>
            <p:nvPr/>
          </p:nvCxnSpPr>
          <p:spPr>
            <a:xfrm rot="5400000" flipV="1">
              <a:off x="4446624" y="2559775"/>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1D482EB-86D4-8147-913E-1F0BD982CA87}"/>
                </a:ext>
              </a:extLst>
            </p:cNvPr>
            <p:cNvCxnSpPr/>
            <p:nvPr/>
          </p:nvCxnSpPr>
          <p:spPr>
            <a:xfrm>
              <a:off x="4239077" y="2979922"/>
              <a:ext cx="200364" cy="21470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8F50704-3ADD-8D44-A82C-622F5B1DF91C}"/>
                </a:ext>
              </a:extLst>
            </p:cNvPr>
            <p:cNvCxnSpPr/>
            <p:nvPr/>
          </p:nvCxnSpPr>
          <p:spPr>
            <a:xfrm flipH="1">
              <a:off x="3181922" y="2705839"/>
              <a:ext cx="316850" cy="1107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0B5808A-E378-F143-A6E1-27D7541CE817}"/>
                </a:ext>
              </a:extLst>
            </p:cNvPr>
            <p:cNvCxnSpPr/>
            <p:nvPr/>
          </p:nvCxnSpPr>
          <p:spPr>
            <a:xfrm>
              <a:off x="3897367" y="2989319"/>
              <a:ext cx="4597"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FD3BFA3-FE46-684E-A049-2C9099554A31}"/>
                </a:ext>
              </a:extLst>
            </p:cNvPr>
            <p:cNvCxnSpPr/>
            <p:nvPr/>
          </p:nvCxnSpPr>
          <p:spPr>
            <a:xfrm flipH="1">
              <a:off x="3395606" y="2993050"/>
              <a:ext cx="199528" cy="23196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407C9A68-7D16-F94F-AC44-7D2302A5ADA6}"/>
                </a:ext>
              </a:extLst>
            </p:cNvPr>
            <p:cNvSpPr/>
            <p:nvPr/>
          </p:nvSpPr>
          <p:spPr>
            <a:xfrm>
              <a:off x="3734749" y="2589831"/>
              <a:ext cx="377570" cy="233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dirty="0">
                  <a:solidFill>
                    <a:schemeClr val="tx1"/>
                  </a:solidFill>
                </a:rPr>
                <a:t>Data</a:t>
              </a:r>
            </a:p>
          </p:txBody>
        </p:sp>
      </p:grpSp>
      <p:sp>
        <p:nvSpPr>
          <p:cNvPr id="13" name="Oval 12">
            <a:extLst>
              <a:ext uri="{FF2B5EF4-FFF2-40B4-BE49-F238E27FC236}">
                <a16:creationId xmlns:a16="http://schemas.microsoft.com/office/drawing/2014/main" id="{BDAFFDAC-D774-BA43-87C5-DA2113FC042B}"/>
              </a:ext>
            </a:extLst>
          </p:cNvPr>
          <p:cNvSpPr/>
          <p:nvPr/>
        </p:nvSpPr>
        <p:spPr>
          <a:xfrm>
            <a:off x="936832" y="3035373"/>
            <a:ext cx="243840" cy="2385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a:t>
            </a:r>
            <a:endParaRPr lang="en-US" sz="2824" dirty="0">
              <a:solidFill>
                <a:schemeClr val="tx1"/>
              </a:solidFill>
            </a:endParaRPr>
          </a:p>
        </p:txBody>
      </p:sp>
      <p:sp>
        <p:nvSpPr>
          <p:cNvPr id="14" name="TextBox 13">
            <a:extLst>
              <a:ext uri="{FF2B5EF4-FFF2-40B4-BE49-F238E27FC236}">
                <a16:creationId xmlns:a16="http://schemas.microsoft.com/office/drawing/2014/main" id="{60A22ECF-D7A1-F54A-9B54-8742F4C9CD8B}"/>
              </a:ext>
            </a:extLst>
          </p:cNvPr>
          <p:cNvSpPr txBox="1"/>
          <p:nvPr/>
        </p:nvSpPr>
        <p:spPr>
          <a:xfrm>
            <a:off x="1185997" y="2926369"/>
            <a:ext cx="2777408" cy="1077026"/>
          </a:xfrm>
          <a:prstGeom prst="rect">
            <a:avLst/>
          </a:prstGeom>
          <a:noFill/>
        </p:spPr>
        <p:txBody>
          <a:bodyPr wrap="square" rtlCol="0">
            <a:spAutoFit/>
          </a:bodyPr>
          <a:lstStyle/>
          <a:p>
            <a:r>
              <a:rPr lang="en-US" sz="2133" b="1" dirty="0">
                <a:solidFill>
                  <a:schemeClr val="bg1"/>
                </a:solidFill>
              </a:rPr>
              <a:t>Move and store your data in the cloud</a:t>
            </a:r>
          </a:p>
        </p:txBody>
      </p:sp>
      <p:grpSp>
        <p:nvGrpSpPr>
          <p:cNvPr id="15" name="Group 14">
            <a:extLst>
              <a:ext uri="{FF2B5EF4-FFF2-40B4-BE49-F238E27FC236}">
                <a16:creationId xmlns:a16="http://schemas.microsoft.com/office/drawing/2014/main" id="{9AFE9F19-A175-1843-A3F1-050259E670C2}"/>
              </a:ext>
            </a:extLst>
          </p:cNvPr>
          <p:cNvGrpSpPr/>
          <p:nvPr/>
        </p:nvGrpSpPr>
        <p:grpSpPr>
          <a:xfrm>
            <a:off x="1634334" y="1078575"/>
            <a:ext cx="6034502" cy="1478300"/>
            <a:chOff x="811534" y="618238"/>
            <a:chExt cx="4525874" cy="1108726"/>
          </a:xfrm>
        </p:grpSpPr>
        <p:sp>
          <p:nvSpPr>
            <p:cNvPr id="16" name="Freeform 15">
              <a:extLst>
                <a:ext uri="{FF2B5EF4-FFF2-40B4-BE49-F238E27FC236}">
                  <a16:creationId xmlns:a16="http://schemas.microsoft.com/office/drawing/2014/main" id="{59D1DBAF-D122-2F4C-9008-2F423CFF2D34}"/>
                </a:ext>
              </a:extLst>
            </p:cNvPr>
            <p:cNvSpPr/>
            <p:nvPr/>
          </p:nvSpPr>
          <p:spPr>
            <a:xfrm rot="18605195">
              <a:off x="2256076" y="688342"/>
              <a:ext cx="363540" cy="385197"/>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17" name="Freeform 16">
              <a:extLst>
                <a:ext uri="{FF2B5EF4-FFF2-40B4-BE49-F238E27FC236}">
                  <a16:creationId xmlns:a16="http://schemas.microsoft.com/office/drawing/2014/main" id="{FABC7967-646F-1F40-BDBF-86A8E3C644E0}"/>
                </a:ext>
              </a:extLst>
            </p:cNvPr>
            <p:cNvSpPr/>
            <p:nvPr/>
          </p:nvSpPr>
          <p:spPr>
            <a:xfrm rot="19424932">
              <a:off x="811534" y="1119909"/>
              <a:ext cx="1663058" cy="269617"/>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18" name="TextBox 17">
              <a:extLst>
                <a:ext uri="{FF2B5EF4-FFF2-40B4-BE49-F238E27FC236}">
                  <a16:creationId xmlns:a16="http://schemas.microsoft.com/office/drawing/2014/main" id="{2E788195-6CF1-7248-9BE9-85943B87529F}"/>
                </a:ext>
              </a:extLst>
            </p:cNvPr>
            <p:cNvSpPr txBox="1"/>
            <p:nvPr/>
          </p:nvSpPr>
          <p:spPr>
            <a:xfrm>
              <a:off x="2908569" y="618238"/>
              <a:ext cx="2428839" cy="561597"/>
            </a:xfrm>
            <a:prstGeom prst="rect">
              <a:avLst/>
            </a:prstGeom>
            <a:noFill/>
          </p:spPr>
          <p:txBody>
            <a:bodyPr wrap="square" rtlCol="0">
              <a:spAutoFit/>
            </a:bodyPr>
            <a:lstStyle/>
            <a:p>
              <a:r>
                <a:rPr lang="en-US" sz="2133" b="1" dirty="0">
                  <a:solidFill>
                    <a:schemeClr val="bg1"/>
                  </a:solidFill>
                </a:rPr>
                <a:t>Purpose built data lake architectures</a:t>
              </a:r>
            </a:p>
          </p:txBody>
        </p:sp>
        <p:sp>
          <p:nvSpPr>
            <p:cNvPr id="19" name="Oval 18">
              <a:extLst>
                <a:ext uri="{FF2B5EF4-FFF2-40B4-BE49-F238E27FC236}">
                  <a16:creationId xmlns:a16="http://schemas.microsoft.com/office/drawing/2014/main" id="{4ED4F83F-61AF-9240-9E55-01AC6C7E8B87}"/>
                </a:ext>
              </a:extLst>
            </p:cNvPr>
            <p:cNvSpPr/>
            <p:nvPr/>
          </p:nvSpPr>
          <p:spPr>
            <a:xfrm>
              <a:off x="2762081" y="693960"/>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a:t>
              </a:r>
              <a:endParaRPr lang="en-US" sz="2824" dirty="0">
                <a:solidFill>
                  <a:schemeClr val="tx1"/>
                </a:solidFill>
              </a:endParaRPr>
            </a:p>
          </p:txBody>
        </p:sp>
        <p:sp>
          <p:nvSpPr>
            <p:cNvPr id="20" name="Rectangle 19">
              <a:extLst>
                <a:ext uri="{FF2B5EF4-FFF2-40B4-BE49-F238E27FC236}">
                  <a16:creationId xmlns:a16="http://schemas.microsoft.com/office/drawing/2014/main" id="{A9E732EB-CB8D-6540-B006-5D911989E930}"/>
                </a:ext>
              </a:extLst>
            </p:cNvPr>
            <p:cNvSpPr/>
            <p:nvPr/>
          </p:nvSpPr>
          <p:spPr>
            <a:xfrm>
              <a:off x="1541626" y="1137642"/>
              <a:ext cx="2548846"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Purpose built analytics</a:t>
              </a:r>
            </a:p>
            <a:p>
              <a:pPr marL="232824" indent="-232824">
                <a:buFont typeface="Wingdings" panose="05000000000000000000" pitchFamily="2" charset="2"/>
                <a:buChar char="ü"/>
              </a:pPr>
              <a:r>
                <a:rPr lang="en-US" sz="1333" dirty="0">
                  <a:solidFill>
                    <a:schemeClr val="bg1"/>
                  </a:solidFill>
                </a:rPr>
                <a:t>Remove undifferentiated heavy lifting</a:t>
              </a:r>
            </a:p>
          </p:txBody>
        </p:sp>
      </p:grpSp>
      <p:sp>
        <p:nvSpPr>
          <p:cNvPr id="21" name="Title 1">
            <a:extLst>
              <a:ext uri="{FF2B5EF4-FFF2-40B4-BE49-F238E27FC236}">
                <a16:creationId xmlns:a16="http://schemas.microsoft.com/office/drawing/2014/main" id="{074CA999-B1E6-0040-8353-D3826C1866D8}"/>
              </a:ext>
            </a:extLst>
          </p:cNvPr>
          <p:cNvSpPr txBox="1">
            <a:spLocks/>
          </p:cNvSpPr>
          <p:nvPr/>
        </p:nvSpPr>
        <p:spPr>
          <a:xfrm>
            <a:off x="432954" y="153459"/>
            <a:ext cx="10507567" cy="727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mn-lt"/>
              </a:rPr>
              <a:t>How do you build momentum? </a:t>
            </a:r>
          </a:p>
        </p:txBody>
      </p:sp>
    </p:spTree>
    <p:extLst>
      <p:ext uri="{BB962C8B-B14F-4D97-AF65-F5344CB8AC3E}">
        <p14:creationId xmlns:p14="http://schemas.microsoft.com/office/powerpoint/2010/main" val="3244407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A4391042-9CA5-1F4D-A6E1-2063981E3658}"/>
              </a:ext>
            </a:extLst>
          </p:cNvPr>
          <p:cNvGrpSpPr/>
          <p:nvPr/>
        </p:nvGrpSpPr>
        <p:grpSpPr>
          <a:xfrm>
            <a:off x="4847582" y="2598332"/>
            <a:ext cx="1869149" cy="1558883"/>
            <a:chOff x="3181922" y="2094477"/>
            <a:chExt cx="1401862" cy="1169162"/>
          </a:xfrm>
        </p:grpSpPr>
        <p:sp>
          <p:nvSpPr>
            <p:cNvPr id="57" name="TextBox 56">
              <a:extLst>
                <a:ext uri="{FF2B5EF4-FFF2-40B4-BE49-F238E27FC236}">
                  <a16:creationId xmlns:a16="http://schemas.microsoft.com/office/drawing/2014/main" id="{2D3E6B86-CDBF-D445-838B-DFBFF1E0C58A}"/>
                </a:ext>
              </a:extLst>
            </p:cNvPr>
            <p:cNvSpPr txBox="1"/>
            <p:nvPr/>
          </p:nvSpPr>
          <p:spPr>
            <a:xfrm>
              <a:off x="3299459" y="2419472"/>
              <a:ext cx="1247746" cy="553998"/>
            </a:xfrm>
            <a:prstGeom prst="rect">
              <a:avLst/>
            </a:prstGeom>
            <a:noFill/>
            <a:ln>
              <a:noFill/>
            </a:ln>
          </p:spPr>
          <p:txBody>
            <a:bodyPr wrap="square" rtlCol="0">
              <a:spAutoFit/>
            </a:bodyPr>
            <a:lstStyle/>
            <a:p>
              <a:pPr algn="ctr"/>
              <a:r>
                <a:rPr lang="en-US" sz="1400" dirty="0">
                  <a:solidFill>
                    <a:schemeClr val="bg1">
                      <a:lumMod val="50000"/>
                      <a:lumOff val="50000"/>
                    </a:schemeClr>
                  </a:solidFill>
                </a:rPr>
                <a:t>010010010</a:t>
              </a:r>
            </a:p>
            <a:p>
              <a:pPr algn="ctr"/>
              <a:r>
                <a:rPr lang="en-US" sz="1400" dirty="0">
                  <a:solidFill>
                    <a:schemeClr val="bg1">
                      <a:lumMod val="50000"/>
                      <a:lumOff val="50000"/>
                    </a:schemeClr>
                  </a:solidFill>
                </a:rPr>
                <a:t>01010001</a:t>
              </a:r>
            </a:p>
            <a:p>
              <a:pPr algn="ctr"/>
              <a:r>
                <a:rPr lang="en-US" sz="1400" dirty="0">
                  <a:solidFill>
                    <a:schemeClr val="bg1">
                      <a:lumMod val="50000"/>
                      <a:lumOff val="50000"/>
                    </a:schemeClr>
                  </a:solidFill>
                </a:rPr>
                <a:t>100010100</a:t>
              </a:r>
            </a:p>
          </p:txBody>
        </p:sp>
        <p:cxnSp>
          <p:nvCxnSpPr>
            <p:cNvPr id="58" name="Straight Arrow Connector 57">
              <a:extLst>
                <a:ext uri="{FF2B5EF4-FFF2-40B4-BE49-F238E27FC236}">
                  <a16:creationId xmlns:a16="http://schemas.microsoft.com/office/drawing/2014/main" id="{13B84A0D-2B7F-1449-A21C-68CC32260BF6}"/>
                </a:ext>
              </a:extLst>
            </p:cNvPr>
            <p:cNvCxnSpPr/>
            <p:nvPr/>
          </p:nvCxnSpPr>
          <p:spPr>
            <a:xfrm flipV="1">
              <a:off x="3872078" y="2094477"/>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6A29F4FF-F410-4845-9F8B-4A11A8B9704F}"/>
                </a:ext>
              </a:extLst>
            </p:cNvPr>
            <p:cNvCxnSpPr/>
            <p:nvPr/>
          </p:nvCxnSpPr>
          <p:spPr>
            <a:xfrm flipH="1" flipV="1">
              <a:off x="3384956" y="2170043"/>
              <a:ext cx="227632"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6A3D84EE-91CE-514A-BD49-CEFD26D1EAC8}"/>
                </a:ext>
              </a:extLst>
            </p:cNvPr>
            <p:cNvCxnSpPr/>
            <p:nvPr/>
          </p:nvCxnSpPr>
          <p:spPr>
            <a:xfrm flipV="1">
              <a:off x="4223473" y="2183955"/>
              <a:ext cx="147247" cy="2464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7788DE6A-DD62-1640-A596-7F53F3E43ABC}"/>
                </a:ext>
              </a:extLst>
            </p:cNvPr>
            <p:cNvCxnSpPr/>
            <p:nvPr/>
          </p:nvCxnSpPr>
          <p:spPr>
            <a:xfrm rot="5400000" flipV="1">
              <a:off x="4446624" y="2559775"/>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01BD1692-31C1-904C-B846-221E0C8C7E18}"/>
                </a:ext>
              </a:extLst>
            </p:cNvPr>
            <p:cNvCxnSpPr/>
            <p:nvPr/>
          </p:nvCxnSpPr>
          <p:spPr>
            <a:xfrm>
              <a:off x="4239077" y="2979922"/>
              <a:ext cx="200364" cy="21470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62D94699-A942-C842-8CC2-4CE10EB26583}"/>
                </a:ext>
              </a:extLst>
            </p:cNvPr>
            <p:cNvCxnSpPr/>
            <p:nvPr/>
          </p:nvCxnSpPr>
          <p:spPr>
            <a:xfrm flipH="1">
              <a:off x="3181922" y="2705839"/>
              <a:ext cx="316850" cy="1107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A18535AA-A8C4-2C44-86B0-0F268E73752C}"/>
                </a:ext>
              </a:extLst>
            </p:cNvPr>
            <p:cNvCxnSpPr/>
            <p:nvPr/>
          </p:nvCxnSpPr>
          <p:spPr>
            <a:xfrm>
              <a:off x="3897367" y="2989319"/>
              <a:ext cx="4597"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FE451D52-74C6-2341-922A-2A5B3F647E7E}"/>
                </a:ext>
              </a:extLst>
            </p:cNvPr>
            <p:cNvCxnSpPr/>
            <p:nvPr/>
          </p:nvCxnSpPr>
          <p:spPr>
            <a:xfrm flipH="1">
              <a:off x="3395606" y="2993050"/>
              <a:ext cx="199528" cy="23196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66" name="Rectangle 65">
              <a:extLst>
                <a:ext uri="{FF2B5EF4-FFF2-40B4-BE49-F238E27FC236}">
                  <a16:creationId xmlns:a16="http://schemas.microsoft.com/office/drawing/2014/main" id="{F6DC1A9C-C94D-BE4D-AD63-08D7AA944972}"/>
                </a:ext>
              </a:extLst>
            </p:cNvPr>
            <p:cNvSpPr/>
            <p:nvPr/>
          </p:nvSpPr>
          <p:spPr>
            <a:xfrm>
              <a:off x="3734749" y="2589831"/>
              <a:ext cx="377570" cy="233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dirty="0">
                  <a:solidFill>
                    <a:schemeClr val="tx1"/>
                  </a:solidFill>
                </a:rPr>
                <a:t>Data</a:t>
              </a:r>
            </a:p>
          </p:txBody>
        </p:sp>
      </p:grpSp>
      <p:sp>
        <p:nvSpPr>
          <p:cNvPr id="67" name="Oval 66">
            <a:extLst>
              <a:ext uri="{FF2B5EF4-FFF2-40B4-BE49-F238E27FC236}">
                <a16:creationId xmlns:a16="http://schemas.microsoft.com/office/drawing/2014/main" id="{58183126-82C6-9D41-BE77-2867193DD1E4}"/>
              </a:ext>
            </a:extLst>
          </p:cNvPr>
          <p:cNvSpPr/>
          <p:nvPr/>
        </p:nvSpPr>
        <p:spPr>
          <a:xfrm>
            <a:off x="936832" y="3035373"/>
            <a:ext cx="243840" cy="2385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a:t>
            </a:r>
            <a:endParaRPr lang="en-US" sz="2824" dirty="0">
              <a:solidFill>
                <a:schemeClr val="tx1"/>
              </a:solidFill>
            </a:endParaRPr>
          </a:p>
        </p:txBody>
      </p:sp>
      <p:sp>
        <p:nvSpPr>
          <p:cNvPr id="68" name="TextBox 67">
            <a:extLst>
              <a:ext uri="{FF2B5EF4-FFF2-40B4-BE49-F238E27FC236}">
                <a16:creationId xmlns:a16="http://schemas.microsoft.com/office/drawing/2014/main" id="{AA34D797-E539-FF49-99D3-577E8C763BF7}"/>
              </a:ext>
            </a:extLst>
          </p:cNvPr>
          <p:cNvSpPr txBox="1"/>
          <p:nvPr/>
        </p:nvSpPr>
        <p:spPr>
          <a:xfrm>
            <a:off x="1185997" y="2926369"/>
            <a:ext cx="2777408" cy="1077026"/>
          </a:xfrm>
          <a:prstGeom prst="rect">
            <a:avLst/>
          </a:prstGeom>
          <a:noFill/>
        </p:spPr>
        <p:txBody>
          <a:bodyPr wrap="square" rtlCol="0">
            <a:spAutoFit/>
          </a:bodyPr>
          <a:lstStyle/>
          <a:p>
            <a:r>
              <a:rPr lang="en-US" sz="2133" b="1" dirty="0">
                <a:solidFill>
                  <a:schemeClr val="bg1"/>
                </a:solidFill>
              </a:rPr>
              <a:t>Move and store your data in the cloud</a:t>
            </a:r>
          </a:p>
        </p:txBody>
      </p:sp>
      <p:grpSp>
        <p:nvGrpSpPr>
          <p:cNvPr id="69" name="Group 68">
            <a:extLst>
              <a:ext uri="{FF2B5EF4-FFF2-40B4-BE49-F238E27FC236}">
                <a16:creationId xmlns:a16="http://schemas.microsoft.com/office/drawing/2014/main" id="{13666BDA-7BF2-BC40-8865-6E81AAB5F744}"/>
              </a:ext>
            </a:extLst>
          </p:cNvPr>
          <p:cNvGrpSpPr/>
          <p:nvPr/>
        </p:nvGrpSpPr>
        <p:grpSpPr>
          <a:xfrm>
            <a:off x="1634334" y="1078575"/>
            <a:ext cx="6034502" cy="1478300"/>
            <a:chOff x="811534" y="618238"/>
            <a:chExt cx="4525874" cy="1108726"/>
          </a:xfrm>
        </p:grpSpPr>
        <p:sp>
          <p:nvSpPr>
            <p:cNvPr id="70" name="Freeform 69">
              <a:extLst>
                <a:ext uri="{FF2B5EF4-FFF2-40B4-BE49-F238E27FC236}">
                  <a16:creationId xmlns:a16="http://schemas.microsoft.com/office/drawing/2014/main" id="{87B7FD46-542D-6B4C-8ED9-C009E49D215E}"/>
                </a:ext>
              </a:extLst>
            </p:cNvPr>
            <p:cNvSpPr/>
            <p:nvPr/>
          </p:nvSpPr>
          <p:spPr>
            <a:xfrm rot="18605195">
              <a:off x="2256076" y="688342"/>
              <a:ext cx="363540" cy="385197"/>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71" name="Freeform 70">
              <a:extLst>
                <a:ext uri="{FF2B5EF4-FFF2-40B4-BE49-F238E27FC236}">
                  <a16:creationId xmlns:a16="http://schemas.microsoft.com/office/drawing/2014/main" id="{005FBDD5-112E-0546-A413-2F12402730BE}"/>
                </a:ext>
              </a:extLst>
            </p:cNvPr>
            <p:cNvSpPr/>
            <p:nvPr/>
          </p:nvSpPr>
          <p:spPr>
            <a:xfrm rot="19424932">
              <a:off x="811534" y="1119909"/>
              <a:ext cx="1663058" cy="269617"/>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72" name="TextBox 71">
              <a:extLst>
                <a:ext uri="{FF2B5EF4-FFF2-40B4-BE49-F238E27FC236}">
                  <a16:creationId xmlns:a16="http://schemas.microsoft.com/office/drawing/2014/main" id="{7E3F5994-9B42-5A49-BC4F-F7C94736CEAD}"/>
                </a:ext>
              </a:extLst>
            </p:cNvPr>
            <p:cNvSpPr txBox="1"/>
            <p:nvPr/>
          </p:nvSpPr>
          <p:spPr>
            <a:xfrm>
              <a:off x="2908569" y="618238"/>
              <a:ext cx="2428839" cy="561597"/>
            </a:xfrm>
            <a:prstGeom prst="rect">
              <a:avLst/>
            </a:prstGeom>
            <a:noFill/>
          </p:spPr>
          <p:txBody>
            <a:bodyPr wrap="square" rtlCol="0">
              <a:spAutoFit/>
            </a:bodyPr>
            <a:lstStyle/>
            <a:p>
              <a:r>
                <a:rPr lang="en-US" sz="2133" b="1" dirty="0">
                  <a:solidFill>
                    <a:schemeClr val="bg1"/>
                  </a:solidFill>
                </a:rPr>
                <a:t>Purpose built data lake architectures</a:t>
              </a:r>
            </a:p>
          </p:txBody>
        </p:sp>
        <p:sp>
          <p:nvSpPr>
            <p:cNvPr id="73" name="Oval 72">
              <a:extLst>
                <a:ext uri="{FF2B5EF4-FFF2-40B4-BE49-F238E27FC236}">
                  <a16:creationId xmlns:a16="http://schemas.microsoft.com/office/drawing/2014/main" id="{3F0646A6-CEF8-C647-A28E-5850F00120A9}"/>
                </a:ext>
              </a:extLst>
            </p:cNvPr>
            <p:cNvSpPr/>
            <p:nvPr/>
          </p:nvSpPr>
          <p:spPr>
            <a:xfrm>
              <a:off x="2762081" y="693960"/>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a:t>
              </a:r>
              <a:endParaRPr lang="en-US" sz="2824" dirty="0">
                <a:solidFill>
                  <a:schemeClr val="tx1"/>
                </a:solidFill>
              </a:endParaRPr>
            </a:p>
          </p:txBody>
        </p:sp>
        <p:sp>
          <p:nvSpPr>
            <p:cNvPr id="74" name="Rectangle 73">
              <a:extLst>
                <a:ext uri="{FF2B5EF4-FFF2-40B4-BE49-F238E27FC236}">
                  <a16:creationId xmlns:a16="http://schemas.microsoft.com/office/drawing/2014/main" id="{F640ADDA-3A12-734B-89F5-546B1066EBC6}"/>
                </a:ext>
              </a:extLst>
            </p:cNvPr>
            <p:cNvSpPr/>
            <p:nvPr/>
          </p:nvSpPr>
          <p:spPr>
            <a:xfrm>
              <a:off x="1541626" y="1137642"/>
              <a:ext cx="2548846"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Purpose built analytics</a:t>
              </a:r>
            </a:p>
            <a:p>
              <a:pPr marL="232824" indent="-232824">
                <a:buFont typeface="Wingdings" panose="05000000000000000000" pitchFamily="2" charset="2"/>
                <a:buChar char="ü"/>
              </a:pPr>
              <a:r>
                <a:rPr lang="en-US" sz="1333" dirty="0">
                  <a:solidFill>
                    <a:schemeClr val="bg1"/>
                  </a:solidFill>
                </a:rPr>
                <a:t>Remove undifferentiated heavy lifting</a:t>
              </a:r>
            </a:p>
          </p:txBody>
        </p:sp>
      </p:grpSp>
      <p:grpSp>
        <p:nvGrpSpPr>
          <p:cNvPr id="75" name="Group 74">
            <a:extLst>
              <a:ext uri="{FF2B5EF4-FFF2-40B4-BE49-F238E27FC236}">
                <a16:creationId xmlns:a16="http://schemas.microsoft.com/office/drawing/2014/main" id="{D7847CB7-A9AF-6E49-8641-E3979445B79D}"/>
              </a:ext>
            </a:extLst>
          </p:cNvPr>
          <p:cNvGrpSpPr/>
          <p:nvPr/>
        </p:nvGrpSpPr>
        <p:grpSpPr>
          <a:xfrm>
            <a:off x="9298926" y="2347525"/>
            <a:ext cx="3257832" cy="748795"/>
            <a:chOff x="6974194" y="1760641"/>
            <a:chExt cx="2443374" cy="561595"/>
          </a:xfrm>
        </p:grpSpPr>
        <p:sp>
          <p:nvSpPr>
            <p:cNvPr id="76" name="TextBox 75">
              <a:extLst>
                <a:ext uri="{FF2B5EF4-FFF2-40B4-BE49-F238E27FC236}">
                  <a16:creationId xmlns:a16="http://schemas.microsoft.com/office/drawing/2014/main" id="{A1311138-B442-7D48-9EF2-A925F97D5145}"/>
                </a:ext>
              </a:extLst>
            </p:cNvPr>
            <p:cNvSpPr txBox="1"/>
            <p:nvPr/>
          </p:nvSpPr>
          <p:spPr>
            <a:xfrm>
              <a:off x="7133792" y="1760641"/>
              <a:ext cx="2283776" cy="561595"/>
            </a:xfrm>
            <a:prstGeom prst="rect">
              <a:avLst/>
            </a:prstGeom>
            <a:noFill/>
          </p:spPr>
          <p:txBody>
            <a:bodyPr wrap="square" rtlCol="0">
              <a:spAutoFit/>
            </a:bodyPr>
            <a:lstStyle/>
            <a:p>
              <a:r>
                <a:rPr lang="en-US" sz="2133" b="1" dirty="0">
                  <a:solidFill>
                    <a:schemeClr val="bg1"/>
                  </a:solidFill>
                </a:rPr>
                <a:t>Modernize your </a:t>
              </a:r>
              <a:br>
                <a:rPr lang="en-US" sz="2133" b="1" dirty="0">
                  <a:solidFill>
                    <a:schemeClr val="bg1"/>
                  </a:solidFill>
                </a:rPr>
              </a:br>
              <a:r>
                <a:rPr lang="en-US" sz="2133" b="1" dirty="0">
                  <a:solidFill>
                    <a:schemeClr val="bg1"/>
                  </a:solidFill>
                </a:rPr>
                <a:t>data warehouse</a:t>
              </a:r>
            </a:p>
          </p:txBody>
        </p:sp>
        <p:sp>
          <p:nvSpPr>
            <p:cNvPr id="77" name="Oval 76">
              <a:extLst>
                <a:ext uri="{FF2B5EF4-FFF2-40B4-BE49-F238E27FC236}">
                  <a16:creationId xmlns:a16="http://schemas.microsoft.com/office/drawing/2014/main" id="{E76EBE9B-9236-CF4F-927B-ACA2CBF9BA83}"/>
                </a:ext>
              </a:extLst>
            </p:cNvPr>
            <p:cNvSpPr/>
            <p:nvPr/>
          </p:nvSpPr>
          <p:spPr>
            <a:xfrm>
              <a:off x="6974194" y="1862528"/>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a:t>
              </a:r>
              <a:endParaRPr lang="en-US" sz="2824" dirty="0">
                <a:solidFill>
                  <a:schemeClr val="tx1"/>
                </a:solidFill>
              </a:endParaRPr>
            </a:p>
          </p:txBody>
        </p:sp>
      </p:grpSp>
      <p:grpSp>
        <p:nvGrpSpPr>
          <p:cNvPr id="78" name="Group 77">
            <a:extLst>
              <a:ext uri="{FF2B5EF4-FFF2-40B4-BE49-F238E27FC236}">
                <a16:creationId xmlns:a16="http://schemas.microsoft.com/office/drawing/2014/main" id="{8204AE06-57B9-8643-BBD4-766EAC5A5F87}"/>
              </a:ext>
            </a:extLst>
          </p:cNvPr>
          <p:cNvGrpSpPr/>
          <p:nvPr/>
        </p:nvGrpSpPr>
        <p:grpSpPr>
          <a:xfrm>
            <a:off x="7387942" y="1035966"/>
            <a:ext cx="4490158" cy="1210358"/>
            <a:chOff x="5540956" y="776974"/>
            <a:chExt cx="3367618" cy="907769"/>
          </a:xfrm>
        </p:grpSpPr>
        <p:sp>
          <p:nvSpPr>
            <p:cNvPr id="79" name="Freeform 78">
              <a:extLst>
                <a:ext uri="{FF2B5EF4-FFF2-40B4-BE49-F238E27FC236}">
                  <a16:creationId xmlns:a16="http://schemas.microsoft.com/office/drawing/2014/main" id="{025B46F5-3685-5B4A-9BEB-802A2DD26EA1}"/>
                </a:ext>
              </a:extLst>
            </p:cNvPr>
            <p:cNvSpPr/>
            <p:nvPr/>
          </p:nvSpPr>
          <p:spPr>
            <a:xfrm rot="942161">
              <a:off x="5540956" y="1105831"/>
              <a:ext cx="2040852" cy="189407"/>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80" name="Freeform 79">
              <a:extLst>
                <a:ext uri="{FF2B5EF4-FFF2-40B4-BE49-F238E27FC236}">
                  <a16:creationId xmlns:a16="http://schemas.microsoft.com/office/drawing/2014/main" id="{7D769F0C-9073-5E46-9253-15C8ECBFADE5}"/>
                </a:ext>
              </a:extLst>
            </p:cNvPr>
            <p:cNvSpPr/>
            <p:nvPr/>
          </p:nvSpPr>
          <p:spPr>
            <a:xfrm rot="424976">
              <a:off x="7395528" y="1419069"/>
              <a:ext cx="257754" cy="265674"/>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81" name="Rectangle 80">
              <a:extLst>
                <a:ext uri="{FF2B5EF4-FFF2-40B4-BE49-F238E27FC236}">
                  <a16:creationId xmlns:a16="http://schemas.microsoft.com/office/drawing/2014/main" id="{038A6BAB-54AA-C547-ADCD-EE68D8E7E480}"/>
                </a:ext>
              </a:extLst>
            </p:cNvPr>
            <p:cNvSpPr/>
            <p:nvPr/>
          </p:nvSpPr>
          <p:spPr>
            <a:xfrm>
              <a:off x="7037306" y="776974"/>
              <a:ext cx="1871268"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Increase scale</a:t>
              </a:r>
            </a:p>
            <a:p>
              <a:pPr marL="232824" indent="-232824">
                <a:buFont typeface="Wingdings" panose="05000000000000000000" pitchFamily="2" charset="2"/>
                <a:buChar char="ü"/>
              </a:pPr>
              <a:r>
                <a:rPr lang="en-US" sz="1333" dirty="0">
                  <a:solidFill>
                    <a:schemeClr val="bg1"/>
                  </a:solidFill>
                </a:rPr>
                <a:t>Improve performance</a:t>
              </a:r>
            </a:p>
            <a:p>
              <a:pPr marL="232824" indent="-232824">
                <a:buFont typeface="Wingdings" panose="05000000000000000000" pitchFamily="2" charset="2"/>
                <a:buChar char="ü"/>
              </a:pPr>
              <a:r>
                <a:rPr lang="en-US" sz="1333" dirty="0">
                  <a:solidFill>
                    <a:schemeClr val="bg1"/>
                  </a:solidFill>
                </a:rPr>
                <a:t>Lower cost</a:t>
              </a:r>
            </a:p>
          </p:txBody>
        </p:sp>
      </p:grpSp>
      <p:sp>
        <p:nvSpPr>
          <p:cNvPr id="82" name="Title 1">
            <a:extLst>
              <a:ext uri="{FF2B5EF4-FFF2-40B4-BE49-F238E27FC236}">
                <a16:creationId xmlns:a16="http://schemas.microsoft.com/office/drawing/2014/main" id="{BE81D272-EF44-7341-A388-69B76D1D1709}"/>
              </a:ext>
            </a:extLst>
          </p:cNvPr>
          <p:cNvSpPr txBox="1">
            <a:spLocks/>
          </p:cNvSpPr>
          <p:nvPr/>
        </p:nvSpPr>
        <p:spPr>
          <a:xfrm>
            <a:off x="432954" y="153459"/>
            <a:ext cx="10507567" cy="727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mn-lt"/>
              </a:rPr>
              <a:t>How do you build momentum? </a:t>
            </a:r>
          </a:p>
        </p:txBody>
      </p:sp>
    </p:spTree>
    <p:extLst>
      <p:ext uri="{BB962C8B-B14F-4D97-AF65-F5344CB8AC3E}">
        <p14:creationId xmlns:p14="http://schemas.microsoft.com/office/powerpoint/2010/main" val="155848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7F42758-EF76-ED41-9A1E-7FDCF8F77F4A}"/>
              </a:ext>
            </a:extLst>
          </p:cNvPr>
          <p:cNvGrpSpPr/>
          <p:nvPr/>
        </p:nvGrpSpPr>
        <p:grpSpPr>
          <a:xfrm>
            <a:off x="4847582" y="2598332"/>
            <a:ext cx="1869149" cy="1558883"/>
            <a:chOff x="3181922" y="2094477"/>
            <a:chExt cx="1401862" cy="1169162"/>
          </a:xfrm>
        </p:grpSpPr>
        <p:sp>
          <p:nvSpPr>
            <p:cNvPr id="3" name="TextBox 2">
              <a:extLst>
                <a:ext uri="{FF2B5EF4-FFF2-40B4-BE49-F238E27FC236}">
                  <a16:creationId xmlns:a16="http://schemas.microsoft.com/office/drawing/2014/main" id="{57748D8C-22C9-C042-A7A0-D58BB8AAE9D6}"/>
                </a:ext>
              </a:extLst>
            </p:cNvPr>
            <p:cNvSpPr txBox="1"/>
            <p:nvPr/>
          </p:nvSpPr>
          <p:spPr>
            <a:xfrm>
              <a:off x="3299459" y="2419472"/>
              <a:ext cx="1247746" cy="553998"/>
            </a:xfrm>
            <a:prstGeom prst="rect">
              <a:avLst/>
            </a:prstGeom>
            <a:noFill/>
            <a:ln>
              <a:noFill/>
            </a:ln>
          </p:spPr>
          <p:txBody>
            <a:bodyPr wrap="square" rtlCol="0">
              <a:spAutoFit/>
            </a:bodyPr>
            <a:lstStyle/>
            <a:p>
              <a:pPr algn="ctr"/>
              <a:r>
                <a:rPr lang="en-US" sz="1400" dirty="0">
                  <a:solidFill>
                    <a:schemeClr val="bg1"/>
                  </a:solidFill>
                </a:rPr>
                <a:t>010010010</a:t>
              </a:r>
            </a:p>
            <a:p>
              <a:pPr algn="ctr"/>
              <a:r>
                <a:rPr lang="en-US" sz="1400" dirty="0">
                  <a:solidFill>
                    <a:schemeClr val="bg1"/>
                  </a:solidFill>
                </a:rPr>
                <a:t>01010001</a:t>
              </a:r>
            </a:p>
            <a:p>
              <a:pPr algn="ctr"/>
              <a:r>
                <a:rPr lang="en-US" sz="1400" dirty="0">
                  <a:solidFill>
                    <a:schemeClr val="bg1"/>
                  </a:solidFill>
                </a:rPr>
                <a:t>100010100</a:t>
              </a:r>
            </a:p>
          </p:txBody>
        </p:sp>
        <p:cxnSp>
          <p:nvCxnSpPr>
            <p:cNvPr id="4" name="Straight Arrow Connector 3">
              <a:extLst>
                <a:ext uri="{FF2B5EF4-FFF2-40B4-BE49-F238E27FC236}">
                  <a16:creationId xmlns:a16="http://schemas.microsoft.com/office/drawing/2014/main" id="{25B2C5A6-1808-A547-B38C-47D357D21E70}"/>
                </a:ext>
              </a:extLst>
            </p:cNvPr>
            <p:cNvCxnSpPr/>
            <p:nvPr/>
          </p:nvCxnSpPr>
          <p:spPr>
            <a:xfrm flipV="1">
              <a:off x="3872078" y="2094477"/>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63B1EAF3-836E-8D49-9E41-988477ACAAC2}"/>
                </a:ext>
              </a:extLst>
            </p:cNvPr>
            <p:cNvCxnSpPr/>
            <p:nvPr/>
          </p:nvCxnSpPr>
          <p:spPr>
            <a:xfrm flipH="1" flipV="1">
              <a:off x="3384956" y="2170043"/>
              <a:ext cx="227632"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277F8646-7259-A441-A99F-8415525202E0}"/>
                </a:ext>
              </a:extLst>
            </p:cNvPr>
            <p:cNvCxnSpPr/>
            <p:nvPr/>
          </p:nvCxnSpPr>
          <p:spPr>
            <a:xfrm flipV="1">
              <a:off x="4223473" y="2183955"/>
              <a:ext cx="147247" cy="2464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E2A9E7DC-9681-EE4D-A31E-4FCED6306839}"/>
                </a:ext>
              </a:extLst>
            </p:cNvPr>
            <p:cNvCxnSpPr/>
            <p:nvPr/>
          </p:nvCxnSpPr>
          <p:spPr>
            <a:xfrm rot="5400000" flipV="1">
              <a:off x="4446624" y="2559775"/>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88D42767-826A-774C-AACE-A0A4C997A555}"/>
                </a:ext>
              </a:extLst>
            </p:cNvPr>
            <p:cNvCxnSpPr/>
            <p:nvPr/>
          </p:nvCxnSpPr>
          <p:spPr>
            <a:xfrm>
              <a:off x="4239077" y="2979922"/>
              <a:ext cx="200364" cy="21470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13E9E715-522D-4A4A-A8C6-50945FFE5A46}"/>
                </a:ext>
              </a:extLst>
            </p:cNvPr>
            <p:cNvCxnSpPr/>
            <p:nvPr/>
          </p:nvCxnSpPr>
          <p:spPr>
            <a:xfrm flipH="1">
              <a:off x="3181922" y="2705839"/>
              <a:ext cx="316850" cy="1107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BCFF0A3-E2BA-004D-B80A-E83645809A1E}"/>
                </a:ext>
              </a:extLst>
            </p:cNvPr>
            <p:cNvCxnSpPr/>
            <p:nvPr/>
          </p:nvCxnSpPr>
          <p:spPr>
            <a:xfrm>
              <a:off x="3897367" y="2989319"/>
              <a:ext cx="4597"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1FBD377-BC55-3349-AF36-A3C908B90CAE}"/>
                </a:ext>
              </a:extLst>
            </p:cNvPr>
            <p:cNvCxnSpPr/>
            <p:nvPr/>
          </p:nvCxnSpPr>
          <p:spPr>
            <a:xfrm flipH="1">
              <a:off x="3395606" y="2993050"/>
              <a:ext cx="199528" cy="23196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39EBC3A7-45C4-DD44-B0B5-6B7F26B7D391}"/>
                </a:ext>
              </a:extLst>
            </p:cNvPr>
            <p:cNvSpPr/>
            <p:nvPr/>
          </p:nvSpPr>
          <p:spPr>
            <a:xfrm>
              <a:off x="3734749" y="2589831"/>
              <a:ext cx="377570" cy="233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dirty="0">
                  <a:solidFill>
                    <a:schemeClr val="tx1"/>
                  </a:solidFill>
                </a:rPr>
                <a:t>Data</a:t>
              </a:r>
            </a:p>
          </p:txBody>
        </p:sp>
      </p:grpSp>
      <p:sp>
        <p:nvSpPr>
          <p:cNvPr id="13" name="Oval 12">
            <a:extLst>
              <a:ext uri="{FF2B5EF4-FFF2-40B4-BE49-F238E27FC236}">
                <a16:creationId xmlns:a16="http://schemas.microsoft.com/office/drawing/2014/main" id="{E4896DB2-7EC0-004F-83AD-527773C43051}"/>
              </a:ext>
            </a:extLst>
          </p:cNvPr>
          <p:cNvSpPr/>
          <p:nvPr/>
        </p:nvSpPr>
        <p:spPr>
          <a:xfrm>
            <a:off x="936832" y="3035373"/>
            <a:ext cx="243840" cy="2385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a:t>
            </a:r>
            <a:endParaRPr lang="en-US" sz="2824" dirty="0">
              <a:solidFill>
                <a:schemeClr val="tx1"/>
              </a:solidFill>
            </a:endParaRPr>
          </a:p>
        </p:txBody>
      </p:sp>
      <p:sp>
        <p:nvSpPr>
          <p:cNvPr id="14" name="TextBox 13">
            <a:extLst>
              <a:ext uri="{FF2B5EF4-FFF2-40B4-BE49-F238E27FC236}">
                <a16:creationId xmlns:a16="http://schemas.microsoft.com/office/drawing/2014/main" id="{C25FA9A2-7491-A94C-B03C-845711924427}"/>
              </a:ext>
            </a:extLst>
          </p:cNvPr>
          <p:cNvSpPr txBox="1"/>
          <p:nvPr/>
        </p:nvSpPr>
        <p:spPr>
          <a:xfrm>
            <a:off x="1185997" y="2926369"/>
            <a:ext cx="2777408" cy="1077026"/>
          </a:xfrm>
          <a:prstGeom prst="rect">
            <a:avLst/>
          </a:prstGeom>
          <a:noFill/>
        </p:spPr>
        <p:txBody>
          <a:bodyPr wrap="square" rtlCol="0">
            <a:spAutoFit/>
          </a:bodyPr>
          <a:lstStyle/>
          <a:p>
            <a:r>
              <a:rPr lang="en-US" sz="2133" b="1" dirty="0">
                <a:solidFill>
                  <a:schemeClr val="bg1"/>
                </a:solidFill>
              </a:rPr>
              <a:t>Move and store your data in the cloud</a:t>
            </a:r>
          </a:p>
        </p:txBody>
      </p:sp>
      <p:grpSp>
        <p:nvGrpSpPr>
          <p:cNvPr id="15" name="Group 14">
            <a:extLst>
              <a:ext uri="{FF2B5EF4-FFF2-40B4-BE49-F238E27FC236}">
                <a16:creationId xmlns:a16="http://schemas.microsoft.com/office/drawing/2014/main" id="{4C24ABEE-0A97-B84C-B0BF-EDFE49570D56}"/>
              </a:ext>
            </a:extLst>
          </p:cNvPr>
          <p:cNvGrpSpPr/>
          <p:nvPr/>
        </p:nvGrpSpPr>
        <p:grpSpPr>
          <a:xfrm>
            <a:off x="1634334" y="1078575"/>
            <a:ext cx="6034502" cy="1478300"/>
            <a:chOff x="811534" y="618238"/>
            <a:chExt cx="4525874" cy="1108726"/>
          </a:xfrm>
        </p:grpSpPr>
        <p:sp>
          <p:nvSpPr>
            <p:cNvPr id="16" name="Freeform 15">
              <a:extLst>
                <a:ext uri="{FF2B5EF4-FFF2-40B4-BE49-F238E27FC236}">
                  <a16:creationId xmlns:a16="http://schemas.microsoft.com/office/drawing/2014/main" id="{BDAB1667-A44E-CD44-870E-D7A6C2BAB62A}"/>
                </a:ext>
              </a:extLst>
            </p:cNvPr>
            <p:cNvSpPr/>
            <p:nvPr/>
          </p:nvSpPr>
          <p:spPr>
            <a:xfrm rot="18605195">
              <a:off x="2256076" y="688342"/>
              <a:ext cx="363540" cy="385197"/>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17" name="Freeform 16">
              <a:extLst>
                <a:ext uri="{FF2B5EF4-FFF2-40B4-BE49-F238E27FC236}">
                  <a16:creationId xmlns:a16="http://schemas.microsoft.com/office/drawing/2014/main" id="{C3FB6706-5272-334A-A6EB-26F7B74D6E54}"/>
                </a:ext>
              </a:extLst>
            </p:cNvPr>
            <p:cNvSpPr/>
            <p:nvPr/>
          </p:nvSpPr>
          <p:spPr>
            <a:xfrm rot="19424932">
              <a:off x="811534" y="1119909"/>
              <a:ext cx="1663058" cy="269617"/>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18" name="TextBox 17">
              <a:extLst>
                <a:ext uri="{FF2B5EF4-FFF2-40B4-BE49-F238E27FC236}">
                  <a16:creationId xmlns:a16="http://schemas.microsoft.com/office/drawing/2014/main" id="{39052E35-1E85-0244-8FBA-A9FDE7E653BC}"/>
                </a:ext>
              </a:extLst>
            </p:cNvPr>
            <p:cNvSpPr txBox="1"/>
            <p:nvPr/>
          </p:nvSpPr>
          <p:spPr>
            <a:xfrm>
              <a:off x="2908569" y="618238"/>
              <a:ext cx="2428839" cy="561597"/>
            </a:xfrm>
            <a:prstGeom prst="rect">
              <a:avLst/>
            </a:prstGeom>
            <a:noFill/>
          </p:spPr>
          <p:txBody>
            <a:bodyPr wrap="square" rtlCol="0">
              <a:spAutoFit/>
            </a:bodyPr>
            <a:lstStyle/>
            <a:p>
              <a:r>
                <a:rPr lang="en-US" sz="2133" b="1" dirty="0">
                  <a:solidFill>
                    <a:schemeClr val="bg1"/>
                  </a:solidFill>
                </a:rPr>
                <a:t>Purpose built data lake architectures</a:t>
              </a:r>
            </a:p>
          </p:txBody>
        </p:sp>
        <p:sp>
          <p:nvSpPr>
            <p:cNvPr id="19" name="Oval 18">
              <a:extLst>
                <a:ext uri="{FF2B5EF4-FFF2-40B4-BE49-F238E27FC236}">
                  <a16:creationId xmlns:a16="http://schemas.microsoft.com/office/drawing/2014/main" id="{8A365501-0885-9942-824B-CE1A80456F8C}"/>
                </a:ext>
              </a:extLst>
            </p:cNvPr>
            <p:cNvSpPr/>
            <p:nvPr/>
          </p:nvSpPr>
          <p:spPr>
            <a:xfrm>
              <a:off x="2762081" y="693960"/>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a:t>
              </a:r>
              <a:endParaRPr lang="en-US" sz="2824" dirty="0">
                <a:solidFill>
                  <a:schemeClr val="tx1"/>
                </a:solidFill>
              </a:endParaRPr>
            </a:p>
          </p:txBody>
        </p:sp>
        <p:sp>
          <p:nvSpPr>
            <p:cNvPr id="20" name="Rectangle 19">
              <a:extLst>
                <a:ext uri="{FF2B5EF4-FFF2-40B4-BE49-F238E27FC236}">
                  <a16:creationId xmlns:a16="http://schemas.microsoft.com/office/drawing/2014/main" id="{8AFCE3DB-E150-E142-8072-79BDF57C010E}"/>
                </a:ext>
              </a:extLst>
            </p:cNvPr>
            <p:cNvSpPr/>
            <p:nvPr/>
          </p:nvSpPr>
          <p:spPr>
            <a:xfrm>
              <a:off x="1541626" y="1137642"/>
              <a:ext cx="2548846"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Purpose built analytics</a:t>
              </a:r>
            </a:p>
            <a:p>
              <a:pPr marL="232824" indent="-232824">
                <a:buFont typeface="Wingdings" panose="05000000000000000000" pitchFamily="2" charset="2"/>
                <a:buChar char="ü"/>
              </a:pPr>
              <a:r>
                <a:rPr lang="en-US" sz="1333" dirty="0">
                  <a:solidFill>
                    <a:schemeClr val="bg1"/>
                  </a:solidFill>
                </a:rPr>
                <a:t>Remove undifferentiated heavy lifting</a:t>
              </a:r>
            </a:p>
          </p:txBody>
        </p:sp>
      </p:grpSp>
      <p:grpSp>
        <p:nvGrpSpPr>
          <p:cNvPr id="21" name="Group 20">
            <a:extLst>
              <a:ext uri="{FF2B5EF4-FFF2-40B4-BE49-F238E27FC236}">
                <a16:creationId xmlns:a16="http://schemas.microsoft.com/office/drawing/2014/main" id="{E8DC6334-6049-AF43-9B1D-F01F3F130F36}"/>
              </a:ext>
            </a:extLst>
          </p:cNvPr>
          <p:cNvGrpSpPr/>
          <p:nvPr/>
        </p:nvGrpSpPr>
        <p:grpSpPr>
          <a:xfrm>
            <a:off x="7347041" y="3554064"/>
            <a:ext cx="3486928" cy="748795"/>
            <a:chOff x="5510281" y="2743177"/>
            <a:chExt cx="2615196" cy="561595"/>
          </a:xfrm>
        </p:grpSpPr>
        <p:sp>
          <p:nvSpPr>
            <p:cNvPr id="22" name="TextBox 21">
              <a:extLst>
                <a:ext uri="{FF2B5EF4-FFF2-40B4-BE49-F238E27FC236}">
                  <a16:creationId xmlns:a16="http://schemas.microsoft.com/office/drawing/2014/main" id="{F9829AF5-FB1A-1B46-A29B-060C16684163}"/>
                </a:ext>
              </a:extLst>
            </p:cNvPr>
            <p:cNvSpPr txBox="1"/>
            <p:nvPr/>
          </p:nvSpPr>
          <p:spPr>
            <a:xfrm>
              <a:off x="5683056" y="2743177"/>
              <a:ext cx="2442421" cy="561595"/>
            </a:xfrm>
            <a:prstGeom prst="rect">
              <a:avLst/>
            </a:prstGeom>
            <a:noFill/>
          </p:spPr>
          <p:txBody>
            <a:bodyPr wrap="square" rtlCol="0">
              <a:spAutoFit/>
            </a:bodyPr>
            <a:lstStyle/>
            <a:p>
              <a:r>
                <a:rPr lang="en-US" sz="2133" b="1" dirty="0">
                  <a:solidFill>
                    <a:schemeClr val="bg1"/>
                  </a:solidFill>
                </a:rPr>
                <a:t>Build </a:t>
              </a:r>
              <a:br>
                <a:rPr lang="en-US" sz="2133" b="1" dirty="0">
                  <a:solidFill>
                    <a:schemeClr val="bg1"/>
                  </a:solidFill>
                </a:rPr>
              </a:br>
              <a:r>
                <a:rPr lang="en-US" sz="2133" b="1" dirty="0">
                  <a:solidFill>
                    <a:schemeClr val="bg1"/>
                  </a:solidFill>
                </a:rPr>
                <a:t>data-driven apps</a:t>
              </a:r>
            </a:p>
          </p:txBody>
        </p:sp>
        <p:sp>
          <p:nvSpPr>
            <p:cNvPr id="23" name="Oval 22">
              <a:extLst>
                <a:ext uri="{FF2B5EF4-FFF2-40B4-BE49-F238E27FC236}">
                  <a16:creationId xmlns:a16="http://schemas.microsoft.com/office/drawing/2014/main" id="{5C7D2B94-64B4-A24A-9B13-74AFA7380C42}"/>
                </a:ext>
              </a:extLst>
            </p:cNvPr>
            <p:cNvSpPr/>
            <p:nvPr/>
          </p:nvSpPr>
          <p:spPr>
            <a:xfrm>
              <a:off x="5510281" y="2823462"/>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4</a:t>
              </a:r>
              <a:endParaRPr lang="en-US" sz="2824" dirty="0">
                <a:solidFill>
                  <a:schemeClr val="tx1"/>
                </a:solidFill>
              </a:endParaRPr>
            </a:p>
          </p:txBody>
        </p:sp>
      </p:grpSp>
      <p:grpSp>
        <p:nvGrpSpPr>
          <p:cNvPr id="24" name="Group 23">
            <a:extLst>
              <a:ext uri="{FF2B5EF4-FFF2-40B4-BE49-F238E27FC236}">
                <a16:creationId xmlns:a16="http://schemas.microsoft.com/office/drawing/2014/main" id="{F312D618-6F64-E642-AE5B-6928ADE38372}"/>
              </a:ext>
            </a:extLst>
          </p:cNvPr>
          <p:cNvGrpSpPr/>
          <p:nvPr/>
        </p:nvGrpSpPr>
        <p:grpSpPr>
          <a:xfrm>
            <a:off x="9298926" y="2347525"/>
            <a:ext cx="3257832" cy="748795"/>
            <a:chOff x="6974194" y="1760641"/>
            <a:chExt cx="2443374" cy="561595"/>
          </a:xfrm>
        </p:grpSpPr>
        <p:sp>
          <p:nvSpPr>
            <p:cNvPr id="25" name="TextBox 24">
              <a:extLst>
                <a:ext uri="{FF2B5EF4-FFF2-40B4-BE49-F238E27FC236}">
                  <a16:creationId xmlns:a16="http://schemas.microsoft.com/office/drawing/2014/main" id="{DEDC490D-A61D-4F41-B264-84F49888E067}"/>
                </a:ext>
              </a:extLst>
            </p:cNvPr>
            <p:cNvSpPr txBox="1"/>
            <p:nvPr/>
          </p:nvSpPr>
          <p:spPr>
            <a:xfrm>
              <a:off x="7133792" y="1760641"/>
              <a:ext cx="2283776" cy="561595"/>
            </a:xfrm>
            <a:prstGeom prst="rect">
              <a:avLst/>
            </a:prstGeom>
            <a:noFill/>
          </p:spPr>
          <p:txBody>
            <a:bodyPr wrap="square" rtlCol="0">
              <a:spAutoFit/>
            </a:bodyPr>
            <a:lstStyle/>
            <a:p>
              <a:r>
                <a:rPr lang="en-US" sz="2133" b="1" dirty="0">
                  <a:solidFill>
                    <a:schemeClr val="bg1"/>
                  </a:solidFill>
                </a:rPr>
                <a:t>Modernize your </a:t>
              </a:r>
              <a:br>
                <a:rPr lang="en-US" sz="2133" b="1" dirty="0">
                  <a:solidFill>
                    <a:schemeClr val="bg1"/>
                  </a:solidFill>
                </a:rPr>
              </a:br>
              <a:r>
                <a:rPr lang="en-US" sz="2133" b="1" dirty="0">
                  <a:solidFill>
                    <a:schemeClr val="bg1"/>
                  </a:solidFill>
                </a:rPr>
                <a:t>data warehouse</a:t>
              </a:r>
            </a:p>
          </p:txBody>
        </p:sp>
        <p:sp>
          <p:nvSpPr>
            <p:cNvPr id="26" name="Oval 25">
              <a:extLst>
                <a:ext uri="{FF2B5EF4-FFF2-40B4-BE49-F238E27FC236}">
                  <a16:creationId xmlns:a16="http://schemas.microsoft.com/office/drawing/2014/main" id="{1F039DE0-03B2-E249-B810-3D52E2E28172}"/>
                </a:ext>
              </a:extLst>
            </p:cNvPr>
            <p:cNvSpPr/>
            <p:nvPr/>
          </p:nvSpPr>
          <p:spPr>
            <a:xfrm>
              <a:off x="6974194" y="1862528"/>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a:t>
              </a:r>
              <a:endParaRPr lang="en-US" sz="2824" dirty="0">
                <a:solidFill>
                  <a:schemeClr val="tx1"/>
                </a:solidFill>
              </a:endParaRPr>
            </a:p>
          </p:txBody>
        </p:sp>
      </p:grpSp>
      <p:grpSp>
        <p:nvGrpSpPr>
          <p:cNvPr id="27" name="Group 26">
            <a:extLst>
              <a:ext uri="{FF2B5EF4-FFF2-40B4-BE49-F238E27FC236}">
                <a16:creationId xmlns:a16="http://schemas.microsoft.com/office/drawing/2014/main" id="{82D10C21-5849-AD43-8CC8-48BE92532CD4}"/>
              </a:ext>
            </a:extLst>
          </p:cNvPr>
          <p:cNvGrpSpPr/>
          <p:nvPr/>
        </p:nvGrpSpPr>
        <p:grpSpPr>
          <a:xfrm>
            <a:off x="7785090" y="1568360"/>
            <a:ext cx="2983943" cy="1823709"/>
            <a:chOff x="5838817" y="1176269"/>
            <a:chExt cx="2237957" cy="1367782"/>
          </a:xfrm>
        </p:grpSpPr>
        <p:sp>
          <p:nvSpPr>
            <p:cNvPr id="28" name="Freeform 27">
              <a:extLst>
                <a:ext uri="{FF2B5EF4-FFF2-40B4-BE49-F238E27FC236}">
                  <a16:creationId xmlns:a16="http://schemas.microsoft.com/office/drawing/2014/main" id="{AD736D5F-755B-1F46-BF8B-93B50943FE96}"/>
                </a:ext>
              </a:extLst>
            </p:cNvPr>
            <p:cNvSpPr/>
            <p:nvPr/>
          </p:nvSpPr>
          <p:spPr>
            <a:xfrm rot="3235572">
              <a:off x="5286281" y="1728805"/>
              <a:ext cx="1329265" cy="224193"/>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29" name="Freeform 28">
              <a:extLst>
                <a:ext uri="{FF2B5EF4-FFF2-40B4-BE49-F238E27FC236}">
                  <a16:creationId xmlns:a16="http://schemas.microsoft.com/office/drawing/2014/main" id="{D7ED646D-9264-D547-9C8E-A13B752FE49A}"/>
                </a:ext>
              </a:extLst>
            </p:cNvPr>
            <p:cNvSpPr/>
            <p:nvPr/>
          </p:nvSpPr>
          <p:spPr>
            <a:xfrm rot="2922553">
              <a:off x="6106506" y="2237820"/>
              <a:ext cx="306828" cy="305634"/>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30" name="Rectangle 29">
              <a:extLst>
                <a:ext uri="{FF2B5EF4-FFF2-40B4-BE49-F238E27FC236}">
                  <a16:creationId xmlns:a16="http://schemas.microsoft.com/office/drawing/2014/main" id="{64BD7CA1-2CA1-CA4B-BB7A-A152A0589790}"/>
                </a:ext>
              </a:extLst>
            </p:cNvPr>
            <p:cNvSpPr/>
            <p:nvPr/>
          </p:nvSpPr>
          <p:spPr>
            <a:xfrm>
              <a:off x="5937441" y="1233287"/>
              <a:ext cx="2139333"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Agility</a:t>
              </a:r>
            </a:p>
            <a:p>
              <a:pPr marL="232824" indent="-232824">
                <a:buFont typeface="Wingdings" panose="05000000000000000000" pitchFamily="2" charset="2"/>
                <a:buChar char="ü"/>
              </a:pPr>
              <a:r>
                <a:rPr lang="en-US" sz="1333" dirty="0">
                  <a:solidFill>
                    <a:schemeClr val="bg1"/>
                  </a:solidFill>
                </a:rPr>
                <a:t>Global distribution</a:t>
              </a:r>
            </a:p>
            <a:p>
              <a:pPr marL="232824" indent="-232824">
                <a:buFont typeface="Wingdings" panose="05000000000000000000" pitchFamily="2" charset="2"/>
                <a:buChar char="ü"/>
              </a:pPr>
              <a:r>
                <a:rPr lang="en-US" sz="1333" dirty="0">
                  <a:solidFill>
                    <a:schemeClr val="bg1"/>
                  </a:solidFill>
                </a:rPr>
                <a:t>Performance at scale</a:t>
              </a:r>
            </a:p>
          </p:txBody>
        </p:sp>
      </p:grpSp>
      <p:grpSp>
        <p:nvGrpSpPr>
          <p:cNvPr id="31" name="Group 30">
            <a:extLst>
              <a:ext uri="{FF2B5EF4-FFF2-40B4-BE49-F238E27FC236}">
                <a16:creationId xmlns:a16="http://schemas.microsoft.com/office/drawing/2014/main" id="{3D1B9207-0C54-F649-9AF9-307A4AE85436}"/>
              </a:ext>
            </a:extLst>
          </p:cNvPr>
          <p:cNvGrpSpPr/>
          <p:nvPr/>
        </p:nvGrpSpPr>
        <p:grpSpPr>
          <a:xfrm>
            <a:off x="7387942" y="1035966"/>
            <a:ext cx="4490158" cy="1210358"/>
            <a:chOff x="5540956" y="776974"/>
            <a:chExt cx="3367618" cy="907769"/>
          </a:xfrm>
        </p:grpSpPr>
        <p:sp>
          <p:nvSpPr>
            <p:cNvPr id="32" name="Freeform 31">
              <a:extLst>
                <a:ext uri="{FF2B5EF4-FFF2-40B4-BE49-F238E27FC236}">
                  <a16:creationId xmlns:a16="http://schemas.microsoft.com/office/drawing/2014/main" id="{B8F77603-4E5F-3145-827A-C3273006FEBC}"/>
                </a:ext>
              </a:extLst>
            </p:cNvPr>
            <p:cNvSpPr/>
            <p:nvPr/>
          </p:nvSpPr>
          <p:spPr>
            <a:xfrm rot="942161">
              <a:off x="5540956" y="1105831"/>
              <a:ext cx="2040852" cy="189407"/>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p>
          </p:txBody>
        </p:sp>
        <p:sp>
          <p:nvSpPr>
            <p:cNvPr id="33" name="Freeform 32">
              <a:extLst>
                <a:ext uri="{FF2B5EF4-FFF2-40B4-BE49-F238E27FC236}">
                  <a16:creationId xmlns:a16="http://schemas.microsoft.com/office/drawing/2014/main" id="{19A15618-96C0-CB45-9682-A4A020B6785D}"/>
                </a:ext>
              </a:extLst>
            </p:cNvPr>
            <p:cNvSpPr/>
            <p:nvPr/>
          </p:nvSpPr>
          <p:spPr>
            <a:xfrm rot="424976">
              <a:off x="7395528" y="1419069"/>
              <a:ext cx="257754" cy="265674"/>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p>
          </p:txBody>
        </p:sp>
        <p:sp>
          <p:nvSpPr>
            <p:cNvPr id="34" name="Rectangle 33">
              <a:extLst>
                <a:ext uri="{FF2B5EF4-FFF2-40B4-BE49-F238E27FC236}">
                  <a16:creationId xmlns:a16="http://schemas.microsoft.com/office/drawing/2014/main" id="{38FB5FDF-AB40-174F-B5CE-568F4B4CE284}"/>
                </a:ext>
              </a:extLst>
            </p:cNvPr>
            <p:cNvSpPr/>
            <p:nvPr/>
          </p:nvSpPr>
          <p:spPr>
            <a:xfrm>
              <a:off x="7037306" y="776974"/>
              <a:ext cx="1871268"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Increase scale</a:t>
              </a:r>
            </a:p>
            <a:p>
              <a:pPr marL="232824" indent="-232824">
                <a:buFont typeface="Wingdings" panose="05000000000000000000" pitchFamily="2" charset="2"/>
                <a:buChar char="ü"/>
              </a:pPr>
              <a:r>
                <a:rPr lang="en-US" sz="1333" dirty="0">
                  <a:solidFill>
                    <a:schemeClr val="bg1"/>
                  </a:solidFill>
                </a:rPr>
                <a:t>Improve performance</a:t>
              </a:r>
            </a:p>
            <a:p>
              <a:pPr marL="232824" indent="-232824">
                <a:buFont typeface="Wingdings" panose="05000000000000000000" pitchFamily="2" charset="2"/>
                <a:buChar char="ü"/>
              </a:pPr>
              <a:r>
                <a:rPr lang="en-US" sz="1333" dirty="0">
                  <a:solidFill>
                    <a:schemeClr val="bg1"/>
                  </a:solidFill>
                </a:rPr>
                <a:t>Lower cost</a:t>
              </a:r>
            </a:p>
          </p:txBody>
        </p:sp>
      </p:grpSp>
      <p:sp>
        <p:nvSpPr>
          <p:cNvPr id="35" name="Title 1">
            <a:extLst>
              <a:ext uri="{FF2B5EF4-FFF2-40B4-BE49-F238E27FC236}">
                <a16:creationId xmlns:a16="http://schemas.microsoft.com/office/drawing/2014/main" id="{4AA66ACF-3B6F-514A-B32B-4B642B618B3C}"/>
              </a:ext>
            </a:extLst>
          </p:cNvPr>
          <p:cNvSpPr txBox="1">
            <a:spLocks/>
          </p:cNvSpPr>
          <p:nvPr/>
        </p:nvSpPr>
        <p:spPr>
          <a:xfrm>
            <a:off x="432954" y="153459"/>
            <a:ext cx="10507567" cy="727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latin typeface="+mn-lt"/>
              </a:rPr>
              <a:t>How do you build momentum? </a:t>
            </a:r>
            <a:endParaRPr lang="en-US" dirty="0">
              <a:solidFill>
                <a:schemeClr val="bg1"/>
              </a:solidFill>
              <a:latin typeface="+mn-lt"/>
            </a:endParaRPr>
          </a:p>
        </p:txBody>
      </p:sp>
    </p:spTree>
    <p:extLst>
      <p:ext uri="{BB962C8B-B14F-4D97-AF65-F5344CB8AC3E}">
        <p14:creationId xmlns:p14="http://schemas.microsoft.com/office/powerpoint/2010/main" val="2703671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B2F5DC-D871-6D44-B5A5-4B8D923EEB3B}"/>
              </a:ext>
            </a:extLst>
          </p:cNvPr>
          <p:cNvGrpSpPr/>
          <p:nvPr/>
        </p:nvGrpSpPr>
        <p:grpSpPr>
          <a:xfrm>
            <a:off x="4847582" y="2598332"/>
            <a:ext cx="1869149" cy="1558883"/>
            <a:chOff x="3181922" y="2094477"/>
            <a:chExt cx="1401862" cy="1169162"/>
          </a:xfrm>
        </p:grpSpPr>
        <p:sp>
          <p:nvSpPr>
            <p:cNvPr id="3" name="TextBox 2">
              <a:extLst>
                <a:ext uri="{FF2B5EF4-FFF2-40B4-BE49-F238E27FC236}">
                  <a16:creationId xmlns:a16="http://schemas.microsoft.com/office/drawing/2014/main" id="{403B193E-DE5C-B644-9EA0-42B51B5BE858}"/>
                </a:ext>
              </a:extLst>
            </p:cNvPr>
            <p:cNvSpPr txBox="1"/>
            <p:nvPr/>
          </p:nvSpPr>
          <p:spPr>
            <a:xfrm>
              <a:off x="3299459" y="2419472"/>
              <a:ext cx="1247746" cy="553998"/>
            </a:xfrm>
            <a:prstGeom prst="rect">
              <a:avLst/>
            </a:prstGeom>
            <a:noFill/>
            <a:ln>
              <a:noFill/>
            </a:ln>
          </p:spPr>
          <p:txBody>
            <a:bodyPr wrap="square" rtlCol="0">
              <a:spAutoFit/>
            </a:bodyPr>
            <a:lstStyle/>
            <a:p>
              <a:pPr algn="ctr"/>
              <a:r>
                <a:rPr lang="en-US" sz="1400" dirty="0">
                  <a:solidFill>
                    <a:schemeClr val="bg1">
                      <a:lumMod val="50000"/>
                      <a:lumOff val="50000"/>
                    </a:schemeClr>
                  </a:solidFill>
                </a:rPr>
                <a:t>010010010</a:t>
              </a:r>
            </a:p>
            <a:p>
              <a:pPr algn="ctr"/>
              <a:r>
                <a:rPr lang="en-US" sz="1400" dirty="0">
                  <a:solidFill>
                    <a:schemeClr val="bg1">
                      <a:lumMod val="50000"/>
                      <a:lumOff val="50000"/>
                    </a:schemeClr>
                  </a:solidFill>
                </a:rPr>
                <a:t>01010001</a:t>
              </a:r>
            </a:p>
            <a:p>
              <a:pPr algn="ctr"/>
              <a:r>
                <a:rPr lang="en-US" sz="1400" dirty="0">
                  <a:solidFill>
                    <a:schemeClr val="bg1">
                      <a:lumMod val="50000"/>
                      <a:lumOff val="50000"/>
                    </a:schemeClr>
                  </a:solidFill>
                </a:rPr>
                <a:t>100010100</a:t>
              </a:r>
            </a:p>
          </p:txBody>
        </p:sp>
        <p:cxnSp>
          <p:nvCxnSpPr>
            <p:cNvPr id="4" name="Straight Arrow Connector 3">
              <a:extLst>
                <a:ext uri="{FF2B5EF4-FFF2-40B4-BE49-F238E27FC236}">
                  <a16:creationId xmlns:a16="http://schemas.microsoft.com/office/drawing/2014/main" id="{7511D956-CFD0-344C-8547-75D1939FDD77}"/>
                </a:ext>
              </a:extLst>
            </p:cNvPr>
            <p:cNvCxnSpPr/>
            <p:nvPr/>
          </p:nvCxnSpPr>
          <p:spPr>
            <a:xfrm flipV="1">
              <a:off x="3872078" y="2094477"/>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516FCF1B-6F11-874A-91CF-C1F01C4C2644}"/>
                </a:ext>
              </a:extLst>
            </p:cNvPr>
            <p:cNvCxnSpPr/>
            <p:nvPr/>
          </p:nvCxnSpPr>
          <p:spPr>
            <a:xfrm flipH="1" flipV="1">
              <a:off x="3384956" y="2170043"/>
              <a:ext cx="227632"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E21A7063-41E9-8840-ABE9-9E0C0070AB19}"/>
                </a:ext>
              </a:extLst>
            </p:cNvPr>
            <p:cNvCxnSpPr/>
            <p:nvPr/>
          </p:nvCxnSpPr>
          <p:spPr>
            <a:xfrm flipV="1">
              <a:off x="4223473" y="2183955"/>
              <a:ext cx="147247" cy="2464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EA4A63D4-2CA0-5F4F-A50F-0D9938D5FEA8}"/>
                </a:ext>
              </a:extLst>
            </p:cNvPr>
            <p:cNvCxnSpPr/>
            <p:nvPr/>
          </p:nvCxnSpPr>
          <p:spPr>
            <a:xfrm rot="5400000" flipV="1">
              <a:off x="4446624" y="2559775"/>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90A00BC-00E1-6141-B4CF-2436BB730BB5}"/>
                </a:ext>
              </a:extLst>
            </p:cNvPr>
            <p:cNvCxnSpPr/>
            <p:nvPr/>
          </p:nvCxnSpPr>
          <p:spPr>
            <a:xfrm>
              <a:off x="4239077" y="2979922"/>
              <a:ext cx="200364" cy="21470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FAB4FA9-C5C5-8540-BBA7-FC1CE8CDB97A}"/>
                </a:ext>
              </a:extLst>
            </p:cNvPr>
            <p:cNvCxnSpPr/>
            <p:nvPr/>
          </p:nvCxnSpPr>
          <p:spPr>
            <a:xfrm flipH="1">
              <a:off x="3181922" y="2705839"/>
              <a:ext cx="316850" cy="1107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B9CE267-7C56-EF49-8C31-50800E0AEF99}"/>
                </a:ext>
              </a:extLst>
            </p:cNvPr>
            <p:cNvCxnSpPr/>
            <p:nvPr/>
          </p:nvCxnSpPr>
          <p:spPr>
            <a:xfrm>
              <a:off x="3897367" y="2989319"/>
              <a:ext cx="4597"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1B42A52-6E5F-CF46-91E8-C65FC30E4C58}"/>
                </a:ext>
              </a:extLst>
            </p:cNvPr>
            <p:cNvCxnSpPr/>
            <p:nvPr/>
          </p:nvCxnSpPr>
          <p:spPr>
            <a:xfrm flipH="1">
              <a:off x="3395606" y="2993050"/>
              <a:ext cx="199528" cy="23196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82ED0259-27C2-894B-BE26-C73846424941}"/>
                </a:ext>
              </a:extLst>
            </p:cNvPr>
            <p:cNvSpPr/>
            <p:nvPr/>
          </p:nvSpPr>
          <p:spPr>
            <a:xfrm>
              <a:off x="3734749" y="2589831"/>
              <a:ext cx="377570" cy="233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dirty="0">
                  <a:solidFill>
                    <a:schemeClr val="tx1"/>
                  </a:solidFill>
                </a:rPr>
                <a:t>Data</a:t>
              </a:r>
            </a:p>
          </p:txBody>
        </p:sp>
      </p:grpSp>
      <p:sp>
        <p:nvSpPr>
          <p:cNvPr id="13" name="Oval 12">
            <a:extLst>
              <a:ext uri="{FF2B5EF4-FFF2-40B4-BE49-F238E27FC236}">
                <a16:creationId xmlns:a16="http://schemas.microsoft.com/office/drawing/2014/main" id="{398100C8-449A-654D-92B7-431464B37C08}"/>
              </a:ext>
            </a:extLst>
          </p:cNvPr>
          <p:cNvSpPr/>
          <p:nvPr/>
        </p:nvSpPr>
        <p:spPr>
          <a:xfrm>
            <a:off x="936832" y="3035373"/>
            <a:ext cx="243840" cy="2385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a:t>
            </a:r>
            <a:endParaRPr lang="en-US" sz="2824" dirty="0">
              <a:solidFill>
                <a:schemeClr val="tx1"/>
              </a:solidFill>
            </a:endParaRPr>
          </a:p>
        </p:txBody>
      </p:sp>
      <p:sp>
        <p:nvSpPr>
          <p:cNvPr id="14" name="TextBox 13">
            <a:extLst>
              <a:ext uri="{FF2B5EF4-FFF2-40B4-BE49-F238E27FC236}">
                <a16:creationId xmlns:a16="http://schemas.microsoft.com/office/drawing/2014/main" id="{4652F3A1-91A5-014E-AD07-235E3B92175F}"/>
              </a:ext>
            </a:extLst>
          </p:cNvPr>
          <p:cNvSpPr txBox="1"/>
          <p:nvPr/>
        </p:nvSpPr>
        <p:spPr>
          <a:xfrm>
            <a:off x="1185997" y="2926369"/>
            <a:ext cx="2777408" cy="1077026"/>
          </a:xfrm>
          <a:prstGeom prst="rect">
            <a:avLst/>
          </a:prstGeom>
          <a:noFill/>
        </p:spPr>
        <p:txBody>
          <a:bodyPr wrap="square" rtlCol="0">
            <a:spAutoFit/>
          </a:bodyPr>
          <a:lstStyle/>
          <a:p>
            <a:r>
              <a:rPr lang="en-US" sz="2133" b="1" dirty="0">
                <a:solidFill>
                  <a:schemeClr val="bg1"/>
                </a:solidFill>
              </a:rPr>
              <a:t>Move and store your data in the cloud</a:t>
            </a:r>
          </a:p>
        </p:txBody>
      </p:sp>
      <p:grpSp>
        <p:nvGrpSpPr>
          <p:cNvPr id="15" name="Group 14">
            <a:extLst>
              <a:ext uri="{FF2B5EF4-FFF2-40B4-BE49-F238E27FC236}">
                <a16:creationId xmlns:a16="http://schemas.microsoft.com/office/drawing/2014/main" id="{B55FF0EB-4AED-6046-B20D-006E1F5D54BF}"/>
              </a:ext>
            </a:extLst>
          </p:cNvPr>
          <p:cNvGrpSpPr/>
          <p:nvPr/>
        </p:nvGrpSpPr>
        <p:grpSpPr>
          <a:xfrm>
            <a:off x="1634334" y="1078575"/>
            <a:ext cx="6034502" cy="1478300"/>
            <a:chOff x="811534" y="618238"/>
            <a:chExt cx="4525874" cy="1108726"/>
          </a:xfrm>
        </p:grpSpPr>
        <p:sp>
          <p:nvSpPr>
            <p:cNvPr id="16" name="Freeform 15">
              <a:extLst>
                <a:ext uri="{FF2B5EF4-FFF2-40B4-BE49-F238E27FC236}">
                  <a16:creationId xmlns:a16="http://schemas.microsoft.com/office/drawing/2014/main" id="{E4D4FA3F-7856-F24F-936B-ACB443FD4A29}"/>
                </a:ext>
              </a:extLst>
            </p:cNvPr>
            <p:cNvSpPr/>
            <p:nvPr/>
          </p:nvSpPr>
          <p:spPr>
            <a:xfrm rot="18605195">
              <a:off x="2256076" y="688342"/>
              <a:ext cx="363540" cy="385197"/>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p>
          </p:txBody>
        </p:sp>
        <p:sp>
          <p:nvSpPr>
            <p:cNvPr id="17" name="Freeform 16">
              <a:extLst>
                <a:ext uri="{FF2B5EF4-FFF2-40B4-BE49-F238E27FC236}">
                  <a16:creationId xmlns:a16="http://schemas.microsoft.com/office/drawing/2014/main" id="{127E0572-D6FD-8541-B625-D0148B32FD35}"/>
                </a:ext>
              </a:extLst>
            </p:cNvPr>
            <p:cNvSpPr/>
            <p:nvPr/>
          </p:nvSpPr>
          <p:spPr>
            <a:xfrm rot="19424932">
              <a:off x="811534" y="1119909"/>
              <a:ext cx="1663058" cy="269617"/>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p>
          </p:txBody>
        </p:sp>
        <p:sp>
          <p:nvSpPr>
            <p:cNvPr id="18" name="TextBox 17">
              <a:extLst>
                <a:ext uri="{FF2B5EF4-FFF2-40B4-BE49-F238E27FC236}">
                  <a16:creationId xmlns:a16="http://schemas.microsoft.com/office/drawing/2014/main" id="{CD505507-276D-5A49-9724-4F1B19D90771}"/>
                </a:ext>
              </a:extLst>
            </p:cNvPr>
            <p:cNvSpPr txBox="1"/>
            <p:nvPr/>
          </p:nvSpPr>
          <p:spPr>
            <a:xfrm>
              <a:off x="2908569" y="618238"/>
              <a:ext cx="2428839" cy="561597"/>
            </a:xfrm>
            <a:prstGeom prst="rect">
              <a:avLst/>
            </a:prstGeom>
            <a:noFill/>
          </p:spPr>
          <p:txBody>
            <a:bodyPr wrap="square" rtlCol="0">
              <a:spAutoFit/>
            </a:bodyPr>
            <a:lstStyle/>
            <a:p>
              <a:r>
                <a:rPr lang="en-US" sz="2133" b="1" dirty="0">
                  <a:solidFill>
                    <a:schemeClr val="bg1"/>
                  </a:solidFill>
                </a:rPr>
                <a:t>Purpose built data lake architectures</a:t>
              </a:r>
            </a:p>
          </p:txBody>
        </p:sp>
        <p:sp>
          <p:nvSpPr>
            <p:cNvPr id="19" name="Oval 18">
              <a:extLst>
                <a:ext uri="{FF2B5EF4-FFF2-40B4-BE49-F238E27FC236}">
                  <a16:creationId xmlns:a16="http://schemas.microsoft.com/office/drawing/2014/main" id="{0E3A94F5-2628-114F-9FEC-61B077E1BD9A}"/>
                </a:ext>
              </a:extLst>
            </p:cNvPr>
            <p:cNvSpPr/>
            <p:nvPr/>
          </p:nvSpPr>
          <p:spPr>
            <a:xfrm>
              <a:off x="2762081" y="693960"/>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a:t>
              </a:r>
              <a:endParaRPr lang="en-US" sz="2824" dirty="0">
                <a:solidFill>
                  <a:schemeClr val="tx1"/>
                </a:solidFill>
              </a:endParaRPr>
            </a:p>
          </p:txBody>
        </p:sp>
        <p:sp>
          <p:nvSpPr>
            <p:cNvPr id="20" name="Rectangle 19">
              <a:extLst>
                <a:ext uri="{FF2B5EF4-FFF2-40B4-BE49-F238E27FC236}">
                  <a16:creationId xmlns:a16="http://schemas.microsoft.com/office/drawing/2014/main" id="{715130EA-E979-1442-A77F-56AE929E2BF1}"/>
                </a:ext>
              </a:extLst>
            </p:cNvPr>
            <p:cNvSpPr/>
            <p:nvPr/>
          </p:nvSpPr>
          <p:spPr>
            <a:xfrm>
              <a:off x="1541626" y="1137642"/>
              <a:ext cx="2548846"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Purpose built analytics</a:t>
              </a:r>
            </a:p>
            <a:p>
              <a:pPr marL="232824" indent="-232824">
                <a:buFont typeface="Wingdings" panose="05000000000000000000" pitchFamily="2" charset="2"/>
                <a:buChar char="ü"/>
              </a:pPr>
              <a:r>
                <a:rPr lang="en-US" sz="1333" dirty="0">
                  <a:solidFill>
                    <a:schemeClr val="bg1"/>
                  </a:solidFill>
                </a:rPr>
                <a:t>Remove undifferentiated heavy lifting</a:t>
              </a:r>
            </a:p>
          </p:txBody>
        </p:sp>
      </p:grpSp>
      <p:sp>
        <p:nvSpPr>
          <p:cNvPr id="21" name="TextBox 20">
            <a:extLst>
              <a:ext uri="{FF2B5EF4-FFF2-40B4-BE49-F238E27FC236}">
                <a16:creationId xmlns:a16="http://schemas.microsoft.com/office/drawing/2014/main" id="{F3E767A1-7E94-084E-856F-5BDEC25127D6}"/>
              </a:ext>
            </a:extLst>
          </p:cNvPr>
          <p:cNvSpPr txBox="1"/>
          <p:nvPr/>
        </p:nvSpPr>
        <p:spPr>
          <a:xfrm>
            <a:off x="4435132" y="5442461"/>
            <a:ext cx="3438152" cy="748795"/>
          </a:xfrm>
          <a:prstGeom prst="rect">
            <a:avLst/>
          </a:prstGeom>
          <a:noFill/>
        </p:spPr>
        <p:txBody>
          <a:bodyPr wrap="square" rtlCol="0">
            <a:spAutoFit/>
          </a:bodyPr>
          <a:lstStyle/>
          <a:p>
            <a:r>
              <a:rPr lang="en-US" sz="2133" b="1" dirty="0">
                <a:solidFill>
                  <a:schemeClr val="bg1"/>
                </a:solidFill>
              </a:rPr>
              <a:t>Turn data to insights</a:t>
            </a:r>
          </a:p>
          <a:p>
            <a:r>
              <a:rPr lang="en-US" sz="2133" b="1" dirty="0">
                <a:solidFill>
                  <a:schemeClr val="bg1"/>
                </a:solidFill>
              </a:rPr>
              <a:t>Innovate with AI/ML</a:t>
            </a:r>
          </a:p>
        </p:txBody>
      </p:sp>
      <p:sp>
        <p:nvSpPr>
          <p:cNvPr id="22" name="Oval 21">
            <a:extLst>
              <a:ext uri="{FF2B5EF4-FFF2-40B4-BE49-F238E27FC236}">
                <a16:creationId xmlns:a16="http://schemas.microsoft.com/office/drawing/2014/main" id="{BDE80012-A865-6D42-B282-12336871DD43}"/>
              </a:ext>
            </a:extLst>
          </p:cNvPr>
          <p:cNvSpPr/>
          <p:nvPr/>
        </p:nvSpPr>
        <p:spPr>
          <a:xfrm>
            <a:off x="4189971" y="5542948"/>
            <a:ext cx="243840" cy="2385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5</a:t>
            </a:r>
            <a:endParaRPr lang="en-US" sz="2824" dirty="0">
              <a:solidFill>
                <a:schemeClr val="tx1"/>
              </a:solidFill>
            </a:endParaRPr>
          </a:p>
        </p:txBody>
      </p:sp>
      <p:grpSp>
        <p:nvGrpSpPr>
          <p:cNvPr id="23" name="Group 22">
            <a:extLst>
              <a:ext uri="{FF2B5EF4-FFF2-40B4-BE49-F238E27FC236}">
                <a16:creationId xmlns:a16="http://schemas.microsoft.com/office/drawing/2014/main" id="{4C75E11E-4930-5A42-BBD2-FC2FBA64094E}"/>
              </a:ext>
            </a:extLst>
          </p:cNvPr>
          <p:cNvGrpSpPr/>
          <p:nvPr/>
        </p:nvGrpSpPr>
        <p:grpSpPr>
          <a:xfrm>
            <a:off x="7347041" y="3554064"/>
            <a:ext cx="3486928" cy="748795"/>
            <a:chOff x="5510281" y="2743177"/>
            <a:chExt cx="2615196" cy="561595"/>
          </a:xfrm>
        </p:grpSpPr>
        <p:sp>
          <p:nvSpPr>
            <p:cNvPr id="24" name="TextBox 23">
              <a:extLst>
                <a:ext uri="{FF2B5EF4-FFF2-40B4-BE49-F238E27FC236}">
                  <a16:creationId xmlns:a16="http://schemas.microsoft.com/office/drawing/2014/main" id="{65489AEF-8559-2D4D-AEE5-41E3E6B00B5F}"/>
                </a:ext>
              </a:extLst>
            </p:cNvPr>
            <p:cNvSpPr txBox="1"/>
            <p:nvPr/>
          </p:nvSpPr>
          <p:spPr>
            <a:xfrm>
              <a:off x="5683056" y="2743177"/>
              <a:ext cx="2442421" cy="561595"/>
            </a:xfrm>
            <a:prstGeom prst="rect">
              <a:avLst/>
            </a:prstGeom>
            <a:noFill/>
          </p:spPr>
          <p:txBody>
            <a:bodyPr wrap="square" rtlCol="0">
              <a:spAutoFit/>
            </a:bodyPr>
            <a:lstStyle/>
            <a:p>
              <a:r>
                <a:rPr lang="en-US" sz="2133" b="1" dirty="0">
                  <a:solidFill>
                    <a:schemeClr val="bg1"/>
                  </a:solidFill>
                </a:rPr>
                <a:t>Build </a:t>
              </a:r>
              <a:br>
                <a:rPr lang="en-US" sz="2133" b="1" dirty="0">
                  <a:solidFill>
                    <a:schemeClr val="bg1"/>
                  </a:solidFill>
                </a:rPr>
              </a:br>
              <a:r>
                <a:rPr lang="en-US" sz="2133" b="1" dirty="0">
                  <a:solidFill>
                    <a:schemeClr val="bg1"/>
                  </a:solidFill>
                </a:rPr>
                <a:t>data-driven apps</a:t>
              </a:r>
            </a:p>
          </p:txBody>
        </p:sp>
        <p:sp>
          <p:nvSpPr>
            <p:cNvPr id="25" name="Oval 24">
              <a:extLst>
                <a:ext uri="{FF2B5EF4-FFF2-40B4-BE49-F238E27FC236}">
                  <a16:creationId xmlns:a16="http://schemas.microsoft.com/office/drawing/2014/main" id="{71A7DAEA-603F-3E45-932B-8BC6283FB63D}"/>
                </a:ext>
              </a:extLst>
            </p:cNvPr>
            <p:cNvSpPr/>
            <p:nvPr/>
          </p:nvSpPr>
          <p:spPr>
            <a:xfrm>
              <a:off x="5510281" y="2823462"/>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4</a:t>
              </a:r>
              <a:endParaRPr lang="en-US" sz="2824" dirty="0">
                <a:solidFill>
                  <a:schemeClr val="tx1"/>
                </a:solidFill>
              </a:endParaRPr>
            </a:p>
          </p:txBody>
        </p:sp>
      </p:grpSp>
      <p:grpSp>
        <p:nvGrpSpPr>
          <p:cNvPr id="26" name="Group 25">
            <a:extLst>
              <a:ext uri="{FF2B5EF4-FFF2-40B4-BE49-F238E27FC236}">
                <a16:creationId xmlns:a16="http://schemas.microsoft.com/office/drawing/2014/main" id="{B6E3B8BF-905B-8046-A3D6-25BE634DB1A8}"/>
              </a:ext>
            </a:extLst>
          </p:cNvPr>
          <p:cNvGrpSpPr/>
          <p:nvPr/>
        </p:nvGrpSpPr>
        <p:grpSpPr>
          <a:xfrm>
            <a:off x="9298926" y="2347525"/>
            <a:ext cx="3257832" cy="748795"/>
            <a:chOff x="6974194" y="1760641"/>
            <a:chExt cx="2443374" cy="561595"/>
          </a:xfrm>
        </p:grpSpPr>
        <p:sp>
          <p:nvSpPr>
            <p:cNvPr id="27" name="TextBox 26">
              <a:extLst>
                <a:ext uri="{FF2B5EF4-FFF2-40B4-BE49-F238E27FC236}">
                  <a16:creationId xmlns:a16="http://schemas.microsoft.com/office/drawing/2014/main" id="{701A6FDA-E753-C840-8F83-C12E1B0DDEFB}"/>
                </a:ext>
              </a:extLst>
            </p:cNvPr>
            <p:cNvSpPr txBox="1"/>
            <p:nvPr/>
          </p:nvSpPr>
          <p:spPr>
            <a:xfrm>
              <a:off x="7133792" y="1760641"/>
              <a:ext cx="2283776" cy="561595"/>
            </a:xfrm>
            <a:prstGeom prst="rect">
              <a:avLst/>
            </a:prstGeom>
            <a:noFill/>
          </p:spPr>
          <p:txBody>
            <a:bodyPr wrap="square" rtlCol="0">
              <a:spAutoFit/>
            </a:bodyPr>
            <a:lstStyle/>
            <a:p>
              <a:r>
                <a:rPr lang="en-US" sz="2133" b="1" dirty="0">
                  <a:solidFill>
                    <a:schemeClr val="bg1"/>
                  </a:solidFill>
                </a:rPr>
                <a:t>Modernize your </a:t>
              </a:r>
              <a:br>
                <a:rPr lang="en-US" sz="2133" b="1" dirty="0">
                  <a:solidFill>
                    <a:schemeClr val="bg1"/>
                  </a:solidFill>
                </a:rPr>
              </a:br>
              <a:r>
                <a:rPr lang="en-US" sz="2133" b="1" dirty="0">
                  <a:solidFill>
                    <a:schemeClr val="bg1"/>
                  </a:solidFill>
                </a:rPr>
                <a:t>data warehouse</a:t>
              </a:r>
            </a:p>
          </p:txBody>
        </p:sp>
        <p:sp>
          <p:nvSpPr>
            <p:cNvPr id="28" name="Oval 27">
              <a:extLst>
                <a:ext uri="{FF2B5EF4-FFF2-40B4-BE49-F238E27FC236}">
                  <a16:creationId xmlns:a16="http://schemas.microsoft.com/office/drawing/2014/main" id="{393BE1D7-0BCA-B24D-AF91-0AE60460088D}"/>
                </a:ext>
              </a:extLst>
            </p:cNvPr>
            <p:cNvSpPr/>
            <p:nvPr/>
          </p:nvSpPr>
          <p:spPr>
            <a:xfrm>
              <a:off x="6974194" y="1862528"/>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a:t>
              </a:r>
              <a:endParaRPr lang="en-US" sz="2824" dirty="0">
                <a:solidFill>
                  <a:schemeClr val="tx1"/>
                </a:solidFill>
              </a:endParaRPr>
            </a:p>
          </p:txBody>
        </p:sp>
      </p:grpSp>
      <p:grpSp>
        <p:nvGrpSpPr>
          <p:cNvPr id="29" name="Group 28">
            <a:extLst>
              <a:ext uri="{FF2B5EF4-FFF2-40B4-BE49-F238E27FC236}">
                <a16:creationId xmlns:a16="http://schemas.microsoft.com/office/drawing/2014/main" id="{285C8658-E73A-5F46-BF35-F3B539F2126D}"/>
              </a:ext>
            </a:extLst>
          </p:cNvPr>
          <p:cNvGrpSpPr/>
          <p:nvPr/>
        </p:nvGrpSpPr>
        <p:grpSpPr>
          <a:xfrm>
            <a:off x="7785090" y="1568360"/>
            <a:ext cx="2983943" cy="1823709"/>
            <a:chOff x="5838817" y="1176269"/>
            <a:chExt cx="2237957" cy="1367782"/>
          </a:xfrm>
        </p:grpSpPr>
        <p:sp>
          <p:nvSpPr>
            <p:cNvPr id="30" name="Freeform 29">
              <a:extLst>
                <a:ext uri="{FF2B5EF4-FFF2-40B4-BE49-F238E27FC236}">
                  <a16:creationId xmlns:a16="http://schemas.microsoft.com/office/drawing/2014/main" id="{5AE32154-DCCD-374B-9C6C-B8D435C37B20}"/>
                </a:ext>
              </a:extLst>
            </p:cNvPr>
            <p:cNvSpPr/>
            <p:nvPr/>
          </p:nvSpPr>
          <p:spPr>
            <a:xfrm rot="3235572">
              <a:off x="5286281" y="1728805"/>
              <a:ext cx="1329265" cy="224193"/>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p>
          </p:txBody>
        </p:sp>
        <p:sp>
          <p:nvSpPr>
            <p:cNvPr id="31" name="Freeform 30">
              <a:extLst>
                <a:ext uri="{FF2B5EF4-FFF2-40B4-BE49-F238E27FC236}">
                  <a16:creationId xmlns:a16="http://schemas.microsoft.com/office/drawing/2014/main" id="{1C59A701-1B99-DF49-B79A-951554F197AD}"/>
                </a:ext>
              </a:extLst>
            </p:cNvPr>
            <p:cNvSpPr/>
            <p:nvPr/>
          </p:nvSpPr>
          <p:spPr>
            <a:xfrm rot="2922553">
              <a:off x="6106506" y="2237820"/>
              <a:ext cx="306828" cy="305634"/>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p>
          </p:txBody>
        </p:sp>
        <p:sp>
          <p:nvSpPr>
            <p:cNvPr id="32" name="Rectangle 31">
              <a:extLst>
                <a:ext uri="{FF2B5EF4-FFF2-40B4-BE49-F238E27FC236}">
                  <a16:creationId xmlns:a16="http://schemas.microsoft.com/office/drawing/2014/main" id="{A2503568-29D9-CE4B-872C-7125C2FEDD85}"/>
                </a:ext>
              </a:extLst>
            </p:cNvPr>
            <p:cNvSpPr/>
            <p:nvPr/>
          </p:nvSpPr>
          <p:spPr>
            <a:xfrm>
              <a:off x="5937441" y="1233287"/>
              <a:ext cx="2139333"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Agility</a:t>
              </a:r>
            </a:p>
            <a:p>
              <a:pPr marL="232824" indent="-232824">
                <a:buFont typeface="Wingdings" panose="05000000000000000000" pitchFamily="2" charset="2"/>
                <a:buChar char="ü"/>
              </a:pPr>
              <a:r>
                <a:rPr lang="en-US" sz="1333" dirty="0">
                  <a:solidFill>
                    <a:schemeClr val="bg1"/>
                  </a:solidFill>
                </a:rPr>
                <a:t>Global distribution</a:t>
              </a:r>
            </a:p>
            <a:p>
              <a:pPr marL="232824" indent="-232824">
                <a:buFont typeface="Wingdings" panose="05000000000000000000" pitchFamily="2" charset="2"/>
                <a:buChar char="ü"/>
              </a:pPr>
              <a:r>
                <a:rPr lang="en-US" sz="1333" dirty="0">
                  <a:solidFill>
                    <a:schemeClr val="bg1"/>
                  </a:solidFill>
                </a:rPr>
                <a:t>Performance at scale</a:t>
              </a:r>
            </a:p>
          </p:txBody>
        </p:sp>
      </p:grpSp>
      <p:grpSp>
        <p:nvGrpSpPr>
          <p:cNvPr id="33" name="Group 32">
            <a:extLst>
              <a:ext uri="{FF2B5EF4-FFF2-40B4-BE49-F238E27FC236}">
                <a16:creationId xmlns:a16="http://schemas.microsoft.com/office/drawing/2014/main" id="{39D5715C-8120-E341-A77A-3DE272A58217}"/>
              </a:ext>
            </a:extLst>
          </p:cNvPr>
          <p:cNvGrpSpPr/>
          <p:nvPr/>
        </p:nvGrpSpPr>
        <p:grpSpPr>
          <a:xfrm>
            <a:off x="7387942" y="1035966"/>
            <a:ext cx="4490158" cy="1210358"/>
            <a:chOff x="5540956" y="776974"/>
            <a:chExt cx="3367618" cy="907769"/>
          </a:xfrm>
        </p:grpSpPr>
        <p:sp>
          <p:nvSpPr>
            <p:cNvPr id="34" name="Freeform 33">
              <a:extLst>
                <a:ext uri="{FF2B5EF4-FFF2-40B4-BE49-F238E27FC236}">
                  <a16:creationId xmlns:a16="http://schemas.microsoft.com/office/drawing/2014/main" id="{6E2416F9-2633-A540-BB29-59AFCF2DCDC6}"/>
                </a:ext>
              </a:extLst>
            </p:cNvPr>
            <p:cNvSpPr/>
            <p:nvPr/>
          </p:nvSpPr>
          <p:spPr>
            <a:xfrm rot="942161">
              <a:off x="5540956" y="1105831"/>
              <a:ext cx="2040852" cy="189407"/>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dirty="0"/>
            </a:p>
          </p:txBody>
        </p:sp>
        <p:sp>
          <p:nvSpPr>
            <p:cNvPr id="35" name="Freeform 34">
              <a:extLst>
                <a:ext uri="{FF2B5EF4-FFF2-40B4-BE49-F238E27FC236}">
                  <a16:creationId xmlns:a16="http://schemas.microsoft.com/office/drawing/2014/main" id="{2BA0B4A3-C97C-B64A-AE73-057A9C60E969}"/>
                </a:ext>
              </a:extLst>
            </p:cNvPr>
            <p:cNvSpPr/>
            <p:nvPr/>
          </p:nvSpPr>
          <p:spPr>
            <a:xfrm rot="424976">
              <a:off x="7395528" y="1419069"/>
              <a:ext cx="257754" cy="265674"/>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p>
          </p:txBody>
        </p:sp>
        <p:sp>
          <p:nvSpPr>
            <p:cNvPr id="36" name="Rectangle 35">
              <a:extLst>
                <a:ext uri="{FF2B5EF4-FFF2-40B4-BE49-F238E27FC236}">
                  <a16:creationId xmlns:a16="http://schemas.microsoft.com/office/drawing/2014/main" id="{E4FD2BF8-9532-CF46-847A-FE2A52BB9F99}"/>
                </a:ext>
              </a:extLst>
            </p:cNvPr>
            <p:cNvSpPr/>
            <p:nvPr/>
          </p:nvSpPr>
          <p:spPr>
            <a:xfrm>
              <a:off x="7037306" y="776974"/>
              <a:ext cx="1871268"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Increase scale</a:t>
              </a:r>
            </a:p>
            <a:p>
              <a:pPr marL="232824" indent="-232824">
                <a:buFont typeface="Wingdings" panose="05000000000000000000" pitchFamily="2" charset="2"/>
                <a:buChar char="ü"/>
              </a:pPr>
              <a:r>
                <a:rPr lang="en-US" sz="1333" dirty="0">
                  <a:solidFill>
                    <a:schemeClr val="bg1"/>
                  </a:solidFill>
                </a:rPr>
                <a:t>Improve performance</a:t>
              </a:r>
            </a:p>
            <a:p>
              <a:pPr marL="232824" indent="-232824">
                <a:buFont typeface="Wingdings" panose="05000000000000000000" pitchFamily="2" charset="2"/>
                <a:buChar char="ü"/>
              </a:pPr>
              <a:r>
                <a:rPr lang="en-US" sz="1333" dirty="0">
                  <a:solidFill>
                    <a:schemeClr val="bg1"/>
                  </a:solidFill>
                </a:rPr>
                <a:t>Lower cost</a:t>
              </a:r>
            </a:p>
          </p:txBody>
        </p:sp>
      </p:grpSp>
      <p:grpSp>
        <p:nvGrpSpPr>
          <p:cNvPr id="37" name="Group 36">
            <a:extLst>
              <a:ext uri="{FF2B5EF4-FFF2-40B4-BE49-F238E27FC236}">
                <a16:creationId xmlns:a16="http://schemas.microsoft.com/office/drawing/2014/main" id="{53526855-9515-5742-978D-498FE2589325}"/>
              </a:ext>
            </a:extLst>
          </p:cNvPr>
          <p:cNvGrpSpPr/>
          <p:nvPr/>
        </p:nvGrpSpPr>
        <p:grpSpPr>
          <a:xfrm>
            <a:off x="7357503" y="3070069"/>
            <a:ext cx="3573368" cy="2895518"/>
            <a:chOff x="5518127" y="2302551"/>
            <a:chExt cx="2680026" cy="2171639"/>
          </a:xfrm>
        </p:grpSpPr>
        <p:sp>
          <p:nvSpPr>
            <p:cNvPr id="38" name="Freeform 37">
              <a:extLst>
                <a:ext uri="{FF2B5EF4-FFF2-40B4-BE49-F238E27FC236}">
                  <a16:creationId xmlns:a16="http://schemas.microsoft.com/office/drawing/2014/main" id="{88F37041-792A-A94D-8A43-E7F84F934E5D}"/>
                </a:ext>
              </a:extLst>
            </p:cNvPr>
            <p:cNvSpPr/>
            <p:nvPr/>
          </p:nvSpPr>
          <p:spPr>
            <a:xfrm rot="7946239">
              <a:off x="5460714" y="3663079"/>
              <a:ext cx="906567" cy="101684"/>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p>
          </p:txBody>
        </p:sp>
        <p:sp>
          <p:nvSpPr>
            <p:cNvPr id="39" name="Freeform 38">
              <a:extLst>
                <a:ext uri="{FF2B5EF4-FFF2-40B4-BE49-F238E27FC236}">
                  <a16:creationId xmlns:a16="http://schemas.microsoft.com/office/drawing/2014/main" id="{7BCAE247-AE7A-B545-9216-60EEAC3D20E0}"/>
                </a:ext>
              </a:extLst>
            </p:cNvPr>
            <p:cNvSpPr/>
            <p:nvPr/>
          </p:nvSpPr>
          <p:spPr>
            <a:xfrm rot="6535737">
              <a:off x="5517864" y="3828864"/>
              <a:ext cx="321627" cy="321101"/>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p>
          </p:txBody>
        </p:sp>
        <p:sp>
          <p:nvSpPr>
            <p:cNvPr id="40" name="Freeform 39">
              <a:extLst>
                <a:ext uri="{FF2B5EF4-FFF2-40B4-BE49-F238E27FC236}">
                  <a16:creationId xmlns:a16="http://schemas.microsoft.com/office/drawing/2014/main" id="{811E6869-A629-044A-A26C-278421456A11}"/>
                </a:ext>
              </a:extLst>
            </p:cNvPr>
            <p:cNvSpPr/>
            <p:nvPr/>
          </p:nvSpPr>
          <p:spPr>
            <a:xfrm rot="6393458">
              <a:off x="6973036" y="3057067"/>
              <a:ext cx="1979634" cy="470601"/>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p>
          </p:txBody>
        </p:sp>
        <p:sp>
          <p:nvSpPr>
            <p:cNvPr id="41" name="Freeform 40">
              <a:extLst>
                <a:ext uri="{FF2B5EF4-FFF2-40B4-BE49-F238E27FC236}">
                  <a16:creationId xmlns:a16="http://schemas.microsoft.com/office/drawing/2014/main" id="{D08544FD-D656-5B4B-B363-0937DA99DBC4}"/>
                </a:ext>
              </a:extLst>
            </p:cNvPr>
            <p:cNvSpPr/>
            <p:nvPr/>
          </p:nvSpPr>
          <p:spPr>
            <a:xfrm rot="8594057">
              <a:off x="5862667" y="4208516"/>
              <a:ext cx="257754" cy="265674"/>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p>
          </p:txBody>
        </p:sp>
        <p:sp>
          <p:nvSpPr>
            <p:cNvPr id="42" name="Freeform 41">
              <a:extLst>
                <a:ext uri="{FF2B5EF4-FFF2-40B4-BE49-F238E27FC236}">
                  <a16:creationId xmlns:a16="http://schemas.microsoft.com/office/drawing/2014/main" id="{D58B6188-E987-7B4D-B4D3-A020FE69863D}"/>
                </a:ext>
              </a:extLst>
            </p:cNvPr>
            <p:cNvSpPr/>
            <p:nvPr/>
          </p:nvSpPr>
          <p:spPr>
            <a:xfrm>
              <a:off x="6015913" y="4162256"/>
              <a:ext cx="1454996" cy="173867"/>
            </a:xfrm>
            <a:custGeom>
              <a:avLst/>
              <a:gdLst>
                <a:gd name="connsiteX0" fmla="*/ 1037230 w 1037230"/>
                <a:gd name="connsiteY0" fmla="*/ 0 h 173867"/>
                <a:gd name="connsiteX1" fmla="*/ 784747 w 1037230"/>
                <a:gd name="connsiteY1" fmla="*/ 102358 h 173867"/>
                <a:gd name="connsiteX2" fmla="*/ 388962 w 1037230"/>
                <a:gd name="connsiteY2" fmla="*/ 170597 h 173867"/>
                <a:gd name="connsiteX3" fmla="*/ 0 w 1037230"/>
                <a:gd name="connsiteY3" fmla="*/ 163773 h 173867"/>
                <a:gd name="connsiteX4" fmla="*/ 0 w 1037230"/>
                <a:gd name="connsiteY4" fmla="*/ 163773 h 173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30" h="173867">
                  <a:moveTo>
                    <a:pt x="1037230" y="0"/>
                  </a:moveTo>
                  <a:cubicBezTo>
                    <a:pt x="965011" y="36962"/>
                    <a:pt x="892792" y="73925"/>
                    <a:pt x="784747" y="102358"/>
                  </a:cubicBezTo>
                  <a:cubicBezTo>
                    <a:pt x="676702" y="130791"/>
                    <a:pt x="519753" y="160361"/>
                    <a:pt x="388962" y="170597"/>
                  </a:cubicBezTo>
                  <a:cubicBezTo>
                    <a:pt x="258171" y="180833"/>
                    <a:pt x="0" y="163773"/>
                    <a:pt x="0" y="163773"/>
                  </a:cubicBezTo>
                  <a:lnTo>
                    <a:pt x="0" y="163773"/>
                  </a:lnTo>
                </a:path>
              </a:pathLst>
            </a:custGeom>
            <a:noFill/>
            <a:ln w="28575" cap="rnd">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24">
                <a:solidFill>
                  <a:schemeClr val="tx1"/>
                </a:solidFill>
              </a:endParaRPr>
            </a:p>
          </p:txBody>
        </p:sp>
        <p:sp>
          <p:nvSpPr>
            <p:cNvPr id="43" name="Rectangle 42">
              <a:extLst>
                <a:ext uri="{FF2B5EF4-FFF2-40B4-BE49-F238E27FC236}">
                  <a16:creationId xmlns:a16="http://schemas.microsoft.com/office/drawing/2014/main" id="{CDF6219E-C177-F645-9027-2FD78CE963C0}"/>
                </a:ext>
              </a:extLst>
            </p:cNvPr>
            <p:cNvSpPr/>
            <p:nvPr/>
          </p:nvSpPr>
          <p:spPr>
            <a:xfrm>
              <a:off x="5810992" y="3667523"/>
              <a:ext cx="1873381"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Better and faster insights</a:t>
              </a:r>
            </a:p>
            <a:p>
              <a:pPr marL="232824" indent="-232824">
                <a:buFont typeface="Wingdings" panose="05000000000000000000" pitchFamily="2" charset="2"/>
                <a:buChar char="ü"/>
              </a:pPr>
              <a:r>
                <a:rPr lang="en-US" sz="1333" dirty="0">
                  <a:solidFill>
                    <a:schemeClr val="bg1"/>
                  </a:solidFill>
                </a:rPr>
                <a:t>Broader access to analytics</a:t>
              </a:r>
            </a:p>
          </p:txBody>
        </p:sp>
      </p:grpSp>
      <p:sp>
        <p:nvSpPr>
          <p:cNvPr id="44" name="Title 1">
            <a:extLst>
              <a:ext uri="{FF2B5EF4-FFF2-40B4-BE49-F238E27FC236}">
                <a16:creationId xmlns:a16="http://schemas.microsoft.com/office/drawing/2014/main" id="{C8105593-9E67-AB40-B859-F0DD7B1F3B90}"/>
              </a:ext>
            </a:extLst>
          </p:cNvPr>
          <p:cNvSpPr txBox="1">
            <a:spLocks/>
          </p:cNvSpPr>
          <p:nvPr/>
        </p:nvSpPr>
        <p:spPr>
          <a:xfrm>
            <a:off x="432954" y="153459"/>
            <a:ext cx="10507567" cy="727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mn-lt"/>
              </a:rPr>
              <a:t>How do you build momentum? </a:t>
            </a:r>
          </a:p>
        </p:txBody>
      </p:sp>
    </p:spTree>
    <p:extLst>
      <p:ext uri="{BB962C8B-B14F-4D97-AF65-F5344CB8AC3E}">
        <p14:creationId xmlns:p14="http://schemas.microsoft.com/office/powerpoint/2010/main" val="1189365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9A9A2A-BBC1-3148-85E4-2BD81C92D983}"/>
              </a:ext>
            </a:extLst>
          </p:cNvPr>
          <p:cNvGrpSpPr/>
          <p:nvPr/>
        </p:nvGrpSpPr>
        <p:grpSpPr>
          <a:xfrm>
            <a:off x="4847582" y="2598332"/>
            <a:ext cx="1869149" cy="1558883"/>
            <a:chOff x="3181922" y="2094477"/>
            <a:chExt cx="1401862" cy="1169162"/>
          </a:xfrm>
        </p:grpSpPr>
        <p:sp>
          <p:nvSpPr>
            <p:cNvPr id="3" name="TextBox 2">
              <a:extLst>
                <a:ext uri="{FF2B5EF4-FFF2-40B4-BE49-F238E27FC236}">
                  <a16:creationId xmlns:a16="http://schemas.microsoft.com/office/drawing/2014/main" id="{938DCA71-7D12-6B44-B52A-7CA02E5B6D02}"/>
                </a:ext>
              </a:extLst>
            </p:cNvPr>
            <p:cNvSpPr txBox="1"/>
            <p:nvPr/>
          </p:nvSpPr>
          <p:spPr>
            <a:xfrm>
              <a:off x="3299459" y="2419472"/>
              <a:ext cx="1247746" cy="553998"/>
            </a:xfrm>
            <a:prstGeom prst="rect">
              <a:avLst/>
            </a:prstGeom>
            <a:noFill/>
            <a:ln>
              <a:noFill/>
            </a:ln>
          </p:spPr>
          <p:txBody>
            <a:bodyPr wrap="square" rtlCol="0">
              <a:spAutoFit/>
            </a:bodyPr>
            <a:lstStyle/>
            <a:p>
              <a:pPr algn="ctr"/>
              <a:r>
                <a:rPr lang="en-US" sz="1400" dirty="0">
                  <a:solidFill>
                    <a:schemeClr val="bg1"/>
                  </a:solidFill>
                </a:rPr>
                <a:t>010010010</a:t>
              </a:r>
            </a:p>
            <a:p>
              <a:pPr algn="ctr"/>
              <a:r>
                <a:rPr lang="en-US" sz="1400" dirty="0">
                  <a:solidFill>
                    <a:schemeClr val="bg1"/>
                  </a:solidFill>
                </a:rPr>
                <a:t>01010001</a:t>
              </a:r>
            </a:p>
            <a:p>
              <a:pPr algn="ctr"/>
              <a:r>
                <a:rPr lang="en-US" sz="1400" dirty="0">
                  <a:solidFill>
                    <a:schemeClr val="bg1"/>
                  </a:solidFill>
                </a:rPr>
                <a:t>100010100</a:t>
              </a:r>
            </a:p>
          </p:txBody>
        </p:sp>
        <p:cxnSp>
          <p:nvCxnSpPr>
            <p:cNvPr id="4" name="Straight Arrow Connector 3">
              <a:extLst>
                <a:ext uri="{FF2B5EF4-FFF2-40B4-BE49-F238E27FC236}">
                  <a16:creationId xmlns:a16="http://schemas.microsoft.com/office/drawing/2014/main" id="{093D513E-1C67-C44B-A627-9797BB7C0157}"/>
                </a:ext>
              </a:extLst>
            </p:cNvPr>
            <p:cNvCxnSpPr/>
            <p:nvPr/>
          </p:nvCxnSpPr>
          <p:spPr>
            <a:xfrm flipV="1">
              <a:off x="3872078" y="2094477"/>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4532AF5E-827F-CA45-8E64-3DEADB342FB0}"/>
                </a:ext>
              </a:extLst>
            </p:cNvPr>
            <p:cNvCxnSpPr/>
            <p:nvPr/>
          </p:nvCxnSpPr>
          <p:spPr>
            <a:xfrm flipH="1" flipV="1">
              <a:off x="3384956" y="2170043"/>
              <a:ext cx="227632"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1954B2D0-CD81-A540-9659-7C1D148CA27C}"/>
                </a:ext>
              </a:extLst>
            </p:cNvPr>
            <p:cNvCxnSpPr/>
            <p:nvPr/>
          </p:nvCxnSpPr>
          <p:spPr>
            <a:xfrm flipV="1">
              <a:off x="4223473" y="2183955"/>
              <a:ext cx="147247" cy="2464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184B6B13-7AE1-F240-8765-8C9BBE41BE90}"/>
                </a:ext>
              </a:extLst>
            </p:cNvPr>
            <p:cNvCxnSpPr/>
            <p:nvPr/>
          </p:nvCxnSpPr>
          <p:spPr>
            <a:xfrm rot="5400000" flipV="1">
              <a:off x="4446624" y="2559775"/>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0D6A661A-D63D-7348-BF34-A345535D513A}"/>
                </a:ext>
              </a:extLst>
            </p:cNvPr>
            <p:cNvCxnSpPr/>
            <p:nvPr/>
          </p:nvCxnSpPr>
          <p:spPr>
            <a:xfrm>
              <a:off x="4239077" y="2979922"/>
              <a:ext cx="200364" cy="21470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70E97C85-01C6-DA4D-A7B4-8EECB65B3775}"/>
                </a:ext>
              </a:extLst>
            </p:cNvPr>
            <p:cNvCxnSpPr/>
            <p:nvPr/>
          </p:nvCxnSpPr>
          <p:spPr>
            <a:xfrm flipH="1">
              <a:off x="3181922" y="2705839"/>
              <a:ext cx="316850" cy="1107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02325AB-ABF5-2D4C-AE56-17B3B34AD34C}"/>
                </a:ext>
              </a:extLst>
            </p:cNvPr>
            <p:cNvCxnSpPr/>
            <p:nvPr/>
          </p:nvCxnSpPr>
          <p:spPr>
            <a:xfrm>
              <a:off x="3897367" y="2989319"/>
              <a:ext cx="4597"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890B21A-A100-A542-9AE8-E6739AFFF3C9}"/>
                </a:ext>
              </a:extLst>
            </p:cNvPr>
            <p:cNvCxnSpPr/>
            <p:nvPr/>
          </p:nvCxnSpPr>
          <p:spPr>
            <a:xfrm flipH="1">
              <a:off x="3395606" y="2993050"/>
              <a:ext cx="199528" cy="23196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B75FDAFA-9DB6-904F-B145-A99A107E22B4}"/>
                </a:ext>
              </a:extLst>
            </p:cNvPr>
            <p:cNvSpPr/>
            <p:nvPr/>
          </p:nvSpPr>
          <p:spPr>
            <a:xfrm>
              <a:off x="3734749" y="2589831"/>
              <a:ext cx="377570" cy="233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dirty="0">
                  <a:solidFill>
                    <a:schemeClr val="tx1"/>
                  </a:solidFill>
                </a:rPr>
                <a:t>Data</a:t>
              </a:r>
            </a:p>
          </p:txBody>
        </p:sp>
      </p:grpSp>
      <p:sp>
        <p:nvSpPr>
          <p:cNvPr id="13" name="Oval 12">
            <a:extLst>
              <a:ext uri="{FF2B5EF4-FFF2-40B4-BE49-F238E27FC236}">
                <a16:creationId xmlns:a16="http://schemas.microsoft.com/office/drawing/2014/main" id="{C8F8B34D-3B8D-654C-BF34-798D137EB16F}"/>
              </a:ext>
            </a:extLst>
          </p:cNvPr>
          <p:cNvSpPr/>
          <p:nvPr/>
        </p:nvSpPr>
        <p:spPr>
          <a:xfrm>
            <a:off x="936832" y="3035373"/>
            <a:ext cx="243840" cy="2385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a:t>
            </a:r>
            <a:endParaRPr lang="en-US" sz="2824" dirty="0">
              <a:solidFill>
                <a:schemeClr val="tx1"/>
              </a:solidFill>
            </a:endParaRPr>
          </a:p>
        </p:txBody>
      </p:sp>
      <p:sp>
        <p:nvSpPr>
          <p:cNvPr id="14" name="TextBox 13">
            <a:extLst>
              <a:ext uri="{FF2B5EF4-FFF2-40B4-BE49-F238E27FC236}">
                <a16:creationId xmlns:a16="http://schemas.microsoft.com/office/drawing/2014/main" id="{F5E95E44-521D-9843-89F9-0330476806B8}"/>
              </a:ext>
            </a:extLst>
          </p:cNvPr>
          <p:cNvSpPr txBox="1"/>
          <p:nvPr/>
        </p:nvSpPr>
        <p:spPr>
          <a:xfrm>
            <a:off x="1185997" y="2926369"/>
            <a:ext cx="2777408" cy="1077026"/>
          </a:xfrm>
          <a:prstGeom prst="rect">
            <a:avLst/>
          </a:prstGeom>
          <a:noFill/>
        </p:spPr>
        <p:txBody>
          <a:bodyPr wrap="square" rtlCol="0">
            <a:spAutoFit/>
          </a:bodyPr>
          <a:lstStyle/>
          <a:p>
            <a:r>
              <a:rPr lang="en-US" sz="2133" b="1" dirty="0">
                <a:solidFill>
                  <a:schemeClr val="bg1"/>
                </a:solidFill>
              </a:rPr>
              <a:t>Move and store your data in the cloud</a:t>
            </a:r>
          </a:p>
        </p:txBody>
      </p:sp>
      <p:grpSp>
        <p:nvGrpSpPr>
          <p:cNvPr id="15" name="Group 14">
            <a:extLst>
              <a:ext uri="{FF2B5EF4-FFF2-40B4-BE49-F238E27FC236}">
                <a16:creationId xmlns:a16="http://schemas.microsoft.com/office/drawing/2014/main" id="{7AE5BB5B-EB60-7249-A8EB-8E1EE222A2D0}"/>
              </a:ext>
            </a:extLst>
          </p:cNvPr>
          <p:cNvGrpSpPr/>
          <p:nvPr/>
        </p:nvGrpSpPr>
        <p:grpSpPr>
          <a:xfrm>
            <a:off x="1634334" y="1078575"/>
            <a:ext cx="6034502" cy="1478300"/>
            <a:chOff x="811534" y="618238"/>
            <a:chExt cx="4525874" cy="1108726"/>
          </a:xfrm>
        </p:grpSpPr>
        <p:sp>
          <p:nvSpPr>
            <p:cNvPr id="16" name="Freeform 15">
              <a:extLst>
                <a:ext uri="{FF2B5EF4-FFF2-40B4-BE49-F238E27FC236}">
                  <a16:creationId xmlns:a16="http://schemas.microsoft.com/office/drawing/2014/main" id="{63733D27-54E4-9C44-9674-F04321FB7433}"/>
                </a:ext>
              </a:extLst>
            </p:cNvPr>
            <p:cNvSpPr/>
            <p:nvPr/>
          </p:nvSpPr>
          <p:spPr>
            <a:xfrm rot="18605195">
              <a:off x="2256076" y="688342"/>
              <a:ext cx="363540" cy="385197"/>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17" name="Freeform 16">
              <a:extLst>
                <a:ext uri="{FF2B5EF4-FFF2-40B4-BE49-F238E27FC236}">
                  <a16:creationId xmlns:a16="http://schemas.microsoft.com/office/drawing/2014/main" id="{8B092FE6-64F8-1D45-AC3C-F88CA18E8DE2}"/>
                </a:ext>
              </a:extLst>
            </p:cNvPr>
            <p:cNvSpPr/>
            <p:nvPr/>
          </p:nvSpPr>
          <p:spPr>
            <a:xfrm rot="19424932">
              <a:off x="811534" y="1119909"/>
              <a:ext cx="1663058" cy="269617"/>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18" name="TextBox 17">
              <a:extLst>
                <a:ext uri="{FF2B5EF4-FFF2-40B4-BE49-F238E27FC236}">
                  <a16:creationId xmlns:a16="http://schemas.microsoft.com/office/drawing/2014/main" id="{A60C6242-6BBC-2448-9E16-639D03E3D594}"/>
                </a:ext>
              </a:extLst>
            </p:cNvPr>
            <p:cNvSpPr txBox="1"/>
            <p:nvPr/>
          </p:nvSpPr>
          <p:spPr>
            <a:xfrm>
              <a:off x="2908569" y="618238"/>
              <a:ext cx="2428839" cy="561597"/>
            </a:xfrm>
            <a:prstGeom prst="rect">
              <a:avLst/>
            </a:prstGeom>
            <a:noFill/>
          </p:spPr>
          <p:txBody>
            <a:bodyPr wrap="square" rtlCol="0">
              <a:spAutoFit/>
            </a:bodyPr>
            <a:lstStyle/>
            <a:p>
              <a:r>
                <a:rPr lang="en-US" sz="2133" b="1" dirty="0">
                  <a:solidFill>
                    <a:schemeClr val="bg1"/>
                  </a:solidFill>
                </a:rPr>
                <a:t>Purpose built data lake architectures</a:t>
              </a:r>
            </a:p>
          </p:txBody>
        </p:sp>
        <p:sp>
          <p:nvSpPr>
            <p:cNvPr id="19" name="Oval 18">
              <a:extLst>
                <a:ext uri="{FF2B5EF4-FFF2-40B4-BE49-F238E27FC236}">
                  <a16:creationId xmlns:a16="http://schemas.microsoft.com/office/drawing/2014/main" id="{18D2905E-62FD-BE44-BF2E-356A03F6CCF9}"/>
                </a:ext>
              </a:extLst>
            </p:cNvPr>
            <p:cNvSpPr/>
            <p:nvPr/>
          </p:nvSpPr>
          <p:spPr>
            <a:xfrm>
              <a:off x="2762081" y="693960"/>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a:t>
              </a:r>
              <a:endParaRPr lang="en-US" sz="2824" dirty="0">
                <a:solidFill>
                  <a:schemeClr val="tx1"/>
                </a:solidFill>
              </a:endParaRPr>
            </a:p>
          </p:txBody>
        </p:sp>
        <p:sp>
          <p:nvSpPr>
            <p:cNvPr id="20" name="Rectangle 19">
              <a:extLst>
                <a:ext uri="{FF2B5EF4-FFF2-40B4-BE49-F238E27FC236}">
                  <a16:creationId xmlns:a16="http://schemas.microsoft.com/office/drawing/2014/main" id="{ECDDB96B-78C9-5749-843A-0A84BE6EC5F8}"/>
                </a:ext>
              </a:extLst>
            </p:cNvPr>
            <p:cNvSpPr/>
            <p:nvPr/>
          </p:nvSpPr>
          <p:spPr>
            <a:xfrm>
              <a:off x="1541626" y="1137642"/>
              <a:ext cx="2548846"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Purpose built analytics</a:t>
              </a:r>
            </a:p>
            <a:p>
              <a:pPr marL="232824" indent="-232824">
                <a:buFont typeface="Wingdings" panose="05000000000000000000" pitchFamily="2" charset="2"/>
                <a:buChar char="ü"/>
              </a:pPr>
              <a:r>
                <a:rPr lang="en-US" sz="1333" dirty="0">
                  <a:solidFill>
                    <a:schemeClr val="bg1"/>
                  </a:solidFill>
                </a:rPr>
                <a:t>Remove undifferentiated heavy lifting</a:t>
              </a:r>
            </a:p>
          </p:txBody>
        </p:sp>
      </p:grpSp>
      <p:sp>
        <p:nvSpPr>
          <p:cNvPr id="21" name="TextBox 20">
            <a:extLst>
              <a:ext uri="{FF2B5EF4-FFF2-40B4-BE49-F238E27FC236}">
                <a16:creationId xmlns:a16="http://schemas.microsoft.com/office/drawing/2014/main" id="{C40BDB10-11C3-A44A-AF0B-CA46D122EA4F}"/>
              </a:ext>
            </a:extLst>
          </p:cNvPr>
          <p:cNvSpPr txBox="1"/>
          <p:nvPr/>
        </p:nvSpPr>
        <p:spPr>
          <a:xfrm>
            <a:off x="4435132" y="5442461"/>
            <a:ext cx="3438152" cy="748795"/>
          </a:xfrm>
          <a:prstGeom prst="rect">
            <a:avLst/>
          </a:prstGeom>
          <a:noFill/>
        </p:spPr>
        <p:txBody>
          <a:bodyPr wrap="square" rtlCol="0">
            <a:spAutoFit/>
          </a:bodyPr>
          <a:lstStyle/>
          <a:p>
            <a:r>
              <a:rPr lang="en-US" sz="2133" b="1" dirty="0">
                <a:solidFill>
                  <a:schemeClr val="bg1"/>
                </a:solidFill>
              </a:rPr>
              <a:t>Turn data to insights</a:t>
            </a:r>
          </a:p>
          <a:p>
            <a:r>
              <a:rPr lang="en-US" sz="2133" b="1" dirty="0">
                <a:solidFill>
                  <a:schemeClr val="bg1"/>
                </a:solidFill>
              </a:rPr>
              <a:t>Innovate with AI/ML</a:t>
            </a:r>
          </a:p>
        </p:txBody>
      </p:sp>
      <p:sp>
        <p:nvSpPr>
          <p:cNvPr id="22" name="Oval 21">
            <a:extLst>
              <a:ext uri="{FF2B5EF4-FFF2-40B4-BE49-F238E27FC236}">
                <a16:creationId xmlns:a16="http://schemas.microsoft.com/office/drawing/2014/main" id="{402FA4E6-A70C-D842-B033-FEC63FDB4F54}"/>
              </a:ext>
            </a:extLst>
          </p:cNvPr>
          <p:cNvSpPr/>
          <p:nvPr/>
        </p:nvSpPr>
        <p:spPr>
          <a:xfrm>
            <a:off x="4189971" y="5542948"/>
            <a:ext cx="243840" cy="2385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5</a:t>
            </a:r>
            <a:endParaRPr lang="en-US" sz="2824" dirty="0">
              <a:solidFill>
                <a:schemeClr val="tx1"/>
              </a:solidFill>
            </a:endParaRPr>
          </a:p>
        </p:txBody>
      </p:sp>
      <p:grpSp>
        <p:nvGrpSpPr>
          <p:cNvPr id="23" name="Group 22">
            <a:extLst>
              <a:ext uri="{FF2B5EF4-FFF2-40B4-BE49-F238E27FC236}">
                <a16:creationId xmlns:a16="http://schemas.microsoft.com/office/drawing/2014/main" id="{BBDBCB90-8A63-2247-98B3-E9F08C7EB2A2}"/>
              </a:ext>
            </a:extLst>
          </p:cNvPr>
          <p:cNvGrpSpPr/>
          <p:nvPr/>
        </p:nvGrpSpPr>
        <p:grpSpPr>
          <a:xfrm>
            <a:off x="1455138" y="3829092"/>
            <a:ext cx="2991565" cy="1491608"/>
            <a:chOff x="1091353" y="2871819"/>
            <a:chExt cx="2243674" cy="1118706"/>
          </a:xfrm>
        </p:grpSpPr>
        <p:sp>
          <p:nvSpPr>
            <p:cNvPr id="24" name="Rectangle 23">
              <a:extLst>
                <a:ext uri="{FF2B5EF4-FFF2-40B4-BE49-F238E27FC236}">
                  <a16:creationId xmlns:a16="http://schemas.microsoft.com/office/drawing/2014/main" id="{FD4CD412-BEF9-4B49-A5E4-9E3C4521555E}"/>
                </a:ext>
              </a:extLst>
            </p:cNvPr>
            <p:cNvSpPr/>
            <p:nvPr/>
          </p:nvSpPr>
          <p:spPr>
            <a:xfrm>
              <a:off x="1752140" y="3169016"/>
              <a:ext cx="1582887" cy="51268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Better experiences</a:t>
              </a:r>
            </a:p>
            <a:p>
              <a:pPr marL="232824" indent="-232824">
                <a:buFont typeface="Wingdings" panose="05000000000000000000" pitchFamily="2" charset="2"/>
                <a:buChar char="ü"/>
              </a:pPr>
              <a:r>
                <a:rPr lang="en-US" sz="1333" dirty="0">
                  <a:solidFill>
                    <a:schemeClr val="bg1"/>
                  </a:solidFill>
                </a:rPr>
                <a:t>Deeper engagement</a:t>
              </a:r>
            </a:p>
            <a:p>
              <a:pPr marL="232824" indent="-232824">
                <a:buFont typeface="Wingdings" panose="05000000000000000000" pitchFamily="2" charset="2"/>
                <a:buChar char="ü"/>
              </a:pPr>
              <a:r>
                <a:rPr lang="en-US" sz="1333" dirty="0">
                  <a:solidFill>
                    <a:schemeClr val="bg1"/>
                  </a:solidFill>
                </a:rPr>
                <a:t>Efficient processes</a:t>
              </a:r>
            </a:p>
          </p:txBody>
        </p:sp>
        <p:sp>
          <p:nvSpPr>
            <p:cNvPr id="25" name="Freeform 24">
              <a:extLst>
                <a:ext uri="{FF2B5EF4-FFF2-40B4-BE49-F238E27FC236}">
                  <a16:creationId xmlns:a16="http://schemas.microsoft.com/office/drawing/2014/main" id="{32123FB2-D3D0-A745-ADE4-8F59D1E420A3}"/>
                </a:ext>
              </a:extLst>
            </p:cNvPr>
            <p:cNvSpPr/>
            <p:nvPr/>
          </p:nvSpPr>
          <p:spPr>
            <a:xfrm rot="12854941">
              <a:off x="1091353" y="3599722"/>
              <a:ext cx="1997950" cy="390803"/>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26" name="Freeform 25">
              <a:extLst>
                <a:ext uri="{FF2B5EF4-FFF2-40B4-BE49-F238E27FC236}">
                  <a16:creationId xmlns:a16="http://schemas.microsoft.com/office/drawing/2014/main" id="{EFB26545-C08B-694F-9189-B2DD156D7C4C}"/>
                </a:ext>
              </a:extLst>
            </p:cNvPr>
            <p:cNvSpPr/>
            <p:nvPr/>
          </p:nvSpPr>
          <p:spPr>
            <a:xfrm rot="13756819">
              <a:off x="1267516" y="2872290"/>
              <a:ext cx="234038" cy="233095"/>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grpSp>
      <p:grpSp>
        <p:nvGrpSpPr>
          <p:cNvPr id="27" name="Group 26">
            <a:extLst>
              <a:ext uri="{FF2B5EF4-FFF2-40B4-BE49-F238E27FC236}">
                <a16:creationId xmlns:a16="http://schemas.microsoft.com/office/drawing/2014/main" id="{AB816161-C161-4048-ADB9-AF8A828AB2AD}"/>
              </a:ext>
            </a:extLst>
          </p:cNvPr>
          <p:cNvGrpSpPr/>
          <p:nvPr/>
        </p:nvGrpSpPr>
        <p:grpSpPr>
          <a:xfrm>
            <a:off x="7347041" y="3554064"/>
            <a:ext cx="3486928" cy="748795"/>
            <a:chOff x="5510281" y="2743177"/>
            <a:chExt cx="2615196" cy="561595"/>
          </a:xfrm>
        </p:grpSpPr>
        <p:sp>
          <p:nvSpPr>
            <p:cNvPr id="28" name="TextBox 27">
              <a:extLst>
                <a:ext uri="{FF2B5EF4-FFF2-40B4-BE49-F238E27FC236}">
                  <a16:creationId xmlns:a16="http://schemas.microsoft.com/office/drawing/2014/main" id="{61E874ED-B361-BA43-98C0-94F7166DBA69}"/>
                </a:ext>
              </a:extLst>
            </p:cNvPr>
            <p:cNvSpPr txBox="1"/>
            <p:nvPr/>
          </p:nvSpPr>
          <p:spPr>
            <a:xfrm>
              <a:off x="5683056" y="2743177"/>
              <a:ext cx="2442421" cy="561595"/>
            </a:xfrm>
            <a:prstGeom prst="rect">
              <a:avLst/>
            </a:prstGeom>
            <a:noFill/>
          </p:spPr>
          <p:txBody>
            <a:bodyPr wrap="square" rtlCol="0">
              <a:spAutoFit/>
            </a:bodyPr>
            <a:lstStyle/>
            <a:p>
              <a:r>
                <a:rPr lang="en-US" sz="2133" b="1" dirty="0">
                  <a:solidFill>
                    <a:schemeClr val="bg1"/>
                  </a:solidFill>
                </a:rPr>
                <a:t>Build </a:t>
              </a:r>
              <a:br>
                <a:rPr lang="en-US" sz="2133" b="1" dirty="0">
                  <a:solidFill>
                    <a:schemeClr val="bg1"/>
                  </a:solidFill>
                </a:rPr>
              </a:br>
              <a:r>
                <a:rPr lang="en-US" sz="2133" b="1" dirty="0">
                  <a:solidFill>
                    <a:schemeClr val="bg1"/>
                  </a:solidFill>
                </a:rPr>
                <a:t>data-driven apps</a:t>
              </a:r>
            </a:p>
          </p:txBody>
        </p:sp>
        <p:sp>
          <p:nvSpPr>
            <p:cNvPr id="29" name="Oval 28">
              <a:extLst>
                <a:ext uri="{FF2B5EF4-FFF2-40B4-BE49-F238E27FC236}">
                  <a16:creationId xmlns:a16="http://schemas.microsoft.com/office/drawing/2014/main" id="{E63D0C1E-3713-0D44-A741-76CF7AD6A14F}"/>
                </a:ext>
              </a:extLst>
            </p:cNvPr>
            <p:cNvSpPr/>
            <p:nvPr/>
          </p:nvSpPr>
          <p:spPr>
            <a:xfrm>
              <a:off x="5510281" y="2823462"/>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4</a:t>
              </a:r>
              <a:endParaRPr lang="en-US" sz="2824" dirty="0">
                <a:solidFill>
                  <a:schemeClr val="tx1"/>
                </a:solidFill>
              </a:endParaRPr>
            </a:p>
          </p:txBody>
        </p:sp>
      </p:grpSp>
      <p:grpSp>
        <p:nvGrpSpPr>
          <p:cNvPr id="30" name="Group 29">
            <a:extLst>
              <a:ext uri="{FF2B5EF4-FFF2-40B4-BE49-F238E27FC236}">
                <a16:creationId xmlns:a16="http://schemas.microsoft.com/office/drawing/2014/main" id="{38550E9C-FEBB-C945-B913-CBCD9B07AA00}"/>
              </a:ext>
            </a:extLst>
          </p:cNvPr>
          <p:cNvGrpSpPr/>
          <p:nvPr/>
        </p:nvGrpSpPr>
        <p:grpSpPr>
          <a:xfrm>
            <a:off x="9298926" y="2347525"/>
            <a:ext cx="3257832" cy="748795"/>
            <a:chOff x="6974194" y="1760641"/>
            <a:chExt cx="2443374" cy="561595"/>
          </a:xfrm>
        </p:grpSpPr>
        <p:sp>
          <p:nvSpPr>
            <p:cNvPr id="31" name="TextBox 30">
              <a:extLst>
                <a:ext uri="{FF2B5EF4-FFF2-40B4-BE49-F238E27FC236}">
                  <a16:creationId xmlns:a16="http://schemas.microsoft.com/office/drawing/2014/main" id="{78989403-F7E5-4F4B-90C2-24449CC3ED44}"/>
                </a:ext>
              </a:extLst>
            </p:cNvPr>
            <p:cNvSpPr txBox="1"/>
            <p:nvPr/>
          </p:nvSpPr>
          <p:spPr>
            <a:xfrm>
              <a:off x="7133792" y="1760641"/>
              <a:ext cx="2283776" cy="561595"/>
            </a:xfrm>
            <a:prstGeom prst="rect">
              <a:avLst/>
            </a:prstGeom>
            <a:noFill/>
          </p:spPr>
          <p:txBody>
            <a:bodyPr wrap="square" rtlCol="0">
              <a:spAutoFit/>
            </a:bodyPr>
            <a:lstStyle/>
            <a:p>
              <a:r>
                <a:rPr lang="en-US" sz="2133" b="1" dirty="0">
                  <a:solidFill>
                    <a:schemeClr val="bg1"/>
                  </a:solidFill>
                </a:rPr>
                <a:t>Modernize your </a:t>
              </a:r>
              <a:br>
                <a:rPr lang="en-US" sz="2133" b="1" dirty="0">
                  <a:solidFill>
                    <a:schemeClr val="bg1"/>
                  </a:solidFill>
                </a:rPr>
              </a:br>
              <a:r>
                <a:rPr lang="en-US" sz="2133" b="1" dirty="0">
                  <a:solidFill>
                    <a:schemeClr val="bg1"/>
                  </a:solidFill>
                </a:rPr>
                <a:t>data warehouse</a:t>
              </a:r>
            </a:p>
          </p:txBody>
        </p:sp>
        <p:sp>
          <p:nvSpPr>
            <p:cNvPr id="32" name="Oval 31">
              <a:extLst>
                <a:ext uri="{FF2B5EF4-FFF2-40B4-BE49-F238E27FC236}">
                  <a16:creationId xmlns:a16="http://schemas.microsoft.com/office/drawing/2014/main" id="{719A81EC-5933-504C-AA0B-E08BEDE45CB9}"/>
                </a:ext>
              </a:extLst>
            </p:cNvPr>
            <p:cNvSpPr/>
            <p:nvPr/>
          </p:nvSpPr>
          <p:spPr>
            <a:xfrm>
              <a:off x="6974194" y="1862528"/>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a:t>
              </a:r>
              <a:endParaRPr lang="en-US" sz="2824" dirty="0">
                <a:solidFill>
                  <a:schemeClr val="tx1"/>
                </a:solidFill>
              </a:endParaRPr>
            </a:p>
          </p:txBody>
        </p:sp>
      </p:grpSp>
      <p:grpSp>
        <p:nvGrpSpPr>
          <p:cNvPr id="33" name="Group 32">
            <a:extLst>
              <a:ext uri="{FF2B5EF4-FFF2-40B4-BE49-F238E27FC236}">
                <a16:creationId xmlns:a16="http://schemas.microsoft.com/office/drawing/2014/main" id="{7E239424-65B8-6143-A788-B2E1F3465DE8}"/>
              </a:ext>
            </a:extLst>
          </p:cNvPr>
          <p:cNvGrpSpPr/>
          <p:nvPr/>
        </p:nvGrpSpPr>
        <p:grpSpPr>
          <a:xfrm>
            <a:off x="7785090" y="1568360"/>
            <a:ext cx="2983943" cy="1823709"/>
            <a:chOff x="5838817" y="1176269"/>
            <a:chExt cx="2237957" cy="1367782"/>
          </a:xfrm>
        </p:grpSpPr>
        <p:sp>
          <p:nvSpPr>
            <p:cNvPr id="34" name="Freeform 33">
              <a:extLst>
                <a:ext uri="{FF2B5EF4-FFF2-40B4-BE49-F238E27FC236}">
                  <a16:creationId xmlns:a16="http://schemas.microsoft.com/office/drawing/2014/main" id="{5BED972A-6F80-604D-8C2A-946F788B5F1E}"/>
                </a:ext>
              </a:extLst>
            </p:cNvPr>
            <p:cNvSpPr/>
            <p:nvPr/>
          </p:nvSpPr>
          <p:spPr>
            <a:xfrm rot="3235572">
              <a:off x="5286281" y="1728805"/>
              <a:ext cx="1329265" cy="224193"/>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35" name="Freeform 34">
              <a:extLst>
                <a:ext uri="{FF2B5EF4-FFF2-40B4-BE49-F238E27FC236}">
                  <a16:creationId xmlns:a16="http://schemas.microsoft.com/office/drawing/2014/main" id="{BB2C1D81-F3B3-6E45-B637-C4296374F199}"/>
                </a:ext>
              </a:extLst>
            </p:cNvPr>
            <p:cNvSpPr/>
            <p:nvPr/>
          </p:nvSpPr>
          <p:spPr>
            <a:xfrm rot="2922553">
              <a:off x="6106506" y="2237820"/>
              <a:ext cx="306828" cy="305634"/>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36" name="Rectangle 35">
              <a:extLst>
                <a:ext uri="{FF2B5EF4-FFF2-40B4-BE49-F238E27FC236}">
                  <a16:creationId xmlns:a16="http://schemas.microsoft.com/office/drawing/2014/main" id="{C541C662-CA47-F042-8647-9BFA723438BB}"/>
                </a:ext>
              </a:extLst>
            </p:cNvPr>
            <p:cNvSpPr/>
            <p:nvPr/>
          </p:nvSpPr>
          <p:spPr>
            <a:xfrm>
              <a:off x="5937441" y="1233287"/>
              <a:ext cx="2139333"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Agility</a:t>
              </a:r>
            </a:p>
            <a:p>
              <a:pPr marL="232824" indent="-232824">
                <a:buFont typeface="Wingdings" panose="05000000000000000000" pitchFamily="2" charset="2"/>
                <a:buChar char="ü"/>
              </a:pPr>
              <a:r>
                <a:rPr lang="en-US" sz="1333" dirty="0">
                  <a:solidFill>
                    <a:schemeClr val="bg1"/>
                  </a:solidFill>
                </a:rPr>
                <a:t>Global distribution</a:t>
              </a:r>
            </a:p>
            <a:p>
              <a:pPr marL="232824" indent="-232824">
                <a:buFont typeface="Wingdings" panose="05000000000000000000" pitchFamily="2" charset="2"/>
                <a:buChar char="ü"/>
              </a:pPr>
              <a:r>
                <a:rPr lang="en-US" sz="1333" dirty="0">
                  <a:solidFill>
                    <a:schemeClr val="bg1"/>
                  </a:solidFill>
                </a:rPr>
                <a:t>Performance at scale</a:t>
              </a:r>
            </a:p>
          </p:txBody>
        </p:sp>
      </p:grpSp>
      <p:grpSp>
        <p:nvGrpSpPr>
          <p:cNvPr id="37" name="Group 36">
            <a:extLst>
              <a:ext uri="{FF2B5EF4-FFF2-40B4-BE49-F238E27FC236}">
                <a16:creationId xmlns:a16="http://schemas.microsoft.com/office/drawing/2014/main" id="{02F5E57A-3776-7D4A-8B96-572627453466}"/>
              </a:ext>
            </a:extLst>
          </p:cNvPr>
          <p:cNvGrpSpPr/>
          <p:nvPr/>
        </p:nvGrpSpPr>
        <p:grpSpPr>
          <a:xfrm>
            <a:off x="7387942" y="1035966"/>
            <a:ext cx="4490158" cy="1210358"/>
            <a:chOff x="5540956" y="776974"/>
            <a:chExt cx="3367618" cy="907769"/>
          </a:xfrm>
        </p:grpSpPr>
        <p:sp>
          <p:nvSpPr>
            <p:cNvPr id="38" name="Freeform 37">
              <a:extLst>
                <a:ext uri="{FF2B5EF4-FFF2-40B4-BE49-F238E27FC236}">
                  <a16:creationId xmlns:a16="http://schemas.microsoft.com/office/drawing/2014/main" id="{73B31D26-D159-7344-B368-3D6C5587B157}"/>
                </a:ext>
              </a:extLst>
            </p:cNvPr>
            <p:cNvSpPr/>
            <p:nvPr/>
          </p:nvSpPr>
          <p:spPr>
            <a:xfrm rot="942161">
              <a:off x="5540956" y="1105831"/>
              <a:ext cx="2040852" cy="189407"/>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39" name="Freeform 38">
              <a:extLst>
                <a:ext uri="{FF2B5EF4-FFF2-40B4-BE49-F238E27FC236}">
                  <a16:creationId xmlns:a16="http://schemas.microsoft.com/office/drawing/2014/main" id="{28BCECE0-64AF-694D-AC18-171D98772BB4}"/>
                </a:ext>
              </a:extLst>
            </p:cNvPr>
            <p:cNvSpPr/>
            <p:nvPr/>
          </p:nvSpPr>
          <p:spPr>
            <a:xfrm rot="424976">
              <a:off x="7395528" y="1419069"/>
              <a:ext cx="257754" cy="265674"/>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40" name="Rectangle 39">
              <a:extLst>
                <a:ext uri="{FF2B5EF4-FFF2-40B4-BE49-F238E27FC236}">
                  <a16:creationId xmlns:a16="http://schemas.microsoft.com/office/drawing/2014/main" id="{A69D4659-EAC5-A34D-960C-3DD4D20CFF35}"/>
                </a:ext>
              </a:extLst>
            </p:cNvPr>
            <p:cNvSpPr/>
            <p:nvPr/>
          </p:nvSpPr>
          <p:spPr>
            <a:xfrm>
              <a:off x="7037306" y="776974"/>
              <a:ext cx="1871268"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Increase scale</a:t>
              </a:r>
            </a:p>
            <a:p>
              <a:pPr marL="232824" indent="-232824">
                <a:buFont typeface="Wingdings" panose="05000000000000000000" pitchFamily="2" charset="2"/>
                <a:buChar char="ü"/>
              </a:pPr>
              <a:r>
                <a:rPr lang="en-US" sz="1333" dirty="0">
                  <a:solidFill>
                    <a:schemeClr val="bg1"/>
                  </a:solidFill>
                </a:rPr>
                <a:t>Improve performance</a:t>
              </a:r>
            </a:p>
            <a:p>
              <a:pPr marL="232824" indent="-232824">
                <a:buFont typeface="Wingdings" panose="05000000000000000000" pitchFamily="2" charset="2"/>
                <a:buChar char="ü"/>
              </a:pPr>
              <a:r>
                <a:rPr lang="en-US" sz="1333" dirty="0">
                  <a:solidFill>
                    <a:schemeClr val="bg1"/>
                  </a:solidFill>
                </a:rPr>
                <a:t>Lower cost</a:t>
              </a:r>
            </a:p>
          </p:txBody>
        </p:sp>
      </p:grpSp>
      <p:grpSp>
        <p:nvGrpSpPr>
          <p:cNvPr id="41" name="Group 40">
            <a:extLst>
              <a:ext uri="{FF2B5EF4-FFF2-40B4-BE49-F238E27FC236}">
                <a16:creationId xmlns:a16="http://schemas.microsoft.com/office/drawing/2014/main" id="{B56BFCF0-7870-9D4B-8042-7167E87DD16F}"/>
              </a:ext>
            </a:extLst>
          </p:cNvPr>
          <p:cNvGrpSpPr/>
          <p:nvPr/>
        </p:nvGrpSpPr>
        <p:grpSpPr>
          <a:xfrm>
            <a:off x="7357503" y="3070069"/>
            <a:ext cx="3573368" cy="2895518"/>
            <a:chOff x="5518127" y="2302551"/>
            <a:chExt cx="2680026" cy="2171639"/>
          </a:xfrm>
        </p:grpSpPr>
        <p:sp>
          <p:nvSpPr>
            <p:cNvPr id="42" name="Freeform 41">
              <a:extLst>
                <a:ext uri="{FF2B5EF4-FFF2-40B4-BE49-F238E27FC236}">
                  <a16:creationId xmlns:a16="http://schemas.microsoft.com/office/drawing/2014/main" id="{CEAF8CD9-AF76-2E45-B2BA-002B5712DFD2}"/>
                </a:ext>
              </a:extLst>
            </p:cNvPr>
            <p:cNvSpPr/>
            <p:nvPr/>
          </p:nvSpPr>
          <p:spPr>
            <a:xfrm rot="7946239">
              <a:off x="5460714" y="3663079"/>
              <a:ext cx="906567" cy="101684"/>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43" name="Freeform 42">
              <a:extLst>
                <a:ext uri="{FF2B5EF4-FFF2-40B4-BE49-F238E27FC236}">
                  <a16:creationId xmlns:a16="http://schemas.microsoft.com/office/drawing/2014/main" id="{4CFA82FF-73E9-0F48-8922-068F9DAE5812}"/>
                </a:ext>
              </a:extLst>
            </p:cNvPr>
            <p:cNvSpPr/>
            <p:nvPr/>
          </p:nvSpPr>
          <p:spPr>
            <a:xfrm rot="6535737">
              <a:off x="5517864" y="3828864"/>
              <a:ext cx="321627" cy="321101"/>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44" name="Freeform 43">
              <a:extLst>
                <a:ext uri="{FF2B5EF4-FFF2-40B4-BE49-F238E27FC236}">
                  <a16:creationId xmlns:a16="http://schemas.microsoft.com/office/drawing/2014/main" id="{9E5FAE27-EC6C-E147-869D-0A51782FF736}"/>
                </a:ext>
              </a:extLst>
            </p:cNvPr>
            <p:cNvSpPr/>
            <p:nvPr/>
          </p:nvSpPr>
          <p:spPr>
            <a:xfrm rot="6393458">
              <a:off x="6973036" y="3057067"/>
              <a:ext cx="1979634" cy="470601"/>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45" name="Freeform 44">
              <a:extLst>
                <a:ext uri="{FF2B5EF4-FFF2-40B4-BE49-F238E27FC236}">
                  <a16:creationId xmlns:a16="http://schemas.microsoft.com/office/drawing/2014/main" id="{2BD562C5-08BF-7449-B07A-A4A48C5B832D}"/>
                </a:ext>
              </a:extLst>
            </p:cNvPr>
            <p:cNvSpPr/>
            <p:nvPr/>
          </p:nvSpPr>
          <p:spPr>
            <a:xfrm rot="8594057">
              <a:off x="5862667" y="4208516"/>
              <a:ext cx="257754" cy="265674"/>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46" name="Freeform 45">
              <a:extLst>
                <a:ext uri="{FF2B5EF4-FFF2-40B4-BE49-F238E27FC236}">
                  <a16:creationId xmlns:a16="http://schemas.microsoft.com/office/drawing/2014/main" id="{B1AB8F85-61CC-C943-B35B-FDBA96D1C7A1}"/>
                </a:ext>
              </a:extLst>
            </p:cNvPr>
            <p:cNvSpPr/>
            <p:nvPr/>
          </p:nvSpPr>
          <p:spPr>
            <a:xfrm>
              <a:off x="6015913" y="4162256"/>
              <a:ext cx="1454996" cy="173867"/>
            </a:xfrm>
            <a:custGeom>
              <a:avLst/>
              <a:gdLst>
                <a:gd name="connsiteX0" fmla="*/ 1037230 w 1037230"/>
                <a:gd name="connsiteY0" fmla="*/ 0 h 173867"/>
                <a:gd name="connsiteX1" fmla="*/ 784747 w 1037230"/>
                <a:gd name="connsiteY1" fmla="*/ 102358 h 173867"/>
                <a:gd name="connsiteX2" fmla="*/ 388962 w 1037230"/>
                <a:gd name="connsiteY2" fmla="*/ 170597 h 173867"/>
                <a:gd name="connsiteX3" fmla="*/ 0 w 1037230"/>
                <a:gd name="connsiteY3" fmla="*/ 163773 h 173867"/>
                <a:gd name="connsiteX4" fmla="*/ 0 w 1037230"/>
                <a:gd name="connsiteY4" fmla="*/ 163773 h 173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30" h="173867">
                  <a:moveTo>
                    <a:pt x="1037230" y="0"/>
                  </a:moveTo>
                  <a:cubicBezTo>
                    <a:pt x="965011" y="36962"/>
                    <a:pt x="892792" y="73925"/>
                    <a:pt x="784747" y="102358"/>
                  </a:cubicBezTo>
                  <a:cubicBezTo>
                    <a:pt x="676702" y="130791"/>
                    <a:pt x="519753" y="160361"/>
                    <a:pt x="388962" y="170597"/>
                  </a:cubicBezTo>
                  <a:cubicBezTo>
                    <a:pt x="258171" y="180833"/>
                    <a:pt x="0" y="163773"/>
                    <a:pt x="0" y="163773"/>
                  </a:cubicBezTo>
                  <a:lnTo>
                    <a:pt x="0" y="163773"/>
                  </a:lnTo>
                </a:path>
              </a:pathLst>
            </a:custGeom>
            <a:noFill/>
            <a:ln w="28575" cap="rnd">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24" dirty="0">
                <a:solidFill>
                  <a:schemeClr val="bg1"/>
                </a:solidFill>
              </a:endParaRPr>
            </a:p>
          </p:txBody>
        </p:sp>
        <p:sp>
          <p:nvSpPr>
            <p:cNvPr id="47" name="Rectangle 46">
              <a:extLst>
                <a:ext uri="{FF2B5EF4-FFF2-40B4-BE49-F238E27FC236}">
                  <a16:creationId xmlns:a16="http://schemas.microsoft.com/office/drawing/2014/main" id="{62C8D3A5-E6AC-C646-8954-93C275D78290}"/>
                </a:ext>
              </a:extLst>
            </p:cNvPr>
            <p:cNvSpPr/>
            <p:nvPr/>
          </p:nvSpPr>
          <p:spPr>
            <a:xfrm>
              <a:off x="5810992" y="3602825"/>
              <a:ext cx="1873381" cy="589322"/>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4" indent="-232824">
                <a:buFont typeface="Wingdings" panose="05000000000000000000" pitchFamily="2" charset="2"/>
                <a:buChar char="ü"/>
              </a:pPr>
              <a:r>
                <a:rPr lang="en-US" sz="1333" dirty="0">
                  <a:solidFill>
                    <a:schemeClr val="bg1"/>
                  </a:solidFill>
                </a:rPr>
                <a:t>Better and faster insights</a:t>
              </a:r>
            </a:p>
            <a:p>
              <a:pPr marL="232824" indent="-232824">
                <a:buFont typeface="Wingdings" panose="05000000000000000000" pitchFamily="2" charset="2"/>
                <a:buChar char="ü"/>
              </a:pPr>
              <a:r>
                <a:rPr lang="en-US" sz="1333" dirty="0">
                  <a:solidFill>
                    <a:schemeClr val="bg1"/>
                  </a:solidFill>
                </a:rPr>
                <a:t>Broader access to analytics</a:t>
              </a:r>
            </a:p>
          </p:txBody>
        </p:sp>
      </p:grpSp>
      <p:sp>
        <p:nvSpPr>
          <p:cNvPr id="48" name="Title 1">
            <a:extLst>
              <a:ext uri="{FF2B5EF4-FFF2-40B4-BE49-F238E27FC236}">
                <a16:creationId xmlns:a16="http://schemas.microsoft.com/office/drawing/2014/main" id="{DEBAC1CE-AD53-A943-9B78-75DA21C3809D}"/>
              </a:ext>
            </a:extLst>
          </p:cNvPr>
          <p:cNvSpPr txBox="1">
            <a:spLocks/>
          </p:cNvSpPr>
          <p:nvPr/>
        </p:nvSpPr>
        <p:spPr>
          <a:xfrm>
            <a:off x="432954" y="153459"/>
            <a:ext cx="10507567" cy="727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latin typeface="+mn-lt"/>
              </a:rPr>
              <a:t>How do you build momentum? </a:t>
            </a:r>
            <a:endParaRPr lang="en-US" dirty="0">
              <a:solidFill>
                <a:schemeClr val="bg1"/>
              </a:solidFill>
              <a:latin typeface="+mn-lt"/>
            </a:endParaRPr>
          </a:p>
        </p:txBody>
      </p:sp>
    </p:spTree>
    <p:extLst>
      <p:ext uri="{BB962C8B-B14F-4D97-AF65-F5344CB8AC3E}">
        <p14:creationId xmlns:p14="http://schemas.microsoft.com/office/powerpoint/2010/main" val="420239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8ACD30-BBCF-2E42-B553-D05D07076833}"/>
              </a:ext>
            </a:extLst>
          </p:cNvPr>
          <p:cNvGrpSpPr/>
          <p:nvPr/>
        </p:nvGrpSpPr>
        <p:grpSpPr>
          <a:xfrm>
            <a:off x="4847582" y="2598332"/>
            <a:ext cx="1869149" cy="1558883"/>
            <a:chOff x="3181922" y="2094477"/>
            <a:chExt cx="1401862" cy="1169162"/>
          </a:xfrm>
        </p:grpSpPr>
        <p:sp>
          <p:nvSpPr>
            <p:cNvPr id="3" name="TextBox 2">
              <a:extLst>
                <a:ext uri="{FF2B5EF4-FFF2-40B4-BE49-F238E27FC236}">
                  <a16:creationId xmlns:a16="http://schemas.microsoft.com/office/drawing/2014/main" id="{418592E1-8715-9D40-A427-6E5C1373EDB4}"/>
                </a:ext>
              </a:extLst>
            </p:cNvPr>
            <p:cNvSpPr txBox="1"/>
            <p:nvPr/>
          </p:nvSpPr>
          <p:spPr>
            <a:xfrm>
              <a:off x="3299459" y="2419472"/>
              <a:ext cx="1247746" cy="553998"/>
            </a:xfrm>
            <a:prstGeom prst="rect">
              <a:avLst/>
            </a:prstGeom>
            <a:noFill/>
            <a:ln>
              <a:noFill/>
            </a:ln>
          </p:spPr>
          <p:txBody>
            <a:bodyPr wrap="square" rtlCol="0">
              <a:spAutoFit/>
            </a:bodyPr>
            <a:lstStyle/>
            <a:p>
              <a:pPr algn="ctr"/>
              <a:r>
                <a:rPr lang="en-US" sz="1400" dirty="0">
                  <a:solidFill>
                    <a:schemeClr val="bg1"/>
                  </a:solidFill>
                </a:rPr>
                <a:t>010010010</a:t>
              </a:r>
            </a:p>
            <a:p>
              <a:pPr algn="ctr"/>
              <a:r>
                <a:rPr lang="en-US" sz="1400" dirty="0">
                  <a:solidFill>
                    <a:schemeClr val="bg1"/>
                  </a:solidFill>
                </a:rPr>
                <a:t>01010001</a:t>
              </a:r>
            </a:p>
            <a:p>
              <a:pPr algn="ctr"/>
              <a:r>
                <a:rPr lang="en-US" sz="1400" dirty="0">
                  <a:solidFill>
                    <a:schemeClr val="bg1"/>
                  </a:solidFill>
                </a:rPr>
                <a:t>100010100</a:t>
              </a:r>
            </a:p>
          </p:txBody>
        </p:sp>
        <p:cxnSp>
          <p:nvCxnSpPr>
            <p:cNvPr id="4" name="Straight Arrow Connector 3">
              <a:extLst>
                <a:ext uri="{FF2B5EF4-FFF2-40B4-BE49-F238E27FC236}">
                  <a16:creationId xmlns:a16="http://schemas.microsoft.com/office/drawing/2014/main" id="{8115F13D-2F81-4847-A69C-17920BD3DCA7}"/>
                </a:ext>
              </a:extLst>
            </p:cNvPr>
            <p:cNvCxnSpPr/>
            <p:nvPr/>
          </p:nvCxnSpPr>
          <p:spPr>
            <a:xfrm flipV="1">
              <a:off x="3872078" y="2094477"/>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2843DCB2-DE04-C946-BD1B-417202730C74}"/>
                </a:ext>
              </a:extLst>
            </p:cNvPr>
            <p:cNvCxnSpPr/>
            <p:nvPr/>
          </p:nvCxnSpPr>
          <p:spPr>
            <a:xfrm flipH="1" flipV="1">
              <a:off x="3384956" y="2170043"/>
              <a:ext cx="227632"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38B4DA13-930E-EA48-9EE2-B7BC7E485335}"/>
                </a:ext>
              </a:extLst>
            </p:cNvPr>
            <p:cNvCxnSpPr/>
            <p:nvPr/>
          </p:nvCxnSpPr>
          <p:spPr>
            <a:xfrm flipV="1">
              <a:off x="4223473" y="2183955"/>
              <a:ext cx="147247" cy="2464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0BD8A0BB-AC4D-E84B-A7FD-C5B1D0FC601B}"/>
                </a:ext>
              </a:extLst>
            </p:cNvPr>
            <p:cNvCxnSpPr/>
            <p:nvPr/>
          </p:nvCxnSpPr>
          <p:spPr>
            <a:xfrm rot="5400000" flipV="1">
              <a:off x="4446624" y="2559775"/>
              <a:ext cx="0"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219BF524-623A-844B-A6F8-3D480199445D}"/>
                </a:ext>
              </a:extLst>
            </p:cNvPr>
            <p:cNvCxnSpPr/>
            <p:nvPr/>
          </p:nvCxnSpPr>
          <p:spPr>
            <a:xfrm>
              <a:off x="4239077" y="2979922"/>
              <a:ext cx="200364" cy="21470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C71CDA1-D531-9043-9533-3EBFC03159A4}"/>
                </a:ext>
              </a:extLst>
            </p:cNvPr>
            <p:cNvCxnSpPr/>
            <p:nvPr/>
          </p:nvCxnSpPr>
          <p:spPr>
            <a:xfrm flipH="1">
              <a:off x="3181922" y="2705839"/>
              <a:ext cx="316850" cy="1107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FD76BE3-EDC3-1A41-9B18-8AF938B1F8F2}"/>
                </a:ext>
              </a:extLst>
            </p:cNvPr>
            <p:cNvCxnSpPr/>
            <p:nvPr/>
          </p:nvCxnSpPr>
          <p:spPr>
            <a:xfrm>
              <a:off x="3897367" y="2989319"/>
              <a:ext cx="4597" cy="2743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8190244-993B-B445-A4E2-57D4D7C6FC88}"/>
                </a:ext>
              </a:extLst>
            </p:cNvPr>
            <p:cNvCxnSpPr/>
            <p:nvPr/>
          </p:nvCxnSpPr>
          <p:spPr>
            <a:xfrm flipH="1">
              <a:off x="3395606" y="2993050"/>
              <a:ext cx="199528" cy="23196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12" name="Oval 11">
            <a:extLst>
              <a:ext uri="{FF2B5EF4-FFF2-40B4-BE49-F238E27FC236}">
                <a16:creationId xmlns:a16="http://schemas.microsoft.com/office/drawing/2014/main" id="{18F6B8E9-1BCF-A348-89AF-21421EADE852}"/>
              </a:ext>
            </a:extLst>
          </p:cNvPr>
          <p:cNvSpPr/>
          <p:nvPr/>
        </p:nvSpPr>
        <p:spPr>
          <a:xfrm>
            <a:off x="936835" y="3035373"/>
            <a:ext cx="243840" cy="2385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a:t>
            </a:r>
            <a:endParaRPr lang="en-US" sz="2824" dirty="0">
              <a:solidFill>
                <a:schemeClr val="tx1"/>
              </a:solidFill>
            </a:endParaRPr>
          </a:p>
        </p:txBody>
      </p:sp>
      <p:sp>
        <p:nvSpPr>
          <p:cNvPr id="13" name="TextBox 12">
            <a:extLst>
              <a:ext uri="{FF2B5EF4-FFF2-40B4-BE49-F238E27FC236}">
                <a16:creationId xmlns:a16="http://schemas.microsoft.com/office/drawing/2014/main" id="{E1537275-2741-B943-8316-95D4EE5958D9}"/>
              </a:ext>
            </a:extLst>
          </p:cNvPr>
          <p:cNvSpPr txBox="1"/>
          <p:nvPr/>
        </p:nvSpPr>
        <p:spPr>
          <a:xfrm>
            <a:off x="1186001" y="2926369"/>
            <a:ext cx="2491942" cy="1077026"/>
          </a:xfrm>
          <a:prstGeom prst="rect">
            <a:avLst/>
          </a:prstGeom>
          <a:noFill/>
          <a:ln>
            <a:noFill/>
          </a:ln>
        </p:spPr>
        <p:txBody>
          <a:bodyPr wrap="square" rtlCol="0">
            <a:spAutoFit/>
          </a:bodyPr>
          <a:lstStyle/>
          <a:p>
            <a:r>
              <a:rPr lang="en-US" sz="2133" b="1" dirty="0">
                <a:solidFill>
                  <a:schemeClr val="bg1"/>
                </a:solidFill>
              </a:rPr>
              <a:t>Move and store your data in the cloud</a:t>
            </a:r>
          </a:p>
        </p:txBody>
      </p:sp>
      <p:grpSp>
        <p:nvGrpSpPr>
          <p:cNvPr id="14" name="Group 13">
            <a:extLst>
              <a:ext uri="{FF2B5EF4-FFF2-40B4-BE49-F238E27FC236}">
                <a16:creationId xmlns:a16="http://schemas.microsoft.com/office/drawing/2014/main" id="{DB4D4B5E-92B1-944E-9527-2440BF0D7733}"/>
              </a:ext>
            </a:extLst>
          </p:cNvPr>
          <p:cNvGrpSpPr/>
          <p:nvPr/>
        </p:nvGrpSpPr>
        <p:grpSpPr>
          <a:xfrm>
            <a:off x="1634335" y="1078576"/>
            <a:ext cx="5981224" cy="1028383"/>
            <a:chOff x="811534" y="618238"/>
            <a:chExt cx="4485916" cy="771288"/>
          </a:xfrm>
        </p:grpSpPr>
        <p:sp>
          <p:nvSpPr>
            <p:cNvPr id="15" name="Freeform 14">
              <a:extLst>
                <a:ext uri="{FF2B5EF4-FFF2-40B4-BE49-F238E27FC236}">
                  <a16:creationId xmlns:a16="http://schemas.microsoft.com/office/drawing/2014/main" id="{DCFDABD2-0C81-AA46-BE1D-A066B9DBF3CA}"/>
                </a:ext>
              </a:extLst>
            </p:cNvPr>
            <p:cNvSpPr/>
            <p:nvPr/>
          </p:nvSpPr>
          <p:spPr>
            <a:xfrm rot="18605195">
              <a:off x="2256076" y="688342"/>
              <a:ext cx="363540" cy="385197"/>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16" name="Freeform 15">
              <a:extLst>
                <a:ext uri="{FF2B5EF4-FFF2-40B4-BE49-F238E27FC236}">
                  <a16:creationId xmlns:a16="http://schemas.microsoft.com/office/drawing/2014/main" id="{6F9B258D-865D-E944-9C6F-29C196848B60}"/>
                </a:ext>
              </a:extLst>
            </p:cNvPr>
            <p:cNvSpPr/>
            <p:nvPr/>
          </p:nvSpPr>
          <p:spPr>
            <a:xfrm rot="19424932">
              <a:off x="811534" y="1119909"/>
              <a:ext cx="1663058" cy="269617"/>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dirty="0">
                <a:solidFill>
                  <a:schemeClr val="bg1"/>
                </a:solidFill>
              </a:endParaRPr>
            </a:p>
          </p:txBody>
        </p:sp>
        <p:sp>
          <p:nvSpPr>
            <p:cNvPr id="17" name="TextBox 16">
              <a:extLst>
                <a:ext uri="{FF2B5EF4-FFF2-40B4-BE49-F238E27FC236}">
                  <a16:creationId xmlns:a16="http://schemas.microsoft.com/office/drawing/2014/main" id="{7A721F19-6550-E14E-B892-633C6887D54D}"/>
                </a:ext>
              </a:extLst>
            </p:cNvPr>
            <p:cNvSpPr txBox="1"/>
            <p:nvPr/>
          </p:nvSpPr>
          <p:spPr>
            <a:xfrm>
              <a:off x="2908568" y="618238"/>
              <a:ext cx="2388882" cy="561597"/>
            </a:xfrm>
            <a:prstGeom prst="rect">
              <a:avLst/>
            </a:prstGeom>
            <a:noFill/>
            <a:ln>
              <a:noFill/>
            </a:ln>
          </p:spPr>
          <p:txBody>
            <a:bodyPr wrap="square" rtlCol="0">
              <a:spAutoFit/>
            </a:bodyPr>
            <a:lstStyle/>
            <a:p>
              <a:r>
                <a:rPr lang="en-US" sz="2133" b="1" dirty="0">
                  <a:solidFill>
                    <a:schemeClr val="bg1"/>
                  </a:solidFill>
                </a:rPr>
                <a:t>Purpose built data lake architectures</a:t>
              </a:r>
            </a:p>
          </p:txBody>
        </p:sp>
        <p:sp>
          <p:nvSpPr>
            <p:cNvPr id="18" name="Oval 17">
              <a:extLst>
                <a:ext uri="{FF2B5EF4-FFF2-40B4-BE49-F238E27FC236}">
                  <a16:creationId xmlns:a16="http://schemas.microsoft.com/office/drawing/2014/main" id="{30743007-ACB6-7049-827E-FA8BDB8C5F33}"/>
                </a:ext>
              </a:extLst>
            </p:cNvPr>
            <p:cNvSpPr/>
            <p:nvPr/>
          </p:nvSpPr>
          <p:spPr>
            <a:xfrm>
              <a:off x="2762079" y="693962"/>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a:t>
              </a:r>
              <a:endParaRPr lang="en-US" sz="2824" dirty="0">
                <a:solidFill>
                  <a:schemeClr val="tx1"/>
                </a:solidFill>
              </a:endParaRPr>
            </a:p>
          </p:txBody>
        </p:sp>
      </p:grpSp>
      <p:sp>
        <p:nvSpPr>
          <p:cNvPr id="19" name="TextBox 18">
            <a:extLst>
              <a:ext uri="{FF2B5EF4-FFF2-40B4-BE49-F238E27FC236}">
                <a16:creationId xmlns:a16="http://schemas.microsoft.com/office/drawing/2014/main" id="{EAC4BACD-C72E-BF47-9BD5-68EC316342D2}"/>
              </a:ext>
            </a:extLst>
          </p:cNvPr>
          <p:cNvSpPr txBox="1"/>
          <p:nvPr/>
        </p:nvSpPr>
        <p:spPr>
          <a:xfrm>
            <a:off x="4435132" y="5442461"/>
            <a:ext cx="3438152" cy="748795"/>
          </a:xfrm>
          <a:prstGeom prst="rect">
            <a:avLst/>
          </a:prstGeom>
          <a:noFill/>
          <a:ln>
            <a:noFill/>
          </a:ln>
        </p:spPr>
        <p:txBody>
          <a:bodyPr wrap="square" rtlCol="0">
            <a:spAutoFit/>
          </a:bodyPr>
          <a:lstStyle/>
          <a:p>
            <a:r>
              <a:rPr lang="en-US" sz="2133" b="1" dirty="0">
                <a:solidFill>
                  <a:schemeClr val="bg1"/>
                </a:solidFill>
              </a:rPr>
              <a:t>Turn data to insights</a:t>
            </a:r>
          </a:p>
          <a:p>
            <a:r>
              <a:rPr lang="en-US" sz="2133" b="1" dirty="0">
                <a:solidFill>
                  <a:schemeClr val="bg1"/>
                </a:solidFill>
              </a:rPr>
              <a:t>Innovate with AI/ML</a:t>
            </a:r>
          </a:p>
        </p:txBody>
      </p:sp>
      <p:sp>
        <p:nvSpPr>
          <p:cNvPr id="20" name="Oval 19">
            <a:extLst>
              <a:ext uri="{FF2B5EF4-FFF2-40B4-BE49-F238E27FC236}">
                <a16:creationId xmlns:a16="http://schemas.microsoft.com/office/drawing/2014/main" id="{F383279D-8679-C24D-8164-3F18C42C65A4}"/>
              </a:ext>
            </a:extLst>
          </p:cNvPr>
          <p:cNvSpPr/>
          <p:nvPr/>
        </p:nvSpPr>
        <p:spPr>
          <a:xfrm>
            <a:off x="4189971" y="5542948"/>
            <a:ext cx="243840" cy="2385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5</a:t>
            </a:r>
            <a:endParaRPr lang="en-US" sz="2824" dirty="0">
              <a:solidFill>
                <a:schemeClr val="tx1"/>
              </a:solidFill>
            </a:endParaRPr>
          </a:p>
        </p:txBody>
      </p:sp>
      <p:grpSp>
        <p:nvGrpSpPr>
          <p:cNvPr id="21" name="Group 20">
            <a:extLst>
              <a:ext uri="{FF2B5EF4-FFF2-40B4-BE49-F238E27FC236}">
                <a16:creationId xmlns:a16="http://schemas.microsoft.com/office/drawing/2014/main" id="{56487999-06DD-1D4F-B36C-177BF7EEC27F}"/>
              </a:ext>
            </a:extLst>
          </p:cNvPr>
          <p:cNvGrpSpPr/>
          <p:nvPr/>
        </p:nvGrpSpPr>
        <p:grpSpPr>
          <a:xfrm>
            <a:off x="1455138" y="3829092"/>
            <a:ext cx="2663933" cy="1491608"/>
            <a:chOff x="1091353" y="2871819"/>
            <a:chExt cx="1997950" cy="1118706"/>
          </a:xfrm>
        </p:grpSpPr>
        <p:sp>
          <p:nvSpPr>
            <p:cNvPr id="22" name="Freeform 21">
              <a:extLst>
                <a:ext uri="{FF2B5EF4-FFF2-40B4-BE49-F238E27FC236}">
                  <a16:creationId xmlns:a16="http://schemas.microsoft.com/office/drawing/2014/main" id="{F92FA2C4-E730-7B41-A19A-60457758AA0D}"/>
                </a:ext>
              </a:extLst>
            </p:cNvPr>
            <p:cNvSpPr/>
            <p:nvPr/>
          </p:nvSpPr>
          <p:spPr>
            <a:xfrm rot="12854941">
              <a:off x="1091353" y="3599722"/>
              <a:ext cx="1997950" cy="390803"/>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23" name="Freeform 22">
              <a:extLst>
                <a:ext uri="{FF2B5EF4-FFF2-40B4-BE49-F238E27FC236}">
                  <a16:creationId xmlns:a16="http://schemas.microsoft.com/office/drawing/2014/main" id="{ADCF5DDF-D3FF-A84E-9770-62083CAB6AB6}"/>
                </a:ext>
              </a:extLst>
            </p:cNvPr>
            <p:cNvSpPr/>
            <p:nvPr/>
          </p:nvSpPr>
          <p:spPr>
            <a:xfrm rot="13756819">
              <a:off x="1267516" y="2872290"/>
              <a:ext cx="234038" cy="233095"/>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grpSp>
      <p:grpSp>
        <p:nvGrpSpPr>
          <p:cNvPr id="24" name="Group 23">
            <a:extLst>
              <a:ext uri="{FF2B5EF4-FFF2-40B4-BE49-F238E27FC236}">
                <a16:creationId xmlns:a16="http://schemas.microsoft.com/office/drawing/2014/main" id="{27889521-3EF1-5446-8F35-716288D5425D}"/>
              </a:ext>
            </a:extLst>
          </p:cNvPr>
          <p:cNvGrpSpPr/>
          <p:nvPr/>
        </p:nvGrpSpPr>
        <p:grpSpPr>
          <a:xfrm>
            <a:off x="7347041" y="3554064"/>
            <a:ext cx="3486928" cy="748795"/>
            <a:chOff x="5510281" y="2743177"/>
            <a:chExt cx="2615196" cy="561595"/>
          </a:xfrm>
        </p:grpSpPr>
        <p:sp>
          <p:nvSpPr>
            <p:cNvPr id="25" name="TextBox 24">
              <a:extLst>
                <a:ext uri="{FF2B5EF4-FFF2-40B4-BE49-F238E27FC236}">
                  <a16:creationId xmlns:a16="http://schemas.microsoft.com/office/drawing/2014/main" id="{6EDF0272-ECA9-5648-8764-E3569098D060}"/>
                </a:ext>
              </a:extLst>
            </p:cNvPr>
            <p:cNvSpPr txBox="1"/>
            <p:nvPr/>
          </p:nvSpPr>
          <p:spPr>
            <a:xfrm>
              <a:off x="5683056" y="2743177"/>
              <a:ext cx="2442421" cy="561595"/>
            </a:xfrm>
            <a:prstGeom prst="rect">
              <a:avLst/>
            </a:prstGeom>
            <a:noFill/>
            <a:ln>
              <a:noFill/>
            </a:ln>
          </p:spPr>
          <p:txBody>
            <a:bodyPr wrap="square" rtlCol="0">
              <a:spAutoFit/>
            </a:bodyPr>
            <a:lstStyle/>
            <a:p>
              <a:r>
                <a:rPr lang="en-US" sz="2133" b="1" dirty="0">
                  <a:solidFill>
                    <a:schemeClr val="bg1"/>
                  </a:solidFill>
                </a:rPr>
                <a:t>Build </a:t>
              </a:r>
              <a:br>
                <a:rPr lang="en-US" sz="2133" b="1" dirty="0">
                  <a:solidFill>
                    <a:schemeClr val="bg1"/>
                  </a:solidFill>
                </a:rPr>
              </a:br>
              <a:r>
                <a:rPr lang="en-US" sz="2133" b="1" dirty="0">
                  <a:solidFill>
                    <a:schemeClr val="bg1"/>
                  </a:solidFill>
                </a:rPr>
                <a:t>data-driven apps</a:t>
              </a:r>
            </a:p>
          </p:txBody>
        </p:sp>
        <p:sp>
          <p:nvSpPr>
            <p:cNvPr id="26" name="Oval 25">
              <a:extLst>
                <a:ext uri="{FF2B5EF4-FFF2-40B4-BE49-F238E27FC236}">
                  <a16:creationId xmlns:a16="http://schemas.microsoft.com/office/drawing/2014/main" id="{1C344588-19AD-D344-B2BB-85F4FC95054B}"/>
                </a:ext>
              </a:extLst>
            </p:cNvPr>
            <p:cNvSpPr/>
            <p:nvPr/>
          </p:nvSpPr>
          <p:spPr>
            <a:xfrm>
              <a:off x="5510281" y="2823462"/>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4</a:t>
              </a:r>
              <a:endParaRPr lang="en-US" sz="2824" dirty="0">
                <a:solidFill>
                  <a:schemeClr val="tx1"/>
                </a:solidFill>
              </a:endParaRPr>
            </a:p>
          </p:txBody>
        </p:sp>
      </p:grpSp>
      <p:grpSp>
        <p:nvGrpSpPr>
          <p:cNvPr id="27" name="Group 26">
            <a:extLst>
              <a:ext uri="{FF2B5EF4-FFF2-40B4-BE49-F238E27FC236}">
                <a16:creationId xmlns:a16="http://schemas.microsoft.com/office/drawing/2014/main" id="{40FB2A63-8AC0-2B42-BC97-189B67B85067}"/>
              </a:ext>
            </a:extLst>
          </p:cNvPr>
          <p:cNvGrpSpPr/>
          <p:nvPr/>
        </p:nvGrpSpPr>
        <p:grpSpPr>
          <a:xfrm>
            <a:off x="9298926" y="2347525"/>
            <a:ext cx="3257832" cy="748795"/>
            <a:chOff x="6974194" y="1760641"/>
            <a:chExt cx="2443374" cy="561595"/>
          </a:xfrm>
        </p:grpSpPr>
        <p:sp>
          <p:nvSpPr>
            <p:cNvPr id="28" name="TextBox 27">
              <a:extLst>
                <a:ext uri="{FF2B5EF4-FFF2-40B4-BE49-F238E27FC236}">
                  <a16:creationId xmlns:a16="http://schemas.microsoft.com/office/drawing/2014/main" id="{EB38CB71-2409-984B-906B-91A05EC8F8C4}"/>
                </a:ext>
              </a:extLst>
            </p:cNvPr>
            <p:cNvSpPr txBox="1"/>
            <p:nvPr/>
          </p:nvSpPr>
          <p:spPr>
            <a:xfrm>
              <a:off x="7133792" y="1760641"/>
              <a:ext cx="2283776" cy="561595"/>
            </a:xfrm>
            <a:prstGeom prst="rect">
              <a:avLst/>
            </a:prstGeom>
            <a:noFill/>
            <a:ln>
              <a:noFill/>
            </a:ln>
          </p:spPr>
          <p:txBody>
            <a:bodyPr wrap="square" rtlCol="0">
              <a:spAutoFit/>
            </a:bodyPr>
            <a:lstStyle/>
            <a:p>
              <a:r>
                <a:rPr lang="en-US" sz="2133" b="1" dirty="0">
                  <a:solidFill>
                    <a:schemeClr val="bg1"/>
                  </a:solidFill>
                </a:rPr>
                <a:t>Modernize your </a:t>
              </a:r>
              <a:br>
                <a:rPr lang="en-US" sz="2133" b="1" dirty="0">
                  <a:solidFill>
                    <a:schemeClr val="bg1"/>
                  </a:solidFill>
                </a:rPr>
              </a:br>
              <a:r>
                <a:rPr lang="en-US" sz="2133" b="1" dirty="0">
                  <a:solidFill>
                    <a:schemeClr val="bg1"/>
                  </a:solidFill>
                </a:rPr>
                <a:t>data warehouse</a:t>
              </a:r>
            </a:p>
          </p:txBody>
        </p:sp>
        <p:sp>
          <p:nvSpPr>
            <p:cNvPr id="29" name="Oval 28">
              <a:extLst>
                <a:ext uri="{FF2B5EF4-FFF2-40B4-BE49-F238E27FC236}">
                  <a16:creationId xmlns:a16="http://schemas.microsoft.com/office/drawing/2014/main" id="{45561C38-3015-4049-9DB3-1B492E6854D9}"/>
                </a:ext>
              </a:extLst>
            </p:cNvPr>
            <p:cNvSpPr/>
            <p:nvPr/>
          </p:nvSpPr>
          <p:spPr>
            <a:xfrm>
              <a:off x="6974194" y="1862528"/>
              <a:ext cx="182880" cy="17891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a:t>
              </a:r>
              <a:endParaRPr lang="en-US" sz="2824" dirty="0">
                <a:solidFill>
                  <a:schemeClr val="tx1"/>
                </a:solidFill>
              </a:endParaRPr>
            </a:p>
          </p:txBody>
        </p:sp>
      </p:grpSp>
      <p:grpSp>
        <p:nvGrpSpPr>
          <p:cNvPr id="30" name="Group 29">
            <a:extLst>
              <a:ext uri="{FF2B5EF4-FFF2-40B4-BE49-F238E27FC236}">
                <a16:creationId xmlns:a16="http://schemas.microsoft.com/office/drawing/2014/main" id="{E06365A2-941C-6246-B76B-C14FF0E8327E}"/>
              </a:ext>
            </a:extLst>
          </p:cNvPr>
          <p:cNvGrpSpPr/>
          <p:nvPr/>
        </p:nvGrpSpPr>
        <p:grpSpPr>
          <a:xfrm>
            <a:off x="7785089" y="1568360"/>
            <a:ext cx="765227" cy="1823709"/>
            <a:chOff x="5838817" y="1176269"/>
            <a:chExt cx="573920" cy="1367782"/>
          </a:xfrm>
        </p:grpSpPr>
        <p:sp>
          <p:nvSpPr>
            <p:cNvPr id="31" name="Freeform 30">
              <a:extLst>
                <a:ext uri="{FF2B5EF4-FFF2-40B4-BE49-F238E27FC236}">
                  <a16:creationId xmlns:a16="http://schemas.microsoft.com/office/drawing/2014/main" id="{69DE90A7-24E3-7F41-B22C-D54474ED0CE1}"/>
                </a:ext>
              </a:extLst>
            </p:cNvPr>
            <p:cNvSpPr/>
            <p:nvPr/>
          </p:nvSpPr>
          <p:spPr>
            <a:xfrm rot="3235572">
              <a:off x="5286281" y="1728805"/>
              <a:ext cx="1329265" cy="224193"/>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32" name="Freeform 31">
              <a:extLst>
                <a:ext uri="{FF2B5EF4-FFF2-40B4-BE49-F238E27FC236}">
                  <a16:creationId xmlns:a16="http://schemas.microsoft.com/office/drawing/2014/main" id="{35AA39C6-1A22-134F-829B-F8AF519AB663}"/>
                </a:ext>
              </a:extLst>
            </p:cNvPr>
            <p:cNvSpPr/>
            <p:nvPr/>
          </p:nvSpPr>
          <p:spPr>
            <a:xfrm rot="2922553">
              <a:off x="6106506" y="2237820"/>
              <a:ext cx="306828" cy="305634"/>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grpSp>
      <p:grpSp>
        <p:nvGrpSpPr>
          <p:cNvPr id="33" name="Group 32">
            <a:extLst>
              <a:ext uri="{FF2B5EF4-FFF2-40B4-BE49-F238E27FC236}">
                <a16:creationId xmlns:a16="http://schemas.microsoft.com/office/drawing/2014/main" id="{90703C36-643E-3448-9296-CB197F6500FE}"/>
              </a:ext>
            </a:extLst>
          </p:cNvPr>
          <p:cNvGrpSpPr/>
          <p:nvPr/>
        </p:nvGrpSpPr>
        <p:grpSpPr>
          <a:xfrm>
            <a:off x="7387941" y="1474442"/>
            <a:ext cx="2816435" cy="771883"/>
            <a:chOff x="5540956" y="1105831"/>
            <a:chExt cx="2112326" cy="578912"/>
          </a:xfrm>
        </p:grpSpPr>
        <p:sp>
          <p:nvSpPr>
            <p:cNvPr id="34" name="Freeform 33">
              <a:extLst>
                <a:ext uri="{FF2B5EF4-FFF2-40B4-BE49-F238E27FC236}">
                  <a16:creationId xmlns:a16="http://schemas.microsoft.com/office/drawing/2014/main" id="{2BA52EB4-D9AF-254F-99FF-18258D519016}"/>
                </a:ext>
              </a:extLst>
            </p:cNvPr>
            <p:cNvSpPr/>
            <p:nvPr/>
          </p:nvSpPr>
          <p:spPr>
            <a:xfrm rot="942161">
              <a:off x="5540956" y="1105831"/>
              <a:ext cx="2040852" cy="189407"/>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dirty="0">
                <a:solidFill>
                  <a:schemeClr val="bg1"/>
                </a:solidFill>
              </a:endParaRPr>
            </a:p>
          </p:txBody>
        </p:sp>
        <p:sp>
          <p:nvSpPr>
            <p:cNvPr id="35" name="Freeform 34">
              <a:extLst>
                <a:ext uri="{FF2B5EF4-FFF2-40B4-BE49-F238E27FC236}">
                  <a16:creationId xmlns:a16="http://schemas.microsoft.com/office/drawing/2014/main" id="{F2722A4E-592D-4F4A-991B-9B0D5389C187}"/>
                </a:ext>
              </a:extLst>
            </p:cNvPr>
            <p:cNvSpPr/>
            <p:nvPr/>
          </p:nvSpPr>
          <p:spPr>
            <a:xfrm rot="424976">
              <a:off x="7395528" y="1419069"/>
              <a:ext cx="257754" cy="265674"/>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grpSp>
      <p:grpSp>
        <p:nvGrpSpPr>
          <p:cNvPr id="36" name="Group 35">
            <a:extLst>
              <a:ext uri="{FF2B5EF4-FFF2-40B4-BE49-F238E27FC236}">
                <a16:creationId xmlns:a16="http://schemas.microsoft.com/office/drawing/2014/main" id="{BED8D523-DF5C-EA4E-8BEA-036DEA99E50B}"/>
              </a:ext>
            </a:extLst>
          </p:cNvPr>
          <p:cNvGrpSpPr/>
          <p:nvPr/>
        </p:nvGrpSpPr>
        <p:grpSpPr>
          <a:xfrm>
            <a:off x="7357503" y="3070069"/>
            <a:ext cx="3573368" cy="2895518"/>
            <a:chOff x="5518127" y="2302551"/>
            <a:chExt cx="2680026" cy="2171639"/>
          </a:xfrm>
        </p:grpSpPr>
        <p:sp>
          <p:nvSpPr>
            <p:cNvPr id="37" name="Freeform 36">
              <a:extLst>
                <a:ext uri="{FF2B5EF4-FFF2-40B4-BE49-F238E27FC236}">
                  <a16:creationId xmlns:a16="http://schemas.microsoft.com/office/drawing/2014/main" id="{6974FC72-B65C-2C4D-8DBF-0DFC89D6FC69}"/>
                </a:ext>
              </a:extLst>
            </p:cNvPr>
            <p:cNvSpPr/>
            <p:nvPr/>
          </p:nvSpPr>
          <p:spPr>
            <a:xfrm rot="7946239">
              <a:off x="5460714" y="3663079"/>
              <a:ext cx="906567" cy="101684"/>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38" name="Freeform 37">
              <a:extLst>
                <a:ext uri="{FF2B5EF4-FFF2-40B4-BE49-F238E27FC236}">
                  <a16:creationId xmlns:a16="http://schemas.microsoft.com/office/drawing/2014/main" id="{9DB91556-267B-284E-AB4C-5DB082574BC6}"/>
                </a:ext>
              </a:extLst>
            </p:cNvPr>
            <p:cNvSpPr/>
            <p:nvPr/>
          </p:nvSpPr>
          <p:spPr>
            <a:xfrm rot="6535737">
              <a:off x="5517864" y="3828864"/>
              <a:ext cx="321627" cy="321101"/>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39" name="Freeform 38">
              <a:extLst>
                <a:ext uri="{FF2B5EF4-FFF2-40B4-BE49-F238E27FC236}">
                  <a16:creationId xmlns:a16="http://schemas.microsoft.com/office/drawing/2014/main" id="{8CC86B95-8FC3-E245-B286-2A0044524756}"/>
                </a:ext>
              </a:extLst>
            </p:cNvPr>
            <p:cNvSpPr/>
            <p:nvPr/>
          </p:nvSpPr>
          <p:spPr>
            <a:xfrm rot="6393458">
              <a:off x="6973036" y="3057067"/>
              <a:ext cx="1979634" cy="470601"/>
            </a:xfrm>
            <a:custGeom>
              <a:avLst/>
              <a:gdLst>
                <a:gd name="connsiteX0" fmla="*/ 0 w 3337226"/>
                <a:gd name="connsiteY0" fmla="*/ 668187 h 748281"/>
                <a:gd name="connsiteX1" fmla="*/ 674120 w 3337226"/>
                <a:gd name="connsiteY1" fmla="*/ 134231 h 748281"/>
                <a:gd name="connsiteX2" fmla="*/ 1508426 w 3337226"/>
                <a:gd name="connsiteY2" fmla="*/ 7416 h 748281"/>
                <a:gd name="connsiteX3" fmla="*/ 2449524 w 3337226"/>
                <a:gd name="connsiteY3" fmla="*/ 60812 h 748281"/>
                <a:gd name="connsiteX4" fmla="*/ 3076923 w 3337226"/>
                <a:gd name="connsiteY4" fmla="*/ 434581 h 748281"/>
                <a:gd name="connsiteX5" fmla="*/ 3310528 w 3337226"/>
                <a:gd name="connsiteY5" fmla="*/ 714908 h 748281"/>
                <a:gd name="connsiteX6" fmla="*/ 3317203 w 3337226"/>
                <a:gd name="connsiteY6" fmla="*/ 734932 h 748281"/>
                <a:gd name="connsiteX7" fmla="*/ 3337226 w 3337226"/>
                <a:gd name="connsiteY7" fmla="*/ 748281 h 748281"/>
                <a:gd name="connsiteX0" fmla="*/ 0 w 3337226"/>
                <a:gd name="connsiteY0" fmla="*/ 671647 h 751741"/>
                <a:gd name="connsiteX1" fmla="*/ 734190 w 3337226"/>
                <a:gd name="connsiteY1" fmla="*/ 184412 h 751741"/>
                <a:gd name="connsiteX2" fmla="*/ 1508426 w 3337226"/>
                <a:gd name="connsiteY2" fmla="*/ 10876 h 751741"/>
                <a:gd name="connsiteX3" fmla="*/ 2449524 w 3337226"/>
                <a:gd name="connsiteY3" fmla="*/ 64272 h 751741"/>
                <a:gd name="connsiteX4" fmla="*/ 3076923 w 3337226"/>
                <a:gd name="connsiteY4" fmla="*/ 438041 h 751741"/>
                <a:gd name="connsiteX5" fmla="*/ 3310528 w 3337226"/>
                <a:gd name="connsiteY5" fmla="*/ 718368 h 751741"/>
                <a:gd name="connsiteX6" fmla="*/ 3317203 w 3337226"/>
                <a:gd name="connsiteY6" fmla="*/ 738392 h 751741"/>
                <a:gd name="connsiteX7" fmla="*/ 3337226 w 3337226"/>
                <a:gd name="connsiteY7" fmla="*/ 751741 h 751741"/>
                <a:gd name="connsiteX0" fmla="*/ 0 w 3337226"/>
                <a:gd name="connsiteY0" fmla="*/ 662911 h 743005"/>
                <a:gd name="connsiteX1" fmla="*/ 734190 w 3337226"/>
                <a:gd name="connsiteY1" fmla="*/ 175676 h 743005"/>
                <a:gd name="connsiteX2" fmla="*/ 1508426 w 3337226"/>
                <a:gd name="connsiteY2" fmla="*/ 2140 h 743005"/>
                <a:gd name="connsiteX3" fmla="*/ 2356082 w 3337226"/>
                <a:gd name="connsiteY3" fmla="*/ 102257 h 743005"/>
                <a:gd name="connsiteX4" fmla="*/ 3076923 w 3337226"/>
                <a:gd name="connsiteY4" fmla="*/ 429305 h 743005"/>
                <a:gd name="connsiteX5" fmla="*/ 3310528 w 3337226"/>
                <a:gd name="connsiteY5" fmla="*/ 709632 h 743005"/>
                <a:gd name="connsiteX6" fmla="*/ 3317203 w 3337226"/>
                <a:gd name="connsiteY6" fmla="*/ 729656 h 743005"/>
                <a:gd name="connsiteX7" fmla="*/ 3337226 w 3337226"/>
                <a:gd name="connsiteY7" fmla="*/ 743005 h 74300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871 h 742965"/>
                <a:gd name="connsiteX1" fmla="*/ 734190 w 3337226"/>
                <a:gd name="connsiteY1" fmla="*/ 175636 h 742965"/>
                <a:gd name="connsiteX2" fmla="*/ 1508426 w 3337226"/>
                <a:gd name="connsiteY2" fmla="*/ 2100 h 742965"/>
                <a:gd name="connsiteX3" fmla="*/ 2356082 w 3337226"/>
                <a:gd name="connsiteY3" fmla="*/ 102217 h 742965"/>
                <a:gd name="connsiteX4" fmla="*/ 3050226 w 3337226"/>
                <a:gd name="connsiteY4" fmla="*/ 422591 h 742965"/>
                <a:gd name="connsiteX5" fmla="*/ 3310528 w 3337226"/>
                <a:gd name="connsiteY5" fmla="*/ 709592 h 742965"/>
                <a:gd name="connsiteX6" fmla="*/ 3317203 w 3337226"/>
                <a:gd name="connsiteY6" fmla="*/ 729616 h 742965"/>
                <a:gd name="connsiteX7" fmla="*/ 3337226 w 3337226"/>
                <a:gd name="connsiteY7" fmla="*/ 742965 h 742965"/>
                <a:gd name="connsiteX0" fmla="*/ 0 w 3337226"/>
                <a:gd name="connsiteY0" fmla="*/ 662951 h 743045"/>
                <a:gd name="connsiteX1" fmla="*/ 734190 w 3337226"/>
                <a:gd name="connsiteY1" fmla="*/ 175716 h 743045"/>
                <a:gd name="connsiteX2" fmla="*/ 1508426 w 3337226"/>
                <a:gd name="connsiteY2" fmla="*/ 2180 h 743045"/>
                <a:gd name="connsiteX3" fmla="*/ 2356082 w 3337226"/>
                <a:gd name="connsiteY3" fmla="*/ 102297 h 743045"/>
                <a:gd name="connsiteX4" fmla="*/ 3016854 w 3337226"/>
                <a:gd name="connsiteY4" fmla="*/ 436020 h 743045"/>
                <a:gd name="connsiteX5" fmla="*/ 3310528 w 3337226"/>
                <a:gd name="connsiteY5" fmla="*/ 709672 h 743045"/>
                <a:gd name="connsiteX6" fmla="*/ 3317203 w 3337226"/>
                <a:gd name="connsiteY6" fmla="*/ 729696 h 743045"/>
                <a:gd name="connsiteX7" fmla="*/ 3337226 w 3337226"/>
                <a:gd name="connsiteY7" fmla="*/ 743045 h 7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226" h="743045">
                  <a:moveTo>
                    <a:pt x="0" y="662951"/>
                  </a:moveTo>
                  <a:cubicBezTo>
                    <a:pt x="211358" y="451037"/>
                    <a:pt x="482786" y="285845"/>
                    <a:pt x="734190" y="175716"/>
                  </a:cubicBezTo>
                  <a:cubicBezTo>
                    <a:pt x="985594" y="65587"/>
                    <a:pt x="1238111" y="14416"/>
                    <a:pt x="1508426" y="2180"/>
                  </a:cubicBezTo>
                  <a:cubicBezTo>
                    <a:pt x="1778741" y="-10056"/>
                    <a:pt x="2104677" y="29990"/>
                    <a:pt x="2356082" y="102297"/>
                  </a:cubicBezTo>
                  <a:cubicBezTo>
                    <a:pt x="2607487" y="174604"/>
                    <a:pt x="2877803" y="348140"/>
                    <a:pt x="3016854" y="436020"/>
                  </a:cubicBezTo>
                  <a:cubicBezTo>
                    <a:pt x="3155905" y="523900"/>
                    <a:pt x="3260470" y="660726"/>
                    <a:pt x="3310528" y="709672"/>
                  </a:cubicBezTo>
                  <a:cubicBezTo>
                    <a:pt x="3360586" y="758618"/>
                    <a:pt x="3312753" y="724134"/>
                    <a:pt x="3317203" y="729696"/>
                  </a:cubicBezTo>
                  <a:cubicBezTo>
                    <a:pt x="3321653" y="735258"/>
                    <a:pt x="3329439" y="739151"/>
                    <a:pt x="3337226" y="743045"/>
                  </a:cubicBez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40" name="Freeform 39">
              <a:extLst>
                <a:ext uri="{FF2B5EF4-FFF2-40B4-BE49-F238E27FC236}">
                  <a16:creationId xmlns:a16="http://schemas.microsoft.com/office/drawing/2014/main" id="{A4293412-14E4-DC42-8422-8142AD8E09B6}"/>
                </a:ext>
              </a:extLst>
            </p:cNvPr>
            <p:cNvSpPr/>
            <p:nvPr/>
          </p:nvSpPr>
          <p:spPr>
            <a:xfrm rot="8594057">
              <a:off x="5862667" y="4208516"/>
              <a:ext cx="257754" cy="265674"/>
            </a:xfrm>
            <a:custGeom>
              <a:avLst/>
              <a:gdLst>
                <a:gd name="connsiteX0" fmla="*/ 226932 w 363540"/>
                <a:gd name="connsiteY0" fmla="*/ 0 h 321101"/>
                <a:gd name="connsiteX1" fmla="*/ 360421 w 363540"/>
                <a:gd name="connsiteY1" fmla="*/ 200234 h 321101"/>
                <a:gd name="connsiteX2" fmla="*/ 293676 w 363540"/>
                <a:gd name="connsiteY2" fmla="*/ 320374 h 321101"/>
                <a:gd name="connsiteX3" fmla="*/ 0 w 363540"/>
                <a:gd name="connsiteY3" fmla="*/ 253629 h 321101"/>
                <a:gd name="connsiteX4" fmla="*/ 0 w 363540"/>
                <a:gd name="connsiteY4" fmla="*/ 253629 h 3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40" h="321101">
                  <a:moveTo>
                    <a:pt x="226932" y="0"/>
                  </a:moveTo>
                  <a:cubicBezTo>
                    <a:pt x="288114" y="73419"/>
                    <a:pt x="349297" y="146838"/>
                    <a:pt x="360421" y="200234"/>
                  </a:cubicBezTo>
                  <a:cubicBezTo>
                    <a:pt x="371545" y="253630"/>
                    <a:pt x="353746" y="311475"/>
                    <a:pt x="293676" y="320374"/>
                  </a:cubicBezTo>
                  <a:cubicBezTo>
                    <a:pt x="233606" y="329273"/>
                    <a:pt x="0" y="253629"/>
                    <a:pt x="0" y="253629"/>
                  </a:cubicBezTo>
                  <a:lnTo>
                    <a:pt x="0" y="253629"/>
                  </a:lnTo>
                </a:path>
              </a:pathLst>
            </a:custGeom>
            <a:ln w="28575" cap="rnd">
              <a:solidFill>
                <a:schemeClr val="bg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824">
                <a:solidFill>
                  <a:schemeClr val="bg1"/>
                </a:solidFill>
              </a:endParaRPr>
            </a:p>
          </p:txBody>
        </p:sp>
        <p:sp>
          <p:nvSpPr>
            <p:cNvPr id="41" name="Freeform 40">
              <a:extLst>
                <a:ext uri="{FF2B5EF4-FFF2-40B4-BE49-F238E27FC236}">
                  <a16:creationId xmlns:a16="http://schemas.microsoft.com/office/drawing/2014/main" id="{39B8C186-EF77-DE45-BE03-CC08928A059D}"/>
                </a:ext>
              </a:extLst>
            </p:cNvPr>
            <p:cNvSpPr/>
            <p:nvPr/>
          </p:nvSpPr>
          <p:spPr>
            <a:xfrm>
              <a:off x="6015913" y="4162256"/>
              <a:ext cx="1454996" cy="173867"/>
            </a:xfrm>
            <a:custGeom>
              <a:avLst/>
              <a:gdLst>
                <a:gd name="connsiteX0" fmla="*/ 1037230 w 1037230"/>
                <a:gd name="connsiteY0" fmla="*/ 0 h 173867"/>
                <a:gd name="connsiteX1" fmla="*/ 784747 w 1037230"/>
                <a:gd name="connsiteY1" fmla="*/ 102358 h 173867"/>
                <a:gd name="connsiteX2" fmla="*/ 388962 w 1037230"/>
                <a:gd name="connsiteY2" fmla="*/ 170597 h 173867"/>
                <a:gd name="connsiteX3" fmla="*/ 0 w 1037230"/>
                <a:gd name="connsiteY3" fmla="*/ 163773 h 173867"/>
                <a:gd name="connsiteX4" fmla="*/ 0 w 1037230"/>
                <a:gd name="connsiteY4" fmla="*/ 163773 h 173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30" h="173867">
                  <a:moveTo>
                    <a:pt x="1037230" y="0"/>
                  </a:moveTo>
                  <a:cubicBezTo>
                    <a:pt x="965011" y="36962"/>
                    <a:pt x="892792" y="73925"/>
                    <a:pt x="784747" y="102358"/>
                  </a:cubicBezTo>
                  <a:cubicBezTo>
                    <a:pt x="676702" y="130791"/>
                    <a:pt x="519753" y="160361"/>
                    <a:pt x="388962" y="170597"/>
                  </a:cubicBezTo>
                  <a:cubicBezTo>
                    <a:pt x="258171" y="180833"/>
                    <a:pt x="0" y="163773"/>
                    <a:pt x="0" y="163773"/>
                  </a:cubicBezTo>
                  <a:lnTo>
                    <a:pt x="0" y="163773"/>
                  </a:lnTo>
                </a:path>
              </a:pathLst>
            </a:custGeom>
            <a:noFill/>
            <a:ln w="28575" cap="rnd">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24">
                <a:solidFill>
                  <a:schemeClr val="bg1"/>
                </a:solidFill>
              </a:endParaRPr>
            </a:p>
          </p:txBody>
        </p:sp>
      </p:grpSp>
      <p:sp>
        <p:nvSpPr>
          <p:cNvPr id="42" name="Title 1">
            <a:extLst>
              <a:ext uri="{FF2B5EF4-FFF2-40B4-BE49-F238E27FC236}">
                <a16:creationId xmlns:a16="http://schemas.microsoft.com/office/drawing/2014/main" id="{91E18984-1E63-4F44-9978-AF55D7437B13}"/>
              </a:ext>
            </a:extLst>
          </p:cNvPr>
          <p:cNvSpPr>
            <a:spLocks noGrp="1"/>
          </p:cNvSpPr>
          <p:nvPr>
            <p:ph type="title"/>
          </p:nvPr>
        </p:nvSpPr>
        <p:spPr>
          <a:xfrm>
            <a:off x="449053" y="153248"/>
            <a:ext cx="10940405" cy="727655"/>
          </a:xfrm>
        </p:spPr>
        <p:txBody>
          <a:bodyPr/>
          <a:lstStyle/>
          <a:p>
            <a:r>
              <a:rPr lang="en-US" dirty="0">
                <a:latin typeface="+mn-lt"/>
              </a:rPr>
              <a:t>The </a:t>
            </a:r>
            <a:r>
              <a:rPr lang="en-US" i="1" dirty="0">
                <a:latin typeface="+mn-lt"/>
              </a:rPr>
              <a:t>Data</a:t>
            </a:r>
            <a:r>
              <a:rPr lang="en-US" dirty="0">
                <a:latin typeface="+mn-lt"/>
              </a:rPr>
              <a:t> Flywheel</a:t>
            </a:r>
          </a:p>
        </p:txBody>
      </p:sp>
      <p:sp>
        <p:nvSpPr>
          <p:cNvPr id="43" name="Rectangle 42">
            <a:extLst>
              <a:ext uri="{FF2B5EF4-FFF2-40B4-BE49-F238E27FC236}">
                <a16:creationId xmlns:a16="http://schemas.microsoft.com/office/drawing/2014/main" id="{09EFC0BD-D50B-1944-BCDD-FF8146886A3C}"/>
              </a:ext>
            </a:extLst>
          </p:cNvPr>
          <p:cNvSpPr/>
          <p:nvPr/>
        </p:nvSpPr>
        <p:spPr>
          <a:xfrm>
            <a:off x="5584684" y="3258804"/>
            <a:ext cx="503427" cy="311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b="1" dirty="0">
                <a:solidFill>
                  <a:schemeClr val="tx1"/>
                </a:solidFill>
              </a:rPr>
              <a:t>Data</a:t>
            </a:r>
          </a:p>
        </p:txBody>
      </p:sp>
    </p:spTree>
    <p:extLst>
      <p:ext uri="{BB962C8B-B14F-4D97-AF65-F5344CB8AC3E}">
        <p14:creationId xmlns:p14="http://schemas.microsoft.com/office/powerpoint/2010/main" val="4071299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73F0AE-2F93-FA4B-AF53-0D20767EA1C4}"/>
              </a:ext>
            </a:extLst>
          </p:cNvPr>
          <p:cNvSpPr txBox="1">
            <a:spLocks/>
          </p:cNvSpPr>
          <p:nvPr/>
        </p:nvSpPr>
        <p:spPr>
          <a:xfrm>
            <a:off x="898625" y="2043333"/>
            <a:ext cx="8538866" cy="2387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dirty="0"/>
              <a:t>HMSA Case Study</a:t>
            </a:r>
          </a:p>
        </p:txBody>
      </p:sp>
    </p:spTree>
    <p:extLst>
      <p:ext uri="{BB962C8B-B14F-4D97-AF65-F5344CB8AC3E}">
        <p14:creationId xmlns:p14="http://schemas.microsoft.com/office/powerpoint/2010/main" val="7214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2.5E-6 -1.48148E-6 L 0.03672 -1.48148E-6 " pathEditMode="relative" rAng="0" ptsTypes="AA">
                                      <p:cBhvr>
                                        <p:cTn id="9" dur="600" spd="-100000" fill="hold"/>
                                        <p:tgtEl>
                                          <p:spTgt spid="3"/>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73F0AE-2F93-FA4B-AF53-0D20767EA1C4}"/>
              </a:ext>
            </a:extLst>
          </p:cNvPr>
          <p:cNvSpPr txBox="1">
            <a:spLocks/>
          </p:cNvSpPr>
          <p:nvPr/>
        </p:nvSpPr>
        <p:spPr>
          <a:xfrm>
            <a:off x="509519" y="418814"/>
            <a:ext cx="8538866" cy="602590"/>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3200" dirty="0">
                <a:latin typeface="Amazon Ember Heavy" panose="020B0603020204020204"/>
              </a:rPr>
              <a:t>HMSA’s Enterprise Data Strategy Initiative</a:t>
            </a:r>
          </a:p>
        </p:txBody>
      </p:sp>
      <p:grpSp>
        <p:nvGrpSpPr>
          <p:cNvPr id="16" name="Group 15">
            <a:extLst>
              <a:ext uri="{FF2B5EF4-FFF2-40B4-BE49-F238E27FC236}">
                <a16:creationId xmlns:a16="http://schemas.microsoft.com/office/drawing/2014/main" id="{0B301B68-51B6-4F12-A713-D46871DEA70B}"/>
              </a:ext>
            </a:extLst>
          </p:cNvPr>
          <p:cNvGrpSpPr/>
          <p:nvPr/>
        </p:nvGrpSpPr>
        <p:grpSpPr>
          <a:xfrm>
            <a:off x="513769" y="3649194"/>
            <a:ext cx="2656832" cy="1726831"/>
            <a:chOff x="1586212" y="2087826"/>
            <a:chExt cx="1606959" cy="1295123"/>
          </a:xfrm>
        </p:grpSpPr>
        <p:sp>
          <p:nvSpPr>
            <p:cNvPr id="17" name="Rectangle: Rounded Corners 1">
              <a:extLst>
                <a:ext uri="{FF2B5EF4-FFF2-40B4-BE49-F238E27FC236}">
                  <a16:creationId xmlns:a16="http://schemas.microsoft.com/office/drawing/2014/main" id="{8627A255-09C5-4924-8A04-DCA52DA18E80}"/>
                </a:ext>
              </a:extLst>
            </p:cNvPr>
            <p:cNvSpPr/>
            <p:nvPr/>
          </p:nvSpPr>
          <p:spPr>
            <a:xfrm>
              <a:off x="158621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0" tIns="162560" rIns="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1600" b="0" i="0" u="none" strike="noStrike" kern="0" cap="none" spc="0" normalizeH="0" baseline="0" noProof="0">
                <a:ln>
                  <a:noFill/>
                </a:ln>
                <a:solidFill>
                  <a:srgbClr val="FFFFFF"/>
                </a:solidFill>
                <a:effectLst/>
                <a:uLnTx/>
                <a:uFillTx/>
                <a:latin typeface="Amazon Ember"/>
                <a:ea typeface="+mn-ea"/>
                <a:cs typeface="+mn-cs"/>
              </a:endParaRPr>
            </a:p>
          </p:txBody>
        </p:sp>
        <p:sp>
          <p:nvSpPr>
            <p:cNvPr id="18" name="TextBox 17">
              <a:extLst>
                <a:ext uri="{FF2B5EF4-FFF2-40B4-BE49-F238E27FC236}">
                  <a16:creationId xmlns:a16="http://schemas.microsoft.com/office/drawing/2014/main" id="{7F7B6EC5-218C-43A1-AC66-705AD4887694}"/>
                </a:ext>
              </a:extLst>
            </p:cNvPr>
            <p:cNvSpPr txBox="1"/>
            <p:nvPr/>
          </p:nvSpPr>
          <p:spPr>
            <a:xfrm>
              <a:off x="1745561" y="2208903"/>
              <a:ext cx="1278927" cy="757900"/>
            </a:xfrm>
            <a:prstGeom prst="rect">
              <a:avLst/>
            </a:prstGeom>
            <a:noFill/>
            <a:ln>
              <a:noFill/>
            </a:ln>
          </p:spPr>
          <p:txBody>
            <a:bodyPr wrap="square" lIns="0" tIns="121920" rIns="0" bIns="121920" rtlCol="0" anchor="t" anchorCtr="0">
              <a:spAutoFit/>
            </a:bodyPr>
            <a:lstStyle/>
            <a:p>
              <a:pPr marL="0" marR="0" lvl="0" indent="0" algn="ctr" defTabSz="543797" eaLnBrk="1" fontAlgn="auto" latinLnBrk="0" hangingPunct="1">
                <a:lnSpc>
                  <a:spcPct val="100000"/>
                </a:lnSpc>
                <a:spcBef>
                  <a:spcPts val="2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2000</a:t>
              </a:r>
            </a:p>
            <a:p>
              <a:pPr marL="0" marR="0" lvl="0" indent="0" algn="ctr" defTabSz="543797" eaLnBrk="1" fontAlgn="auto" latinLnBrk="0" hangingPunct="1">
                <a:lnSpc>
                  <a:spcPct val="100000"/>
                </a:lnSpc>
                <a:spcBef>
                  <a:spcPts val="200"/>
                </a:spcBef>
                <a:spcAft>
                  <a:spcPts val="0"/>
                </a:spcAft>
                <a:buClrTx/>
                <a:buSzTx/>
                <a:buFontTx/>
                <a:buNone/>
                <a:tabLst/>
                <a:defRPr/>
              </a:pPr>
              <a:r>
                <a:rPr lang="en-US" sz="1600" kern="0" dirty="0">
                  <a:solidFill>
                    <a:srgbClr val="FFFFFF"/>
                  </a:solidFill>
                  <a:latin typeface="Amazon Ember"/>
                  <a:ea typeface="Amazon Ember Light" panose="020B0403020204020204" pitchFamily="34" charset="0"/>
                  <a:cs typeface="Amazon Ember Light" panose="020B0403020204020204" pitchFamily="34" charset="0"/>
                </a:rPr>
                <a:t>Business Intelligence Data Warehouse</a:t>
              </a:r>
              <a:endPar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endParaRPr>
            </a:p>
          </p:txBody>
        </p:sp>
        <p:cxnSp>
          <p:nvCxnSpPr>
            <p:cNvPr id="19" name="Straight Connector 18">
              <a:extLst>
                <a:ext uri="{FF2B5EF4-FFF2-40B4-BE49-F238E27FC236}">
                  <a16:creationId xmlns:a16="http://schemas.microsoft.com/office/drawing/2014/main" id="{FD307678-2DEC-467C-9199-40F806AB1361}"/>
                </a:ext>
              </a:extLst>
            </p:cNvPr>
            <p:cNvCxnSpPr>
              <a:cxnSpLocks/>
            </p:cNvCxnSpPr>
            <p:nvPr/>
          </p:nvCxnSpPr>
          <p:spPr>
            <a:xfrm>
              <a:off x="1586212" y="2090296"/>
              <a:ext cx="1606959"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20" name="Group 19">
            <a:extLst>
              <a:ext uri="{FF2B5EF4-FFF2-40B4-BE49-F238E27FC236}">
                <a16:creationId xmlns:a16="http://schemas.microsoft.com/office/drawing/2014/main" id="{EC45C2B0-218D-4A0C-9D5E-22E5EC6376DE}"/>
              </a:ext>
            </a:extLst>
          </p:cNvPr>
          <p:cNvGrpSpPr/>
          <p:nvPr/>
        </p:nvGrpSpPr>
        <p:grpSpPr>
          <a:xfrm>
            <a:off x="3337045" y="3649194"/>
            <a:ext cx="2656834" cy="1726832"/>
            <a:chOff x="3768521" y="2087826"/>
            <a:chExt cx="1606959" cy="1295124"/>
          </a:xfrm>
        </p:grpSpPr>
        <p:sp>
          <p:nvSpPr>
            <p:cNvPr id="21" name="Rectangle: Rounded Corners 1">
              <a:extLst>
                <a:ext uri="{FF2B5EF4-FFF2-40B4-BE49-F238E27FC236}">
                  <a16:creationId xmlns:a16="http://schemas.microsoft.com/office/drawing/2014/main" id="{CE9BEB40-1AE8-401A-8704-C885BFCEDFDC}"/>
                </a:ext>
              </a:extLst>
            </p:cNvPr>
            <p:cNvSpPr/>
            <p:nvPr/>
          </p:nvSpPr>
          <p:spPr>
            <a:xfrm>
              <a:off x="3768521" y="2087826"/>
              <a:ext cx="1606959" cy="1295124"/>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0" tIns="162560" rIns="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1600" b="0" i="0" u="none" strike="noStrike" kern="0" cap="none" spc="0" normalizeH="0" baseline="0" noProof="0">
                <a:ln>
                  <a:noFill/>
                </a:ln>
                <a:solidFill>
                  <a:srgbClr val="FFFFFF"/>
                </a:solidFill>
                <a:effectLst/>
                <a:uLnTx/>
                <a:uFillTx/>
                <a:latin typeface="Amazon Ember"/>
                <a:ea typeface="+mn-ea"/>
                <a:cs typeface="+mn-cs"/>
              </a:endParaRPr>
            </a:p>
          </p:txBody>
        </p:sp>
        <p:sp>
          <p:nvSpPr>
            <p:cNvPr id="22" name="TextBox 21">
              <a:extLst>
                <a:ext uri="{FF2B5EF4-FFF2-40B4-BE49-F238E27FC236}">
                  <a16:creationId xmlns:a16="http://schemas.microsoft.com/office/drawing/2014/main" id="{995CF689-247A-464E-A2E5-562D6A8DDC79}"/>
                </a:ext>
              </a:extLst>
            </p:cNvPr>
            <p:cNvSpPr txBox="1"/>
            <p:nvPr/>
          </p:nvSpPr>
          <p:spPr>
            <a:xfrm>
              <a:off x="3919217" y="2208903"/>
              <a:ext cx="1304542" cy="942566"/>
            </a:xfrm>
            <a:prstGeom prst="rect">
              <a:avLst/>
            </a:prstGeom>
            <a:noFill/>
            <a:ln>
              <a:noFill/>
            </a:ln>
          </p:spPr>
          <p:txBody>
            <a:bodyPr wrap="square" lIns="0" tIns="121920" rIns="0" bIns="121920" rtlCol="0" anchor="t" anchorCtr="0">
              <a:spAutoFit/>
            </a:bodyPr>
            <a:lstStyle>
              <a:defPPr>
                <a:defRPr lang="en-US"/>
              </a:defPPr>
              <a:lvl1pPr algn="ctr" defTabSz="1096985">
                <a:lnSpc>
                  <a:spcPct val="90000"/>
                </a:lnSpc>
                <a:spcAft>
                  <a:spcPts val="1800"/>
                </a:spcAft>
                <a:defRPr sz="1700">
                  <a:latin typeface="+mn-lt"/>
                  <a:ea typeface="Amazon Ember" panose="020B0603020204020204" pitchFamily="34" charset="0"/>
                  <a:cs typeface="Amazon Ember" panose="020B0603020204020204" pitchFamily="34" charset="0"/>
                </a:defRPr>
              </a:lvl1pPr>
            </a:lstStyle>
            <a:p>
              <a:pPr marL="0" marR="0" lvl="0" indent="0" algn="ctr" defTabSz="652582" eaLnBrk="1" fontAlgn="auto" latinLnBrk="0" hangingPunct="1">
                <a:lnSpc>
                  <a:spcPct val="100000"/>
                </a:lnSpc>
                <a:spcBef>
                  <a:spcPts val="240"/>
                </a:spcBef>
                <a:spcAft>
                  <a:spcPct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Early 2019</a:t>
              </a:r>
            </a:p>
            <a:p>
              <a:pPr marL="0" marR="0" lvl="0" indent="0" algn="ctr" defTabSz="652582" eaLnBrk="1" fontAlgn="auto" latinLnBrk="0" hangingPunct="1">
                <a:lnSpc>
                  <a:spcPct val="100000"/>
                </a:lnSpc>
                <a:spcBef>
                  <a:spcPts val="240"/>
                </a:spcBef>
                <a:spcAft>
                  <a:spcPct val="0"/>
                </a:spcAft>
                <a:buClrTx/>
                <a:buSzTx/>
                <a:buFontTx/>
                <a:buNone/>
                <a:tabLst/>
                <a:defRPr/>
              </a:pPr>
              <a:r>
                <a:rPr lang="en-US" sz="1600" kern="0" dirty="0">
                  <a:solidFill>
                    <a:prstClr val="white"/>
                  </a:solidFill>
                  <a:latin typeface="Amazon Ember" panose="020B0603020204020204" pitchFamily="34" charset="0"/>
                  <a:ea typeface="Amazon Ember Light" panose="020B0403020204020204" pitchFamily="34" charset="0"/>
                  <a:cs typeface="Amazon Ember Light" panose="020B0403020204020204" pitchFamily="34" charset="0"/>
                </a:rPr>
                <a:t>Started effort to revamp our data governance and data quality program</a:t>
              </a:r>
              <a:endParaRPr kumimoji="0" lang="en-US" sz="1600" b="0"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endParaRPr>
            </a:p>
          </p:txBody>
        </p:sp>
        <p:cxnSp>
          <p:nvCxnSpPr>
            <p:cNvPr id="23" name="Straight Connector 22">
              <a:extLst>
                <a:ext uri="{FF2B5EF4-FFF2-40B4-BE49-F238E27FC236}">
                  <a16:creationId xmlns:a16="http://schemas.microsoft.com/office/drawing/2014/main" id="{430ECDC3-1B6A-492C-92C4-E887C0DC9C5A}"/>
                </a:ext>
              </a:extLst>
            </p:cNvPr>
            <p:cNvCxnSpPr>
              <a:cxnSpLocks/>
            </p:cNvCxnSpPr>
            <p:nvPr/>
          </p:nvCxnSpPr>
          <p:spPr>
            <a:xfrm>
              <a:off x="3768521" y="2090296"/>
              <a:ext cx="1606959"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24" name="Group 23">
            <a:extLst>
              <a:ext uri="{FF2B5EF4-FFF2-40B4-BE49-F238E27FC236}">
                <a16:creationId xmlns:a16="http://schemas.microsoft.com/office/drawing/2014/main" id="{A953F18A-CEF4-4121-A017-2F6B6DA67917}"/>
              </a:ext>
            </a:extLst>
          </p:cNvPr>
          <p:cNvGrpSpPr/>
          <p:nvPr/>
        </p:nvGrpSpPr>
        <p:grpSpPr>
          <a:xfrm>
            <a:off x="6160323" y="3649194"/>
            <a:ext cx="2656832" cy="1726831"/>
            <a:chOff x="5977069" y="2087826"/>
            <a:chExt cx="1606959" cy="1295123"/>
          </a:xfrm>
        </p:grpSpPr>
        <p:sp>
          <p:nvSpPr>
            <p:cNvPr id="25" name="Rectangle: Rounded Corners 1">
              <a:extLst>
                <a:ext uri="{FF2B5EF4-FFF2-40B4-BE49-F238E27FC236}">
                  <a16:creationId xmlns:a16="http://schemas.microsoft.com/office/drawing/2014/main" id="{ACB50CEC-0D70-4A2C-9CFE-CE3563EB99B2}"/>
                </a:ext>
              </a:extLst>
            </p:cNvPr>
            <p:cNvSpPr/>
            <p:nvPr/>
          </p:nvSpPr>
          <p:spPr>
            <a:xfrm>
              <a:off x="5977069"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0" tIns="162560" rIns="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1600" b="0" i="0" u="none" strike="noStrike" kern="0" cap="none" spc="0" normalizeH="0" baseline="0" noProof="0">
                <a:ln>
                  <a:noFill/>
                </a:ln>
                <a:solidFill>
                  <a:srgbClr val="FFFFFF"/>
                </a:solidFill>
                <a:effectLst/>
                <a:uLnTx/>
                <a:uFillTx/>
                <a:latin typeface="Amazon Ember"/>
                <a:ea typeface="+mn-ea"/>
                <a:cs typeface="+mn-cs"/>
              </a:endParaRPr>
            </a:p>
          </p:txBody>
        </p:sp>
        <p:cxnSp>
          <p:nvCxnSpPr>
            <p:cNvPr id="26" name="Straight Connector 25">
              <a:extLst>
                <a:ext uri="{FF2B5EF4-FFF2-40B4-BE49-F238E27FC236}">
                  <a16:creationId xmlns:a16="http://schemas.microsoft.com/office/drawing/2014/main" id="{BBBD70AD-3218-4E93-825C-4BF6BE828188}"/>
                </a:ext>
              </a:extLst>
            </p:cNvPr>
            <p:cNvCxnSpPr>
              <a:cxnSpLocks/>
            </p:cNvCxnSpPr>
            <p:nvPr/>
          </p:nvCxnSpPr>
          <p:spPr>
            <a:xfrm>
              <a:off x="5977069" y="2090296"/>
              <a:ext cx="1597624" cy="0"/>
            </a:xfrm>
            <a:prstGeom prst="line">
              <a:avLst/>
            </a:prstGeom>
            <a:noFill/>
            <a:ln w="19050" cap="flat" cmpd="sng" algn="ctr">
              <a:solidFill>
                <a:srgbClr val="16BF9F"/>
              </a:solidFill>
              <a:prstDash val="solid"/>
              <a:miter lim="800000"/>
              <a:headEnd type="none" w="lg" len="lg"/>
              <a:tailEnd type="none" w="lg" len="lg"/>
            </a:ln>
            <a:effectLst/>
          </p:spPr>
        </p:cxnSp>
        <p:sp>
          <p:nvSpPr>
            <p:cNvPr id="27" name="TextBox 26">
              <a:extLst>
                <a:ext uri="{FF2B5EF4-FFF2-40B4-BE49-F238E27FC236}">
                  <a16:creationId xmlns:a16="http://schemas.microsoft.com/office/drawing/2014/main" id="{A3DAB162-BA31-4984-BB5D-99603AA2546C}"/>
                </a:ext>
              </a:extLst>
            </p:cNvPr>
            <p:cNvSpPr txBox="1"/>
            <p:nvPr/>
          </p:nvSpPr>
          <p:spPr>
            <a:xfrm>
              <a:off x="5993729" y="2206858"/>
              <a:ext cx="1564303" cy="942565"/>
            </a:xfrm>
            <a:prstGeom prst="rect">
              <a:avLst/>
            </a:prstGeom>
            <a:noFill/>
            <a:ln>
              <a:noFill/>
            </a:ln>
          </p:spPr>
          <p:txBody>
            <a:bodyPr wrap="square" lIns="0" tIns="121920" rIns="0" bIns="121920" rtlCol="0" anchor="t" anchorCtr="0">
              <a:spAutoFit/>
            </a:bodyPr>
            <a:lstStyle>
              <a:defPPr>
                <a:defRPr lang="en-US"/>
              </a:defPPr>
              <a:lvl1pPr algn="ctr" defTabSz="1096985">
                <a:lnSpc>
                  <a:spcPct val="90000"/>
                </a:lnSpc>
                <a:spcAft>
                  <a:spcPts val="1800"/>
                </a:spcAft>
                <a:defRPr sz="1700">
                  <a:latin typeface="+mn-lt"/>
                  <a:ea typeface="Amazon Ember" panose="020B0603020204020204" pitchFamily="34" charset="0"/>
                  <a:cs typeface="Amazon Ember" panose="020B0603020204020204" pitchFamily="34" charset="0"/>
                </a:defRPr>
              </a:lvl1pPr>
            </a:lstStyle>
            <a:p>
              <a:pPr marL="0" marR="0" lvl="0" indent="0" algn="ctr" defTabSz="543797" eaLnBrk="1" fontAlgn="auto" latinLnBrk="0" hangingPunct="1">
                <a:lnSpc>
                  <a:spcPct val="100000"/>
                </a:lnSpc>
                <a:spcBef>
                  <a:spcPts val="20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2019</a:t>
              </a:r>
            </a:p>
            <a:p>
              <a:pPr marL="0" marR="0" lvl="0" indent="0" algn="ctr" defTabSz="543797" eaLnBrk="1" fontAlgn="auto" latinLnBrk="0" hangingPunct="1">
                <a:lnSpc>
                  <a:spcPct val="100000"/>
                </a:lnSpc>
                <a:spcBef>
                  <a:spcPts val="200"/>
                </a:spcBef>
                <a:spcAft>
                  <a:spcPct val="0"/>
                </a:spcAft>
                <a:buClrTx/>
                <a:buSzTx/>
                <a:buFontTx/>
                <a:buNone/>
                <a:tabLst/>
                <a:defRPr/>
              </a:pPr>
              <a:r>
                <a:rPr lang="en-US" sz="1600" kern="0" dirty="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rPr>
                <a:t>Enterprise Data Strategy became a corporate initiative, executive sponsorship</a:t>
              </a:r>
              <a:endParaRPr kumimoji="0" lang="en-US" sz="1600" b="0" i="0" u="none" strike="noStrike" kern="0" cap="none" spc="0" normalizeH="0" baseline="0" noProof="0" dirty="0">
                <a:ln>
                  <a:noFill/>
                </a:ln>
                <a:solidFill>
                  <a:srgbClr val="FFFFFF"/>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endParaRPr>
            </a:p>
          </p:txBody>
        </p:sp>
      </p:grpSp>
      <p:grpSp>
        <p:nvGrpSpPr>
          <p:cNvPr id="28" name="Group 27">
            <a:extLst>
              <a:ext uri="{FF2B5EF4-FFF2-40B4-BE49-F238E27FC236}">
                <a16:creationId xmlns:a16="http://schemas.microsoft.com/office/drawing/2014/main" id="{4B4A6E90-28A0-44DD-A3B0-6ACB97D19452}"/>
              </a:ext>
            </a:extLst>
          </p:cNvPr>
          <p:cNvGrpSpPr/>
          <p:nvPr/>
        </p:nvGrpSpPr>
        <p:grpSpPr>
          <a:xfrm>
            <a:off x="8983599" y="3649194"/>
            <a:ext cx="2677458" cy="1726831"/>
            <a:chOff x="5977038" y="2087826"/>
            <a:chExt cx="1619434" cy="1295123"/>
          </a:xfrm>
        </p:grpSpPr>
        <p:sp>
          <p:nvSpPr>
            <p:cNvPr id="29" name="Rectangle: Rounded Corners 1">
              <a:extLst>
                <a:ext uri="{FF2B5EF4-FFF2-40B4-BE49-F238E27FC236}">
                  <a16:creationId xmlns:a16="http://schemas.microsoft.com/office/drawing/2014/main" id="{9454D6A0-E947-4F07-855C-F0C39F99E84D}"/>
                </a:ext>
              </a:extLst>
            </p:cNvPr>
            <p:cNvSpPr/>
            <p:nvPr/>
          </p:nvSpPr>
          <p:spPr>
            <a:xfrm>
              <a:off x="5977069"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0" tIns="162560" rIns="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1600" b="0" i="0" u="none" strike="noStrike" kern="0" cap="none" spc="0" normalizeH="0" baseline="0" noProof="0">
                <a:ln>
                  <a:noFill/>
                </a:ln>
                <a:solidFill>
                  <a:srgbClr val="FFFFFF"/>
                </a:solidFill>
                <a:effectLst/>
                <a:uLnTx/>
                <a:uFillTx/>
                <a:latin typeface="Amazon Ember"/>
                <a:ea typeface="+mn-ea"/>
                <a:cs typeface="+mn-cs"/>
              </a:endParaRPr>
            </a:p>
          </p:txBody>
        </p:sp>
        <p:cxnSp>
          <p:nvCxnSpPr>
            <p:cNvPr id="30" name="Straight Connector 29">
              <a:extLst>
                <a:ext uri="{FF2B5EF4-FFF2-40B4-BE49-F238E27FC236}">
                  <a16:creationId xmlns:a16="http://schemas.microsoft.com/office/drawing/2014/main" id="{C39DA94B-0A3C-47B1-8072-AC598B9D8923}"/>
                </a:ext>
              </a:extLst>
            </p:cNvPr>
            <p:cNvCxnSpPr>
              <a:cxnSpLocks/>
            </p:cNvCxnSpPr>
            <p:nvPr/>
          </p:nvCxnSpPr>
          <p:spPr>
            <a:xfrm>
              <a:off x="5977069" y="2090296"/>
              <a:ext cx="1597624" cy="0"/>
            </a:xfrm>
            <a:prstGeom prst="line">
              <a:avLst/>
            </a:prstGeom>
            <a:noFill/>
            <a:ln w="19050" cap="flat" cmpd="sng" algn="ctr">
              <a:solidFill>
                <a:srgbClr val="16BF9F"/>
              </a:solidFill>
              <a:prstDash val="solid"/>
              <a:miter lim="800000"/>
              <a:headEnd type="none" w="lg" len="lg"/>
              <a:tailEnd type="none" w="lg" len="lg"/>
            </a:ln>
            <a:effectLst/>
          </p:spPr>
        </p:cxnSp>
        <p:sp>
          <p:nvSpPr>
            <p:cNvPr id="31" name="TextBox 30">
              <a:extLst>
                <a:ext uri="{FF2B5EF4-FFF2-40B4-BE49-F238E27FC236}">
                  <a16:creationId xmlns:a16="http://schemas.microsoft.com/office/drawing/2014/main" id="{0068EC37-A95E-46ED-A044-DFF14EFB7E2A}"/>
                </a:ext>
              </a:extLst>
            </p:cNvPr>
            <p:cNvSpPr txBox="1"/>
            <p:nvPr/>
          </p:nvSpPr>
          <p:spPr>
            <a:xfrm>
              <a:off x="5977038" y="2208903"/>
              <a:ext cx="1619434" cy="757900"/>
            </a:xfrm>
            <a:prstGeom prst="rect">
              <a:avLst/>
            </a:prstGeom>
            <a:noFill/>
            <a:ln>
              <a:noFill/>
            </a:ln>
          </p:spPr>
          <p:txBody>
            <a:bodyPr wrap="square" lIns="0" tIns="121920" rIns="0" bIns="121920" rtlCol="0" anchor="t" anchorCtr="0">
              <a:spAutoFit/>
            </a:bodyPr>
            <a:lstStyle>
              <a:defPPr>
                <a:defRPr lang="en-US"/>
              </a:defPPr>
              <a:lvl1pPr algn="ctr" defTabSz="1096985">
                <a:lnSpc>
                  <a:spcPct val="90000"/>
                </a:lnSpc>
                <a:spcAft>
                  <a:spcPts val="1800"/>
                </a:spcAft>
                <a:defRPr sz="1700">
                  <a:latin typeface="+mn-lt"/>
                  <a:ea typeface="Amazon Ember" panose="020B0603020204020204" pitchFamily="34" charset="0"/>
                  <a:cs typeface="Amazon Ember" panose="020B0603020204020204" pitchFamily="34" charset="0"/>
                </a:defRPr>
              </a:lvl1pPr>
            </a:lstStyle>
            <a:p>
              <a:pPr marL="0" marR="0" lvl="0" indent="0" algn="ctr" defTabSz="543797" eaLnBrk="1" fontAlgn="auto" latinLnBrk="0" hangingPunct="1">
                <a:lnSpc>
                  <a:spcPct val="100000"/>
                </a:lnSpc>
                <a:spcBef>
                  <a:spcPts val="200"/>
                </a:spcBef>
                <a:spcAft>
                  <a:spcPct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Mid 2020</a:t>
              </a:r>
            </a:p>
            <a:p>
              <a:pPr marL="0" marR="0" lvl="0" indent="0" algn="ctr" defTabSz="543797" eaLnBrk="1" fontAlgn="auto" latinLnBrk="0" hangingPunct="1">
                <a:lnSpc>
                  <a:spcPct val="100000"/>
                </a:lnSpc>
                <a:spcBef>
                  <a:spcPts val="200"/>
                </a:spcBef>
                <a:spcAft>
                  <a:spcPct val="0"/>
                </a:spcAft>
                <a:buClrTx/>
                <a:buSzTx/>
                <a:buFontTx/>
                <a:buNone/>
                <a:tabLst/>
                <a:defRPr/>
              </a:pPr>
              <a:r>
                <a:rPr lang="en-US" sz="1600" kern="0" dirty="0">
                  <a:solidFill>
                    <a:prstClr val="white"/>
                  </a:solidFill>
                  <a:latin typeface="Amazon Ember" panose="020B0603020204020204" pitchFamily="34" charset="0"/>
                  <a:ea typeface="Amazon Ember Light" panose="020B0403020204020204" pitchFamily="34" charset="0"/>
                  <a:cs typeface="Amazon Ember Light" panose="020B0403020204020204" pitchFamily="34" charset="0"/>
                </a:rPr>
                <a:t>Enterprise Data Platform build started</a:t>
              </a:r>
              <a:endParaRPr kumimoji="0" lang="en-US" sz="1600" b="0" i="0" u="none" strike="noStrike" kern="0" cap="none" spc="0" normalizeH="0" baseline="0" noProof="0" dirty="0">
                <a:ln>
                  <a:noFill/>
                </a:ln>
                <a:solidFill>
                  <a:srgbClr val="FFFFFF"/>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endParaRPr>
            </a:p>
          </p:txBody>
        </p:sp>
      </p:grpSp>
      <p:grpSp>
        <p:nvGrpSpPr>
          <p:cNvPr id="32" name="Group 31">
            <a:extLst>
              <a:ext uri="{FF2B5EF4-FFF2-40B4-BE49-F238E27FC236}">
                <a16:creationId xmlns:a16="http://schemas.microsoft.com/office/drawing/2014/main" id="{3FA8818C-49E8-46FC-B44E-F753BF33D78A}"/>
              </a:ext>
            </a:extLst>
          </p:cNvPr>
          <p:cNvGrpSpPr/>
          <p:nvPr/>
        </p:nvGrpSpPr>
        <p:grpSpPr>
          <a:xfrm>
            <a:off x="1466318" y="1993640"/>
            <a:ext cx="736300" cy="844754"/>
            <a:chOff x="786472" y="4572212"/>
            <a:chExt cx="459449" cy="528627"/>
          </a:xfrm>
        </p:grpSpPr>
        <p:sp>
          <p:nvSpPr>
            <p:cNvPr id="33" name="Freeform 19">
              <a:extLst>
                <a:ext uri="{FF2B5EF4-FFF2-40B4-BE49-F238E27FC236}">
                  <a16:creationId xmlns:a16="http://schemas.microsoft.com/office/drawing/2014/main" id="{A33D2664-1E61-4264-8484-D77DDB810021}"/>
                </a:ext>
              </a:extLst>
            </p:cNvPr>
            <p:cNvSpPr>
              <a:spLocks/>
            </p:cNvSpPr>
            <p:nvPr/>
          </p:nvSpPr>
          <p:spPr bwMode="auto">
            <a:xfrm>
              <a:off x="786472" y="4642422"/>
              <a:ext cx="459449" cy="458417"/>
            </a:xfrm>
            <a:custGeom>
              <a:avLst/>
              <a:gdLst>
                <a:gd name="T0" fmla="*/ 426 w 426"/>
                <a:gd name="T1" fmla="*/ 0 h 425"/>
                <a:gd name="T2" fmla="*/ 426 w 426"/>
                <a:gd name="T3" fmla="*/ 360 h 425"/>
                <a:gd name="T4" fmla="*/ 213 w 426"/>
                <a:gd name="T5" fmla="*/ 425 h 425"/>
                <a:gd name="T6" fmla="*/ 0 w 426"/>
                <a:gd name="T7" fmla="*/ 360 h 425"/>
                <a:gd name="T8" fmla="*/ 0 w 426"/>
                <a:gd name="T9" fmla="*/ 0 h 425"/>
              </a:gdLst>
              <a:ahLst/>
              <a:cxnLst>
                <a:cxn ang="0">
                  <a:pos x="T0" y="T1"/>
                </a:cxn>
                <a:cxn ang="0">
                  <a:pos x="T2" y="T3"/>
                </a:cxn>
                <a:cxn ang="0">
                  <a:pos x="T4" y="T5"/>
                </a:cxn>
                <a:cxn ang="0">
                  <a:pos x="T6" y="T7"/>
                </a:cxn>
                <a:cxn ang="0">
                  <a:pos x="T8" y="T9"/>
                </a:cxn>
              </a:cxnLst>
              <a:rect l="0" t="0" r="r" b="b"/>
              <a:pathLst>
                <a:path w="426" h="425">
                  <a:moveTo>
                    <a:pt x="426" y="0"/>
                  </a:moveTo>
                  <a:cubicBezTo>
                    <a:pt x="426" y="360"/>
                    <a:pt x="426" y="360"/>
                    <a:pt x="426" y="360"/>
                  </a:cubicBezTo>
                  <a:cubicBezTo>
                    <a:pt x="426" y="396"/>
                    <a:pt x="331" y="425"/>
                    <a:pt x="213" y="425"/>
                  </a:cubicBezTo>
                  <a:cubicBezTo>
                    <a:pt x="95" y="425"/>
                    <a:pt x="0" y="396"/>
                    <a:pt x="0" y="360"/>
                  </a:cubicBezTo>
                  <a:cubicBezTo>
                    <a:pt x="0" y="0"/>
                    <a:pt x="0" y="0"/>
                    <a:pt x="0" y="0"/>
                  </a:cubicBezTo>
                </a:path>
              </a:pathLst>
            </a:custGeom>
            <a:noFill/>
            <a:ln w="19050" cap="rnd">
              <a:solidFill>
                <a:srgbClr val="FFFFFF"/>
              </a:solidFill>
              <a:prstDash val="solid"/>
              <a:round/>
              <a:headEnd/>
              <a:tailEnd/>
            </a:ln>
          </p:spPr>
          <p:txBody>
            <a:bodyPr vert="horz" wrap="square" lIns="162560" tIns="81280" rIns="162560" bIns="81280" numCol="1" anchor="t" anchorCtr="0" compatLnSpc="1">
              <a:prstTxWarp prst="textNoShape">
                <a:avLst/>
              </a:prstTxWarp>
            </a:bodyPr>
            <a:lstStyle/>
            <a:p>
              <a:pPr marL="0" marR="0" lvl="0" indent="0" defTabSz="609576"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dirty="0">
                <a:ln>
                  <a:noFill/>
                </a:ln>
                <a:solidFill>
                  <a:srgbClr val="F0F0F0"/>
                </a:solidFill>
                <a:effectLst/>
                <a:uLnTx/>
                <a:uFillTx/>
                <a:latin typeface="Amazon Ember"/>
              </a:endParaRPr>
            </a:p>
          </p:txBody>
        </p:sp>
        <p:sp>
          <p:nvSpPr>
            <p:cNvPr id="34" name="Oval 30">
              <a:extLst>
                <a:ext uri="{FF2B5EF4-FFF2-40B4-BE49-F238E27FC236}">
                  <a16:creationId xmlns:a16="http://schemas.microsoft.com/office/drawing/2014/main" id="{1CCF1B07-238B-44F8-AD5A-5EE325490544}"/>
                </a:ext>
              </a:extLst>
            </p:cNvPr>
            <p:cNvSpPr>
              <a:spLocks noChangeArrowheads="1"/>
            </p:cNvSpPr>
            <p:nvPr/>
          </p:nvSpPr>
          <p:spPr bwMode="auto">
            <a:xfrm>
              <a:off x="786472" y="4572212"/>
              <a:ext cx="459449" cy="139898"/>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60" tIns="81280" rIns="162560" bIns="81280" numCol="1" anchor="t" anchorCtr="0" compatLnSpc="1">
              <a:prstTxWarp prst="textNoShape">
                <a:avLst/>
              </a:prstTxWarp>
            </a:bodyPr>
            <a:lstStyle/>
            <a:p>
              <a:pPr marL="0" marR="0" lvl="0" indent="0" defTabSz="609576"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dirty="0">
                <a:ln>
                  <a:noFill/>
                </a:ln>
                <a:solidFill>
                  <a:srgbClr val="F0F0F0"/>
                </a:solidFill>
                <a:effectLst/>
                <a:uLnTx/>
                <a:uFillTx/>
                <a:latin typeface="Amazon Ember"/>
              </a:endParaRPr>
            </a:p>
          </p:txBody>
        </p:sp>
        <p:sp>
          <p:nvSpPr>
            <p:cNvPr id="35" name="Freeform 31">
              <a:extLst>
                <a:ext uri="{FF2B5EF4-FFF2-40B4-BE49-F238E27FC236}">
                  <a16:creationId xmlns:a16="http://schemas.microsoft.com/office/drawing/2014/main" id="{A394DAF0-7D60-48C4-A98A-01F623495FBA}"/>
                </a:ext>
              </a:extLst>
            </p:cNvPr>
            <p:cNvSpPr>
              <a:spLocks/>
            </p:cNvSpPr>
            <p:nvPr/>
          </p:nvSpPr>
          <p:spPr bwMode="auto">
            <a:xfrm>
              <a:off x="786472" y="4771479"/>
              <a:ext cx="459449" cy="70209"/>
            </a:xfrm>
            <a:custGeom>
              <a:avLst/>
              <a:gdLst>
                <a:gd name="T0" fmla="*/ 0 w 426"/>
                <a:gd name="T1" fmla="*/ 0 h 65"/>
                <a:gd name="T2" fmla="*/ 213 w 426"/>
                <a:gd name="T3" fmla="*/ 65 h 65"/>
                <a:gd name="T4" fmla="*/ 426 w 426"/>
                <a:gd name="T5" fmla="*/ 0 h 65"/>
              </a:gdLst>
              <a:ahLst/>
              <a:cxnLst>
                <a:cxn ang="0">
                  <a:pos x="T0" y="T1"/>
                </a:cxn>
                <a:cxn ang="0">
                  <a:pos x="T2" y="T3"/>
                </a:cxn>
                <a:cxn ang="0">
                  <a:pos x="T4" y="T5"/>
                </a:cxn>
              </a:cxnLst>
              <a:rect l="0" t="0" r="r" b="b"/>
              <a:pathLst>
                <a:path w="426" h="65">
                  <a:moveTo>
                    <a:pt x="0" y="0"/>
                  </a:moveTo>
                  <a:cubicBezTo>
                    <a:pt x="0" y="36"/>
                    <a:pt x="95" y="65"/>
                    <a:pt x="213" y="65"/>
                  </a:cubicBezTo>
                  <a:cubicBezTo>
                    <a:pt x="331" y="65"/>
                    <a:pt x="426" y="36"/>
                    <a:pt x="426" y="0"/>
                  </a:cubicBez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60" tIns="81280" rIns="162560" bIns="81280" numCol="1" anchor="t" anchorCtr="0" compatLnSpc="1">
              <a:prstTxWarp prst="textNoShape">
                <a:avLst/>
              </a:prstTxWarp>
            </a:bodyPr>
            <a:lstStyle/>
            <a:p>
              <a:pPr marL="0" marR="0" lvl="0" indent="0" defTabSz="609576"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dirty="0">
                <a:ln>
                  <a:noFill/>
                </a:ln>
                <a:solidFill>
                  <a:srgbClr val="F0F0F0"/>
                </a:solidFill>
                <a:effectLst/>
                <a:uLnTx/>
                <a:uFillTx/>
                <a:latin typeface="Amazon Ember"/>
              </a:endParaRPr>
            </a:p>
          </p:txBody>
        </p:sp>
        <p:sp>
          <p:nvSpPr>
            <p:cNvPr id="36" name="Freeform 32">
              <a:extLst>
                <a:ext uri="{FF2B5EF4-FFF2-40B4-BE49-F238E27FC236}">
                  <a16:creationId xmlns:a16="http://schemas.microsoft.com/office/drawing/2014/main" id="{E7328F11-6F13-4294-9FFB-B04EE1AE4AAA}"/>
                </a:ext>
              </a:extLst>
            </p:cNvPr>
            <p:cNvSpPr>
              <a:spLocks/>
            </p:cNvSpPr>
            <p:nvPr/>
          </p:nvSpPr>
          <p:spPr bwMode="auto">
            <a:xfrm>
              <a:off x="786472" y="4896932"/>
              <a:ext cx="459449" cy="70209"/>
            </a:xfrm>
            <a:custGeom>
              <a:avLst/>
              <a:gdLst>
                <a:gd name="T0" fmla="*/ 0 w 426"/>
                <a:gd name="T1" fmla="*/ 0 h 65"/>
                <a:gd name="T2" fmla="*/ 213 w 426"/>
                <a:gd name="T3" fmla="*/ 65 h 65"/>
                <a:gd name="T4" fmla="*/ 426 w 426"/>
                <a:gd name="T5" fmla="*/ 0 h 65"/>
              </a:gdLst>
              <a:ahLst/>
              <a:cxnLst>
                <a:cxn ang="0">
                  <a:pos x="T0" y="T1"/>
                </a:cxn>
                <a:cxn ang="0">
                  <a:pos x="T2" y="T3"/>
                </a:cxn>
                <a:cxn ang="0">
                  <a:pos x="T4" y="T5"/>
                </a:cxn>
              </a:cxnLst>
              <a:rect l="0" t="0" r="r" b="b"/>
              <a:pathLst>
                <a:path w="426" h="65">
                  <a:moveTo>
                    <a:pt x="0" y="0"/>
                  </a:moveTo>
                  <a:cubicBezTo>
                    <a:pt x="0" y="36"/>
                    <a:pt x="95" y="65"/>
                    <a:pt x="213" y="65"/>
                  </a:cubicBezTo>
                  <a:cubicBezTo>
                    <a:pt x="331" y="65"/>
                    <a:pt x="426" y="36"/>
                    <a:pt x="426" y="0"/>
                  </a:cubicBez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60" tIns="81280" rIns="162560" bIns="81280" numCol="1" anchor="t" anchorCtr="0" compatLnSpc="1">
              <a:prstTxWarp prst="textNoShape">
                <a:avLst/>
              </a:prstTxWarp>
            </a:bodyPr>
            <a:lstStyle/>
            <a:p>
              <a:pPr marL="0" marR="0" lvl="0" indent="0" defTabSz="609576"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dirty="0">
                <a:ln>
                  <a:noFill/>
                </a:ln>
                <a:solidFill>
                  <a:srgbClr val="F0F0F0"/>
                </a:solidFill>
                <a:effectLst/>
                <a:uLnTx/>
                <a:uFillTx/>
                <a:latin typeface="Amazon Ember"/>
              </a:endParaRPr>
            </a:p>
          </p:txBody>
        </p:sp>
      </p:grpSp>
      <p:grpSp>
        <p:nvGrpSpPr>
          <p:cNvPr id="2" name="Group 1">
            <a:extLst>
              <a:ext uri="{FF2B5EF4-FFF2-40B4-BE49-F238E27FC236}">
                <a16:creationId xmlns:a16="http://schemas.microsoft.com/office/drawing/2014/main" id="{45AD88A2-63A4-4973-81F8-DDB3EDD818B1}"/>
              </a:ext>
            </a:extLst>
          </p:cNvPr>
          <p:cNvGrpSpPr/>
          <p:nvPr/>
        </p:nvGrpSpPr>
        <p:grpSpPr>
          <a:xfrm>
            <a:off x="4024515" y="2084875"/>
            <a:ext cx="372398" cy="419261"/>
            <a:chOff x="4483546" y="2314896"/>
            <a:chExt cx="372398" cy="419261"/>
          </a:xfrm>
        </p:grpSpPr>
        <p:sp>
          <p:nvSpPr>
            <p:cNvPr id="38" name="Freeform: Shape 179">
              <a:extLst>
                <a:ext uri="{FF2B5EF4-FFF2-40B4-BE49-F238E27FC236}">
                  <a16:creationId xmlns:a16="http://schemas.microsoft.com/office/drawing/2014/main" id="{416C04AA-A78E-4BBD-AD54-8AFB6C75DBB3}"/>
                </a:ext>
              </a:extLst>
            </p:cNvPr>
            <p:cNvSpPr/>
            <p:nvPr/>
          </p:nvSpPr>
          <p:spPr>
            <a:xfrm>
              <a:off x="4483546" y="2539703"/>
              <a:ext cx="372398" cy="194454"/>
            </a:xfrm>
            <a:custGeom>
              <a:avLst/>
              <a:gdLst>
                <a:gd name="connsiteX0" fmla="*/ 401211 w 802422"/>
                <a:gd name="connsiteY0" fmla="*/ 0 h 418997"/>
                <a:gd name="connsiteX1" fmla="*/ 802422 w 802422"/>
                <a:gd name="connsiteY1" fmla="*/ 412838 h 418997"/>
                <a:gd name="connsiteX2" fmla="*/ 801819 w 802422"/>
                <a:gd name="connsiteY2" fmla="*/ 418997 h 418997"/>
                <a:gd name="connsiteX3" fmla="*/ 604 w 802422"/>
                <a:gd name="connsiteY3" fmla="*/ 418997 h 418997"/>
                <a:gd name="connsiteX4" fmla="*/ 0 w 802422"/>
                <a:gd name="connsiteY4" fmla="*/ 412838 h 418997"/>
                <a:gd name="connsiteX5" fmla="*/ 401211 w 802422"/>
                <a:gd name="connsiteY5" fmla="*/ 0 h 41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422" h="418997">
                  <a:moveTo>
                    <a:pt x="401211" y="0"/>
                  </a:moveTo>
                  <a:cubicBezTo>
                    <a:pt x="622794" y="0"/>
                    <a:pt x="802422" y="184834"/>
                    <a:pt x="802422" y="412838"/>
                  </a:cubicBezTo>
                  <a:lnTo>
                    <a:pt x="801819" y="418997"/>
                  </a:lnTo>
                  <a:lnTo>
                    <a:pt x="604" y="418997"/>
                  </a:lnTo>
                  <a:lnTo>
                    <a:pt x="0" y="412838"/>
                  </a:lnTo>
                  <a:cubicBezTo>
                    <a:pt x="0" y="184834"/>
                    <a:pt x="179628" y="0"/>
                    <a:pt x="401211" y="0"/>
                  </a:cubicBezTo>
                  <a:close/>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lt1"/>
                  </a:solidFill>
                  <a:latin typeface="+mn-lt"/>
                  <a:ea typeface="+mn-ea"/>
                  <a:cs typeface="+mn-cs"/>
                </a:defRPr>
              </a:lvl1pPr>
              <a:lvl2pPr marL="547688" indent="-90488" algn="l" defTabSz="1096963" rtl="0" eaLnBrk="0" fontAlgn="base" hangingPunct="0">
                <a:spcBef>
                  <a:spcPct val="0"/>
                </a:spcBef>
                <a:spcAft>
                  <a:spcPct val="0"/>
                </a:spcAft>
                <a:defRPr sz="2100" kern="1200">
                  <a:solidFill>
                    <a:schemeClr val="lt1"/>
                  </a:solidFill>
                  <a:latin typeface="+mn-lt"/>
                  <a:ea typeface="+mn-ea"/>
                  <a:cs typeface="+mn-cs"/>
                </a:defRPr>
              </a:lvl2pPr>
              <a:lvl3pPr marL="1096963" indent="-182563" algn="l" defTabSz="1096963" rtl="0" eaLnBrk="0" fontAlgn="base" hangingPunct="0">
                <a:spcBef>
                  <a:spcPct val="0"/>
                </a:spcBef>
                <a:spcAft>
                  <a:spcPct val="0"/>
                </a:spcAft>
                <a:defRPr sz="2100" kern="1200">
                  <a:solidFill>
                    <a:schemeClr val="lt1"/>
                  </a:solidFill>
                  <a:latin typeface="+mn-lt"/>
                  <a:ea typeface="+mn-ea"/>
                  <a:cs typeface="+mn-cs"/>
                </a:defRPr>
              </a:lvl3pPr>
              <a:lvl4pPr marL="1644650" indent="-273050" algn="l" defTabSz="1096963" rtl="0" eaLnBrk="0" fontAlgn="base" hangingPunct="0">
                <a:spcBef>
                  <a:spcPct val="0"/>
                </a:spcBef>
                <a:spcAft>
                  <a:spcPct val="0"/>
                </a:spcAft>
                <a:defRPr sz="2100" kern="1200">
                  <a:solidFill>
                    <a:schemeClr val="lt1"/>
                  </a:solidFill>
                  <a:latin typeface="+mn-lt"/>
                  <a:ea typeface="+mn-ea"/>
                  <a:cs typeface="+mn-cs"/>
                </a:defRPr>
              </a:lvl4pPr>
              <a:lvl5pPr marL="2193925" indent="-365125" algn="l" defTabSz="1096963" rtl="0" eaLnBrk="0" fontAlgn="base" hangingPunct="0">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39" name="Freeform: Shape 180">
              <a:extLst>
                <a:ext uri="{FF2B5EF4-FFF2-40B4-BE49-F238E27FC236}">
                  <a16:creationId xmlns:a16="http://schemas.microsoft.com/office/drawing/2014/main" id="{ED572A05-5CB0-4F49-9BF3-329614248807}"/>
                </a:ext>
              </a:extLst>
            </p:cNvPr>
            <p:cNvSpPr/>
            <p:nvPr/>
          </p:nvSpPr>
          <p:spPr>
            <a:xfrm>
              <a:off x="4553783" y="2314896"/>
              <a:ext cx="226622" cy="226623"/>
            </a:xfrm>
            <a:custGeom>
              <a:avLst/>
              <a:gdLst>
                <a:gd name="connsiteX0" fmla="*/ 4828 w 135174"/>
                <a:gd name="connsiteY0" fmla="*/ 67909 h 135174"/>
                <a:gd name="connsiteX1" fmla="*/ 67909 w 135174"/>
                <a:gd name="connsiteY1" fmla="*/ 4828 h 135174"/>
                <a:gd name="connsiteX2" fmla="*/ 130991 w 135174"/>
                <a:gd name="connsiteY2" fmla="*/ 67909 h 135174"/>
                <a:gd name="connsiteX3" fmla="*/ 67909 w 135174"/>
                <a:gd name="connsiteY3" fmla="*/ 130991 h 135174"/>
                <a:gd name="connsiteX4" fmla="*/ 4828 w 135174"/>
                <a:gd name="connsiteY4" fmla="*/ 67909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4" h="135174">
                  <a:moveTo>
                    <a:pt x="4828" y="67909"/>
                  </a:moveTo>
                  <a:cubicBezTo>
                    <a:pt x="4828" y="33150"/>
                    <a:pt x="33150" y="4828"/>
                    <a:pt x="67909" y="4828"/>
                  </a:cubicBezTo>
                  <a:cubicBezTo>
                    <a:pt x="102668" y="4828"/>
                    <a:pt x="130991" y="33150"/>
                    <a:pt x="130991" y="67909"/>
                  </a:cubicBezTo>
                  <a:cubicBezTo>
                    <a:pt x="130991" y="102668"/>
                    <a:pt x="102668" y="130991"/>
                    <a:pt x="67909" y="130991"/>
                  </a:cubicBezTo>
                  <a:cubicBezTo>
                    <a:pt x="33150" y="130991"/>
                    <a:pt x="4828" y="102668"/>
                    <a:pt x="4828" y="67909"/>
                  </a:cubicBezTo>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grpSp>
      <p:grpSp>
        <p:nvGrpSpPr>
          <p:cNvPr id="51" name="Group 50">
            <a:extLst>
              <a:ext uri="{FF2B5EF4-FFF2-40B4-BE49-F238E27FC236}">
                <a16:creationId xmlns:a16="http://schemas.microsoft.com/office/drawing/2014/main" id="{5B02CAE2-701B-47A8-B60B-4745504B6F3C}"/>
              </a:ext>
            </a:extLst>
          </p:cNvPr>
          <p:cNvGrpSpPr/>
          <p:nvPr/>
        </p:nvGrpSpPr>
        <p:grpSpPr>
          <a:xfrm>
            <a:off x="4502670" y="2093287"/>
            <a:ext cx="372398" cy="419261"/>
            <a:chOff x="4483546" y="2314896"/>
            <a:chExt cx="372398" cy="419261"/>
          </a:xfrm>
        </p:grpSpPr>
        <p:sp>
          <p:nvSpPr>
            <p:cNvPr id="52" name="Freeform: Shape 179">
              <a:extLst>
                <a:ext uri="{FF2B5EF4-FFF2-40B4-BE49-F238E27FC236}">
                  <a16:creationId xmlns:a16="http://schemas.microsoft.com/office/drawing/2014/main" id="{CB1CE068-663C-48BD-9739-309D0A0AE865}"/>
                </a:ext>
              </a:extLst>
            </p:cNvPr>
            <p:cNvSpPr/>
            <p:nvPr/>
          </p:nvSpPr>
          <p:spPr>
            <a:xfrm>
              <a:off x="4483546" y="2539703"/>
              <a:ext cx="372398" cy="194454"/>
            </a:xfrm>
            <a:custGeom>
              <a:avLst/>
              <a:gdLst>
                <a:gd name="connsiteX0" fmla="*/ 401211 w 802422"/>
                <a:gd name="connsiteY0" fmla="*/ 0 h 418997"/>
                <a:gd name="connsiteX1" fmla="*/ 802422 w 802422"/>
                <a:gd name="connsiteY1" fmla="*/ 412838 h 418997"/>
                <a:gd name="connsiteX2" fmla="*/ 801819 w 802422"/>
                <a:gd name="connsiteY2" fmla="*/ 418997 h 418997"/>
                <a:gd name="connsiteX3" fmla="*/ 604 w 802422"/>
                <a:gd name="connsiteY3" fmla="*/ 418997 h 418997"/>
                <a:gd name="connsiteX4" fmla="*/ 0 w 802422"/>
                <a:gd name="connsiteY4" fmla="*/ 412838 h 418997"/>
                <a:gd name="connsiteX5" fmla="*/ 401211 w 802422"/>
                <a:gd name="connsiteY5" fmla="*/ 0 h 41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422" h="418997">
                  <a:moveTo>
                    <a:pt x="401211" y="0"/>
                  </a:moveTo>
                  <a:cubicBezTo>
                    <a:pt x="622794" y="0"/>
                    <a:pt x="802422" y="184834"/>
                    <a:pt x="802422" y="412838"/>
                  </a:cubicBezTo>
                  <a:lnTo>
                    <a:pt x="801819" y="418997"/>
                  </a:lnTo>
                  <a:lnTo>
                    <a:pt x="604" y="418997"/>
                  </a:lnTo>
                  <a:lnTo>
                    <a:pt x="0" y="412838"/>
                  </a:lnTo>
                  <a:cubicBezTo>
                    <a:pt x="0" y="184834"/>
                    <a:pt x="179628" y="0"/>
                    <a:pt x="401211" y="0"/>
                  </a:cubicBezTo>
                  <a:close/>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lt1"/>
                  </a:solidFill>
                  <a:latin typeface="+mn-lt"/>
                  <a:ea typeface="+mn-ea"/>
                  <a:cs typeface="+mn-cs"/>
                </a:defRPr>
              </a:lvl1pPr>
              <a:lvl2pPr marL="547688" indent="-90488" algn="l" defTabSz="1096963" rtl="0" eaLnBrk="0" fontAlgn="base" hangingPunct="0">
                <a:spcBef>
                  <a:spcPct val="0"/>
                </a:spcBef>
                <a:spcAft>
                  <a:spcPct val="0"/>
                </a:spcAft>
                <a:defRPr sz="2100" kern="1200">
                  <a:solidFill>
                    <a:schemeClr val="lt1"/>
                  </a:solidFill>
                  <a:latin typeface="+mn-lt"/>
                  <a:ea typeface="+mn-ea"/>
                  <a:cs typeface="+mn-cs"/>
                </a:defRPr>
              </a:lvl2pPr>
              <a:lvl3pPr marL="1096963" indent="-182563" algn="l" defTabSz="1096963" rtl="0" eaLnBrk="0" fontAlgn="base" hangingPunct="0">
                <a:spcBef>
                  <a:spcPct val="0"/>
                </a:spcBef>
                <a:spcAft>
                  <a:spcPct val="0"/>
                </a:spcAft>
                <a:defRPr sz="2100" kern="1200">
                  <a:solidFill>
                    <a:schemeClr val="lt1"/>
                  </a:solidFill>
                  <a:latin typeface="+mn-lt"/>
                  <a:ea typeface="+mn-ea"/>
                  <a:cs typeface="+mn-cs"/>
                </a:defRPr>
              </a:lvl3pPr>
              <a:lvl4pPr marL="1644650" indent="-273050" algn="l" defTabSz="1096963" rtl="0" eaLnBrk="0" fontAlgn="base" hangingPunct="0">
                <a:spcBef>
                  <a:spcPct val="0"/>
                </a:spcBef>
                <a:spcAft>
                  <a:spcPct val="0"/>
                </a:spcAft>
                <a:defRPr sz="2100" kern="1200">
                  <a:solidFill>
                    <a:schemeClr val="lt1"/>
                  </a:solidFill>
                  <a:latin typeface="+mn-lt"/>
                  <a:ea typeface="+mn-ea"/>
                  <a:cs typeface="+mn-cs"/>
                </a:defRPr>
              </a:lvl4pPr>
              <a:lvl5pPr marL="2193925" indent="-365125" algn="l" defTabSz="1096963" rtl="0" eaLnBrk="0" fontAlgn="base" hangingPunct="0">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53" name="Freeform: Shape 180">
              <a:extLst>
                <a:ext uri="{FF2B5EF4-FFF2-40B4-BE49-F238E27FC236}">
                  <a16:creationId xmlns:a16="http://schemas.microsoft.com/office/drawing/2014/main" id="{3CF4B785-94D3-4B5E-AD0D-354294720989}"/>
                </a:ext>
              </a:extLst>
            </p:cNvPr>
            <p:cNvSpPr/>
            <p:nvPr/>
          </p:nvSpPr>
          <p:spPr>
            <a:xfrm>
              <a:off x="4553783" y="2314896"/>
              <a:ext cx="226622" cy="226623"/>
            </a:xfrm>
            <a:custGeom>
              <a:avLst/>
              <a:gdLst>
                <a:gd name="connsiteX0" fmla="*/ 4828 w 135174"/>
                <a:gd name="connsiteY0" fmla="*/ 67909 h 135174"/>
                <a:gd name="connsiteX1" fmla="*/ 67909 w 135174"/>
                <a:gd name="connsiteY1" fmla="*/ 4828 h 135174"/>
                <a:gd name="connsiteX2" fmla="*/ 130991 w 135174"/>
                <a:gd name="connsiteY2" fmla="*/ 67909 h 135174"/>
                <a:gd name="connsiteX3" fmla="*/ 67909 w 135174"/>
                <a:gd name="connsiteY3" fmla="*/ 130991 h 135174"/>
                <a:gd name="connsiteX4" fmla="*/ 4828 w 135174"/>
                <a:gd name="connsiteY4" fmla="*/ 67909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4" h="135174">
                  <a:moveTo>
                    <a:pt x="4828" y="67909"/>
                  </a:moveTo>
                  <a:cubicBezTo>
                    <a:pt x="4828" y="33150"/>
                    <a:pt x="33150" y="4828"/>
                    <a:pt x="67909" y="4828"/>
                  </a:cubicBezTo>
                  <a:cubicBezTo>
                    <a:pt x="102668" y="4828"/>
                    <a:pt x="130991" y="33150"/>
                    <a:pt x="130991" y="67909"/>
                  </a:cubicBezTo>
                  <a:cubicBezTo>
                    <a:pt x="130991" y="102668"/>
                    <a:pt x="102668" y="130991"/>
                    <a:pt x="67909" y="130991"/>
                  </a:cubicBezTo>
                  <a:cubicBezTo>
                    <a:pt x="33150" y="130991"/>
                    <a:pt x="4828" y="102668"/>
                    <a:pt x="4828" y="67909"/>
                  </a:cubicBezTo>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grpSp>
      <p:grpSp>
        <p:nvGrpSpPr>
          <p:cNvPr id="54" name="Group 53">
            <a:extLst>
              <a:ext uri="{FF2B5EF4-FFF2-40B4-BE49-F238E27FC236}">
                <a16:creationId xmlns:a16="http://schemas.microsoft.com/office/drawing/2014/main" id="{6850B5EB-A80D-460D-9B1F-673FE5F97B4D}"/>
              </a:ext>
            </a:extLst>
          </p:cNvPr>
          <p:cNvGrpSpPr/>
          <p:nvPr/>
        </p:nvGrpSpPr>
        <p:grpSpPr>
          <a:xfrm>
            <a:off x="4991323" y="2093287"/>
            <a:ext cx="372398" cy="419261"/>
            <a:chOff x="4483546" y="2314896"/>
            <a:chExt cx="372398" cy="419261"/>
          </a:xfrm>
        </p:grpSpPr>
        <p:sp>
          <p:nvSpPr>
            <p:cNvPr id="55" name="Freeform: Shape 179">
              <a:extLst>
                <a:ext uri="{FF2B5EF4-FFF2-40B4-BE49-F238E27FC236}">
                  <a16:creationId xmlns:a16="http://schemas.microsoft.com/office/drawing/2014/main" id="{AB5F729A-BDB5-447D-812F-CCF79860476C}"/>
                </a:ext>
              </a:extLst>
            </p:cNvPr>
            <p:cNvSpPr/>
            <p:nvPr/>
          </p:nvSpPr>
          <p:spPr>
            <a:xfrm>
              <a:off x="4483546" y="2539703"/>
              <a:ext cx="372398" cy="194454"/>
            </a:xfrm>
            <a:custGeom>
              <a:avLst/>
              <a:gdLst>
                <a:gd name="connsiteX0" fmla="*/ 401211 w 802422"/>
                <a:gd name="connsiteY0" fmla="*/ 0 h 418997"/>
                <a:gd name="connsiteX1" fmla="*/ 802422 w 802422"/>
                <a:gd name="connsiteY1" fmla="*/ 412838 h 418997"/>
                <a:gd name="connsiteX2" fmla="*/ 801819 w 802422"/>
                <a:gd name="connsiteY2" fmla="*/ 418997 h 418997"/>
                <a:gd name="connsiteX3" fmla="*/ 604 w 802422"/>
                <a:gd name="connsiteY3" fmla="*/ 418997 h 418997"/>
                <a:gd name="connsiteX4" fmla="*/ 0 w 802422"/>
                <a:gd name="connsiteY4" fmla="*/ 412838 h 418997"/>
                <a:gd name="connsiteX5" fmla="*/ 401211 w 802422"/>
                <a:gd name="connsiteY5" fmla="*/ 0 h 41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422" h="418997">
                  <a:moveTo>
                    <a:pt x="401211" y="0"/>
                  </a:moveTo>
                  <a:cubicBezTo>
                    <a:pt x="622794" y="0"/>
                    <a:pt x="802422" y="184834"/>
                    <a:pt x="802422" y="412838"/>
                  </a:cubicBezTo>
                  <a:lnTo>
                    <a:pt x="801819" y="418997"/>
                  </a:lnTo>
                  <a:lnTo>
                    <a:pt x="604" y="418997"/>
                  </a:lnTo>
                  <a:lnTo>
                    <a:pt x="0" y="412838"/>
                  </a:lnTo>
                  <a:cubicBezTo>
                    <a:pt x="0" y="184834"/>
                    <a:pt x="179628" y="0"/>
                    <a:pt x="401211" y="0"/>
                  </a:cubicBezTo>
                  <a:close/>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lt1"/>
                  </a:solidFill>
                  <a:latin typeface="+mn-lt"/>
                  <a:ea typeface="+mn-ea"/>
                  <a:cs typeface="+mn-cs"/>
                </a:defRPr>
              </a:lvl1pPr>
              <a:lvl2pPr marL="547688" indent="-90488" algn="l" defTabSz="1096963" rtl="0" eaLnBrk="0" fontAlgn="base" hangingPunct="0">
                <a:spcBef>
                  <a:spcPct val="0"/>
                </a:spcBef>
                <a:spcAft>
                  <a:spcPct val="0"/>
                </a:spcAft>
                <a:defRPr sz="2100" kern="1200">
                  <a:solidFill>
                    <a:schemeClr val="lt1"/>
                  </a:solidFill>
                  <a:latin typeface="+mn-lt"/>
                  <a:ea typeface="+mn-ea"/>
                  <a:cs typeface="+mn-cs"/>
                </a:defRPr>
              </a:lvl2pPr>
              <a:lvl3pPr marL="1096963" indent="-182563" algn="l" defTabSz="1096963" rtl="0" eaLnBrk="0" fontAlgn="base" hangingPunct="0">
                <a:spcBef>
                  <a:spcPct val="0"/>
                </a:spcBef>
                <a:spcAft>
                  <a:spcPct val="0"/>
                </a:spcAft>
                <a:defRPr sz="2100" kern="1200">
                  <a:solidFill>
                    <a:schemeClr val="lt1"/>
                  </a:solidFill>
                  <a:latin typeface="+mn-lt"/>
                  <a:ea typeface="+mn-ea"/>
                  <a:cs typeface="+mn-cs"/>
                </a:defRPr>
              </a:lvl3pPr>
              <a:lvl4pPr marL="1644650" indent="-273050" algn="l" defTabSz="1096963" rtl="0" eaLnBrk="0" fontAlgn="base" hangingPunct="0">
                <a:spcBef>
                  <a:spcPct val="0"/>
                </a:spcBef>
                <a:spcAft>
                  <a:spcPct val="0"/>
                </a:spcAft>
                <a:defRPr sz="2100" kern="1200">
                  <a:solidFill>
                    <a:schemeClr val="lt1"/>
                  </a:solidFill>
                  <a:latin typeface="+mn-lt"/>
                  <a:ea typeface="+mn-ea"/>
                  <a:cs typeface="+mn-cs"/>
                </a:defRPr>
              </a:lvl4pPr>
              <a:lvl5pPr marL="2193925" indent="-365125" algn="l" defTabSz="1096963" rtl="0" eaLnBrk="0" fontAlgn="base" hangingPunct="0">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56" name="Freeform: Shape 180">
              <a:extLst>
                <a:ext uri="{FF2B5EF4-FFF2-40B4-BE49-F238E27FC236}">
                  <a16:creationId xmlns:a16="http://schemas.microsoft.com/office/drawing/2014/main" id="{9D147C0B-EFF9-4A95-A535-2113D9BD87D4}"/>
                </a:ext>
              </a:extLst>
            </p:cNvPr>
            <p:cNvSpPr/>
            <p:nvPr/>
          </p:nvSpPr>
          <p:spPr>
            <a:xfrm>
              <a:off x="4553783" y="2314896"/>
              <a:ext cx="226622" cy="226623"/>
            </a:xfrm>
            <a:custGeom>
              <a:avLst/>
              <a:gdLst>
                <a:gd name="connsiteX0" fmla="*/ 4828 w 135174"/>
                <a:gd name="connsiteY0" fmla="*/ 67909 h 135174"/>
                <a:gd name="connsiteX1" fmla="*/ 67909 w 135174"/>
                <a:gd name="connsiteY1" fmla="*/ 4828 h 135174"/>
                <a:gd name="connsiteX2" fmla="*/ 130991 w 135174"/>
                <a:gd name="connsiteY2" fmla="*/ 67909 h 135174"/>
                <a:gd name="connsiteX3" fmla="*/ 67909 w 135174"/>
                <a:gd name="connsiteY3" fmla="*/ 130991 h 135174"/>
                <a:gd name="connsiteX4" fmla="*/ 4828 w 135174"/>
                <a:gd name="connsiteY4" fmla="*/ 67909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4" h="135174">
                  <a:moveTo>
                    <a:pt x="4828" y="67909"/>
                  </a:moveTo>
                  <a:cubicBezTo>
                    <a:pt x="4828" y="33150"/>
                    <a:pt x="33150" y="4828"/>
                    <a:pt x="67909" y="4828"/>
                  </a:cubicBezTo>
                  <a:cubicBezTo>
                    <a:pt x="102668" y="4828"/>
                    <a:pt x="130991" y="33150"/>
                    <a:pt x="130991" y="67909"/>
                  </a:cubicBezTo>
                  <a:cubicBezTo>
                    <a:pt x="130991" y="102668"/>
                    <a:pt x="102668" y="130991"/>
                    <a:pt x="67909" y="130991"/>
                  </a:cubicBezTo>
                  <a:cubicBezTo>
                    <a:pt x="33150" y="130991"/>
                    <a:pt x="4828" y="102668"/>
                    <a:pt x="4828" y="67909"/>
                  </a:cubicBezTo>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grpSp>
      <p:grpSp>
        <p:nvGrpSpPr>
          <p:cNvPr id="57" name="Group 56">
            <a:extLst>
              <a:ext uri="{FF2B5EF4-FFF2-40B4-BE49-F238E27FC236}">
                <a16:creationId xmlns:a16="http://schemas.microsoft.com/office/drawing/2014/main" id="{8D47C940-7C43-43B8-94EE-12C887456C11}"/>
              </a:ext>
            </a:extLst>
          </p:cNvPr>
          <p:cNvGrpSpPr/>
          <p:nvPr/>
        </p:nvGrpSpPr>
        <p:grpSpPr>
          <a:xfrm>
            <a:off x="6490220" y="2086937"/>
            <a:ext cx="372398" cy="419261"/>
            <a:chOff x="4483546" y="2314896"/>
            <a:chExt cx="372398" cy="419261"/>
          </a:xfrm>
        </p:grpSpPr>
        <p:sp>
          <p:nvSpPr>
            <p:cNvPr id="58" name="Freeform: Shape 179">
              <a:extLst>
                <a:ext uri="{FF2B5EF4-FFF2-40B4-BE49-F238E27FC236}">
                  <a16:creationId xmlns:a16="http://schemas.microsoft.com/office/drawing/2014/main" id="{8878F434-F4EE-4A11-A118-213647F090E2}"/>
                </a:ext>
              </a:extLst>
            </p:cNvPr>
            <p:cNvSpPr/>
            <p:nvPr/>
          </p:nvSpPr>
          <p:spPr>
            <a:xfrm>
              <a:off x="4483546" y="2539703"/>
              <a:ext cx="372398" cy="194454"/>
            </a:xfrm>
            <a:custGeom>
              <a:avLst/>
              <a:gdLst>
                <a:gd name="connsiteX0" fmla="*/ 401211 w 802422"/>
                <a:gd name="connsiteY0" fmla="*/ 0 h 418997"/>
                <a:gd name="connsiteX1" fmla="*/ 802422 w 802422"/>
                <a:gd name="connsiteY1" fmla="*/ 412838 h 418997"/>
                <a:gd name="connsiteX2" fmla="*/ 801819 w 802422"/>
                <a:gd name="connsiteY2" fmla="*/ 418997 h 418997"/>
                <a:gd name="connsiteX3" fmla="*/ 604 w 802422"/>
                <a:gd name="connsiteY3" fmla="*/ 418997 h 418997"/>
                <a:gd name="connsiteX4" fmla="*/ 0 w 802422"/>
                <a:gd name="connsiteY4" fmla="*/ 412838 h 418997"/>
                <a:gd name="connsiteX5" fmla="*/ 401211 w 802422"/>
                <a:gd name="connsiteY5" fmla="*/ 0 h 41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422" h="418997">
                  <a:moveTo>
                    <a:pt x="401211" y="0"/>
                  </a:moveTo>
                  <a:cubicBezTo>
                    <a:pt x="622794" y="0"/>
                    <a:pt x="802422" y="184834"/>
                    <a:pt x="802422" y="412838"/>
                  </a:cubicBezTo>
                  <a:lnTo>
                    <a:pt x="801819" y="418997"/>
                  </a:lnTo>
                  <a:lnTo>
                    <a:pt x="604" y="418997"/>
                  </a:lnTo>
                  <a:lnTo>
                    <a:pt x="0" y="412838"/>
                  </a:lnTo>
                  <a:cubicBezTo>
                    <a:pt x="0" y="184834"/>
                    <a:pt x="179628" y="0"/>
                    <a:pt x="401211" y="0"/>
                  </a:cubicBezTo>
                  <a:close/>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lt1"/>
                  </a:solidFill>
                  <a:latin typeface="+mn-lt"/>
                  <a:ea typeface="+mn-ea"/>
                  <a:cs typeface="+mn-cs"/>
                </a:defRPr>
              </a:lvl1pPr>
              <a:lvl2pPr marL="547688" indent="-90488" algn="l" defTabSz="1096963" rtl="0" eaLnBrk="0" fontAlgn="base" hangingPunct="0">
                <a:spcBef>
                  <a:spcPct val="0"/>
                </a:spcBef>
                <a:spcAft>
                  <a:spcPct val="0"/>
                </a:spcAft>
                <a:defRPr sz="2100" kern="1200">
                  <a:solidFill>
                    <a:schemeClr val="lt1"/>
                  </a:solidFill>
                  <a:latin typeface="+mn-lt"/>
                  <a:ea typeface="+mn-ea"/>
                  <a:cs typeface="+mn-cs"/>
                </a:defRPr>
              </a:lvl2pPr>
              <a:lvl3pPr marL="1096963" indent="-182563" algn="l" defTabSz="1096963" rtl="0" eaLnBrk="0" fontAlgn="base" hangingPunct="0">
                <a:spcBef>
                  <a:spcPct val="0"/>
                </a:spcBef>
                <a:spcAft>
                  <a:spcPct val="0"/>
                </a:spcAft>
                <a:defRPr sz="2100" kern="1200">
                  <a:solidFill>
                    <a:schemeClr val="lt1"/>
                  </a:solidFill>
                  <a:latin typeface="+mn-lt"/>
                  <a:ea typeface="+mn-ea"/>
                  <a:cs typeface="+mn-cs"/>
                </a:defRPr>
              </a:lvl3pPr>
              <a:lvl4pPr marL="1644650" indent="-273050" algn="l" defTabSz="1096963" rtl="0" eaLnBrk="0" fontAlgn="base" hangingPunct="0">
                <a:spcBef>
                  <a:spcPct val="0"/>
                </a:spcBef>
                <a:spcAft>
                  <a:spcPct val="0"/>
                </a:spcAft>
                <a:defRPr sz="2100" kern="1200">
                  <a:solidFill>
                    <a:schemeClr val="lt1"/>
                  </a:solidFill>
                  <a:latin typeface="+mn-lt"/>
                  <a:ea typeface="+mn-ea"/>
                  <a:cs typeface="+mn-cs"/>
                </a:defRPr>
              </a:lvl4pPr>
              <a:lvl5pPr marL="2193925" indent="-365125" algn="l" defTabSz="1096963" rtl="0" eaLnBrk="0" fontAlgn="base" hangingPunct="0">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59" name="Freeform: Shape 180">
              <a:extLst>
                <a:ext uri="{FF2B5EF4-FFF2-40B4-BE49-F238E27FC236}">
                  <a16:creationId xmlns:a16="http://schemas.microsoft.com/office/drawing/2014/main" id="{1AAF4C3E-541C-45E2-B050-2A3AA27F9D47}"/>
                </a:ext>
              </a:extLst>
            </p:cNvPr>
            <p:cNvSpPr/>
            <p:nvPr/>
          </p:nvSpPr>
          <p:spPr>
            <a:xfrm>
              <a:off x="4553783" y="2314896"/>
              <a:ext cx="226622" cy="226623"/>
            </a:xfrm>
            <a:custGeom>
              <a:avLst/>
              <a:gdLst>
                <a:gd name="connsiteX0" fmla="*/ 4828 w 135174"/>
                <a:gd name="connsiteY0" fmla="*/ 67909 h 135174"/>
                <a:gd name="connsiteX1" fmla="*/ 67909 w 135174"/>
                <a:gd name="connsiteY1" fmla="*/ 4828 h 135174"/>
                <a:gd name="connsiteX2" fmla="*/ 130991 w 135174"/>
                <a:gd name="connsiteY2" fmla="*/ 67909 h 135174"/>
                <a:gd name="connsiteX3" fmla="*/ 67909 w 135174"/>
                <a:gd name="connsiteY3" fmla="*/ 130991 h 135174"/>
                <a:gd name="connsiteX4" fmla="*/ 4828 w 135174"/>
                <a:gd name="connsiteY4" fmla="*/ 67909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4" h="135174">
                  <a:moveTo>
                    <a:pt x="4828" y="67909"/>
                  </a:moveTo>
                  <a:cubicBezTo>
                    <a:pt x="4828" y="33150"/>
                    <a:pt x="33150" y="4828"/>
                    <a:pt x="67909" y="4828"/>
                  </a:cubicBezTo>
                  <a:cubicBezTo>
                    <a:pt x="102668" y="4828"/>
                    <a:pt x="130991" y="33150"/>
                    <a:pt x="130991" y="67909"/>
                  </a:cubicBezTo>
                  <a:cubicBezTo>
                    <a:pt x="130991" y="102668"/>
                    <a:pt x="102668" y="130991"/>
                    <a:pt x="67909" y="130991"/>
                  </a:cubicBezTo>
                  <a:cubicBezTo>
                    <a:pt x="33150" y="130991"/>
                    <a:pt x="4828" y="102668"/>
                    <a:pt x="4828" y="67909"/>
                  </a:cubicBezTo>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grpSp>
      <p:grpSp>
        <p:nvGrpSpPr>
          <p:cNvPr id="60" name="Group 59">
            <a:extLst>
              <a:ext uri="{FF2B5EF4-FFF2-40B4-BE49-F238E27FC236}">
                <a16:creationId xmlns:a16="http://schemas.microsoft.com/office/drawing/2014/main" id="{B77B3472-6A89-4791-8DEF-EFA638B4838C}"/>
              </a:ext>
            </a:extLst>
          </p:cNvPr>
          <p:cNvGrpSpPr/>
          <p:nvPr/>
        </p:nvGrpSpPr>
        <p:grpSpPr>
          <a:xfrm>
            <a:off x="6972523" y="2086937"/>
            <a:ext cx="372398" cy="419261"/>
            <a:chOff x="4483546" y="2314896"/>
            <a:chExt cx="372398" cy="419261"/>
          </a:xfrm>
        </p:grpSpPr>
        <p:sp>
          <p:nvSpPr>
            <p:cNvPr id="61" name="Freeform: Shape 179">
              <a:extLst>
                <a:ext uri="{FF2B5EF4-FFF2-40B4-BE49-F238E27FC236}">
                  <a16:creationId xmlns:a16="http://schemas.microsoft.com/office/drawing/2014/main" id="{DF2C3D97-CC70-481F-8114-9E06DDEF24F9}"/>
                </a:ext>
              </a:extLst>
            </p:cNvPr>
            <p:cNvSpPr/>
            <p:nvPr/>
          </p:nvSpPr>
          <p:spPr>
            <a:xfrm>
              <a:off x="4483546" y="2539703"/>
              <a:ext cx="372398" cy="194454"/>
            </a:xfrm>
            <a:custGeom>
              <a:avLst/>
              <a:gdLst>
                <a:gd name="connsiteX0" fmla="*/ 401211 w 802422"/>
                <a:gd name="connsiteY0" fmla="*/ 0 h 418997"/>
                <a:gd name="connsiteX1" fmla="*/ 802422 w 802422"/>
                <a:gd name="connsiteY1" fmla="*/ 412838 h 418997"/>
                <a:gd name="connsiteX2" fmla="*/ 801819 w 802422"/>
                <a:gd name="connsiteY2" fmla="*/ 418997 h 418997"/>
                <a:gd name="connsiteX3" fmla="*/ 604 w 802422"/>
                <a:gd name="connsiteY3" fmla="*/ 418997 h 418997"/>
                <a:gd name="connsiteX4" fmla="*/ 0 w 802422"/>
                <a:gd name="connsiteY4" fmla="*/ 412838 h 418997"/>
                <a:gd name="connsiteX5" fmla="*/ 401211 w 802422"/>
                <a:gd name="connsiteY5" fmla="*/ 0 h 41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422" h="418997">
                  <a:moveTo>
                    <a:pt x="401211" y="0"/>
                  </a:moveTo>
                  <a:cubicBezTo>
                    <a:pt x="622794" y="0"/>
                    <a:pt x="802422" y="184834"/>
                    <a:pt x="802422" y="412838"/>
                  </a:cubicBezTo>
                  <a:lnTo>
                    <a:pt x="801819" y="418997"/>
                  </a:lnTo>
                  <a:lnTo>
                    <a:pt x="604" y="418997"/>
                  </a:lnTo>
                  <a:lnTo>
                    <a:pt x="0" y="412838"/>
                  </a:lnTo>
                  <a:cubicBezTo>
                    <a:pt x="0" y="184834"/>
                    <a:pt x="179628" y="0"/>
                    <a:pt x="401211" y="0"/>
                  </a:cubicBezTo>
                  <a:close/>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lt1"/>
                  </a:solidFill>
                  <a:latin typeface="+mn-lt"/>
                  <a:ea typeface="+mn-ea"/>
                  <a:cs typeface="+mn-cs"/>
                </a:defRPr>
              </a:lvl1pPr>
              <a:lvl2pPr marL="547688" indent="-90488" algn="l" defTabSz="1096963" rtl="0" eaLnBrk="0" fontAlgn="base" hangingPunct="0">
                <a:spcBef>
                  <a:spcPct val="0"/>
                </a:spcBef>
                <a:spcAft>
                  <a:spcPct val="0"/>
                </a:spcAft>
                <a:defRPr sz="2100" kern="1200">
                  <a:solidFill>
                    <a:schemeClr val="lt1"/>
                  </a:solidFill>
                  <a:latin typeface="+mn-lt"/>
                  <a:ea typeface="+mn-ea"/>
                  <a:cs typeface="+mn-cs"/>
                </a:defRPr>
              </a:lvl2pPr>
              <a:lvl3pPr marL="1096963" indent="-182563" algn="l" defTabSz="1096963" rtl="0" eaLnBrk="0" fontAlgn="base" hangingPunct="0">
                <a:spcBef>
                  <a:spcPct val="0"/>
                </a:spcBef>
                <a:spcAft>
                  <a:spcPct val="0"/>
                </a:spcAft>
                <a:defRPr sz="2100" kern="1200">
                  <a:solidFill>
                    <a:schemeClr val="lt1"/>
                  </a:solidFill>
                  <a:latin typeface="+mn-lt"/>
                  <a:ea typeface="+mn-ea"/>
                  <a:cs typeface="+mn-cs"/>
                </a:defRPr>
              </a:lvl3pPr>
              <a:lvl4pPr marL="1644650" indent="-273050" algn="l" defTabSz="1096963" rtl="0" eaLnBrk="0" fontAlgn="base" hangingPunct="0">
                <a:spcBef>
                  <a:spcPct val="0"/>
                </a:spcBef>
                <a:spcAft>
                  <a:spcPct val="0"/>
                </a:spcAft>
                <a:defRPr sz="2100" kern="1200">
                  <a:solidFill>
                    <a:schemeClr val="lt1"/>
                  </a:solidFill>
                  <a:latin typeface="+mn-lt"/>
                  <a:ea typeface="+mn-ea"/>
                  <a:cs typeface="+mn-cs"/>
                </a:defRPr>
              </a:lvl4pPr>
              <a:lvl5pPr marL="2193925" indent="-365125" algn="l" defTabSz="1096963" rtl="0" eaLnBrk="0" fontAlgn="base" hangingPunct="0">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62" name="Freeform: Shape 180">
              <a:extLst>
                <a:ext uri="{FF2B5EF4-FFF2-40B4-BE49-F238E27FC236}">
                  <a16:creationId xmlns:a16="http://schemas.microsoft.com/office/drawing/2014/main" id="{7DA342A6-3376-4B60-BDEF-027ED18A8B53}"/>
                </a:ext>
              </a:extLst>
            </p:cNvPr>
            <p:cNvSpPr/>
            <p:nvPr/>
          </p:nvSpPr>
          <p:spPr>
            <a:xfrm>
              <a:off x="4553783" y="2314896"/>
              <a:ext cx="226622" cy="226623"/>
            </a:xfrm>
            <a:custGeom>
              <a:avLst/>
              <a:gdLst>
                <a:gd name="connsiteX0" fmla="*/ 4828 w 135174"/>
                <a:gd name="connsiteY0" fmla="*/ 67909 h 135174"/>
                <a:gd name="connsiteX1" fmla="*/ 67909 w 135174"/>
                <a:gd name="connsiteY1" fmla="*/ 4828 h 135174"/>
                <a:gd name="connsiteX2" fmla="*/ 130991 w 135174"/>
                <a:gd name="connsiteY2" fmla="*/ 67909 h 135174"/>
                <a:gd name="connsiteX3" fmla="*/ 67909 w 135174"/>
                <a:gd name="connsiteY3" fmla="*/ 130991 h 135174"/>
                <a:gd name="connsiteX4" fmla="*/ 4828 w 135174"/>
                <a:gd name="connsiteY4" fmla="*/ 67909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4" h="135174">
                  <a:moveTo>
                    <a:pt x="4828" y="67909"/>
                  </a:moveTo>
                  <a:cubicBezTo>
                    <a:pt x="4828" y="33150"/>
                    <a:pt x="33150" y="4828"/>
                    <a:pt x="67909" y="4828"/>
                  </a:cubicBezTo>
                  <a:cubicBezTo>
                    <a:pt x="102668" y="4828"/>
                    <a:pt x="130991" y="33150"/>
                    <a:pt x="130991" y="67909"/>
                  </a:cubicBezTo>
                  <a:cubicBezTo>
                    <a:pt x="130991" y="102668"/>
                    <a:pt x="102668" y="130991"/>
                    <a:pt x="67909" y="130991"/>
                  </a:cubicBezTo>
                  <a:cubicBezTo>
                    <a:pt x="33150" y="130991"/>
                    <a:pt x="4828" y="102668"/>
                    <a:pt x="4828" y="67909"/>
                  </a:cubicBezTo>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grpSp>
      <p:cxnSp>
        <p:nvCxnSpPr>
          <p:cNvPr id="67" name="Straight Connector 66">
            <a:extLst>
              <a:ext uri="{FF2B5EF4-FFF2-40B4-BE49-F238E27FC236}">
                <a16:creationId xmlns:a16="http://schemas.microsoft.com/office/drawing/2014/main" id="{A353381F-67AC-41FC-AA26-0F88EA9E252D}"/>
              </a:ext>
            </a:extLst>
          </p:cNvPr>
          <p:cNvCxnSpPr>
            <a:cxnSpLocks/>
          </p:cNvCxnSpPr>
          <p:nvPr/>
        </p:nvCxnSpPr>
        <p:spPr>
          <a:xfrm>
            <a:off x="6490220" y="2600306"/>
            <a:ext cx="87882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AB28EFAB-FCDD-4BEB-B865-4DDF201D8E6A}"/>
              </a:ext>
            </a:extLst>
          </p:cNvPr>
          <p:cNvGrpSpPr>
            <a:grpSpLocks noChangeAspect="1"/>
          </p:cNvGrpSpPr>
          <p:nvPr/>
        </p:nvGrpSpPr>
        <p:grpSpPr>
          <a:xfrm>
            <a:off x="7269382" y="2857443"/>
            <a:ext cx="527008" cy="539684"/>
            <a:chOff x="4477795" y="4246992"/>
            <a:chExt cx="1605395" cy="1644002"/>
          </a:xfrm>
        </p:grpSpPr>
        <p:sp>
          <p:nvSpPr>
            <p:cNvPr id="77" name="Freeform: Shape 179">
              <a:extLst>
                <a:ext uri="{FF2B5EF4-FFF2-40B4-BE49-F238E27FC236}">
                  <a16:creationId xmlns:a16="http://schemas.microsoft.com/office/drawing/2014/main" id="{4D3CC5DA-E35B-4383-AF39-5282BC403544}"/>
                </a:ext>
              </a:extLst>
            </p:cNvPr>
            <p:cNvSpPr/>
            <p:nvPr/>
          </p:nvSpPr>
          <p:spPr>
            <a:xfrm>
              <a:off x="4890338" y="5471997"/>
              <a:ext cx="802422" cy="418997"/>
            </a:xfrm>
            <a:custGeom>
              <a:avLst/>
              <a:gdLst>
                <a:gd name="connsiteX0" fmla="*/ 401211 w 802422"/>
                <a:gd name="connsiteY0" fmla="*/ 0 h 418997"/>
                <a:gd name="connsiteX1" fmla="*/ 802422 w 802422"/>
                <a:gd name="connsiteY1" fmla="*/ 412838 h 418997"/>
                <a:gd name="connsiteX2" fmla="*/ 801819 w 802422"/>
                <a:gd name="connsiteY2" fmla="*/ 418997 h 418997"/>
                <a:gd name="connsiteX3" fmla="*/ 604 w 802422"/>
                <a:gd name="connsiteY3" fmla="*/ 418997 h 418997"/>
                <a:gd name="connsiteX4" fmla="*/ 0 w 802422"/>
                <a:gd name="connsiteY4" fmla="*/ 412838 h 418997"/>
                <a:gd name="connsiteX5" fmla="*/ 401211 w 802422"/>
                <a:gd name="connsiteY5" fmla="*/ 0 h 41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422" h="418997">
                  <a:moveTo>
                    <a:pt x="401211" y="0"/>
                  </a:moveTo>
                  <a:cubicBezTo>
                    <a:pt x="622794" y="0"/>
                    <a:pt x="802422" y="184834"/>
                    <a:pt x="802422" y="412838"/>
                  </a:cubicBezTo>
                  <a:lnTo>
                    <a:pt x="801819" y="418997"/>
                  </a:lnTo>
                  <a:lnTo>
                    <a:pt x="604" y="418997"/>
                  </a:lnTo>
                  <a:lnTo>
                    <a:pt x="0" y="412838"/>
                  </a:lnTo>
                  <a:cubicBezTo>
                    <a:pt x="0" y="184834"/>
                    <a:pt x="179628" y="0"/>
                    <a:pt x="401211" y="0"/>
                  </a:cubicBezTo>
                  <a:close/>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lt1"/>
                  </a:solidFill>
                  <a:latin typeface="+mn-lt"/>
                  <a:ea typeface="+mn-ea"/>
                  <a:cs typeface="+mn-cs"/>
                </a:defRPr>
              </a:lvl1pPr>
              <a:lvl2pPr marL="547688" indent="-90488" algn="l" defTabSz="1096963" rtl="0" eaLnBrk="0" fontAlgn="base" hangingPunct="0">
                <a:spcBef>
                  <a:spcPct val="0"/>
                </a:spcBef>
                <a:spcAft>
                  <a:spcPct val="0"/>
                </a:spcAft>
                <a:defRPr sz="2100" kern="1200">
                  <a:solidFill>
                    <a:schemeClr val="lt1"/>
                  </a:solidFill>
                  <a:latin typeface="+mn-lt"/>
                  <a:ea typeface="+mn-ea"/>
                  <a:cs typeface="+mn-cs"/>
                </a:defRPr>
              </a:lvl2pPr>
              <a:lvl3pPr marL="1096963" indent="-182563" algn="l" defTabSz="1096963" rtl="0" eaLnBrk="0" fontAlgn="base" hangingPunct="0">
                <a:spcBef>
                  <a:spcPct val="0"/>
                </a:spcBef>
                <a:spcAft>
                  <a:spcPct val="0"/>
                </a:spcAft>
                <a:defRPr sz="2100" kern="1200">
                  <a:solidFill>
                    <a:schemeClr val="lt1"/>
                  </a:solidFill>
                  <a:latin typeface="+mn-lt"/>
                  <a:ea typeface="+mn-ea"/>
                  <a:cs typeface="+mn-cs"/>
                </a:defRPr>
              </a:lvl3pPr>
              <a:lvl4pPr marL="1644650" indent="-273050" algn="l" defTabSz="1096963" rtl="0" eaLnBrk="0" fontAlgn="base" hangingPunct="0">
                <a:spcBef>
                  <a:spcPct val="0"/>
                </a:spcBef>
                <a:spcAft>
                  <a:spcPct val="0"/>
                </a:spcAft>
                <a:defRPr sz="2100" kern="1200">
                  <a:solidFill>
                    <a:schemeClr val="lt1"/>
                  </a:solidFill>
                  <a:latin typeface="+mn-lt"/>
                  <a:ea typeface="+mn-ea"/>
                  <a:cs typeface="+mn-cs"/>
                </a:defRPr>
              </a:lvl4pPr>
              <a:lvl5pPr marL="2193925" indent="-365125" algn="l" defTabSz="1096963" rtl="0" eaLnBrk="0" fontAlgn="base" hangingPunct="0">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78" name="Freeform: Shape 180">
              <a:extLst>
                <a:ext uri="{FF2B5EF4-FFF2-40B4-BE49-F238E27FC236}">
                  <a16:creationId xmlns:a16="http://schemas.microsoft.com/office/drawing/2014/main" id="{B5D1B1DB-F3BE-4CA7-9DA0-14ADD2565379}"/>
                </a:ext>
              </a:extLst>
            </p:cNvPr>
            <p:cNvSpPr/>
            <p:nvPr/>
          </p:nvSpPr>
          <p:spPr>
            <a:xfrm>
              <a:off x="5041680" y="4987597"/>
              <a:ext cx="488312" cy="488312"/>
            </a:xfrm>
            <a:custGeom>
              <a:avLst/>
              <a:gdLst>
                <a:gd name="connsiteX0" fmla="*/ 4828 w 135174"/>
                <a:gd name="connsiteY0" fmla="*/ 67909 h 135174"/>
                <a:gd name="connsiteX1" fmla="*/ 67909 w 135174"/>
                <a:gd name="connsiteY1" fmla="*/ 4828 h 135174"/>
                <a:gd name="connsiteX2" fmla="*/ 130991 w 135174"/>
                <a:gd name="connsiteY2" fmla="*/ 67909 h 135174"/>
                <a:gd name="connsiteX3" fmla="*/ 67909 w 135174"/>
                <a:gd name="connsiteY3" fmla="*/ 130991 h 135174"/>
                <a:gd name="connsiteX4" fmla="*/ 4828 w 135174"/>
                <a:gd name="connsiteY4" fmla="*/ 67909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4" h="135174">
                  <a:moveTo>
                    <a:pt x="4828" y="67909"/>
                  </a:moveTo>
                  <a:cubicBezTo>
                    <a:pt x="4828" y="33150"/>
                    <a:pt x="33150" y="4828"/>
                    <a:pt x="67909" y="4828"/>
                  </a:cubicBezTo>
                  <a:cubicBezTo>
                    <a:pt x="102668" y="4828"/>
                    <a:pt x="130991" y="33150"/>
                    <a:pt x="130991" y="67909"/>
                  </a:cubicBezTo>
                  <a:cubicBezTo>
                    <a:pt x="130991" y="102668"/>
                    <a:pt x="102668" y="130991"/>
                    <a:pt x="67909" y="130991"/>
                  </a:cubicBezTo>
                  <a:cubicBezTo>
                    <a:pt x="33150" y="130991"/>
                    <a:pt x="4828" y="102668"/>
                    <a:pt x="4828" y="67909"/>
                  </a:cubicBezTo>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79" name="Freeform: Shape 181">
              <a:extLst>
                <a:ext uri="{FF2B5EF4-FFF2-40B4-BE49-F238E27FC236}">
                  <a16:creationId xmlns:a16="http://schemas.microsoft.com/office/drawing/2014/main" id="{B4A83890-D9AD-4362-8EC1-85FA6175769D}"/>
                </a:ext>
              </a:extLst>
            </p:cNvPr>
            <p:cNvSpPr/>
            <p:nvPr/>
          </p:nvSpPr>
          <p:spPr>
            <a:xfrm>
              <a:off x="4651030" y="4246992"/>
              <a:ext cx="488312" cy="488312"/>
            </a:xfrm>
            <a:custGeom>
              <a:avLst/>
              <a:gdLst>
                <a:gd name="connsiteX0" fmla="*/ 4828 w 135174"/>
                <a:gd name="connsiteY0" fmla="*/ 67909 h 135174"/>
                <a:gd name="connsiteX1" fmla="*/ 67909 w 135174"/>
                <a:gd name="connsiteY1" fmla="*/ 4828 h 135174"/>
                <a:gd name="connsiteX2" fmla="*/ 130991 w 135174"/>
                <a:gd name="connsiteY2" fmla="*/ 67909 h 135174"/>
                <a:gd name="connsiteX3" fmla="*/ 67909 w 135174"/>
                <a:gd name="connsiteY3" fmla="*/ 130991 h 135174"/>
                <a:gd name="connsiteX4" fmla="*/ 4828 w 135174"/>
                <a:gd name="connsiteY4" fmla="*/ 67909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4" h="135174">
                  <a:moveTo>
                    <a:pt x="4828" y="67909"/>
                  </a:moveTo>
                  <a:cubicBezTo>
                    <a:pt x="4828" y="33150"/>
                    <a:pt x="33150" y="4828"/>
                    <a:pt x="67909" y="4828"/>
                  </a:cubicBezTo>
                  <a:cubicBezTo>
                    <a:pt x="102668" y="4828"/>
                    <a:pt x="130991" y="33150"/>
                    <a:pt x="130991" y="67909"/>
                  </a:cubicBezTo>
                  <a:cubicBezTo>
                    <a:pt x="130991" y="102668"/>
                    <a:pt x="102668" y="130991"/>
                    <a:pt x="67909" y="130991"/>
                  </a:cubicBezTo>
                  <a:cubicBezTo>
                    <a:pt x="32828" y="131313"/>
                    <a:pt x="4828" y="102990"/>
                    <a:pt x="4828" y="67909"/>
                  </a:cubicBezTo>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80" name="Freeform: Shape 182">
              <a:extLst>
                <a:ext uri="{FF2B5EF4-FFF2-40B4-BE49-F238E27FC236}">
                  <a16:creationId xmlns:a16="http://schemas.microsoft.com/office/drawing/2014/main" id="{B9A45D34-B325-4693-B28B-D4DB81F59F04}"/>
                </a:ext>
              </a:extLst>
            </p:cNvPr>
            <p:cNvSpPr/>
            <p:nvPr/>
          </p:nvSpPr>
          <p:spPr>
            <a:xfrm>
              <a:off x="4477795" y="4720106"/>
              <a:ext cx="709214" cy="441806"/>
            </a:xfrm>
            <a:custGeom>
              <a:avLst/>
              <a:gdLst>
                <a:gd name="connsiteX0" fmla="*/ 115864 w 196325"/>
                <a:gd name="connsiteY0" fmla="*/ 120071 h 122300"/>
                <a:gd name="connsiteX1" fmla="*/ 4828 w 196325"/>
                <a:gd name="connsiteY1" fmla="*/ 120071 h 122300"/>
                <a:gd name="connsiteX2" fmla="*/ 117473 w 196325"/>
                <a:gd name="connsiteY2" fmla="*/ 4850 h 122300"/>
                <a:gd name="connsiteX3" fmla="*/ 193429 w 196325"/>
                <a:gd name="connsiteY3" fmla="*/ 34782 h 122300"/>
              </a:gdLst>
              <a:ahLst/>
              <a:cxnLst>
                <a:cxn ang="0">
                  <a:pos x="connsiteX0" y="connsiteY0"/>
                </a:cxn>
                <a:cxn ang="0">
                  <a:pos x="connsiteX1" y="connsiteY1"/>
                </a:cxn>
                <a:cxn ang="0">
                  <a:pos x="connsiteX2" y="connsiteY2"/>
                </a:cxn>
                <a:cxn ang="0">
                  <a:pos x="connsiteX3" y="connsiteY3"/>
                </a:cxn>
              </a:cxnLst>
              <a:rect l="l" t="t" r="r" b="b"/>
              <a:pathLst>
                <a:path w="196325" h="122300">
                  <a:moveTo>
                    <a:pt x="115864" y="120071"/>
                  </a:moveTo>
                  <a:lnTo>
                    <a:pt x="4828" y="120071"/>
                  </a:lnTo>
                  <a:cubicBezTo>
                    <a:pt x="4828" y="120071"/>
                    <a:pt x="5793" y="8069"/>
                    <a:pt x="117473" y="4850"/>
                  </a:cubicBezTo>
                  <a:cubicBezTo>
                    <a:pt x="117473" y="4850"/>
                    <a:pt x="159313" y="2919"/>
                    <a:pt x="193429" y="34782"/>
                  </a:cubicBezTo>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81" name="Freeform: Shape 183">
              <a:extLst>
                <a:ext uri="{FF2B5EF4-FFF2-40B4-BE49-F238E27FC236}">
                  <a16:creationId xmlns:a16="http://schemas.microsoft.com/office/drawing/2014/main" id="{71EFB617-B8FF-4080-B089-299009589F31}"/>
                </a:ext>
              </a:extLst>
            </p:cNvPr>
            <p:cNvSpPr/>
            <p:nvPr/>
          </p:nvSpPr>
          <p:spPr>
            <a:xfrm>
              <a:off x="5414889" y="4246992"/>
              <a:ext cx="488312" cy="488312"/>
            </a:xfrm>
            <a:custGeom>
              <a:avLst/>
              <a:gdLst>
                <a:gd name="connsiteX0" fmla="*/ 4828 w 135174"/>
                <a:gd name="connsiteY0" fmla="*/ 67909 h 135174"/>
                <a:gd name="connsiteX1" fmla="*/ 67909 w 135174"/>
                <a:gd name="connsiteY1" fmla="*/ 4828 h 135174"/>
                <a:gd name="connsiteX2" fmla="*/ 130991 w 135174"/>
                <a:gd name="connsiteY2" fmla="*/ 67909 h 135174"/>
                <a:gd name="connsiteX3" fmla="*/ 67909 w 135174"/>
                <a:gd name="connsiteY3" fmla="*/ 130991 h 135174"/>
                <a:gd name="connsiteX4" fmla="*/ 4828 w 135174"/>
                <a:gd name="connsiteY4" fmla="*/ 67909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4" h="135174">
                  <a:moveTo>
                    <a:pt x="4828" y="67909"/>
                  </a:moveTo>
                  <a:cubicBezTo>
                    <a:pt x="4828" y="33150"/>
                    <a:pt x="33150" y="4828"/>
                    <a:pt x="67909" y="4828"/>
                  </a:cubicBezTo>
                  <a:cubicBezTo>
                    <a:pt x="102668" y="4828"/>
                    <a:pt x="130991" y="33150"/>
                    <a:pt x="130991" y="67909"/>
                  </a:cubicBezTo>
                  <a:cubicBezTo>
                    <a:pt x="130991" y="102668"/>
                    <a:pt x="102668" y="130991"/>
                    <a:pt x="67909" y="130991"/>
                  </a:cubicBezTo>
                  <a:cubicBezTo>
                    <a:pt x="33150" y="131313"/>
                    <a:pt x="4828" y="102990"/>
                    <a:pt x="4828" y="67909"/>
                  </a:cubicBezTo>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82" name="Freeform: Shape 184">
              <a:extLst>
                <a:ext uri="{FF2B5EF4-FFF2-40B4-BE49-F238E27FC236}">
                  <a16:creationId xmlns:a16="http://schemas.microsoft.com/office/drawing/2014/main" id="{DAE7F9D5-404A-4D2F-A40C-EA93E1B98520}"/>
                </a:ext>
              </a:extLst>
            </p:cNvPr>
            <p:cNvSpPr/>
            <p:nvPr/>
          </p:nvSpPr>
          <p:spPr>
            <a:xfrm flipH="1">
              <a:off x="5373976" y="4720106"/>
              <a:ext cx="709214" cy="441806"/>
            </a:xfrm>
            <a:custGeom>
              <a:avLst/>
              <a:gdLst>
                <a:gd name="connsiteX0" fmla="*/ 115864 w 196325"/>
                <a:gd name="connsiteY0" fmla="*/ 120071 h 122300"/>
                <a:gd name="connsiteX1" fmla="*/ 4828 w 196325"/>
                <a:gd name="connsiteY1" fmla="*/ 120071 h 122300"/>
                <a:gd name="connsiteX2" fmla="*/ 117473 w 196325"/>
                <a:gd name="connsiteY2" fmla="*/ 4850 h 122300"/>
                <a:gd name="connsiteX3" fmla="*/ 193429 w 196325"/>
                <a:gd name="connsiteY3" fmla="*/ 34782 h 122300"/>
              </a:gdLst>
              <a:ahLst/>
              <a:cxnLst>
                <a:cxn ang="0">
                  <a:pos x="connsiteX0" y="connsiteY0"/>
                </a:cxn>
                <a:cxn ang="0">
                  <a:pos x="connsiteX1" y="connsiteY1"/>
                </a:cxn>
                <a:cxn ang="0">
                  <a:pos x="connsiteX2" y="connsiteY2"/>
                </a:cxn>
                <a:cxn ang="0">
                  <a:pos x="connsiteX3" y="connsiteY3"/>
                </a:cxn>
              </a:cxnLst>
              <a:rect l="l" t="t" r="r" b="b"/>
              <a:pathLst>
                <a:path w="196325" h="122300">
                  <a:moveTo>
                    <a:pt x="115864" y="120071"/>
                  </a:moveTo>
                  <a:lnTo>
                    <a:pt x="4828" y="120071"/>
                  </a:lnTo>
                  <a:cubicBezTo>
                    <a:pt x="4828" y="120071"/>
                    <a:pt x="5793" y="8069"/>
                    <a:pt x="117473" y="4850"/>
                  </a:cubicBezTo>
                  <a:cubicBezTo>
                    <a:pt x="117473" y="4850"/>
                    <a:pt x="159313" y="2919"/>
                    <a:pt x="193429" y="34782"/>
                  </a:cubicBezTo>
                </a:path>
              </a:pathLst>
            </a:custGeom>
            <a:noFill/>
            <a:ln w="19050" cap="flat">
              <a:solidFill>
                <a:schemeClr val="bg1"/>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grpSp>
      <p:cxnSp>
        <p:nvCxnSpPr>
          <p:cNvPr id="83" name="Straight Connector 82">
            <a:extLst>
              <a:ext uri="{FF2B5EF4-FFF2-40B4-BE49-F238E27FC236}">
                <a16:creationId xmlns:a16="http://schemas.microsoft.com/office/drawing/2014/main" id="{03BEDC25-663E-4911-A3E9-35DDF35A7B12}"/>
              </a:ext>
            </a:extLst>
          </p:cNvPr>
          <p:cNvCxnSpPr>
            <a:cxnSpLocks/>
          </p:cNvCxnSpPr>
          <p:nvPr/>
        </p:nvCxnSpPr>
        <p:spPr>
          <a:xfrm>
            <a:off x="6929632" y="3100565"/>
            <a:ext cx="2968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53D6CDA-D595-4841-8876-A67131D9D8F7}"/>
              </a:ext>
            </a:extLst>
          </p:cNvPr>
          <p:cNvCxnSpPr>
            <a:cxnSpLocks/>
          </p:cNvCxnSpPr>
          <p:nvPr/>
        </p:nvCxnSpPr>
        <p:spPr>
          <a:xfrm>
            <a:off x="6932806" y="2600306"/>
            <a:ext cx="0" cy="5002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0" name="Group 279">
            <a:extLst>
              <a:ext uri="{FF2B5EF4-FFF2-40B4-BE49-F238E27FC236}">
                <a16:creationId xmlns:a16="http://schemas.microsoft.com/office/drawing/2014/main" id="{CFCB3CE6-0D08-4339-A996-56942DA299DB}"/>
              </a:ext>
            </a:extLst>
          </p:cNvPr>
          <p:cNvGrpSpPr/>
          <p:nvPr/>
        </p:nvGrpSpPr>
        <p:grpSpPr>
          <a:xfrm>
            <a:off x="9229366" y="1856285"/>
            <a:ext cx="2149966" cy="1249085"/>
            <a:chOff x="9058910" y="1669645"/>
            <a:chExt cx="2149966" cy="1249085"/>
          </a:xfrm>
        </p:grpSpPr>
        <p:cxnSp>
          <p:nvCxnSpPr>
            <p:cNvPr id="106" name="Straight Arrow Connector 105">
              <a:extLst>
                <a:ext uri="{FF2B5EF4-FFF2-40B4-BE49-F238E27FC236}">
                  <a16:creationId xmlns:a16="http://schemas.microsoft.com/office/drawing/2014/main" id="{CB729099-A085-4FF8-A976-874850036553}"/>
                </a:ext>
              </a:extLst>
            </p:cNvPr>
            <p:cNvCxnSpPr>
              <a:cxnSpLocks/>
              <a:endCxn id="255" idx="1"/>
            </p:cNvCxnSpPr>
            <p:nvPr/>
          </p:nvCxnSpPr>
          <p:spPr>
            <a:xfrm>
              <a:off x="10639461" y="2413170"/>
              <a:ext cx="216449" cy="2151"/>
            </a:xfrm>
            <a:prstGeom prst="straightConnector1">
              <a:avLst/>
            </a:prstGeom>
            <a:noFill/>
            <a:ln w="19050" cap="rnd" cmpd="sng" algn="ctr">
              <a:solidFill>
                <a:srgbClr val="FF9600"/>
              </a:solidFill>
              <a:prstDash val="solid"/>
              <a:headEnd type="none" w="med" len="sm"/>
              <a:tailEnd type="arrow" w="med" len="sm"/>
            </a:ln>
            <a:effectLst/>
          </p:spPr>
        </p:cxnSp>
        <p:grpSp>
          <p:nvGrpSpPr>
            <p:cNvPr id="252" name="Group 251">
              <a:extLst>
                <a:ext uri="{FF2B5EF4-FFF2-40B4-BE49-F238E27FC236}">
                  <a16:creationId xmlns:a16="http://schemas.microsoft.com/office/drawing/2014/main" id="{B180C2C1-7CEF-402A-94E5-73F647A13C24}"/>
                </a:ext>
              </a:extLst>
            </p:cNvPr>
            <p:cNvGrpSpPr/>
            <p:nvPr/>
          </p:nvGrpSpPr>
          <p:grpSpPr>
            <a:xfrm>
              <a:off x="9058910" y="1929803"/>
              <a:ext cx="352966" cy="988927"/>
              <a:chOff x="5743034" y="936729"/>
              <a:chExt cx="352966" cy="988927"/>
            </a:xfrm>
          </p:grpSpPr>
          <p:sp>
            <p:nvSpPr>
              <p:cNvPr id="88" name="Rectangle 87">
                <a:extLst>
                  <a:ext uri="{FF2B5EF4-FFF2-40B4-BE49-F238E27FC236}">
                    <a16:creationId xmlns:a16="http://schemas.microsoft.com/office/drawing/2014/main" id="{6BD0363A-239A-46EB-974C-2EDA084BA6B2}"/>
                  </a:ext>
                </a:extLst>
              </p:cNvPr>
              <p:cNvSpPr/>
              <p:nvPr/>
            </p:nvSpPr>
            <p:spPr bwMode="auto">
              <a:xfrm>
                <a:off x="5743034" y="936729"/>
                <a:ext cx="352966" cy="988927"/>
              </a:xfrm>
              <a:prstGeom prst="rect">
                <a:avLst/>
              </a:prstGeom>
              <a:solidFill>
                <a:srgbClr val="F2F4F4"/>
              </a:solidFill>
              <a:ln w="19050">
                <a:solidFill>
                  <a:schemeClr val="tx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21" name="Freeform: Shape 231">
                <a:extLst>
                  <a:ext uri="{FF2B5EF4-FFF2-40B4-BE49-F238E27FC236}">
                    <a16:creationId xmlns:a16="http://schemas.microsoft.com/office/drawing/2014/main" id="{C7229F5B-1108-4D8B-AF78-6B1A77740330}"/>
                  </a:ext>
                </a:extLst>
              </p:cNvPr>
              <p:cNvSpPr/>
              <p:nvPr/>
            </p:nvSpPr>
            <p:spPr>
              <a:xfrm>
                <a:off x="5841191" y="976993"/>
                <a:ext cx="145428" cy="214532"/>
              </a:xfrm>
              <a:custGeom>
                <a:avLst/>
                <a:gdLst>
                  <a:gd name="connsiteX0" fmla="*/ 74727 w 149412"/>
                  <a:gd name="connsiteY0" fmla="*/ 0 h 220409"/>
                  <a:gd name="connsiteX1" fmla="*/ 0 w 149412"/>
                  <a:gd name="connsiteY1" fmla="*/ 31705 h 220409"/>
                  <a:gd name="connsiteX2" fmla="*/ 0 w 149412"/>
                  <a:gd name="connsiteY2" fmla="*/ 188535 h 220409"/>
                  <a:gd name="connsiteX3" fmla="*/ 74727 w 149412"/>
                  <a:gd name="connsiteY3" fmla="*/ 220409 h 220409"/>
                  <a:gd name="connsiteX4" fmla="*/ 149412 w 149412"/>
                  <a:gd name="connsiteY4" fmla="*/ 188704 h 220409"/>
                  <a:gd name="connsiteX5" fmla="*/ 149412 w 149412"/>
                  <a:gd name="connsiteY5" fmla="*/ 31875 h 220409"/>
                  <a:gd name="connsiteX6" fmla="*/ 74727 w 149412"/>
                  <a:gd name="connsiteY6" fmla="*/ 0 h 220409"/>
                  <a:gd name="connsiteX7" fmla="*/ 74727 w 149412"/>
                  <a:gd name="connsiteY7" fmla="*/ 8477 h 220409"/>
                  <a:gd name="connsiteX8" fmla="*/ 140935 w 149412"/>
                  <a:gd name="connsiteY8" fmla="*/ 31705 h 220409"/>
                  <a:gd name="connsiteX9" fmla="*/ 74727 w 149412"/>
                  <a:gd name="connsiteY9" fmla="*/ 55102 h 220409"/>
                  <a:gd name="connsiteX10" fmla="*/ 8477 w 149412"/>
                  <a:gd name="connsiteY10" fmla="*/ 31917 h 220409"/>
                  <a:gd name="connsiteX11" fmla="*/ 74727 w 149412"/>
                  <a:gd name="connsiteY11" fmla="*/ 8477 h 220409"/>
                  <a:gd name="connsiteX12" fmla="*/ 74727 w 149412"/>
                  <a:gd name="connsiteY12" fmla="*/ 211932 h 220409"/>
                  <a:gd name="connsiteX13" fmla="*/ 8477 w 149412"/>
                  <a:gd name="connsiteY13" fmla="*/ 188704 h 220409"/>
                  <a:gd name="connsiteX14" fmla="*/ 8477 w 149412"/>
                  <a:gd name="connsiteY14" fmla="*/ 155643 h 220409"/>
                  <a:gd name="connsiteX15" fmla="*/ 74727 w 149412"/>
                  <a:gd name="connsiteY15" fmla="*/ 172258 h 220409"/>
                  <a:gd name="connsiteX16" fmla="*/ 140935 w 149412"/>
                  <a:gd name="connsiteY16" fmla="*/ 155643 h 220409"/>
                  <a:gd name="connsiteX17" fmla="*/ 140935 w 149412"/>
                  <a:gd name="connsiteY17" fmla="*/ 188704 h 220409"/>
                  <a:gd name="connsiteX18" fmla="*/ 74727 w 149412"/>
                  <a:gd name="connsiteY18" fmla="*/ 211932 h 220409"/>
                  <a:gd name="connsiteX19" fmla="*/ 74727 w 149412"/>
                  <a:gd name="connsiteY19" fmla="*/ 163781 h 220409"/>
                  <a:gd name="connsiteX20" fmla="*/ 8477 w 149412"/>
                  <a:gd name="connsiteY20" fmla="*/ 140553 h 220409"/>
                  <a:gd name="connsiteX21" fmla="*/ 8477 w 149412"/>
                  <a:gd name="connsiteY21" fmla="*/ 101727 h 220409"/>
                  <a:gd name="connsiteX22" fmla="*/ 74727 w 149412"/>
                  <a:gd name="connsiteY22" fmla="*/ 118300 h 220409"/>
                  <a:gd name="connsiteX23" fmla="*/ 140935 w 149412"/>
                  <a:gd name="connsiteY23" fmla="*/ 101727 h 220409"/>
                  <a:gd name="connsiteX24" fmla="*/ 140935 w 149412"/>
                  <a:gd name="connsiteY24" fmla="*/ 140553 h 220409"/>
                  <a:gd name="connsiteX25" fmla="*/ 74727 w 149412"/>
                  <a:gd name="connsiteY25" fmla="*/ 163781 h 220409"/>
                  <a:gd name="connsiteX26" fmla="*/ 74727 w 149412"/>
                  <a:gd name="connsiteY26" fmla="*/ 109823 h 220409"/>
                  <a:gd name="connsiteX27" fmla="*/ 8477 w 149412"/>
                  <a:gd name="connsiteY27" fmla="*/ 86595 h 220409"/>
                  <a:gd name="connsiteX28" fmla="*/ 8477 w 149412"/>
                  <a:gd name="connsiteY28" fmla="*/ 46625 h 220409"/>
                  <a:gd name="connsiteX29" fmla="*/ 74727 w 149412"/>
                  <a:gd name="connsiteY29" fmla="*/ 63580 h 220409"/>
                  <a:gd name="connsiteX30" fmla="*/ 140935 w 149412"/>
                  <a:gd name="connsiteY30" fmla="*/ 46625 h 220409"/>
                  <a:gd name="connsiteX31" fmla="*/ 140935 w 149412"/>
                  <a:gd name="connsiteY31" fmla="*/ 86426 h 220409"/>
                  <a:gd name="connsiteX32" fmla="*/ 74727 w 149412"/>
                  <a:gd name="connsiteY32" fmla="*/ 109823 h 2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9412" h="220409">
                    <a:moveTo>
                      <a:pt x="74727" y="0"/>
                    </a:moveTo>
                    <a:cubicBezTo>
                      <a:pt x="32341" y="0"/>
                      <a:pt x="0" y="13606"/>
                      <a:pt x="0" y="31705"/>
                    </a:cubicBezTo>
                    <a:lnTo>
                      <a:pt x="0" y="188535"/>
                    </a:lnTo>
                    <a:cubicBezTo>
                      <a:pt x="0" y="206803"/>
                      <a:pt x="32341" y="220409"/>
                      <a:pt x="74727" y="220409"/>
                    </a:cubicBezTo>
                    <a:cubicBezTo>
                      <a:pt x="117114" y="220409"/>
                      <a:pt x="149412" y="206803"/>
                      <a:pt x="149412" y="188704"/>
                    </a:cubicBezTo>
                    <a:lnTo>
                      <a:pt x="149412" y="31875"/>
                    </a:lnTo>
                    <a:cubicBezTo>
                      <a:pt x="149412" y="13606"/>
                      <a:pt x="117326" y="0"/>
                      <a:pt x="74727" y="0"/>
                    </a:cubicBezTo>
                    <a:close/>
                    <a:moveTo>
                      <a:pt x="74727" y="8477"/>
                    </a:moveTo>
                    <a:cubicBezTo>
                      <a:pt x="113765" y="8477"/>
                      <a:pt x="140935" y="20727"/>
                      <a:pt x="140935" y="31705"/>
                    </a:cubicBezTo>
                    <a:cubicBezTo>
                      <a:pt x="140935" y="42683"/>
                      <a:pt x="113765" y="55102"/>
                      <a:pt x="74727" y="55102"/>
                    </a:cubicBezTo>
                    <a:cubicBezTo>
                      <a:pt x="35689" y="55102"/>
                      <a:pt x="8477" y="42895"/>
                      <a:pt x="8477" y="31917"/>
                    </a:cubicBezTo>
                    <a:cubicBezTo>
                      <a:pt x="8477" y="20939"/>
                      <a:pt x="35689" y="8477"/>
                      <a:pt x="74727" y="8477"/>
                    </a:cubicBezTo>
                    <a:close/>
                    <a:moveTo>
                      <a:pt x="74727" y="211932"/>
                    </a:moveTo>
                    <a:cubicBezTo>
                      <a:pt x="35689" y="211932"/>
                      <a:pt x="8477" y="199682"/>
                      <a:pt x="8477" y="188704"/>
                    </a:cubicBezTo>
                    <a:lnTo>
                      <a:pt x="8477" y="155643"/>
                    </a:lnTo>
                    <a:cubicBezTo>
                      <a:pt x="20727" y="165688"/>
                      <a:pt x="45057" y="172258"/>
                      <a:pt x="74727" y="172258"/>
                    </a:cubicBezTo>
                    <a:cubicBezTo>
                      <a:pt x="104398" y="172258"/>
                      <a:pt x="128685" y="165688"/>
                      <a:pt x="140935" y="155643"/>
                    </a:cubicBezTo>
                    <a:lnTo>
                      <a:pt x="140935" y="188704"/>
                    </a:lnTo>
                    <a:cubicBezTo>
                      <a:pt x="140935" y="199682"/>
                      <a:pt x="113765" y="211932"/>
                      <a:pt x="74727" y="211932"/>
                    </a:cubicBezTo>
                    <a:close/>
                    <a:moveTo>
                      <a:pt x="74727" y="163781"/>
                    </a:moveTo>
                    <a:cubicBezTo>
                      <a:pt x="35689" y="163781"/>
                      <a:pt x="8477" y="151531"/>
                      <a:pt x="8477" y="140553"/>
                    </a:cubicBezTo>
                    <a:lnTo>
                      <a:pt x="8477" y="101727"/>
                    </a:lnTo>
                    <a:cubicBezTo>
                      <a:pt x="20727" y="111731"/>
                      <a:pt x="45057" y="118300"/>
                      <a:pt x="74727" y="118300"/>
                    </a:cubicBezTo>
                    <a:cubicBezTo>
                      <a:pt x="104398" y="118300"/>
                      <a:pt x="128685" y="111731"/>
                      <a:pt x="140935" y="101727"/>
                    </a:cubicBezTo>
                    <a:lnTo>
                      <a:pt x="140935" y="140553"/>
                    </a:lnTo>
                    <a:cubicBezTo>
                      <a:pt x="140935" y="151531"/>
                      <a:pt x="113765" y="163781"/>
                      <a:pt x="74727" y="163781"/>
                    </a:cubicBezTo>
                    <a:close/>
                    <a:moveTo>
                      <a:pt x="74727" y="109823"/>
                    </a:moveTo>
                    <a:cubicBezTo>
                      <a:pt x="35689" y="109823"/>
                      <a:pt x="8477" y="97573"/>
                      <a:pt x="8477" y="86595"/>
                    </a:cubicBezTo>
                    <a:lnTo>
                      <a:pt x="8477" y="46625"/>
                    </a:lnTo>
                    <a:cubicBezTo>
                      <a:pt x="20727" y="56840"/>
                      <a:pt x="45057" y="63580"/>
                      <a:pt x="74727" y="63580"/>
                    </a:cubicBezTo>
                    <a:cubicBezTo>
                      <a:pt x="104398" y="63580"/>
                      <a:pt x="128685" y="56840"/>
                      <a:pt x="140935" y="46625"/>
                    </a:cubicBezTo>
                    <a:lnTo>
                      <a:pt x="140935" y="86426"/>
                    </a:lnTo>
                    <a:cubicBezTo>
                      <a:pt x="140935" y="97489"/>
                      <a:pt x="113765" y="109823"/>
                      <a:pt x="74727" y="109823"/>
                    </a:cubicBezTo>
                    <a:close/>
                  </a:path>
                </a:pathLst>
              </a:custGeom>
              <a:solidFill>
                <a:srgbClr val="0E2735"/>
              </a:solidFill>
              <a:ln w="4191" cap="flat">
                <a:noFill/>
                <a:prstDash val="solid"/>
                <a:miter/>
              </a:ln>
            </p:spPr>
            <p:txBody>
              <a:bodyPr rtlCol="0" anchor="ctr"/>
              <a:lstStyle/>
              <a:p>
                <a:endParaRPr lang="en-US" sz="3840"/>
              </a:p>
            </p:txBody>
          </p:sp>
          <p:sp>
            <p:nvSpPr>
              <p:cNvPr id="145" name="Freeform: Shape 253">
                <a:extLst>
                  <a:ext uri="{FF2B5EF4-FFF2-40B4-BE49-F238E27FC236}">
                    <a16:creationId xmlns:a16="http://schemas.microsoft.com/office/drawing/2014/main" id="{CA2E4735-4FB1-4B00-998F-F53EA50062ED}"/>
                  </a:ext>
                </a:extLst>
              </p:cNvPr>
              <p:cNvSpPr/>
              <p:nvPr/>
            </p:nvSpPr>
            <p:spPr>
              <a:xfrm>
                <a:off x="5841191" y="1295808"/>
                <a:ext cx="145428" cy="214532"/>
              </a:xfrm>
              <a:custGeom>
                <a:avLst/>
                <a:gdLst>
                  <a:gd name="connsiteX0" fmla="*/ 74727 w 149412"/>
                  <a:gd name="connsiteY0" fmla="*/ 0 h 220409"/>
                  <a:gd name="connsiteX1" fmla="*/ 0 w 149412"/>
                  <a:gd name="connsiteY1" fmla="*/ 31705 h 220409"/>
                  <a:gd name="connsiteX2" fmla="*/ 0 w 149412"/>
                  <a:gd name="connsiteY2" fmla="*/ 188535 h 220409"/>
                  <a:gd name="connsiteX3" fmla="*/ 74727 w 149412"/>
                  <a:gd name="connsiteY3" fmla="*/ 220409 h 220409"/>
                  <a:gd name="connsiteX4" fmla="*/ 149412 w 149412"/>
                  <a:gd name="connsiteY4" fmla="*/ 188704 h 220409"/>
                  <a:gd name="connsiteX5" fmla="*/ 149412 w 149412"/>
                  <a:gd name="connsiteY5" fmla="*/ 31875 h 220409"/>
                  <a:gd name="connsiteX6" fmla="*/ 74727 w 149412"/>
                  <a:gd name="connsiteY6" fmla="*/ 0 h 220409"/>
                  <a:gd name="connsiteX7" fmla="*/ 74727 w 149412"/>
                  <a:gd name="connsiteY7" fmla="*/ 8477 h 220409"/>
                  <a:gd name="connsiteX8" fmla="*/ 140935 w 149412"/>
                  <a:gd name="connsiteY8" fmla="*/ 31705 h 220409"/>
                  <a:gd name="connsiteX9" fmla="*/ 74727 w 149412"/>
                  <a:gd name="connsiteY9" fmla="*/ 55102 h 220409"/>
                  <a:gd name="connsiteX10" fmla="*/ 8477 w 149412"/>
                  <a:gd name="connsiteY10" fmla="*/ 31917 h 220409"/>
                  <a:gd name="connsiteX11" fmla="*/ 74727 w 149412"/>
                  <a:gd name="connsiteY11" fmla="*/ 8477 h 220409"/>
                  <a:gd name="connsiteX12" fmla="*/ 74727 w 149412"/>
                  <a:gd name="connsiteY12" fmla="*/ 211932 h 220409"/>
                  <a:gd name="connsiteX13" fmla="*/ 8477 w 149412"/>
                  <a:gd name="connsiteY13" fmla="*/ 188704 h 220409"/>
                  <a:gd name="connsiteX14" fmla="*/ 8477 w 149412"/>
                  <a:gd name="connsiteY14" fmla="*/ 155643 h 220409"/>
                  <a:gd name="connsiteX15" fmla="*/ 74727 w 149412"/>
                  <a:gd name="connsiteY15" fmla="*/ 172258 h 220409"/>
                  <a:gd name="connsiteX16" fmla="*/ 140935 w 149412"/>
                  <a:gd name="connsiteY16" fmla="*/ 155643 h 220409"/>
                  <a:gd name="connsiteX17" fmla="*/ 140935 w 149412"/>
                  <a:gd name="connsiteY17" fmla="*/ 188704 h 220409"/>
                  <a:gd name="connsiteX18" fmla="*/ 74727 w 149412"/>
                  <a:gd name="connsiteY18" fmla="*/ 211932 h 220409"/>
                  <a:gd name="connsiteX19" fmla="*/ 74727 w 149412"/>
                  <a:gd name="connsiteY19" fmla="*/ 163781 h 220409"/>
                  <a:gd name="connsiteX20" fmla="*/ 8477 w 149412"/>
                  <a:gd name="connsiteY20" fmla="*/ 140553 h 220409"/>
                  <a:gd name="connsiteX21" fmla="*/ 8477 w 149412"/>
                  <a:gd name="connsiteY21" fmla="*/ 101727 h 220409"/>
                  <a:gd name="connsiteX22" fmla="*/ 74727 w 149412"/>
                  <a:gd name="connsiteY22" fmla="*/ 118300 h 220409"/>
                  <a:gd name="connsiteX23" fmla="*/ 140935 w 149412"/>
                  <a:gd name="connsiteY23" fmla="*/ 101727 h 220409"/>
                  <a:gd name="connsiteX24" fmla="*/ 140935 w 149412"/>
                  <a:gd name="connsiteY24" fmla="*/ 140553 h 220409"/>
                  <a:gd name="connsiteX25" fmla="*/ 74727 w 149412"/>
                  <a:gd name="connsiteY25" fmla="*/ 163781 h 220409"/>
                  <a:gd name="connsiteX26" fmla="*/ 74727 w 149412"/>
                  <a:gd name="connsiteY26" fmla="*/ 109823 h 220409"/>
                  <a:gd name="connsiteX27" fmla="*/ 8477 w 149412"/>
                  <a:gd name="connsiteY27" fmla="*/ 86595 h 220409"/>
                  <a:gd name="connsiteX28" fmla="*/ 8477 w 149412"/>
                  <a:gd name="connsiteY28" fmla="*/ 46625 h 220409"/>
                  <a:gd name="connsiteX29" fmla="*/ 74727 w 149412"/>
                  <a:gd name="connsiteY29" fmla="*/ 63580 h 220409"/>
                  <a:gd name="connsiteX30" fmla="*/ 140935 w 149412"/>
                  <a:gd name="connsiteY30" fmla="*/ 46625 h 220409"/>
                  <a:gd name="connsiteX31" fmla="*/ 140935 w 149412"/>
                  <a:gd name="connsiteY31" fmla="*/ 86426 h 220409"/>
                  <a:gd name="connsiteX32" fmla="*/ 74727 w 149412"/>
                  <a:gd name="connsiteY32" fmla="*/ 109823 h 2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9412" h="220409">
                    <a:moveTo>
                      <a:pt x="74727" y="0"/>
                    </a:moveTo>
                    <a:cubicBezTo>
                      <a:pt x="32341" y="0"/>
                      <a:pt x="0" y="13606"/>
                      <a:pt x="0" y="31705"/>
                    </a:cubicBezTo>
                    <a:lnTo>
                      <a:pt x="0" y="188535"/>
                    </a:lnTo>
                    <a:cubicBezTo>
                      <a:pt x="0" y="206803"/>
                      <a:pt x="32341" y="220409"/>
                      <a:pt x="74727" y="220409"/>
                    </a:cubicBezTo>
                    <a:cubicBezTo>
                      <a:pt x="117114" y="220409"/>
                      <a:pt x="149412" y="206803"/>
                      <a:pt x="149412" y="188704"/>
                    </a:cubicBezTo>
                    <a:lnTo>
                      <a:pt x="149412" y="31875"/>
                    </a:lnTo>
                    <a:cubicBezTo>
                      <a:pt x="149412" y="13606"/>
                      <a:pt x="117326" y="0"/>
                      <a:pt x="74727" y="0"/>
                    </a:cubicBezTo>
                    <a:close/>
                    <a:moveTo>
                      <a:pt x="74727" y="8477"/>
                    </a:moveTo>
                    <a:cubicBezTo>
                      <a:pt x="113765" y="8477"/>
                      <a:pt x="140935" y="20727"/>
                      <a:pt x="140935" y="31705"/>
                    </a:cubicBezTo>
                    <a:cubicBezTo>
                      <a:pt x="140935" y="42683"/>
                      <a:pt x="113765" y="55102"/>
                      <a:pt x="74727" y="55102"/>
                    </a:cubicBezTo>
                    <a:cubicBezTo>
                      <a:pt x="35689" y="55102"/>
                      <a:pt x="8477" y="42895"/>
                      <a:pt x="8477" y="31917"/>
                    </a:cubicBezTo>
                    <a:cubicBezTo>
                      <a:pt x="8477" y="20939"/>
                      <a:pt x="35689" y="8477"/>
                      <a:pt x="74727" y="8477"/>
                    </a:cubicBezTo>
                    <a:close/>
                    <a:moveTo>
                      <a:pt x="74727" y="211932"/>
                    </a:moveTo>
                    <a:cubicBezTo>
                      <a:pt x="35689" y="211932"/>
                      <a:pt x="8477" y="199682"/>
                      <a:pt x="8477" y="188704"/>
                    </a:cubicBezTo>
                    <a:lnTo>
                      <a:pt x="8477" y="155643"/>
                    </a:lnTo>
                    <a:cubicBezTo>
                      <a:pt x="20727" y="165688"/>
                      <a:pt x="45057" y="172258"/>
                      <a:pt x="74727" y="172258"/>
                    </a:cubicBezTo>
                    <a:cubicBezTo>
                      <a:pt x="104398" y="172258"/>
                      <a:pt x="128685" y="165688"/>
                      <a:pt x="140935" y="155643"/>
                    </a:cubicBezTo>
                    <a:lnTo>
                      <a:pt x="140935" y="188704"/>
                    </a:lnTo>
                    <a:cubicBezTo>
                      <a:pt x="140935" y="199682"/>
                      <a:pt x="113765" y="211932"/>
                      <a:pt x="74727" y="211932"/>
                    </a:cubicBezTo>
                    <a:close/>
                    <a:moveTo>
                      <a:pt x="74727" y="163781"/>
                    </a:moveTo>
                    <a:cubicBezTo>
                      <a:pt x="35689" y="163781"/>
                      <a:pt x="8477" y="151531"/>
                      <a:pt x="8477" y="140553"/>
                    </a:cubicBezTo>
                    <a:lnTo>
                      <a:pt x="8477" y="101727"/>
                    </a:lnTo>
                    <a:cubicBezTo>
                      <a:pt x="20727" y="111731"/>
                      <a:pt x="45057" y="118300"/>
                      <a:pt x="74727" y="118300"/>
                    </a:cubicBezTo>
                    <a:cubicBezTo>
                      <a:pt x="104398" y="118300"/>
                      <a:pt x="128685" y="111731"/>
                      <a:pt x="140935" y="101727"/>
                    </a:cubicBezTo>
                    <a:lnTo>
                      <a:pt x="140935" y="140553"/>
                    </a:lnTo>
                    <a:cubicBezTo>
                      <a:pt x="140935" y="151531"/>
                      <a:pt x="113765" y="163781"/>
                      <a:pt x="74727" y="163781"/>
                    </a:cubicBezTo>
                    <a:close/>
                    <a:moveTo>
                      <a:pt x="74727" y="109823"/>
                    </a:moveTo>
                    <a:cubicBezTo>
                      <a:pt x="35689" y="109823"/>
                      <a:pt x="8477" y="97573"/>
                      <a:pt x="8477" y="86595"/>
                    </a:cubicBezTo>
                    <a:lnTo>
                      <a:pt x="8477" y="46625"/>
                    </a:lnTo>
                    <a:cubicBezTo>
                      <a:pt x="20727" y="56840"/>
                      <a:pt x="45057" y="63580"/>
                      <a:pt x="74727" y="63580"/>
                    </a:cubicBezTo>
                    <a:cubicBezTo>
                      <a:pt x="104398" y="63580"/>
                      <a:pt x="128685" y="56840"/>
                      <a:pt x="140935" y="46625"/>
                    </a:cubicBezTo>
                    <a:lnTo>
                      <a:pt x="140935" y="86426"/>
                    </a:lnTo>
                    <a:cubicBezTo>
                      <a:pt x="140935" y="97489"/>
                      <a:pt x="113765" y="109823"/>
                      <a:pt x="74727" y="109823"/>
                    </a:cubicBezTo>
                    <a:close/>
                  </a:path>
                </a:pathLst>
              </a:custGeom>
              <a:solidFill>
                <a:srgbClr val="0E2735"/>
              </a:solidFill>
              <a:ln w="4191" cap="flat">
                <a:noFill/>
                <a:prstDash val="solid"/>
                <a:miter/>
              </a:ln>
            </p:spPr>
            <p:txBody>
              <a:bodyPr rtlCol="0" anchor="ctr"/>
              <a:lstStyle/>
              <a:p>
                <a:endParaRPr lang="en-US" sz="3840"/>
              </a:p>
            </p:txBody>
          </p:sp>
          <p:sp>
            <p:nvSpPr>
              <p:cNvPr id="230" name="Freeform: Shape 253">
                <a:extLst>
                  <a:ext uri="{FF2B5EF4-FFF2-40B4-BE49-F238E27FC236}">
                    <a16:creationId xmlns:a16="http://schemas.microsoft.com/office/drawing/2014/main" id="{A6FB6FAF-B0C9-4F50-8588-D22848A5DF87}"/>
                  </a:ext>
                </a:extLst>
              </p:cNvPr>
              <p:cNvSpPr/>
              <p:nvPr/>
            </p:nvSpPr>
            <p:spPr>
              <a:xfrm>
                <a:off x="5841191" y="1591922"/>
                <a:ext cx="145428" cy="214532"/>
              </a:xfrm>
              <a:custGeom>
                <a:avLst/>
                <a:gdLst>
                  <a:gd name="connsiteX0" fmla="*/ 74727 w 149412"/>
                  <a:gd name="connsiteY0" fmla="*/ 0 h 220409"/>
                  <a:gd name="connsiteX1" fmla="*/ 0 w 149412"/>
                  <a:gd name="connsiteY1" fmla="*/ 31705 h 220409"/>
                  <a:gd name="connsiteX2" fmla="*/ 0 w 149412"/>
                  <a:gd name="connsiteY2" fmla="*/ 188535 h 220409"/>
                  <a:gd name="connsiteX3" fmla="*/ 74727 w 149412"/>
                  <a:gd name="connsiteY3" fmla="*/ 220409 h 220409"/>
                  <a:gd name="connsiteX4" fmla="*/ 149412 w 149412"/>
                  <a:gd name="connsiteY4" fmla="*/ 188704 h 220409"/>
                  <a:gd name="connsiteX5" fmla="*/ 149412 w 149412"/>
                  <a:gd name="connsiteY5" fmla="*/ 31875 h 220409"/>
                  <a:gd name="connsiteX6" fmla="*/ 74727 w 149412"/>
                  <a:gd name="connsiteY6" fmla="*/ 0 h 220409"/>
                  <a:gd name="connsiteX7" fmla="*/ 74727 w 149412"/>
                  <a:gd name="connsiteY7" fmla="*/ 8477 h 220409"/>
                  <a:gd name="connsiteX8" fmla="*/ 140935 w 149412"/>
                  <a:gd name="connsiteY8" fmla="*/ 31705 h 220409"/>
                  <a:gd name="connsiteX9" fmla="*/ 74727 w 149412"/>
                  <a:gd name="connsiteY9" fmla="*/ 55102 h 220409"/>
                  <a:gd name="connsiteX10" fmla="*/ 8477 w 149412"/>
                  <a:gd name="connsiteY10" fmla="*/ 31917 h 220409"/>
                  <a:gd name="connsiteX11" fmla="*/ 74727 w 149412"/>
                  <a:gd name="connsiteY11" fmla="*/ 8477 h 220409"/>
                  <a:gd name="connsiteX12" fmla="*/ 74727 w 149412"/>
                  <a:gd name="connsiteY12" fmla="*/ 211932 h 220409"/>
                  <a:gd name="connsiteX13" fmla="*/ 8477 w 149412"/>
                  <a:gd name="connsiteY13" fmla="*/ 188704 h 220409"/>
                  <a:gd name="connsiteX14" fmla="*/ 8477 w 149412"/>
                  <a:gd name="connsiteY14" fmla="*/ 155643 h 220409"/>
                  <a:gd name="connsiteX15" fmla="*/ 74727 w 149412"/>
                  <a:gd name="connsiteY15" fmla="*/ 172258 h 220409"/>
                  <a:gd name="connsiteX16" fmla="*/ 140935 w 149412"/>
                  <a:gd name="connsiteY16" fmla="*/ 155643 h 220409"/>
                  <a:gd name="connsiteX17" fmla="*/ 140935 w 149412"/>
                  <a:gd name="connsiteY17" fmla="*/ 188704 h 220409"/>
                  <a:gd name="connsiteX18" fmla="*/ 74727 w 149412"/>
                  <a:gd name="connsiteY18" fmla="*/ 211932 h 220409"/>
                  <a:gd name="connsiteX19" fmla="*/ 74727 w 149412"/>
                  <a:gd name="connsiteY19" fmla="*/ 163781 h 220409"/>
                  <a:gd name="connsiteX20" fmla="*/ 8477 w 149412"/>
                  <a:gd name="connsiteY20" fmla="*/ 140553 h 220409"/>
                  <a:gd name="connsiteX21" fmla="*/ 8477 w 149412"/>
                  <a:gd name="connsiteY21" fmla="*/ 101727 h 220409"/>
                  <a:gd name="connsiteX22" fmla="*/ 74727 w 149412"/>
                  <a:gd name="connsiteY22" fmla="*/ 118300 h 220409"/>
                  <a:gd name="connsiteX23" fmla="*/ 140935 w 149412"/>
                  <a:gd name="connsiteY23" fmla="*/ 101727 h 220409"/>
                  <a:gd name="connsiteX24" fmla="*/ 140935 w 149412"/>
                  <a:gd name="connsiteY24" fmla="*/ 140553 h 220409"/>
                  <a:gd name="connsiteX25" fmla="*/ 74727 w 149412"/>
                  <a:gd name="connsiteY25" fmla="*/ 163781 h 220409"/>
                  <a:gd name="connsiteX26" fmla="*/ 74727 w 149412"/>
                  <a:gd name="connsiteY26" fmla="*/ 109823 h 220409"/>
                  <a:gd name="connsiteX27" fmla="*/ 8477 w 149412"/>
                  <a:gd name="connsiteY27" fmla="*/ 86595 h 220409"/>
                  <a:gd name="connsiteX28" fmla="*/ 8477 w 149412"/>
                  <a:gd name="connsiteY28" fmla="*/ 46625 h 220409"/>
                  <a:gd name="connsiteX29" fmla="*/ 74727 w 149412"/>
                  <a:gd name="connsiteY29" fmla="*/ 63580 h 220409"/>
                  <a:gd name="connsiteX30" fmla="*/ 140935 w 149412"/>
                  <a:gd name="connsiteY30" fmla="*/ 46625 h 220409"/>
                  <a:gd name="connsiteX31" fmla="*/ 140935 w 149412"/>
                  <a:gd name="connsiteY31" fmla="*/ 86426 h 220409"/>
                  <a:gd name="connsiteX32" fmla="*/ 74727 w 149412"/>
                  <a:gd name="connsiteY32" fmla="*/ 109823 h 2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9412" h="220409">
                    <a:moveTo>
                      <a:pt x="74727" y="0"/>
                    </a:moveTo>
                    <a:cubicBezTo>
                      <a:pt x="32341" y="0"/>
                      <a:pt x="0" y="13606"/>
                      <a:pt x="0" y="31705"/>
                    </a:cubicBezTo>
                    <a:lnTo>
                      <a:pt x="0" y="188535"/>
                    </a:lnTo>
                    <a:cubicBezTo>
                      <a:pt x="0" y="206803"/>
                      <a:pt x="32341" y="220409"/>
                      <a:pt x="74727" y="220409"/>
                    </a:cubicBezTo>
                    <a:cubicBezTo>
                      <a:pt x="117114" y="220409"/>
                      <a:pt x="149412" y="206803"/>
                      <a:pt x="149412" y="188704"/>
                    </a:cubicBezTo>
                    <a:lnTo>
                      <a:pt x="149412" y="31875"/>
                    </a:lnTo>
                    <a:cubicBezTo>
                      <a:pt x="149412" y="13606"/>
                      <a:pt x="117326" y="0"/>
                      <a:pt x="74727" y="0"/>
                    </a:cubicBezTo>
                    <a:close/>
                    <a:moveTo>
                      <a:pt x="74727" y="8477"/>
                    </a:moveTo>
                    <a:cubicBezTo>
                      <a:pt x="113765" y="8477"/>
                      <a:pt x="140935" y="20727"/>
                      <a:pt x="140935" y="31705"/>
                    </a:cubicBezTo>
                    <a:cubicBezTo>
                      <a:pt x="140935" y="42683"/>
                      <a:pt x="113765" y="55102"/>
                      <a:pt x="74727" y="55102"/>
                    </a:cubicBezTo>
                    <a:cubicBezTo>
                      <a:pt x="35689" y="55102"/>
                      <a:pt x="8477" y="42895"/>
                      <a:pt x="8477" y="31917"/>
                    </a:cubicBezTo>
                    <a:cubicBezTo>
                      <a:pt x="8477" y="20939"/>
                      <a:pt x="35689" y="8477"/>
                      <a:pt x="74727" y="8477"/>
                    </a:cubicBezTo>
                    <a:close/>
                    <a:moveTo>
                      <a:pt x="74727" y="211932"/>
                    </a:moveTo>
                    <a:cubicBezTo>
                      <a:pt x="35689" y="211932"/>
                      <a:pt x="8477" y="199682"/>
                      <a:pt x="8477" y="188704"/>
                    </a:cubicBezTo>
                    <a:lnTo>
                      <a:pt x="8477" y="155643"/>
                    </a:lnTo>
                    <a:cubicBezTo>
                      <a:pt x="20727" y="165688"/>
                      <a:pt x="45057" y="172258"/>
                      <a:pt x="74727" y="172258"/>
                    </a:cubicBezTo>
                    <a:cubicBezTo>
                      <a:pt x="104398" y="172258"/>
                      <a:pt x="128685" y="165688"/>
                      <a:pt x="140935" y="155643"/>
                    </a:cubicBezTo>
                    <a:lnTo>
                      <a:pt x="140935" y="188704"/>
                    </a:lnTo>
                    <a:cubicBezTo>
                      <a:pt x="140935" y="199682"/>
                      <a:pt x="113765" y="211932"/>
                      <a:pt x="74727" y="211932"/>
                    </a:cubicBezTo>
                    <a:close/>
                    <a:moveTo>
                      <a:pt x="74727" y="163781"/>
                    </a:moveTo>
                    <a:cubicBezTo>
                      <a:pt x="35689" y="163781"/>
                      <a:pt x="8477" y="151531"/>
                      <a:pt x="8477" y="140553"/>
                    </a:cubicBezTo>
                    <a:lnTo>
                      <a:pt x="8477" y="101727"/>
                    </a:lnTo>
                    <a:cubicBezTo>
                      <a:pt x="20727" y="111731"/>
                      <a:pt x="45057" y="118300"/>
                      <a:pt x="74727" y="118300"/>
                    </a:cubicBezTo>
                    <a:cubicBezTo>
                      <a:pt x="104398" y="118300"/>
                      <a:pt x="128685" y="111731"/>
                      <a:pt x="140935" y="101727"/>
                    </a:cubicBezTo>
                    <a:lnTo>
                      <a:pt x="140935" y="140553"/>
                    </a:lnTo>
                    <a:cubicBezTo>
                      <a:pt x="140935" y="151531"/>
                      <a:pt x="113765" y="163781"/>
                      <a:pt x="74727" y="163781"/>
                    </a:cubicBezTo>
                    <a:close/>
                    <a:moveTo>
                      <a:pt x="74727" y="109823"/>
                    </a:moveTo>
                    <a:cubicBezTo>
                      <a:pt x="35689" y="109823"/>
                      <a:pt x="8477" y="97573"/>
                      <a:pt x="8477" y="86595"/>
                    </a:cubicBezTo>
                    <a:lnTo>
                      <a:pt x="8477" y="46625"/>
                    </a:lnTo>
                    <a:cubicBezTo>
                      <a:pt x="20727" y="56840"/>
                      <a:pt x="45057" y="63580"/>
                      <a:pt x="74727" y="63580"/>
                    </a:cubicBezTo>
                    <a:cubicBezTo>
                      <a:pt x="104398" y="63580"/>
                      <a:pt x="128685" y="56840"/>
                      <a:pt x="140935" y="46625"/>
                    </a:cubicBezTo>
                    <a:lnTo>
                      <a:pt x="140935" y="86426"/>
                    </a:lnTo>
                    <a:cubicBezTo>
                      <a:pt x="140935" y="97489"/>
                      <a:pt x="113765" y="109823"/>
                      <a:pt x="74727" y="109823"/>
                    </a:cubicBezTo>
                    <a:close/>
                  </a:path>
                </a:pathLst>
              </a:custGeom>
              <a:solidFill>
                <a:srgbClr val="0E2735"/>
              </a:solidFill>
              <a:ln w="4191" cap="flat">
                <a:noFill/>
                <a:prstDash val="solid"/>
                <a:miter/>
              </a:ln>
            </p:spPr>
            <p:txBody>
              <a:bodyPr rtlCol="0" anchor="ctr"/>
              <a:lstStyle/>
              <a:p>
                <a:endParaRPr lang="en-US" sz="3840"/>
              </a:p>
            </p:txBody>
          </p:sp>
        </p:grpSp>
        <p:grpSp>
          <p:nvGrpSpPr>
            <p:cNvPr id="253" name="Group 252">
              <a:extLst>
                <a:ext uri="{FF2B5EF4-FFF2-40B4-BE49-F238E27FC236}">
                  <a16:creationId xmlns:a16="http://schemas.microsoft.com/office/drawing/2014/main" id="{F90677DD-8083-4154-84F2-49CD0619492B}"/>
                </a:ext>
              </a:extLst>
            </p:cNvPr>
            <p:cNvGrpSpPr/>
            <p:nvPr/>
          </p:nvGrpSpPr>
          <p:grpSpPr>
            <a:xfrm>
              <a:off x="9632202" y="1925052"/>
              <a:ext cx="1014846" cy="987135"/>
              <a:chOff x="9651244" y="1945116"/>
              <a:chExt cx="1014846" cy="987135"/>
            </a:xfrm>
          </p:grpSpPr>
          <p:sp>
            <p:nvSpPr>
              <p:cNvPr id="93" name="Rectangle 92">
                <a:extLst>
                  <a:ext uri="{FF2B5EF4-FFF2-40B4-BE49-F238E27FC236}">
                    <a16:creationId xmlns:a16="http://schemas.microsoft.com/office/drawing/2014/main" id="{63F75255-72BE-4C87-9C64-BDB78B10FF04}"/>
                  </a:ext>
                </a:extLst>
              </p:cNvPr>
              <p:cNvSpPr/>
              <p:nvPr/>
            </p:nvSpPr>
            <p:spPr bwMode="auto">
              <a:xfrm>
                <a:off x="9651244" y="1945116"/>
                <a:ext cx="1014846" cy="987135"/>
              </a:xfrm>
              <a:prstGeom prst="rect">
                <a:avLst/>
              </a:prstGeom>
              <a:solidFill>
                <a:schemeClr val="bg2"/>
              </a:solidFill>
              <a:ln w="19050">
                <a:solidFill>
                  <a:schemeClr val="tx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endParaRPr lang="en-US" sz="1667" dirty="0">
                  <a:solidFill>
                    <a:schemeClr val="tx2"/>
                  </a:solidFill>
                  <a:ea typeface="Segoe UI" pitchFamily="34" charset="0"/>
                  <a:cs typeface="Segoe UI" pitchFamily="34" charset="0"/>
                </a:endParaRPr>
              </a:p>
            </p:txBody>
          </p:sp>
          <p:sp>
            <p:nvSpPr>
              <p:cNvPr id="98" name="Rectangle 97">
                <a:extLst>
                  <a:ext uri="{FF2B5EF4-FFF2-40B4-BE49-F238E27FC236}">
                    <a16:creationId xmlns:a16="http://schemas.microsoft.com/office/drawing/2014/main" id="{251E46F9-8855-437B-B8EA-109B3D2120B4}"/>
                  </a:ext>
                </a:extLst>
              </p:cNvPr>
              <p:cNvSpPr/>
              <p:nvPr/>
            </p:nvSpPr>
            <p:spPr bwMode="auto">
              <a:xfrm>
                <a:off x="9720736" y="2041681"/>
                <a:ext cx="197058" cy="835907"/>
              </a:xfrm>
              <a:prstGeom prst="rect">
                <a:avLst/>
              </a:prstGeom>
              <a:noFill/>
              <a:ln w="19050">
                <a:solidFill>
                  <a:schemeClr val="tx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76200" rIns="76200" bIns="7620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800" b="1" dirty="0">
                  <a:solidFill>
                    <a:schemeClr val="tx2"/>
                  </a:solidFill>
                  <a:latin typeface="Amazon Ember" panose="02000000000000000000" pitchFamily="2" charset="0"/>
                  <a:ea typeface="Amazon Ember" panose="02000000000000000000" pitchFamily="2" charset="0"/>
                </a:endParaRPr>
              </a:p>
            </p:txBody>
          </p:sp>
          <p:sp>
            <p:nvSpPr>
              <p:cNvPr id="104" name="Rectangle 103">
                <a:extLst>
                  <a:ext uri="{FF2B5EF4-FFF2-40B4-BE49-F238E27FC236}">
                    <a16:creationId xmlns:a16="http://schemas.microsoft.com/office/drawing/2014/main" id="{2A85E178-6BA0-448F-BFCE-BDC27A1A63E0}"/>
                  </a:ext>
                </a:extLst>
              </p:cNvPr>
              <p:cNvSpPr/>
              <p:nvPr/>
            </p:nvSpPr>
            <p:spPr bwMode="auto">
              <a:xfrm>
                <a:off x="9976033" y="2045958"/>
                <a:ext cx="346295" cy="184097"/>
              </a:xfrm>
              <a:prstGeom prst="rect">
                <a:avLst/>
              </a:prstGeom>
              <a:noFill/>
              <a:ln w="19050">
                <a:solidFill>
                  <a:schemeClr val="tx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76200" rIns="76200" bIns="7620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800" b="1" dirty="0">
                  <a:solidFill>
                    <a:schemeClr val="tx2"/>
                  </a:solidFill>
                  <a:latin typeface="Amazon Ember" panose="02000000000000000000" pitchFamily="2" charset="0"/>
                  <a:ea typeface="Amazon Ember" panose="02000000000000000000" pitchFamily="2" charset="0"/>
                </a:endParaRPr>
              </a:p>
            </p:txBody>
          </p:sp>
          <p:sp>
            <p:nvSpPr>
              <p:cNvPr id="231" name="Rectangle 230">
                <a:extLst>
                  <a:ext uri="{FF2B5EF4-FFF2-40B4-BE49-F238E27FC236}">
                    <a16:creationId xmlns:a16="http://schemas.microsoft.com/office/drawing/2014/main" id="{55C49F6A-90CF-4926-A6E5-2DBF10344A52}"/>
                  </a:ext>
                </a:extLst>
              </p:cNvPr>
              <p:cNvSpPr/>
              <p:nvPr/>
            </p:nvSpPr>
            <p:spPr bwMode="auto">
              <a:xfrm>
                <a:off x="9979684" y="2275537"/>
                <a:ext cx="346295" cy="602051"/>
              </a:xfrm>
              <a:prstGeom prst="rect">
                <a:avLst/>
              </a:prstGeom>
              <a:noFill/>
              <a:ln w="19050">
                <a:solidFill>
                  <a:schemeClr val="tx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76200" rIns="76200" bIns="7620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800" b="1" dirty="0">
                  <a:solidFill>
                    <a:schemeClr val="tx2"/>
                  </a:solidFill>
                  <a:latin typeface="Amazon Ember" panose="02000000000000000000" pitchFamily="2" charset="0"/>
                  <a:ea typeface="Amazon Ember" panose="02000000000000000000" pitchFamily="2" charset="0"/>
                </a:endParaRPr>
              </a:p>
            </p:txBody>
          </p:sp>
          <p:sp>
            <p:nvSpPr>
              <p:cNvPr id="232" name="Rectangle 231">
                <a:extLst>
                  <a:ext uri="{FF2B5EF4-FFF2-40B4-BE49-F238E27FC236}">
                    <a16:creationId xmlns:a16="http://schemas.microsoft.com/office/drawing/2014/main" id="{80C058FC-E3F0-4F1C-93F3-724734E10613}"/>
                  </a:ext>
                </a:extLst>
              </p:cNvPr>
              <p:cNvSpPr/>
              <p:nvPr/>
            </p:nvSpPr>
            <p:spPr bwMode="auto">
              <a:xfrm>
                <a:off x="10387406" y="2048388"/>
                <a:ext cx="197058" cy="835907"/>
              </a:xfrm>
              <a:prstGeom prst="rect">
                <a:avLst/>
              </a:prstGeom>
              <a:noFill/>
              <a:ln w="19050">
                <a:solidFill>
                  <a:schemeClr val="tx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6200" tIns="76200" rIns="76200" bIns="7620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800" b="1" dirty="0">
                  <a:solidFill>
                    <a:schemeClr val="tx2"/>
                  </a:solidFill>
                  <a:latin typeface="Amazon Ember" panose="02000000000000000000" pitchFamily="2" charset="0"/>
                  <a:ea typeface="Amazon Ember" panose="02000000000000000000" pitchFamily="2" charset="0"/>
                </a:endParaRPr>
              </a:p>
            </p:txBody>
          </p:sp>
        </p:grpSp>
        <p:sp>
          <p:nvSpPr>
            <p:cNvPr id="233" name="TextBox 232">
              <a:extLst>
                <a:ext uri="{FF2B5EF4-FFF2-40B4-BE49-F238E27FC236}">
                  <a16:creationId xmlns:a16="http://schemas.microsoft.com/office/drawing/2014/main" id="{7F0347F6-B1DA-435B-874A-58476B0923E9}"/>
                </a:ext>
              </a:extLst>
            </p:cNvPr>
            <p:cNvSpPr txBox="1"/>
            <p:nvPr/>
          </p:nvSpPr>
          <p:spPr>
            <a:xfrm>
              <a:off x="9324157" y="1669645"/>
              <a:ext cx="1709940" cy="261610"/>
            </a:xfrm>
            <a:prstGeom prst="rect">
              <a:avLst/>
            </a:prstGeom>
            <a:noFill/>
          </p:spPr>
          <p:txBody>
            <a:bodyPr wrap="square" rtlCol="0">
              <a:spAutoFit/>
            </a:bodyPr>
            <a:lstStyle/>
            <a:p>
              <a:r>
                <a:rPr lang="en-US" sz="1100" dirty="0">
                  <a:solidFill>
                    <a:schemeClr val="bg1"/>
                  </a:solidFill>
                  <a:latin typeface="Amazon Ember Heavy" panose="020B0603020204020204"/>
                </a:rPr>
                <a:t>Enterprise Data Platform</a:t>
              </a:r>
            </a:p>
          </p:txBody>
        </p:sp>
        <p:sp>
          <p:nvSpPr>
            <p:cNvPr id="255" name="Rectangle 254">
              <a:extLst>
                <a:ext uri="{FF2B5EF4-FFF2-40B4-BE49-F238E27FC236}">
                  <a16:creationId xmlns:a16="http://schemas.microsoft.com/office/drawing/2014/main" id="{9A7AF716-8FE8-46F0-A96B-EED62D1ED77B}"/>
                </a:ext>
              </a:extLst>
            </p:cNvPr>
            <p:cNvSpPr/>
            <p:nvPr/>
          </p:nvSpPr>
          <p:spPr bwMode="auto">
            <a:xfrm>
              <a:off x="10855910" y="1920857"/>
              <a:ext cx="352966" cy="988927"/>
            </a:xfrm>
            <a:prstGeom prst="rect">
              <a:avLst/>
            </a:prstGeom>
            <a:solidFill>
              <a:srgbClr val="F2F4F4"/>
            </a:solidFill>
            <a:ln w="19050">
              <a:solidFill>
                <a:schemeClr val="tx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56" name="Freeform: Shape 231">
              <a:extLst>
                <a:ext uri="{FF2B5EF4-FFF2-40B4-BE49-F238E27FC236}">
                  <a16:creationId xmlns:a16="http://schemas.microsoft.com/office/drawing/2014/main" id="{021AA120-FD36-40F8-A4E4-4B7E27267BBC}"/>
                </a:ext>
              </a:extLst>
            </p:cNvPr>
            <p:cNvSpPr/>
            <p:nvPr/>
          </p:nvSpPr>
          <p:spPr>
            <a:xfrm>
              <a:off x="10954067" y="1961121"/>
              <a:ext cx="145428" cy="214532"/>
            </a:xfrm>
            <a:custGeom>
              <a:avLst/>
              <a:gdLst>
                <a:gd name="connsiteX0" fmla="*/ 74727 w 149412"/>
                <a:gd name="connsiteY0" fmla="*/ 0 h 220409"/>
                <a:gd name="connsiteX1" fmla="*/ 0 w 149412"/>
                <a:gd name="connsiteY1" fmla="*/ 31705 h 220409"/>
                <a:gd name="connsiteX2" fmla="*/ 0 w 149412"/>
                <a:gd name="connsiteY2" fmla="*/ 188535 h 220409"/>
                <a:gd name="connsiteX3" fmla="*/ 74727 w 149412"/>
                <a:gd name="connsiteY3" fmla="*/ 220409 h 220409"/>
                <a:gd name="connsiteX4" fmla="*/ 149412 w 149412"/>
                <a:gd name="connsiteY4" fmla="*/ 188704 h 220409"/>
                <a:gd name="connsiteX5" fmla="*/ 149412 w 149412"/>
                <a:gd name="connsiteY5" fmla="*/ 31875 h 220409"/>
                <a:gd name="connsiteX6" fmla="*/ 74727 w 149412"/>
                <a:gd name="connsiteY6" fmla="*/ 0 h 220409"/>
                <a:gd name="connsiteX7" fmla="*/ 74727 w 149412"/>
                <a:gd name="connsiteY7" fmla="*/ 8477 h 220409"/>
                <a:gd name="connsiteX8" fmla="*/ 140935 w 149412"/>
                <a:gd name="connsiteY8" fmla="*/ 31705 h 220409"/>
                <a:gd name="connsiteX9" fmla="*/ 74727 w 149412"/>
                <a:gd name="connsiteY9" fmla="*/ 55102 h 220409"/>
                <a:gd name="connsiteX10" fmla="*/ 8477 w 149412"/>
                <a:gd name="connsiteY10" fmla="*/ 31917 h 220409"/>
                <a:gd name="connsiteX11" fmla="*/ 74727 w 149412"/>
                <a:gd name="connsiteY11" fmla="*/ 8477 h 220409"/>
                <a:gd name="connsiteX12" fmla="*/ 74727 w 149412"/>
                <a:gd name="connsiteY12" fmla="*/ 211932 h 220409"/>
                <a:gd name="connsiteX13" fmla="*/ 8477 w 149412"/>
                <a:gd name="connsiteY13" fmla="*/ 188704 h 220409"/>
                <a:gd name="connsiteX14" fmla="*/ 8477 w 149412"/>
                <a:gd name="connsiteY14" fmla="*/ 155643 h 220409"/>
                <a:gd name="connsiteX15" fmla="*/ 74727 w 149412"/>
                <a:gd name="connsiteY15" fmla="*/ 172258 h 220409"/>
                <a:gd name="connsiteX16" fmla="*/ 140935 w 149412"/>
                <a:gd name="connsiteY16" fmla="*/ 155643 h 220409"/>
                <a:gd name="connsiteX17" fmla="*/ 140935 w 149412"/>
                <a:gd name="connsiteY17" fmla="*/ 188704 h 220409"/>
                <a:gd name="connsiteX18" fmla="*/ 74727 w 149412"/>
                <a:gd name="connsiteY18" fmla="*/ 211932 h 220409"/>
                <a:gd name="connsiteX19" fmla="*/ 74727 w 149412"/>
                <a:gd name="connsiteY19" fmla="*/ 163781 h 220409"/>
                <a:gd name="connsiteX20" fmla="*/ 8477 w 149412"/>
                <a:gd name="connsiteY20" fmla="*/ 140553 h 220409"/>
                <a:gd name="connsiteX21" fmla="*/ 8477 w 149412"/>
                <a:gd name="connsiteY21" fmla="*/ 101727 h 220409"/>
                <a:gd name="connsiteX22" fmla="*/ 74727 w 149412"/>
                <a:gd name="connsiteY22" fmla="*/ 118300 h 220409"/>
                <a:gd name="connsiteX23" fmla="*/ 140935 w 149412"/>
                <a:gd name="connsiteY23" fmla="*/ 101727 h 220409"/>
                <a:gd name="connsiteX24" fmla="*/ 140935 w 149412"/>
                <a:gd name="connsiteY24" fmla="*/ 140553 h 220409"/>
                <a:gd name="connsiteX25" fmla="*/ 74727 w 149412"/>
                <a:gd name="connsiteY25" fmla="*/ 163781 h 220409"/>
                <a:gd name="connsiteX26" fmla="*/ 74727 w 149412"/>
                <a:gd name="connsiteY26" fmla="*/ 109823 h 220409"/>
                <a:gd name="connsiteX27" fmla="*/ 8477 w 149412"/>
                <a:gd name="connsiteY27" fmla="*/ 86595 h 220409"/>
                <a:gd name="connsiteX28" fmla="*/ 8477 w 149412"/>
                <a:gd name="connsiteY28" fmla="*/ 46625 h 220409"/>
                <a:gd name="connsiteX29" fmla="*/ 74727 w 149412"/>
                <a:gd name="connsiteY29" fmla="*/ 63580 h 220409"/>
                <a:gd name="connsiteX30" fmla="*/ 140935 w 149412"/>
                <a:gd name="connsiteY30" fmla="*/ 46625 h 220409"/>
                <a:gd name="connsiteX31" fmla="*/ 140935 w 149412"/>
                <a:gd name="connsiteY31" fmla="*/ 86426 h 220409"/>
                <a:gd name="connsiteX32" fmla="*/ 74727 w 149412"/>
                <a:gd name="connsiteY32" fmla="*/ 109823 h 2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9412" h="220409">
                  <a:moveTo>
                    <a:pt x="74727" y="0"/>
                  </a:moveTo>
                  <a:cubicBezTo>
                    <a:pt x="32341" y="0"/>
                    <a:pt x="0" y="13606"/>
                    <a:pt x="0" y="31705"/>
                  </a:cubicBezTo>
                  <a:lnTo>
                    <a:pt x="0" y="188535"/>
                  </a:lnTo>
                  <a:cubicBezTo>
                    <a:pt x="0" y="206803"/>
                    <a:pt x="32341" y="220409"/>
                    <a:pt x="74727" y="220409"/>
                  </a:cubicBezTo>
                  <a:cubicBezTo>
                    <a:pt x="117114" y="220409"/>
                    <a:pt x="149412" y="206803"/>
                    <a:pt x="149412" y="188704"/>
                  </a:cubicBezTo>
                  <a:lnTo>
                    <a:pt x="149412" y="31875"/>
                  </a:lnTo>
                  <a:cubicBezTo>
                    <a:pt x="149412" y="13606"/>
                    <a:pt x="117326" y="0"/>
                    <a:pt x="74727" y="0"/>
                  </a:cubicBezTo>
                  <a:close/>
                  <a:moveTo>
                    <a:pt x="74727" y="8477"/>
                  </a:moveTo>
                  <a:cubicBezTo>
                    <a:pt x="113765" y="8477"/>
                    <a:pt x="140935" y="20727"/>
                    <a:pt x="140935" y="31705"/>
                  </a:cubicBezTo>
                  <a:cubicBezTo>
                    <a:pt x="140935" y="42683"/>
                    <a:pt x="113765" y="55102"/>
                    <a:pt x="74727" y="55102"/>
                  </a:cubicBezTo>
                  <a:cubicBezTo>
                    <a:pt x="35689" y="55102"/>
                    <a:pt x="8477" y="42895"/>
                    <a:pt x="8477" y="31917"/>
                  </a:cubicBezTo>
                  <a:cubicBezTo>
                    <a:pt x="8477" y="20939"/>
                    <a:pt x="35689" y="8477"/>
                    <a:pt x="74727" y="8477"/>
                  </a:cubicBezTo>
                  <a:close/>
                  <a:moveTo>
                    <a:pt x="74727" y="211932"/>
                  </a:moveTo>
                  <a:cubicBezTo>
                    <a:pt x="35689" y="211932"/>
                    <a:pt x="8477" y="199682"/>
                    <a:pt x="8477" y="188704"/>
                  </a:cubicBezTo>
                  <a:lnTo>
                    <a:pt x="8477" y="155643"/>
                  </a:lnTo>
                  <a:cubicBezTo>
                    <a:pt x="20727" y="165688"/>
                    <a:pt x="45057" y="172258"/>
                    <a:pt x="74727" y="172258"/>
                  </a:cubicBezTo>
                  <a:cubicBezTo>
                    <a:pt x="104398" y="172258"/>
                    <a:pt x="128685" y="165688"/>
                    <a:pt x="140935" y="155643"/>
                  </a:cubicBezTo>
                  <a:lnTo>
                    <a:pt x="140935" y="188704"/>
                  </a:lnTo>
                  <a:cubicBezTo>
                    <a:pt x="140935" y="199682"/>
                    <a:pt x="113765" y="211932"/>
                    <a:pt x="74727" y="211932"/>
                  </a:cubicBezTo>
                  <a:close/>
                  <a:moveTo>
                    <a:pt x="74727" y="163781"/>
                  </a:moveTo>
                  <a:cubicBezTo>
                    <a:pt x="35689" y="163781"/>
                    <a:pt x="8477" y="151531"/>
                    <a:pt x="8477" y="140553"/>
                  </a:cubicBezTo>
                  <a:lnTo>
                    <a:pt x="8477" y="101727"/>
                  </a:lnTo>
                  <a:cubicBezTo>
                    <a:pt x="20727" y="111731"/>
                    <a:pt x="45057" y="118300"/>
                    <a:pt x="74727" y="118300"/>
                  </a:cubicBezTo>
                  <a:cubicBezTo>
                    <a:pt x="104398" y="118300"/>
                    <a:pt x="128685" y="111731"/>
                    <a:pt x="140935" y="101727"/>
                  </a:cubicBezTo>
                  <a:lnTo>
                    <a:pt x="140935" y="140553"/>
                  </a:lnTo>
                  <a:cubicBezTo>
                    <a:pt x="140935" y="151531"/>
                    <a:pt x="113765" y="163781"/>
                    <a:pt x="74727" y="163781"/>
                  </a:cubicBezTo>
                  <a:close/>
                  <a:moveTo>
                    <a:pt x="74727" y="109823"/>
                  </a:moveTo>
                  <a:cubicBezTo>
                    <a:pt x="35689" y="109823"/>
                    <a:pt x="8477" y="97573"/>
                    <a:pt x="8477" y="86595"/>
                  </a:cubicBezTo>
                  <a:lnTo>
                    <a:pt x="8477" y="46625"/>
                  </a:lnTo>
                  <a:cubicBezTo>
                    <a:pt x="20727" y="56840"/>
                    <a:pt x="45057" y="63580"/>
                    <a:pt x="74727" y="63580"/>
                  </a:cubicBezTo>
                  <a:cubicBezTo>
                    <a:pt x="104398" y="63580"/>
                    <a:pt x="128685" y="56840"/>
                    <a:pt x="140935" y="46625"/>
                  </a:cubicBezTo>
                  <a:lnTo>
                    <a:pt x="140935" y="86426"/>
                  </a:lnTo>
                  <a:cubicBezTo>
                    <a:pt x="140935" y="97489"/>
                    <a:pt x="113765" y="109823"/>
                    <a:pt x="74727" y="109823"/>
                  </a:cubicBezTo>
                  <a:close/>
                </a:path>
              </a:pathLst>
            </a:custGeom>
            <a:solidFill>
              <a:srgbClr val="0E2735"/>
            </a:solidFill>
            <a:ln w="4191" cap="flat">
              <a:noFill/>
              <a:prstDash val="solid"/>
              <a:miter/>
            </a:ln>
          </p:spPr>
          <p:txBody>
            <a:bodyPr rtlCol="0" anchor="ctr"/>
            <a:lstStyle/>
            <a:p>
              <a:endParaRPr lang="en-US" sz="3840"/>
            </a:p>
          </p:txBody>
        </p:sp>
        <p:grpSp>
          <p:nvGrpSpPr>
            <p:cNvPr id="234" name="Group 45">
              <a:extLst>
                <a:ext uri="{FF2B5EF4-FFF2-40B4-BE49-F238E27FC236}">
                  <a16:creationId xmlns:a16="http://schemas.microsoft.com/office/drawing/2014/main" id="{EACDB7EA-DF13-432F-8031-BF301526BA9D}"/>
                </a:ext>
              </a:extLst>
            </p:cNvPr>
            <p:cNvGrpSpPr>
              <a:grpSpLocks noChangeAspect="1"/>
            </p:cNvGrpSpPr>
            <p:nvPr/>
          </p:nvGrpSpPr>
          <p:grpSpPr bwMode="auto">
            <a:xfrm>
              <a:off x="10909236" y="2314064"/>
              <a:ext cx="254733" cy="186903"/>
              <a:chOff x="1746" y="602"/>
              <a:chExt cx="493" cy="381"/>
            </a:xfrm>
            <a:solidFill>
              <a:schemeClr val="tx1"/>
            </a:solidFill>
          </p:grpSpPr>
          <p:sp>
            <p:nvSpPr>
              <p:cNvPr id="235" name="Freeform 46">
                <a:extLst>
                  <a:ext uri="{FF2B5EF4-FFF2-40B4-BE49-F238E27FC236}">
                    <a16:creationId xmlns:a16="http://schemas.microsoft.com/office/drawing/2014/main" id="{D82FB1BC-15A0-4692-8122-CAFD5ECE8DB3}"/>
                  </a:ext>
                </a:extLst>
              </p:cNvPr>
              <p:cNvSpPr>
                <a:spLocks/>
              </p:cNvSpPr>
              <p:nvPr/>
            </p:nvSpPr>
            <p:spPr bwMode="auto">
              <a:xfrm>
                <a:off x="1746" y="602"/>
                <a:ext cx="493" cy="381"/>
              </a:xfrm>
              <a:custGeom>
                <a:avLst/>
                <a:gdLst>
                  <a:gd name="T0" fmla="*/ 236 w 236"/>
                  <a:gd name="T1" fmla="*/ 168 h 168"/>
                  <a:gd name="T2" fmla="*/ 228 w 236"/>
                  <a:gd name="T3" fmla="*/ 168 h 168"/>
                  <a:gd name="T4" fmla="*/ 228 w 236"/>
                  <a:gd name="T5" fmla="*/ 8 h 168"/>
                  <a:gd name="T6" fmla="*/ 0 w 236"/>
                  <a:gd name="T7" fmla="*/ 8 h 168"/>
                  <a:gd name="T8" fmla="*/ 0 w 236"/>
                  <a:gd name="T9" fmla="*/ 0 h 168"/>
                  <a:gd name="T10" fmla="*/ 232 w 236"/>
                  <a:gd name="T11" fmla="*/ 0 h 168"/>
                  <a:gd name="T12" fmla="*/ 236 w 236"/>
                  <a:gd name="T13" fmla="*/ 4 h 168"/>
                  <a:gd name="T14" fmla="*/ 236 w 236"/>
                  <a:gd name="T15" fmla="*/ 168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168">
                    <a:moveTo>
                      <a:pt x="236" y="168"/>
                    </a:moveTo>
                    <a:cubicBezTo>
                      <a:pt x="228" y="168"/>
                      <a:pt x="228" y="168"/>
                      <a:pt x="228" y="168"/>
                    </a:cubicBezTo>
                    <a:cubicBezTo>
                      <a:pt x="228" y="8"/>
                      <a:pt x="228" y="8"/>
                      <a:pt x="228" y="8"/>
                    </a:cubicBezTo>
                    <a:cubicBezTo>
                      <a:pt x="0" y="8"/>
                      <a:pt x="0" y="8"/>
                      <a:pt x="0" y="8"/>
                    </a:cubicBezTo>
                    <a:cubicBezTo>
                      <a:pt x="0" y="0"/>
                      <a:pt x="0" y="0"/>
                      <a:pt x="0" y="0"/>
                    </a:cubicBezTo>
                    <a:cubicBezTo>
                      <a:pt x="232" y="0"/>
                      <a:pt x="232" y="0"/>
                      <a:pt x="232" y="0"/>
                    </a:cubicBezTo>
                    <a:cubicBezTo>
                      <a:pt x="234" y="0"/>
                      <a:pt x="236" y="2"/>
                      <a:pt x="236" y="4"/>
                    </a:cubicBezTo>
                    <a:lnTo>
                      <a:pt x="236"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36" name="Freeform 47">
                <a:extLst>
                  <a:ext uri="{FF2B5EF4-FFF2-40B4-BE49-F238E27FC236}">
                    <a16:creationId xmlns:a16="http://schemas.microsoft.com/office/drawing/2014/main" id="{02DB5686-029C-42AA-8CC1-DFB0D98A859A}"/>
                  </a:ext>
                </a:extLst>
              </p:cNvPr>
              <p:cNvSpPr>
                <a:spLocks/>
              </p:cNvSpPr>
              <p:nvPr/>
            </p:nvSpPr>
            <p:spPr bwMode="auto">
              <a:xfrm>
                <a:off x="1746" y="608"/>
                <a:ext cx="493" cy="375"/>
              </a:xfrm>
              <a:custGeom>
                <a:avLst/>
                <a:gdLst>
                  <a:gd name="T0" fmla="*/ 236 w 236"/>
                  <a:gd name="T1" fmla="*/ 168 h 168"/>
                  <a:gd name="T2" fmla="*/ 4 w 236"/>
                  <a:gd name="T3" fmla="*/ 168 h 168"/>
                  <a:gd name="T4" fmla="*/ 0 w 236"/>
                  <a:gd name="T5" fmla="*/ 164 h 168"/>
                  <a:gd name="T6" fmla="*/ 0 w 236"/>
                  <a:gd name="T7" fmla="*/ 0 h 168"/>
                  <a:gd name="T8" fmla="*/ 8 w 236"/>
                  <a:gd name="T9" fmla="*/ 0 h 168"/>
                  <a:gd name="T10" fmla="*/ 8 w 236"/>
                  <a:gd name="T11" fmla="*/ 160 h 168"/>
                  <a:gd name="T12" fmla="*/ 236 w 236"/>
                  <a:gd name="T13" fmla="*/ 160 h 168"/>
                  <a:gd name="T14" fmla="*/ 236 w 236"/>
                  <a:gd name="T15" fmla="*/ 168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168">
                    <a:moveTo>
                      <a:pt x="236" y="168"/>
                    </a:moveTo>
                    <a:cubicBezTo>
                      <a:pt x="4" y="168"/>
                      <a:pt x="4" y="168"/>
                      <a:pt x="4" y="168"/>
                    </a:cubicBezTo>
                    <a:cubicBezTo>
                      <a:pt x="2" y="168"/>
                      <a:pt x="0" y="167"/>
                      <a:pt x="0" y="164"/>
                    </a:cubicBezTo>
                    <a:cubicBezTo>
                      <a:pt x="0" y="0"/>
                      <a:pt x="0" y="0"/>
                      <a:pt x="0" y="0"/>
                    </a:cubicBezTo>
                    <a:cubicBezTo>
                      <a:pt x="8" y="0"/>
                      <a:pt x="8" y="0"/>
                      <a:pt x="8" y="0"/>
                    </a:cubicBezTo>
                    <a:cubicBezTo>
                      <a:pt x="8" y="160"/>
                      <a:pt x="8" y="160"/>
                      <a:pt x="8" y="160"/>
                    </a:cubicBezTo>
                    <a:cubicBezTo>
                      <a:pt x="236" y="160"/>
                      <a:pt x="236" y="160"/>
                      <a:pt x="236" y="160"/>
                    </a:cubicBezTo>
                    <a:lnTo>
                      <a:pt x="236"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37" name="Rectangle 48">
                <a:extLst>
                  <a:ext uri="{FF2B5EF4-FFF2-40B4-BE49-F238E27FC236}">
                    <a16:creationId xmlns:a16="http://schemas.microsoft.com/office/drawing/2014/main" id="{2DCA33AE-D518-4582-8F72-7AA71E2473EB}"/>
                  </a:ext>
                </a:extLst>
              </p:cNvPr>
              <p:cNvSpPr>
                <a:spLocks noChangeArrowheads="1"/>
              </p:cNvSpPr>
              <p:nvPr/>
            </p:nvSpPr>
            <p:spPr bwMode="auto">
              <a:xfrm>
                <a:off x="1754" y="680"/>
                <a:ext cx="47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38" name="Rectangle 49">
                <a:extLst>
                  <a:ext uri="{FF2B5EF4-FFF2-40B4-BE49-F238E27FC236}">
                    <a16:creationId xmlns:a16="http://schemas.microsoft.com/office/drawing/2014/main" id="{620CAE7F-0C4D-4FE2-9C04-3756608113E3}"/>
                  </a:ext>
                </a:extLst>
              </p:cNvPr>
              <p:cNvSpPr>
                <a:spLocks noChangeArrowheads="1"/>
              </p:cNvSpPr>
              <p:nvPr/>
            </p:nvSpPr>
            <p:spPr bwMode="auto">
              <a:xfrm>
                <a:off x="1779" y="655"/>
                <a:ext cx="1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39" name="Rectangle 50">
                <a:extLst>
                  <a:ext uri="{FF2B5EF4-FFF2-40B4-BE49-F238E27FC236}">
                    <a16:creationId xmlns:a16="http://schemas.microsoft.com/office/drawing/2014/main" id="{FB722AC0-08CB-4154-9C35-ABF75E8B9C2A}"/>
                  </a:ext>
                </a:extLst>
              </p:cNvPr>
              <p:cNvSpPr>
                <a:spLocks noChangeArrowheads="1"/>
              </p:cNvSpPr>
              <p:nvPr/>
            </p:nvSpPr>
            <p:spPr bwMode="auto">
              <a:xfrm>
                <a:off x="1813" y="655"/>
                <a:ext cx="1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40" name="Rectangle 51">
                <a:extLst>
                  <a:ext uri="{FF2B5EF4-FFF2-40B4-BE49-F238E27FC236}">
                    <a16:creationId xmlns:a16="http://schemas.microsoft.com/office/drawing/2014/main" id="{67C80028-7F5E-48F3-9379-33206DD4F033}"/>
                  </a:ext>
                </a:extLst>
              </p:cNvPr>
              <p:cNvSpPr>
                <a:spLocks noChangeArrowheads="1"/>
              </p:cNvSpPr>
              <p:nvPr/>
            </p:nvSpPr>
            <p:spPr bwMode="auto">
              <a:xfrm>
                <a:off x="1846" y="655"/>
                <a:ext cx="1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41" name="Freeform 52">
                <a:extLst>
                  <a:ext uri="{FF2B5EF4-FFF2-40B4-BE49-F238E27FC236}">
                    <a16:creationId xmlns:a16="http://schemas.microsoft.com/office/drawing/2014/main" id="{CFBBD867-E421-43E1-854A-CE6045FC2ECC}"/>
                  </a:ext>
                </a:extLst>
              </p:cNvPr>
              <p:cNvSpPr>
                <a:spLocks/>
              </p:cNvSpPr>
              <p:nvPr/>
            </p:nvSpPr>
            <p:spPr bwMode="auto">
              <a:xfrm>
                <a:off x="1786" y="727"/>
                <a:ext cx="181" cy="35"/>
              </a:xfrm>
              <a:custGeom>
                <a:avLst/>
                <a:gdLst>
                  <a:gd name="T0" fmla="*/ 44 w 87"/>
                  <a:gd name="T1" fmla="*/ 5 h 17"/>
                  <a:gd name="T2" fmla="*/ 37 w 87"/>
                  <a:gd name="T3" fmla="*/ 0 h 17"/>
                  <a:gd name="T4" fmla="*/ 29 w 87"/>
                  <a:gd name="T5" fmla="*/ 5 h 17"/>
                  <a:gd name="T6" fmla="*/ 0 w 87"/>
                  <a:gd name="T7" fmla="*/ 5 h 17"/>
                  <a:gd name="T8" fmla="*/ 0 w 87"/>
                  <a:gd name="T9" fmla="*/ 13 h 17"/>
                  <a:gd name="T10" fmla="*/ 29 w 87"/>
                  <a:gd name="T11" fmla="*/ 13 h 17"/>
                  <a:gd name="T12" fmla="*/ 37 w 87"/>
                  <a:gd name="T13" fmla="*/ 17 h 17"/>
                  <a:gd name="T14" fmla="*/ 44 w 87"/>
                  <a:gd name="T15" fmla="*/ 13 h 17"/>
                  <a:gd name="T16" fmla="*/ 87 w 87"/>
                  <a:gd name="T17" fmla="*/ 13 h 17"/>
                  <a:gd name="T18" fmla="*/ 87 w 87"/>
                  <a:gd name="T19" fmla="*/ 5 h 17"/>
                  <a:gd name="T20" fmla="*/ 44 w 87"/>
                  <a:gd name="T21"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7">
                    <a:moveTo>
                      <a:pt x="44" y="5"/>
                    </a:moveTo>
                    <a:cubicBezTo>
                      <a:pt x="43" y="2"/>
                      <a:pt x="40" y="0"/>
                      <a:pt x="37" y="0"/>
                    </a:cubicBezTo>
                    <a:cubicBezTo>
                      <a:pt x="33" y="0"/>
                      <a:pt x="31" y="2"/>
                      <a:pt x="29" y="5"/>
                    </a:cubicBezTo>
                    <a:cubicBezTo>
                      <a:pt x="0" y="5"/>
                      <a:pt x="0" y="5"/>
                      <a:pt x="0" y="5"/>
                    </a:cubicBezTo>
                    <a:cubicBezTo>
                      <a:pt x="0" y="13"/>
                      <a:pt x="0" y="13"/>
                      <a:pt x="0" y="13"/>
                    </a:cubicBezTo>
                    <a:cubicBezTo>
                      <a:pt x="29" y="13"/>
                      <a:pt x="29" y="13"/>
                      <a:pt x="29" y="13"/>
                    </a:cubicBezTo>
                    <a:cubicBezTo>
                      <a:pt x="31" y="16"/>
                      <a:pt x="33" y="17"/>
                      <a:pt x="37" y="17"/>
                    </a:cubicBezTo>
                    <a:cubicBezTo>
                      <a:pt x="40" y="17"/>
                      <a:pt x="43" y="16"/>
                      <a:pt x="44" y="13"/>
                    </a:cubicBezTo>
                    <a:cubicBezTo>
                      <a:pt x="87" y="13"/>
                      <a:pt x="87" y="13"/>
                      <a:pt x="87" y="13"/>
                    </a:cubicBezTo>
                    <a:cubicBezTo>
                      <a:pt x="87" y="5"/>
                      <a:pt x="87" y="5"/>
                      <a:pt x="87" y="5"/>
                    </a:cubicBezTo>
                    <a:lnTo>
                      <a:pt x="4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42" name="Freeform 53">
                <a:extLst>
                  <a:ext uri="{FF2B5EF4-FFF2-40B4-BE49-F238E27FC236}">
                    <a16:creationId xmlns:a16="http://schemas.microsoft.com/office/drawing/2014/main" id="{7541B229-8B3F-4E16-88B4-99D743DA2440}"/>
                  </a:ext>
                </a:extLst>
              </p:cNvPr>
              <p:cNvSpPr>
                <a:spLocks/>
              </p:cNvSpPr>
              <p:nvPr/>
            </p:nvSpPr>
            <p:spPr bwMode="auto">
              <a:xfrm>
                <a:off x="1786" y="798"/>
                <a:ext cx="181" cy="36"/>
              </a:xfrm>
              <a:custGeom>
                <a:avLst/>
                <a:gdLst>
                  <a:gd name="T0" fmla="*/ 37 w 87"/>
                  <a:gd name="T1" fmla="*/ 0 h 17"/>
                  <a:gd name="T2" fmla="*/ 29 w 87"/>
                  <a:gd name="T3" fmla="*/ 5 h 17"/>
                  <a:gd name="T4" fmla="*/ 0 w 87"/>
                  <a:gd name="T5" fmla="*/ 5 h 17"/>
                  <a:gd name="T6" fmla="*/ 0 w 87"/>
                  <a:gd name="T7" fmla="*/ 13 h 17"/>
                  <a:gd name="T8" fmla="*/ 29 w 87"/>
                  <a:gd name="T9" fmla="*/ 13 h 17"/>
                  <a:gd name="T10" fmla="*/ 37 w 87"/>
                  <a:gd name="T11" fmla="*/ 17 h 17"/>
                  <a:gd name="T12" fmla="*/ 44 w 87"/>
                  <a:gd name="T13" fmla="*/ 13 h 17"/>
                  <a:gd name="T14" fmla="*/ 87 w 87"/>
                  <a:gd name="T15" fmla="*/ 13 h 17"/>
                  <a:gd name="T16" fmla="*/ 87 w 87"/>
                  <a:gd name="T17" fmla="*/ 5 h 17"/>
                  <a:gd name="T18" fmla="*/ 44 w 87"/>
                  <a:gd name="T19" fmla="*/ 5 h 17"/>
                  <a:gd name="T20" fmla="*/ 37 w 8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7">
                    <a:moveTo>
                      <a:pt x="37" y="0"/>
                    </a:moveTo>
                    <a:cubicBezTo>
                      <a:pt x="33" y="0"/>
                      <a:pt x="31" y="2"/>
                      <a:pt x="29" y="5"/>
                    </a:cubicBezTo>
                    <a:cubicBezTo>
                      <a:pt x="0" y="5"/>
                      <a:pt x="0" y="5"/>
                      <a:pt x="0" y="5"/>
                    </a:cubicBezTo>
                    <a:cubicBezTo>
                      <a:pt x="0" y="13"/>
                      <a:pt x="0" y="13"/>
                      <a:pt x="0" y="13"/>
                    </a:cubicBezTo>
                    <a:cubicBezTo>
                      <a:pt x="29" y="13"/>
                      <a:pt x="29" y="13"/>
                      <a:pt x="29" y="13"/>
                    </a:cubicBezTo>
                    <a:cubicBezTo>
                      <a:pt x="31" y="16"/>
                      <a:pt x="33" y="17"/>
                      <a:pt x="37" y="17"/>
                    </a:cubicBezTo>
                    <a:cubicBezTo>
                      <a:pt x="40" y="17"/>
                      <a:pt x="43" y="16"/>
                      <a:pt x="44" y="13"/>
                    </a:cubicBezTo>
                    <a:cubicBezTo>
                      <a:pt x="87" y="13"/>
                      <a:pt x="87" y="13"/>
                      <a:pt x="87" y="13"/>
                    </a:cubicBezTo>
                    <a:cubicBezTo>
                      <a:pt x="87" y="5"/>
                      <a:pt x="87" y="5"/>
                      <a:pt x="87" y="5"/>
                    </a:cubicBezTo>
                    <a:cubicBezTo>
                      <a:pt x="44" y="5"/>
                      <a:pt x="44" y="5"/>
                      <a:pt x="44" y="5"/>
                    </a:cubicBezTo>
                    <a:cubicBezTo>
                      <a:pt x="43" y="2"/>
                      <a:pt x="40" y="0"/>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43" name="Freeform 54">
                <a:extLst>
                  <a:ext uri="{FF2B5EF4-FFF2-40B4-BE49-F238E27FC236}">
                    <a16:creationId xmlns:a16="http://schemas.microsoft.com/office/drawing/2014/main" id="{A6322E9B-C8FB-4828-9289-EBE2A0648403}"/>
                  </a:ext>
                </a:extLst>
              </p:cNvPr>
              <p:cNvSpPr>
                <a:spLocks/>
              </p:cNvSpPr>
              <p:nvPr/>
            </p:nvSpPr>
            <p:spPr bwMode="auto">
              <a:xfrm>
                <a:off x="1786" y="762"/>
                <a:ext cx="181" cy="38"/>
              </a:xfrm>
              <a:custGeom>
                <a:avLst/>
                <a:gdLst>
                  <a:gd name="T0" fmla="*/ 58 w 87"/>
                  <a:gd name="T1" fmla="*/ 0 h 18"/>
                  <a:gd name="T2" fmla="*/ 50 w 87"/>
                  <a:gd name="T3" fmla="*/ 5 h 18"/>
                  <a:gd name="T4" fmla="*/ 0 w 87"/>
                  <a:gd name="T5" fmla="*/ 5 h 18"/>
                  <a:gd name="T6" fmla="*/ 0 w 87"/>
                  <a:gd name="T7" fmla="*/ 13 h 18"/>
                  <a:gd name="T8" fmla="*/ 50 w 87"/>
                  <a:gd name="T9" fmla="*/ 13 h 18"/>
                  <a:gd name="T10" fmla="*/ 57 w 87"/>
                  <a:gd name="T11" fmla="*/ 17 h 18"/>
                  <a:gd name="T12" fmla="*/ 65 w 87"/>
                  <a:gd name="T13" fmla="*/ 13 h 18"/>
                  <a:gd name="T14" fmla="*/ 87 w 87"/>
                  <a:gd name="T15" fmla="*/ 13 h 18"/>
                  <a:gd name="T16" fmla="*/ 87 w 87"/>
                  <a:gd name="T17" fmla="*/ 5 h 18"/>
                  <a:gd name="T18" fmla="*/ 65 w 87"/>
                  <a:gd name="T19" fmla="*/ 5 h 18"/>
                  <a:gd name="T20" fmla="*/ 58 w 87"/>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8">
                    <a:moveTo>
                      <a:pt x="58" y="0"/>
                    </a:moveTo>
                    <a:cubicBezTo>
                      <a:pt x="54" y="0"/>
                      <a:pt x="51" y="2"/>
                      <a:pt x="50" y="5"/>
                    </a:cubicBezTo>
                    <a:cubicBezTo>
                      <a:pt x="0" y="5"/>
                      <a:pt x="0" y="5"/>
                      <a:pt x="0" y="5"/>
                    </a:cubicBezTo>
                    <a:cubicBezTo>
                      <a:pt x="0" y="13"/>
                      <a:pt x="0" y="13"/>
                      <a:pt x="0" y="13"/>
                    </a:cubicBezTo>
                    <a:cubicBezTo>
                      <a:pt x="50" y="13"/>
                      <a:pt x="50" y="13"/>
                      <a:pt x="50" y="13"/>
                    </a:cubicBezTo>
                    <a:cubicBezTo>
                      <a:pt x="51" y="16"/>
                      <a:pt x="54" y="17"/>
                      <a:pt x="57" y="17"/>
                    </a:cubicBezTo>
                    <a:cubicBezTo>
                      <a:pt x="61" y="18"/>
                      <a:pt x="64" y="16"/>
                      <a:pt x="65" y="13"/>
                    </a:cubicBezTo>
                    <a:cubicBezTo>
                      <a:pt x="87" y="13"/>
                      <a:pt x="87" y="13"/>
                      <a:pt x="87" y="13"/>
                    </a:cubicBezTo>
                    <a:cubicBezTo>
                      <a:pt x="87" y="5"/>
                      <a:pt x="87" y="5"/>
                      <a:pt x="87" y="5"/>
                    </a:cubicBezTo>
                    <a:cubicBezTo>
                      <a:pt x="65" y="5"/>
                      <a:pt x="65" y="5"/>
                      <a:pt x="65" y="5"/>
                    </a:cubicBezTo>
                    <a:cubicBezTo>
                      <a:pt x="64" y="2"/>
                      <a:pt x="61"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44" name="Rectangle 55">
                <a:extLst>
                  <a:ext uri="{FF2B5EF4-FFF2-40B4-BE49-F238E27FC236}">
                    <a16:creationId xmlns:a16="http://schemas.microsoft.com/office/drawing/2014/main" id="{4CB0343C-A19C-46DF-9A18-D909AE874B7C}"/>
                  </a:ext>
                </a:extLst>
              </p:cNvPr>
              <p:cNvSpPr>
                <a:spLocks noChangeArrowheads="1"/>
              </p:cNvSpPr>
              <p:nvPr/>
            </p:nvSpPr>
            <p:spPr bwMode="auto">
              <a:xfrm>
                <a:off x="2022" y="817"/>
                <a:ext cx="179"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45" name="Rectangle 56">
                <a:extLst>
                  <a:ext uri="{FF2B5EF4-FFF2-40B4-BE49-F238E27FC236}">
                    <a16:creationId xmlns:a16="http://schemas.microsoft.com/office/drawing/2014/main" id="{772F8A67-D008-4CAB-8DE0-3B203B1194F6}"/>
                  </a:ext>
                </a:extLst>
              </p:cNvPr>
              <p:cNvSpPr>
                <a:spLocks noChangeArrowheads="1"/>
              </p:cNvSpPr>
              <p:nvPr/>
            </p:nvSpPr>
            <p:spPr bwMode="auto">
              <a:xfrm>
                <a:off x="2051" y="743"/>
                <a:ext cx="17" cy="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46" name="Rectangle 57">
                <a:extLst>
                  <a:ext uri="{FF2B5EF4-FFF2-40B4-BE49-F238E27FC236}">
                    <a16:creationId xmlns:a16="http://schemas.microsoft.com/office/drawing/2014/main" id="{D82017C8-69C3-463E-BF7F-F63930BD9825}"/>
                  </a:ext>
                </a:extLst>
              </p:cNvPr>
              <p:cNvSpPr>
                <a:spLocks noChangeArrowheads="1"/>
              </p:cNvSpPr>
              <p:nvPr/>
            </p:nvSpPr>
            <p:spPr bwMode="auto">
              <a:xfrm>
                <a:off x="2089" y="781"/>
                <a:ext cx="16" cy="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47" name="Rectangle 58">
                <a:extLst>
                  <a:ext uri="{FF2B5EF4-FFF2-40B4-BE49-F238E27FC236}">
                    <a16:creationId xmlns:a16="http://schemas.microsoft.com/office/drawing/2014/main" id="{D863F67A-AEF0-4A5A-B3A0-E7B107872626}"/>
                  </a:ext>
                </a:extLst>
              </p:cNvPr>
              <p:cNvSpPr>
                <a:spLocks noChangeArrowheads="1"/>
              </p:cNvSpPr>
              <p:nvPr/>
            </p:nvSpPr>
            <p:spPr bwMode="auto">
              <a:xfrm>
                <a:off x="2126" y="743"/>
                <a:ext cx="17" cy="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48" name="Rectangle 59">
                <a:extLst>
                  <a:ext uri="{FF2B5EF4-FFF2-40B4-BE49-F238E27FC236}">
                    <a16:creationId xmlns:a16="http://schemas.microsoft.com/office/drawing/2014/main" id="{B814B174-25AB-4D1B-82CC-342317EFAB20}"/>
                  </a:ext>
                </a:extLst>
              </p:cNvPr>
              <p:cNvSpPr>
                <a:spLocks noChangeArrowheads="1"/>
              </p:cNvSpPr>
              <p:nvPr/>
            </p:nvSpPr>
            <p:spPr bwMode="auto">
              <a:xfrm>
                <a:off x="2164" y="718"/>
                <a:ext cx="16"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49" name="Freeform 60">
                <a:extLst>
                  <a:ext uri="{FF2B5EF4-FFF2-40B4-BE49-F238E27FC236}">
                    <a16:creationId xmlns:a16="http://schemas.microsoft.com/office/drawing/2014/main" id="{E53FA786-655F-4F4E-928E-3B562E46D4D2}"/>
                  </a:ext>
                </a:extLst>
              </p:cNvPr>
              <p:cNvSpPr>
                <a:spLocks/>
              </p:cNvSpPr>
              <p:nvPr/>
            </p:nvSpPr>
            <p:spPr bwMode="auto">
              <a:xfrm>
                <a:off x="1784" y="880"/>
                <a:ext cx="183" cy="65"/>
              </a:xfrm>
              <a:custGeom>
                <a:avLst/>
                <a:gdLst>
                  <a:gd name="T0" fmla="*/ 44 w 88"/>
                  <a:gd name="T1" fmla="*/ 31 h 31"/>
                  <a:gd name="T2" fmla="*/ 44 w 88"/>
                  <a:gd name="T3" fmla="*/ 31 h 31"/>
                  <a:gd name="T4" fmla="*/ 40 w 88"/>
                  <a:gd name="T5" fmla="*/ 29 h 31"/>
                  <a:gd name="T6" fmla="*/ 30 w 88"/>
                  <a:gd name="T7" fmla="*/ 12 h 31"/>
                  <a:gd name="T8" fmla="*/ 21 w 88"/>
                  <a:gd name="T9" fmla="*/ 22 h 31"/>
                  <a:gd name="T10" fmla="*/ 18 w 88"/>
                  <a:gd name="T11" fmla="*/ 23 h 31"/>
                  <a:gd name="T12" fmla="*/ 0 w 88"/>
                  <a:gd name="T13" fmla="*/ 23 h 31"/>
                  <a:gd name="T14" fmla="*/ 0 w 88"/>
                  <a:gd name="T15" fmla="*/ 14 h 31"/>
                  <a:gd name="T16" fmla="*/ 16 w 88"/>
                  <a:gd name="T17" fmla="*/ 14 h 31"/>
                  <a:gd name="T18" fmla="*/ 28 w 88"/>
                  <a:gd name="T19" fmla="*/ 2 h 31"/>
                  <a:gd name="T20" fmla="*/ 32 w 88"/>
                  <a:gd name="T21" fmla="*/ 1 h 31"/>
                  <a:gd name="T22" fmla="*/ 35 w 88"/>
                  <a:gd name="T23" fmla="*/ 3 h 31"/>
                  <a:gd name="T24" fmla="*/ 45 w 88"/>
                  <a:gd name="T25" fmla="*/ 19 h 31"/>
                  <a:gd name="T26" fmla="*/ 54 w 88"/>
                  <a:gd name="T27" fmla="*/ 10 h 31"/>
                  <a:gd name="T28" fmla="*/ 60 w 88"/>
                  <a:gd name="T29" fmla="*/ 9 h 31"/>
                  <a:gd name="T30" fmla="*/ 68 w 88"/>
                  <a:gd name="T31" fmla="*/ 14 h 31"/>
                  <a:gd name="T32" fmla="*/ 88 w 88"/>
                  <a:gd name="T33" fmla="*/ 14 h 31"/>
                  <a:gd name="T34" fmla="*/ 88 w 88"/>
                  <a:gd name="T35" fmla="*/ 23 h 31"/>
                  <a:gd name="T36" fmla="*/ 66 w 88"/>
                  <a:gd name="T37" fmla="*/ 23 h 31"/>
                  <a:gd name="T38" fmla="*/ 64 w 88"/>
                  <a:gd name="T39" fmla="*/ 23 h 31"/>
                  <a:gd name="T40" fmla="*/ 58 w 88"/>
                  <a:gd name="T41" fmla="*/ 19 h 31"/>
                  <a:gd name="T42" fmla="*/ 47 w 88"/>
                  <a:gd name="T43" fmla="*/ 30 h 31"/>
                  <a:gd name="T44" fmla="*/ 44 w 88"/>
                  <a:gd name="T4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31">
                    <a:moveTo>
                      <a:pt x="44" y="31"/>
                    </a:moveTo>
                    <a:cubicBezTo>
                      <a:pt x="44" y="31"/>
                      <a:pt x="44" y="31"/>
                      <a:pt x="44" y="31"/>
                    </a:cubicBezTo>
                    <a:cubicBezTo>
                      <a:pt x="42" y="31"/>
                      <a:pt x="41" y="30"/>
                      <a:pt x="40" y="29"/>
                    </a:cubicBezTo>
                    <a:cubicBezTo>
                      <a:pt x="30" y="12"/>
                      <a:pt x="30" y="12"/>
                      <a:pt x="30" y="12"/>
                    </a:cubicBezTo>
                    <a:cubicBezTo>
                      <a:pt x="21" y="22"/>
                      <a:pt x="21" y="22"/>
                      <a:pt x="21" y="22"/>
                    </a:cubicBezTo>
                    <a:cubicBezTo>
                      <a:pt x="20" y="23"/>
                      <a:pt x="19" y="23"/>
                      <a:pt x="18" y="23"/>
                    </a:cubicBezTo>
                    <a:cubicBezTo>
                      <a:pt x="0" y="23"/>
                      <a:pt x="0" y="23"/>
                      <a:pt x="0" y="23"/>
                    </a:cubicBezTo>
                    <a:cubicBezTo>
                      <a:pt x="0" y="14"/>
                      <a:pt x="0" y="14"/>
                      <a:pt x="0" y="14"/>
                    </a:cubicBezTo>
                    <a:cubicBezTo>
                      <a:pt x="16" y="14"/>
                      <a:pt x="16" y="14"/>
                      <a:pt x="16" y="14"/>
                    </a:cubicBezTo>
                    <a:cubicBezTo>
                      <a:pt x="28" y="2"/>
                      <a:pt x="28" y="2"/>
                      <a:pt x="28" y="2"/>
                    </a:cubicBezTo>
                    <a:cubicBezTo>
                      <a:pt x="29" y="1"/>
                      <a:pt x="30" y="0"/>
                      <a:pt x="32" y="1"/>
                    </a:cubicBezTo>
                    <a:cubicBezTo>
                      <a:pt x="33" y="1"/>
                      <a:pt x="34" y="2"/>
                      <a:pt x="35" y="3"/>
                    </a:cubicBezTo>
                    <a:cubicBezTo>
                      <a:pt x="45" y="19"/>
                      <a:pt x="45" y="19"/>
                      <a:pt x="45" y="19"/>
                    </a:cubicBezTo>
                    <a:cubicBezTo>
                      <a:pt x="54" y="10"/>
                      <a:pt x="54" y="10"/>
                      <a:pt x="54" y="10"/>
                    </a:cubicBezTo>
                    <a:cubicBezTo>
                      <a:pt x="56" y="8"/>
                      <a:pt x="58" y="8"/>
                      <a:pt x="60" y="9"/>
                    </a:cubicBezTo>
                    <a:cubicBezTo>
                      <a:pt x="68" y="14"/>
                      <a:pt x="68" y="14"/>
                      <a:pt x="68" y="14"/>
                    </a:cubicBezTo>
                    <a:cubicBezTo>
                      <a:pt x="88" y="14"/>
                      <a:pt x="88" y="14"/>
                      <a:pt x="88" y="14"/>
                    </a:cubicBezTo>
                    <a:cubicBezTo>
                      <a:pt x="88" y="23"/>
                      <a:pt x="88" y="23"/>
                      <a:pt x="88" y="23"/>
                    </a:cubicBezTo>
                    <a:cubicBezTo>
                      <a:pt x="66" y="23"/>
                      <a:pt x="66" y="23"/>
                      <a:pt x="66" y="23"/>
                    </a:cubicBezTo>
                    <a:cubicBezTo>
                      <a:pt x="65" y="23"/>
                      <a:pt x="64" y="23"/>
                      <a:pt x="64" y="23"/>
                    </a:cubicBezTo>
                    <a:cubicBezTo>
                      <a:pt x="58" y="19"/>
                      <a:pt x="58" y="19"/>
                      <a:pt x="58" y="19"/>
                    </a:cubicBezTo>
                    <a:cubicBezTo>
                      <a:pt x="47" y="30"/>
                      <a:pt x="47" y="30"/>
                      <a:pt x="47" y="30"/>
                    </a:cubicBezTo>
                    <a:cubicBezTo>
                      <a:pt x="47" y="31"/>
                      <a:pt x="45" y="31"/>
                      <a:pt x="4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50" name="Freeform 61">
                <a:extLst>
                  <a:ext uri="{FF2B5EF4-FFF2-40B4-BE49-F238E27FC236}">
                    <a16:creationId xmlns:a16="http://schemas.microsoft.com/office/drawing/2014/main" id="{BEB5C5AB-A765-4242-906C-97BFEA827F31}"/>
                  </a:ext>
                </a:extLst>
              </p:cNvPr>
              <p:cNvSpPr>
                <a:spLocks/>
              </p:cNvSpPr>
              <p:nvPr/>
            </p:nvSpPr>
            <p:spPr bwMode="auto">
              <a:xfrm>
                <a:off x="2160" y="916"/>
                <a:ext cx="41" cy="40"/>
              </a:xfrm>
              <a:custGeom>
                <a:avLst/>
                <a:gdLst>
                  <a:gd name="T0" fmla="*/ 8 w 20"/>
                  <a:gd name="T1" fmla="*/ 19 h 19"/>
                  <a:gd name="T2" fmla="*/ 0 w 20"/>
                  <a:gd name="T3" fmla="*/ 19 h 19"/>
                  <a:gd name="T4" fmla="*/ 20 w 20"/>
                  <a:gd name="T5" fmla="*/ 0 h 19"/>
                  <a:gd name="T6" fmla="*/ 20 w 20"/>
                  <a:gd name="T7" fmla="*/ 8 h 19"/>
                  <a:gd name="T8" fmla="*/ 8 w 20"/>
                  <a:gd name="T9" fmla="*/ 19 h 19"/>
                </a:gdLst>
                <a:ahLst/>
                <a:cxnLst>
                  <a:cxn ang="0">
                    <a:pos x="T0" y="T1"/>
                  </a:cxn>
                  <a:cxn ang="0">
                    <a:pos x="T2" y="T3"/>
                  </a:cxn>
                  <a:cxn ang="0">
                    <a:pos x="T4" y="T5"/>
                  </a:cxn>
                  <a:cxn ang="0">
                    <a:pos x="T6" y="T7"/>
                  </a:cxn>
                  <a:cxn ang="0">
                    <a:pos x="T8" y="T9"/>
                  </a:cxn>
                </a:cxnLst>
                <a:rect l="0" t="0" r="r" b="b"/>
                <a:pathLst>
                  <a:path w="20" h="19">
                    <a:moveTo>
                      <a:pt x="8" y="19"/>
                    </a:moveTo>
                    <a:cubicBezTo>
                      <a:pt x="0" y="19"/>
                      <a:pt x="0" y="19"/>
                      <a:pt x="0" y="19"/>
                    </a:cubicBezTo>
                    <a:cubicBezTo>
                      <a:pt x="0" y="9"/>
                      <a:pt x="9" y="0"/>
                      <a:pt x="20" y="0"/>
                    </a:cubicBezTo>
                    <a:cubicBezTo>
                      <a:pt x="20" y="8"/>
                      <a:pt x="20" y="8"/>
                      <a:pt x="20" y="8"/>
                    </a:cubicBezTo>
                    <a:cubicBezTo>
                      <a:pt x="13" y="8"/>
                      <a:pt x="8" y="13"/>
                      <a:pt x="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51" name="Freeform 62">
                <a:extLst>
                  <a:ext uri="{FF2B5EF4-FFF2-40B4-BE49-F238E27FC236}">
                    <a16:creationId xmlns:a16="http://schemas.microsoft.com/office/drawing/2014/main" id="{837C9CEC-08BE-4CC6-AD86-8FA4686FCE7C}"/>
                  </a:ext>
                </a:extLst>
              </p:cNvPr>
              <p:cNvSpPr>
                <a:spLocks/>
              </p:cNvSpPr>
              <p:nvPr/>
            </p:nvSpPr>
            <p:spPr bwMode="auto">
              <a:xfrm>
                <a:off x="2093" y="849"/>
                <a:ext cx="106" cy="107"/>
              </a:xfrm>
              <a:custGeom>
                <a:avLst/>
                <a:gdLst>
                  <a:gd name="T0" fmla="*/ 8 w 51"/>
                  <a:gd name="T1" fmla="*/ 51 h 51"/>
                  <a:gd name="T2" fmla="*/ 0 w 51"/>
                  <a:gd name="T3" fmla="*/ 51 h 51"/>
                  <a:gd name="T4" fmla="*/ 0 w 51"/>
                  <a:gd name="T5" fmla="*/ 41 h 51"/>
                  <a:gd name="T6" fmla="*/ 4 w 51"/>
                  <a:gd name="T7" fmla="*/ 37 h 51"/>
                  <a:gd name="T8" fmla="*/ 13 w 51"/>
                  <a:gd name="T9" fmla="*/ 37 h 51"/>
                  <a:gd name="T10" fmla="*/ 14 w 51"/>
                  <a:gd name="T11" fmla="*/ 35 h 51"/>
                  <a:gd name="T12" fmla="*/ 8 w 51"/>
                  <a:gd name="T13" fmla="*/ 28 h 51"/>
                  <a:gd name="T14" fmla="*/ 8 w 51"/>
                  <a:gd name="T15" fmla="*/ 22 h 51"/>
                  <a:gd name="T16" fmla="*/ 23 w 51"/>
                  <a:gd name="T17" fmla="*/ 7 h 51"/>
                  <a:gd name="T18" fmla="*/ 28 w 51"/>
                  <a:gd name="T19" fmla="*/ 7 h 51"/>
                  <a:gd name="T20" fmla="*/ 35 w 51"/>
                  <a:gd name="T21" fmla="*/ 14 h 51"/>
                  <a:gd name="T22" fmla="*/ 37 w 51"/>
                  <a:gd name="T23" fmla="*/ 13 h 51"/>
                  <a:gd name="T24" fmla="*/ 37 w 51"/>
                  <a:gd name="T25" fmla="*/ 4 h 51"/>
                  <a:gd name="T26" fmla="*/ 41 w 51"/>
                  <a:gd name="T27" fmla="*/ 0 h 51"/>
                  <a:gd name="T28" fmla="*/ 51 w 51"/>
                  <a:gd name="T29" fmla="*/ 0 h 51"/>
                  <a:gd name="T30" fmla="*/ 51 w 51"/>
                  <a:gd name="T31" fmla="*/ 8 h 51"/>
                  <a:gd name="T32" fmla="*/ 45 w 51"/>
                  <a:gd name="T33" fmla="*/ 8 h 51"/>
                  <a:gd name="T34" fmla="*/ 45 w 51"/>
                  <a:gd name="T35" fmla="*/ 16 h 51"/>
                  <a:gd name="T36" fmla="*/ 42 w 51"/>
                  <a:gd name="T37" fmla="*/ 20 h 51"/>
                  <a:gd name="T38" fmla="*/ 36 w 51"/>
                  <a:gd name="T39" fmla="*/ 22 h 51"/>
                  <a:gd name="T40" fmla="*/ 31 w 51"/>
                  <a:gd name="T41" fmla="*/ 22 h 51"/>
                  <a:gd name="T42" fmla="*/ 25 w 51"/>
                  <a:gd name="T43" fmla="*/ 16 h 51"/>
                  <a:gd name="T44" fmla="*/ 16 w 51"/>
                  <a:gd name="T45" fmla="*/ 25 h 51"/>
                  <a:gd name="T46" fmla="*/ 22 w 51"/>
                  <a:gd name="T47" fmla="*/ 31 h 51"/>
                  <a:gd name="T48" fmla="*/ 23 w 51"/>
                  <a:gd name="T49" fmla="*/ 36 h 51"/>
                  <a:gd name="T50" fmla="*/ 20 w 51"/>
                  <a:gd name="T51" fmla="*/ 42 h 51"/>
                  <a:gd name="T52" fmla="*/ 16 w 51"/>
                  <a:gd name="T53" fmla="*/ 45 h 51"/>
                  <a:gd name="T54" fmla="*/ 8 w 51"/>
                  <a:gd name="T55" fmla="*/ 45 h 51"/>
                  <a:gd name="T56" fmla="*/ 8 w 51"/>
                  <a:gd name="T5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8" y="51"/>
                    </a:moveTo>
                    <a:cubicBezTo>
                      <a:pt x="0" y="51"/>
                      <a:pt x="0" y="51"/>
                      <a:pt x="0" y="51"/>
                    </a:cubicBezTo>
                    <a:cubicBezTo>
                      <a:pt x="0" y="41"/>
                      <a:pt x="0" y="41"/>
                      <a:pt x="0" y="41"/>
                    </a:cubicBezTo>
                    <a:cubicBezTo>
                      <a:pt x="0" y="39"/>
                      <a:pt x="2" y="37"/>
                      <a:pt x="4" y="37"/>
                    </a:cubicBezTo>
                    <a:cubicBezTo>
                      <a:pt x="13" y="37"/>
                      <a:pt x="13" y="37"/>
                      <a:pt x="13" y="37"/>
                    </a:cubicBezTo>
                    <a:cubicBezTo>
                      <a:pt x="14" y="36"/>
                      <a:pt x="14" y="35"/>
                      <a:pt x="14" y="35"/>
                    </a:cubicBezTo>
                    <a:cubicBezTo>
                      <a:pt x="8" y="28"/>
                      <a:pt x="8" y="28"/>
                      <a:pt x="8" y="28"/>
                    </a:cubicBezTo>
                    <a:cubicBezTo>
                      <a:pt x="6" y="26"/>
                      <a:pt x="6" y="24"/>
                      <a:pt x="8" y="22"/>
                    </a:cubicBezTo>
                    <a:cubicBezTo>
                      <a:pt x="23" y="7"/>
                      <a:pt x="23" y="7"/>
                      <a:pt x="23" y="7"/>
                    </a:cubicBezTo>
                    <a:cubicBezTo>
                      <a:pt x="24" y="6"/>
                      <a:pt x="27" y="6"/>
                      <a:pt x="28" y="7"/>
                    </a:cubicBezTo>
                    <a:cubicBezTo>
                      <a:pt x="35" y="14"/>
                      <a:pt x="35" y="14"/>
                      <a:pt x="35" y="14"/>
                    </a:cubicBezTo>
                    <a:cubicBezTo>
                      <a:pt x="36" y="14"/>
                      <a:pt x="36" y="13"/>
                      <a:pt x="37" y="13"/>
                    </a:cubicBezTo>
                    <a:cubicBezTo>
                      <a:pt x="37" y="4"/>
                      <a:pt x="37" y="4"/>
                      <a:pt x="37" y="4"/>
                    </a:cubicBezTo>
                    <a:cubicBezTo>
                      <a:pt x="37" y="2"/>
                      <a:pt x="39" y="0"/>
                      <a:pt x="41" y="0"/>
                    </a:cubicBezTo>
                    <a:cubicBezTo>
                      <a:pt x="51" y="0"/>
                      <a:pt x="51" y="0"/>
                      <a:pt x="51" y="0"/>
                    </a:cubicBezTo>
                    <a:cubicBezTo>
                      <a:pt x="51" y="8"/>
                      <a:pt x="51" y="8"/>
                      <a:pt x="51" y="8"/>
                    </a:cubicBezTo>
                    <a:cubicBezTo>
                      <a:pt x="45" y="8"/>
                      <a:pt x="45" y="8"/>
                      <a:pt x="45" y="8"/>
                    </a:cubicBezTo>
                    <a:cubicBezTo>
                      <a:pt x="45" y="16"/>
                      <a:pt x="45" y="16"/>
                      <a:pt x="45" y="16"/>
                    </a:cubicBezTo>
                    <a:cubicBezTo>
                      <a:pt x="45" y="18"/>
                      <a:pt x="44" y="19"/>
                      <a:pt x="42" y="20"/>
                    </a:cubicBezTo>
                    <a:cubicBezTo>
                      <a:pt x="40" y="20"/>
                      <a:pt x="38" y="21"/>
                      <a:pt x="36" y="22"/>
                    </a:cubicBezTo>
                    <a:cubicBezTo>
                      <a:pt x="34" y="23"/>
                      <a:pt x="32" y="23"/>
                      <a:pt x="31" y="22"/>
                    </a:cubicBezTo>
                    <a:cubicBezTo>
                      <a:pt x="25" y="16"/>
                      <a:pt x="25" y="16"/>
                      <a:pt x="25" y="16"/>
                    </a:cubicBezTo>
                    <a:cubicBezTo>
                      <a:pt x="16" y="25"/>
                      <a:pt x="16" y="25"/>
                      <a:pt x="16" y="25"/>
                    </a:cubicBezTo>
                    <a:cubicBezTo>
                      <a:pt x="22" y="31"/>
                      <a:pt x="22" y="31"/>
                      <a:pt x="22" y="31"/>
                    </a:cubicBezTo>
                    <a:cubicBezTo>
                      <a:pt x="23" y="32"/>
                      <a:pt x="23" y="34"/>
                      <a:pt x="23" y="36"/>
                    </a:cubicBezTo>
                    <a:cubicBezTo>
                      <a:pt x="22" y="38"/>
                      <a:pt x="21" y="40"/>
                      <a:pt x="20" y="42"/>
                    </a:cubicBezTo>
                    <a:cubicBezTo>
                      <a:pt x="19" y="44"/>
                      <a:pt x="18" y="45"/>
                      <a:pt x="16" y="45"/>
                    </a:cubicBezTo>
                    <a:cubicBezTo>
                      <a:pt x="8" y="45"/>
                      <a:pt x="8" y="45"/>
                      <a:pt x="8" y="45"/>
                    </a:cubicBezTo>
                    <a:lnTo>
                      <a:pt x="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grpSp>
        <p:grpSp>
          <p:nvGrpSpPr>
            <p:cNvPr id="259" name="Group 45">
              <a:extLst>
                <a:ext uri="{FF2B5EF4-FFF2-40B4-BE49-F238E27FC236}">
                  <a16:creationId xmlns:a16="http://schemas.microsoft.com/office/drawing/2014/main" id="{68927D2A-D070-4C6C-8F82-28E11A6953D0}"/>
                </a:ext>
              </a:extLst>
            </p:cNvPr>
            <p:cNvGrpSpPr>
              <a:grpSpLocks noChangeAspect="1"/>
            </p:cNvGrpSpPr>
            <p:nvPr/>
          </p:nvGrpSpPr>
          <p:grpSpPr bwMode="auto">
            <a:xfrm>
              <a:off x="10905026" y="2624638"/>
              <a:ext cx="254733" cy="186903"/>
              <a:chOff x="1746" y="602"/>
              <a:chExt cx="493" cy="381"/>
            </a:xfrm>
            <a:solidFill>
              <a:schemeClr val="tx1"/>
            </a:solidFill>
          </p:grpSpPr>
          <p:sp>
            <p:nvSpPr>
              <p:cNvPr id="260" name="Freeform 46">
                <a:extLst>
                  <a:ext uri="{FF2B5EF4-FFF2-40B4-BE49-F238E27FC236}">
                    <a16:creationId xmlns:a16="http://schemas.microsoft.com/office/drawing/2014/main" id="{08BFFC19-3772-49E0-B2D8-E8D2021783D3}"/>
                  </a:ext>
                </a:extLst>
              </p:cNvPr>
              <p:cNvSpPr>
                <a:spLocks/>
              </p:cNvSpPr>
              <p:nvPr/>
            </p:nvSpPr>
            <p:spPr bwMode="auto">
              <a:xfrm>
                <a:off x="1746" y="602"/>
                <a:ext cx="493" cy="381"/>
              </a:xfrm>
              <a:custGeom>
                <a:avLst/>
                <a:gdLst>
                  <a:gd name="T0" fmla="*/ 236 w 236"/>
                  <a:gd name="T1" fmla="*/ 168 h 168"/>
                  <a:gd name="T2" fmla="*/ 228 w 236"/>
                  <a:gd name="T3" fmla="*/ 168 h 168"/>
                  <a:gd name="T4" fmla="*/ 228 w 236"/>
                  <a:gd name="T5" fmla="*/ 8 h 168"/>
                  <a:gd name="T6" fmla="*/ 0 w 236"/>
                  <a:gd name="T7" fmla="*/ 8 h 168"/>
                  <a:gd name="T8" fmla="*/ 0 w 236"/>
                  <a:gd name="T9" fmla="*/ 0 h 168"/>
                  <a:gd name="T10" fmla="*/ 232 w 236"/>
                  <a:gd name="T11" fmla="*/ 0 h 168"/>
                  <a:gd name="T12" fmla="*/ 236 w 236"/>
                  <a:gd name="T13" fmla="*/ 4 h 168"/>
                  <a:gd name="T14" fmla="*/ 236 w 236"/>
                  <a:gd name="T15" fmla="*/ 168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168">
                    <a:moveTo>
                      <a:pt x="236" y="168"/>
                    </a:moveTo>
                    <a:cubicBezTo>
                      <a:pt x="228" y="168"/>
                      <a:pt x="228" y="168"/>
                      <a:pt x="228" y="168"/>
                    </a:cubicBezTo>
                    <a:cubicBezTo>
                      <a:pt x="228" y="8"/>
                      <a:pt x="228" y="8"/>
                      <a:pt x="228" y="8"/>
                    </a:cubicBezTo>
                    <a:cubicBezTo>
                      <a:pt x="0" y="8"/>
                      <a:pt x="0" y="8"/>
                      <a:pt x="0" y="8"/>
                    </a:cubicBezTo>
                    <a:cubicBezTo>
                      <a:pt x="0" y="0"/>
                      <a:pt x="0" y="0"/>
                      <a:pt x="0" y="0"/>
                    </a:cubicBezTo>
                    <a:cubicBezTo>
                      <a:pt x="232" y="0"/>
                      <a:pt x="232" y="0"/>
                      <a:pt x="232" y="0"/>
                    </a:cubicBezTo>
                    <a:cubicBezTo>
                      <a:pt x="234" y="0"/>
                      <a:pt x="236" y="2"/>
                      <a:pt x="236" y="4"/>
                    </a:cubicBezTo>
                    <a:lnTo>
                      <a:pt x="236"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61" name="Freeform 47">
                <a:extLst>
                  <a:ext uri="{FF2B5EF4-FFF2-40B4-BE49-F238E27FC236}">
                    <a16:creationId xmlns:a16="http://schemas.microsoft.com/office/drawing/2014/main" id="{AF357E4A-92F5-4337-8464-63AE4F2D26C6}"/>
                  </a:ext>
                </a:extLst>
              </p:cNvPr>
              <p:cNvSpPr>
                <a:spLocks/>
              </p:cNvSpPr>
              <p:nvPr/>
            </p:nvSpPr>
            <p:spPr bwMode="auto">
              <a:xfrm>
                <a:off x="1746" y="608"/>
                <a:ext cx="493" cy="375"/>
              </a:xfrm>
              <a:custGeom>
                <a:avLst/>
                <a:gdLst>
                  <a:gd name="T0" fmla="*/ 236 w 236"/>
                  <a:gd name="T1" fmla="*/ 168 h 168"/>
                  <a:gd name="T2" fmla="*/ 4 w 236"/>
                  <a:gd name="T3" fmla="*/ 168 h 168"/>
                  <a:gd name="T4" fmla="*/ 0 w 236"/>
                  <a:gd name="T5" fmla="*/ 164 h 168"/>
                  <a:gd name="T6" fmla="*/ 0 w 236"/>
                  <a:gd name="T7" fmla="*/ 0 h 168"/>
                  <a:gd name="T8" fmla="*/ 8 w 236"/>
                  <a:gd name="T9" fmla="*/ 0 h 168"/>
                  <a:gd name="T10" fmla="*/ 8 w 236"/>
                  <a:gd name="T11" fmla="*/ 160 h 168"/>
                  <a:gd name="T12" fmla="*/ 236 w 236"/>
                  <a:gd name="T13" fmla="*/ 160 h 168"/>
                  <a:gd name="T14" fmla="*/ 236 w 236"/>
                  <a:gd name="T15" fmla="*/ 168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168">
                    <a:moveTo>
                      <a:pt x="236" y="168"/>
                    </a:moveTo>
                    <a:cubicBezTo>
                      <a:pt x="4" y="168"/>
                      <a:pt x="4" y="168"/>
                      <a:pt x="4" y="168"/>
                    </a:cubicBezTo>
                    <a:cubicBezTo>
                      <a:pt x="2" y="168"/>
                      <a:pt x="0" y="167"/>
                      <a:pt x="0" y="164"/>
                    </a:cubicBezTo>
                    <a:cubicBezTo>
                      <a:pt x="0" y="0"/>
                      <a:pt x="0" y="0"/>
                      <a:pt x="0" y="0"/>
                    </a:cubicBezTo>
                    <a:cubicBezTo>
                      <a:pt x="8" y="0"/>
                      <a:pt x="8" y="0"/>
                      <a:pt x="8" y="0"/>
                    </a:cubicBezTo>
                    <a:cubicBezTo>
                      <a:pt x="8" y="160"/>
                      <a:pt x="8" y="160"/>
                      <a:pt x="8" y="160"/>
                    </a:cubicBezTo>
                    <a:cubicBezTo>
                      <a:pt x="236" y="160"/>
                      <a:pt x="236" y="160"/>
                      <a:pt x="236" y="160"/>
                    </a:cubicBezTo>
                    <a:lnTo>
                      <a:pt x="236"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62" name="Rectangle 48">
                <a:extLst>
                  <a:ext uri="{FF2B5EF4-FFF2-40B4-BE49-F238E27FC236}">
                    <a16:creationId xmlns:a16="http://schemas.microsoft.com/office/drawing/2014/main" id="{2ADB8849-F608-4798-8E6C-522E0DBEAC8D}"/>
                  </a:ext>
                </a:extLst>
              </p:cNvPr>
              <p:cNvSpPr>
                <a:spLocks noChangeArrowheads="1"/>
              </p:cNvSpPr>
              <p:nvPr/>
            </p:nvSpPr>
            <p:spPr bwMode="auto">
              <a:xfrm>
                <a:off x="1754" y="680"/>
                <a:ext cx="47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63" name="Rectangle 49">
                <a:extLst>
                  <a:ext uri="{FF2B5EF4-FFF2-40B4-BE49-F238E27FC236}">
                    <a16:creationId xmlns:a16="http://schemas.microsoft.com/office/drawing/2014/main" id="{84A1ECB1-A9FB-4101-8402-E61D6B6EE67E}"/>
                  </a:ext>
                </a:extLst>
              </p:cNvPr>
              <p:cNvSpPr>
                <a:spLocks noChangeArrowheads="1"/>
              </p:cNvSpPr>
              <p:nvPr/>
            </p:nvSpPr>
            <p:spPr bwMode="auto">
              <a:xfrm>
                <a:off x="1779" y="655"/>
                <a:ext cx="1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64" name="Rectangle 50">
                <a:extLst>
                  <a:ext uri="{FF2B5EF4-FFF2-40B4-BE49-F238E27FC236}">
                    <a16:creationId xmlns:a16="http://schemas.microsoft.com/office/drawing/2014/main" id="{8D577A06-38FF-48F0-AACD-8AACF434738A}"/>
                  </a:ext>
                </a:extLst>
              </p:cNvPr>
              <p:cNvSpPr>
                <a:spLocks noChangeArrowheads="1"/>
              </p:cNvSpPr>
              <p:nvPr/>
            </p:nvSpPr>
            <p:spPr bwMode="auto">
              <a:xfrm>
                <a:off x="1813" y="655"/>
                <a:ext cx="1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65" name="Rectangle 51">
                <a:extLst>
                  <a:ext uri="{FF2B5EF4-FFF2-40B4-BE49-F238E27FC236}">
                    <a16:creationId xmlns:a16="http://schemas.microsoft.com/office/drawing/2014/main" id="{C6C2F380-6D98-45B8-8823-A5C4F1AC0CDC}"/>
                  </a:ext>
                </a:extLst>
              </p:cNvPr>
              <p:cNvSpPr>
                <a:spLocks noChangeArrowheads="1"/>
              </p:cNvSpPr>
              <p:nvPr/>
            </p:nvSpPr>
            <p:spPr bwMode="auto">
              <a:xfrm>
                <a:off x="1846" y="655"/>
                <a:ext cx="1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66" name="Freeform 52">
                <a:extLst>
                  <a:ext uri="{FF2B5EF4-FFF2-40B4-BE49-F238E27FC236}">
                    <a16:creationId xmlns:a16="http://schemas.microsoft.com/office/drawing/2014/main" id="{1D6974E3-EE73-4AC4-985A-785FC57C127C}"/>
                  </a:ext>
                </a:extLst>
              </p:cNvPr>
              <p:cNvSpPr>
                <a:spLocks/>
              </p:cNvSpPr>
              <p:nvPr/>
            </p:nvSpPr>
            <p:spPr bwMode="auto">
              <a:xfrm>
                <a:off x="1786" y="727"/>
                <a:ext cx="181" cy="35"/>
              </a:xfrm>
              <a:custGeom>
                <a:avLst/>
                <a:gdLst>
                  <a:gd name="T0" fmla="*/ 44 w 87"/>
                  <a:gd name="T1" fmla="*/ 5 h 17"/>
                  <a:gd name="T2" fmla="*/ 37 w 87"/>
                  <a:gd name="T3" fmla="*/ 0 h 17"/>
                  <a:gd name="T4" fmla="*/ 29 w 87"/>
                  <a:gd name="T5" fmla="*/ 5 h 17"/>
                  <a:gd name="T6" fmla="*/ 0 w 87"/>
                  <a:gd name="T7" fmla="*/ 5 h 17"/>
                  <a:gd name="T8" fmla="*/ 0 w 87"/>
                  <a:gd name="T9" fmla="*/ 13 h 17"/>
                  <a:gd name="T10" fmla="*/ 29 w 87"/>
                  <a:gd name="T11" fmla="*/ 13 h 17"/>
                  <a:gd name="T12" fmla="*/ 37 w 87"/>
                  <a:gd name="T13" fmla="*/ 17 h 17"/>
                  <a:gd name="T14" fmla="*/ 44 w 87"/>
                  <a:gd name="T15" fmla="*/ 13 h 17"/>
                  <a:gd name="T16" fmla="*/ 87 w 87"/>
                  <a:gd name="T17" fmla="*/ 13 h 17"/>
                  <a:gd name="T18" fmla="*/ 87 w 87"/>
                  <a:gd name="T19" fmla="*/ 5 h 17"/>
                  <a:gd name="T20" fmla="*/ 44 w 87"/>
                  <a:gd name="T21"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7">
                    <a:moveTo>
                      <a:pt x="44" y="5"/>
                    </a:moveTo>
                    <a:cubicBezTo>
                      <a:pt x="43" y="2"/>
                      <a:pt x="40" y="0"/>
                      <a:pt x="37" y="0"/>
                    </a:cubicBezTo>
                    <a:cubicBezTo>
                      <a:pt x="33" y="0"/>
                      <a:pt x="31" y="2"/>
                      <a:pt x="29" y="5"/>
                    </a:cubicBezTo>
                    <a:cubicBezTo>
                      <a:pt x="0" y="5"/>
                      <a:pt x="0" y="5"/>
                      <a:pt x="0" y="5"/>
                    </a:cubicBezTo>
                    <a:cubicBezTo>
                      <a:pt x="0" y="13"/>
                      <a:pt x="0" y="13"/>
                      <a:pt x="0" y="13"/>
                    </a:cubicBezTo>
                    <a:cubicBezTo>
                      <a:pt x="29" y="13"/>
                      <a:pt x="29" y="13"/>
                      <a:pt x="29" y="13"/>
                    </a:cubicBezTo>
                    <a:cubicBezTo>
                      <a:pt x="31" y="16"/>
                      <a:pt x="33" y="17"/>
                      <a:pt x="37" y="17"/>
                    </a:cubicBezTo>
                    <a:cubicBezTo>
                      <a:pt x="40" y="17"/>
                      <a:pt x="43" y="16"/>
                      <a:pt x="44" y="13"/>
                    </a:cubicBezTo>
                    <a:cubicBezTo>
                      <a:pt x="87" y="13"/>
                      <a:pt x="87" y="13"/>
                      <a:pt x="87" y="13"/>
                    </a:cubicBezTo>
                    <a:cubicBezTo>
                      <a:pt x="87" y="5"/>
                      <a:pt x="87" y="5"/>
                      <a:pt x="87" y="5"/>
                    </a:cubicBezTo>
                    <a:lnTo>
                      <a:pt x="4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67" name="Freeform 53">
                <a:extLst>
                  <a:ext uri="{FF2B5EF4-FFF2-40B4-BE49-F238E27FC236}">
                    <a16:creationId xmlns:a16="http://schemas.microsoft.com/office/drawing/2014/main" id="{02DAC4C7-F3E4-4AFC-91C4-523A23A28206}"/>
                  </a:ext>
                </a:extLst>
              </p:cNvPr>
              <p:cNvSpPr>
                <a:spLocks/>
              </p:cNvSpPr>
              <p:nvPr/>
            </p:nvSpPr>
            <p:spPr bwMode="auto">
              <a:xfrm>
                <a:off x="1786" y="798"/>
                <a:ext cx="181" cy="36"/>
              </a:xfrm>
              <a:custGeom>
                <a:avLst/>
                <a:gdLst>
                  <a:gd name="T0" fmla="*/ 37 w 87"/>
                  <a:gd name="T1" fmla="*/ 0 h 17"/>
                  <a:gd name="T2" fmla="*/ 29 w 87"/>
                  <a:gd name="T3" fmla="*/ 5 h 17"/>
                  <a:gd name="T4" fmla="*/ 0 w 87"/>
                  <a:gd name="T5" fmla="*/ 5 h 17"/>
                  <a:gd name="T6" fmla="*/ 0 w 87"/>
                  <a:gd name="T7" fmla="*/ 13 h 17"/>
                  <a:gd name="T8" fmla="*/ 29 w 87"/>
                  <a:gd name="T9" fmla="*/ 13 h 17"/>
                  <a:gd name="T10" fmla="*/ 37 w 87"/>
                  <a:gd name="T11" fmla="*/ 17 h 17"/>
                  <a:gd name="T12" fmla="*/ 44 w 87"/>
                  <a:gd name="T13" fmla="*/ 13 h 17"/>
                  <a:gd name="T14" fmla="*/ 87 w 87"/>
                  <a:gd name="T15" fmla="*/ 13 h 17"/>
                  <a:gd name="T16" fmla="*/ 87 w 87"/>
                  <a:gd name="T17" fmla="*/ 5 h 17"/>
                  <a:gd name="T18" fmla="*/ 44 w 87"/>
                  <a:gd name="T19" fmla="*/ 5 h 17"/>
                  <a:gd name="T20" fmla="*/ 37 w 8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7">
                    <a:moveTo>
                      <a:pt x="37" y="0"/>
                    </a:moveTo>
                    <a:cubicBezTo>
                      <a:pt x="33" y="0"/>
                      <a:pt x="31" y="2"/>
                      <a:pt x="29" y="5"/>
                    </a:cubicBezTo>
                    <a:cubicBezTo>
                      <a:pt x="0" y="5"/>
                      <a:pt x="0" y="5"/>
                      <a:pt x="0" y="5"/>
                    </a:cubicBezTo>
                    <a:cubicBezTo>
                      <a:pt x="0" y="13"/>
                      <a:pt x="0" y="13"/>
                      <a:pt x="0" y="13"/>
                    </a:cubicBezTo>
                    <a:cubicBezTo>
                      <a:pt x="29" y="13"/>
                      <a:pt x="29" y="13"/>
                      <a:pt x="29" y="13"/>
                    </a:cubicBezTo>
                    <a:cubicBezTo>
                      <a:pt x="31" y="16"/>
                      <a:pt x="33" y="17"/>
                      <a:pt x="37" y="17"/>
                    </a:cubicBezTo>
                    <a:cubicBezTo>
                      <a:pt x="40" y="17"/>
                      <a:pt x="43" y="16"/>
                      <a:pt x="44" y="13"/>
                    </a:cubicBezTo>
                    <a:cubicBezTo>
                      <a:pt x="87" y="13"/>
                      <a:pt x="87" y="13"/>
                      <a:pt x="87" y="13"/>
                    </a:cubicBezTo>
                    <a:cubicBezTo>
                      <a:pt x="87" y="5"/>
                      <a:pt x="87" y="5"/>
                      <a:pt x="87" y="5"/>
                    </a:cubicBezTo>
                    <a:cubicBezTo>
                      <a:pt x="44" y="5"/>
                      <a:pt x="44" y="5"/>
                      <a:pt x="44" y="5"/>
                    </a:cubicBezTo>
                    <a:cubicBezTo>
                      <a:pt x="43" y="2"/>
                      <a:pt x="40" y="0"/>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68" name="Freeform 54">
                <a:extLst>
                  <a:ext uri="{FF2B5EF4-FFF2-40B4-BE49-F238E27FC236}">
                    <a16:creationId xmlns:a16="http://schemas.microsoft.com/office/drawing/2014/main" id="{B664F57E-0B15-42FB-B56C-287FEFB7005C}"/>
                  </a:ext>
                </a:extLst>
              </p:cNvPr>
              <p:cNvSpPr>
                <a:spLocks/>
              </p:cNvSpPr>
              <p:nvPr/>
            </p:nvSpPr>
            <p:spPr bwMode="auto">
              <a:xfrm>
                <a:off x="1786" y="762"/>
                <a:ext cx="181" cy="38"/>
              </a:xfrm>
              <a:custGeom>
                <a:avLst/>
                <a:gdLst>
                  <a:gd name="T0" fmla="*/ 58 w 87"/>
                  <a:gd name="T1" fmla="*/ 0 h 18"/>
                  <a:gd name="T2" fmla="*/ 50 w 87"/>
                  <a:gd name="T3" fmla="*/ 5 h 18"/>
                  <a:gd name="T4" fmla="*/ 0 w 87"/>
                  <a:gd name="T5" fmla="*/ 5 h 18"/>
                  <a:gd name="T6" fmla="*/ 0 w 87"/>
                  <a:gd name="T7" fmla="*/ 13 h 18"/>
                  <a:gd name="T8" fmla="*/ 50 w 87"/>
                  <a:gd name="T9" fmla="*/ 13 h 18"/>
                  <a:gd name="T10" fmla="*/ 57 w 87"/>
                  <a:gd name="T11" fmla="*/ 17 h 18"/>
                  <a:gd name="T12" fmla="*/ 65 w 87"/>
                  <a:gd name="T13" fmla="*/ 13 h 18"/>
                  <a:gd name="T14" fmla="*/ 87 w 87"/>
                  <a:gd name="T15" fmla="*/ 13 h 18"/>
                  <a:gd name="T16" fmla="*/ 87 w 87"/>
                  <a:gd name="T17" fmla="*/ 5 h 18"/>
                  <a:gd name="T18" fmla="*/ 65 w 87"/>
                  <a:gd name="T19" fmla="*/ 5 h 18"/>
                  <a:gd name="T20" fmla="*/ 58 w 87"/>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8">
                    <a:moveTo>
                      <a:pt x="58" y="0"/>
                    </a:moveTo>
                    <a:cubicBezTo>
                      <a:pt x="54" y="0"/>
                      <a:pt x="51" y="2"/>
                      <a:pt x="50" y="5"/>
                    </a:cubicBezTo>
                    <a:cubicBezTo>
                      <a:pt x="0" y="5"/>
                      <a:pt x="0" y="5"/>
                      <a:pt x="0" y="5"/>
                    </a:cubicBezTo>
                    <a:cubicBezTo>
                      <a:pt x="0" y="13"/>
                      <a:pt x="0" y="13"/>
                      <a:pt x="0" y="13"/>
                    </a:cubicBezTo>
                    <a:cubicBezTo>
                      <a:pt x="50" y="13"/>
                      <a:pt x="50" y="13"/>
                      <a:pt x="50" y="13"/>
                    </a:cubicBezTo>
                    <a:cubicBezTo>
                      <a:pt x="51" y="16"/>
                      <a:pt x="54" y="17"/>
                      <a:pt x="57" y="17"/>
                    </a:cubicBezTo>
                    <a:cubicBezTo>
                      <a:pt x="61" y="18"/>
                      <a:pt x="64" y="16"/>
                      <a:pt x="65" y="13"/>
                    </a:cubicBezTo>
                    <a:cubicBezTo>
                      <a:pt x="87" y="13"/>
                      <a:pt x="87" y="13"/>
                      <a:pt x="87" y="13"/>
                    </a:cubicBezTo>
                    <a:cubicBezTo>
                      <a:pt x="87" y="5"/>
                      <a:pt x="87" y="5"/>
                      <a:pt x="87" y="5"/>
                    </a:cubicBezTo>
                    <a:cubicBezTo>
                      <a:pt x="65" y="5"/>
                      <a:pt x="65" y="5"/>
                      <a:pt x="65" y="5"/>
                    </a:cubicBezTo>
                    <a:cubicBezTo>
                      <a:pt x="64" y="2"/>
                      <a:pt x="61"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69" name="Rectangle 55">
                <a:extLst>
                  <a:ext uri="{FF2B5EF4-FFF2-40B4-BE49-F238E27FC236}">
                    <a16:creationId xmlns:a16="http://schemas.microsoft.com/office/drawing/2014/main" id="{8C4D89DE-A42E-4D66-8946-737574AAE432}"/>
                  </a:ext>
                </a:extLst>
              </p:cNvPr>
              <p:cNvSpPr>
                <a:spLocks noChangeArrowheads="1"/>
              </p:cNvSpPr>
              <p:nvPr/>
            </p:nvSpPr>
            <p:spPr bwMode="auto">
              <a:xfrm>
                <a:off x="2022" y="817"/>
                <a:ext cx="179"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70" name="Rectangle 56">
                <a:extLst>
                  <a:ext uri="{FF2B5EF4-FFF2-40B4-BE49-F238E27FC236}">
                    <a16:creationId xmlns:a16="http://schemas.microsoft.com/office/drawing/2014/main" id="{E6A645C1-669D-48A5-B2B5-EFED039DB7FD}"/>
                  </a:ext>
                </a:extLst>
              </p:cNvPr>
              <p:cNvSpPr>
                <a:spLocks noChangeArrowheads="1"/>
              </p:cNvSpPr>
              <p:nvPr/>
            </p:nvSpPr>
            <p:spPr bwMode="auto">
              <a:xfrm>
                <a:off x="2051" y="743"/>
                <a:ext cx="17" cy="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71" name="Rectangle 57">
                <a:extLst>
                  <a:ext uri="{FF2B5EF4-FFF2-40B4-BE49-F238E27FC236}">
                    <a16:creationId xmlns:a16="http://schemas.microsoft.com/office/drawing/2014/main" id="{DCCE96CA-A935-4EDE-9FAB-DBC92A3D0B52}"/>
                  </a:ext>
                </a:extLst>
              </p:cNvPr>
              <p:cNvSpPr>
                <a:spLocks noChangeArrowheads="1"/>
              </p:cNvSpPr>
              <p:nvPr/>
            </p:nvSpPr>
            <p:spPr bwMode="auto">
              <a:xfrm>
                <a:off x="2089" y="781"/>
                <a:ext cx="16" cy="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72" name="Rectangle 58">
                <a:extLst>
                  <a:ext uri="{FF2B5EF4-FFF2-40B4-BE49-F238E27FC236}">
                    <a16:creationId xmlns:a16="http://schemas.microsoft.com/office/drawing/2014/main" id="{73CF7FED-640B-466F-9CCD-F7992703D5B2}"/>
                  </a:ext>
                </a:extLst>
              </p:cNvPr>
              <p:cNvSpPr>
                <a:spLocks noChangeArrowheads="1"/>
              </p:cNvSpPr>
              <p:nvPr/>
            </p:nvSpPr>
            <p:spPr bwMode="auto">
              <a:xfrm>
                <a:off x="2126" y="743"/>
                <a:ext cx="17" cy="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73" name="Rectangle 59">
                <a:extLst>
                  <a:ext uri="{FF2B5EF4-FFF2-40B4-BE49-F238E27FC236}">
                    <a16:creationId xmlns:a16="http://schemas.microsoft.com/office/drawing/2014/main" id="{F62EF7AB-ED03-4184-9857-36591FC95192}"/>
                  </a:ext>
                </a:extLst>
              </p:cNvPr>
              <p:cNvSpPr>
                <a:spLocks noChangeArrowheads="1"/>
              </p:cNvSpPr>
              <p:nvPr/>
            </p:nvSpPr>
            <p:spPr bwMode="auto">
              <a:xfrm>
                <a:off x="2164" y="718"/>
                <a:ext cx="16"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74" name="Freeform 60">
                <a:extLst>
                  <a:ext uri="{FF2B5EF4-FFF2-40B4-BE49-F238E27FC236}">
                    <a16:creationId xmlns:a16="http://schemas.microsoft.com/office/drawing/2014/main" id="{EE4CD15A-9467-42E4-8B6C-D0C2B60FED3A}"/>
                  </a:ext>
                </a:extLst>
              </p:cNvPr>
              <p:cNvSpPr>
                <a:spLocks/>
              </p:cNvSpPr>
              <p:nvPr/>
            </p:nvSpPr>
            <p:spPr bwMode="auto">
              <a:xfrm>
                <a:off x="1784" y="880"/>
                <a:ext cx="183" cy="65"/>
              </a:xfrm>
              <a:custGeom>
                <a:avLst/>
                <a:gdLst>
                  <a:gd name="T0" fmla="*/ 44 w 88"/>
                  <a:gd name="T1" fmla="*/ 31 h 31"/>
                  <a:gd name="T2" fmla="*/ 44 w 88"/>
                  <a:gd name="T3" fmla="*/ 31 h 31"/>
                  <a:gd name="T4" fmla="*/ 40 w 88"/>
                  <a:gd name="T5" fmla="*/ 29 h 31"/>
                  <a:gd name="T6" fmla="*/ 30 w 88"/>
                  <a:gd name="T7" fmla="*/ 12 h 31"/>
                  <a:gd name="T8" fmla="*/ 21 w 88"/>
                  <a:gd name="T9" fmla="*/ 22 h 31"/>
                  <a:gd name="T10" fmla="*/ 18 w 88"/>
                  <a:gd name="T11" fmla="*/ 23 h 31"/>
                  <a:gd name="T12" fmla="*/ 0 w 88"/>
                  <a:gd name="T13" fmla="*/ 23 h 31"/>
                  <a:gd name="T14" fmla="*/ 0 w 88"/>
                  <a:gd name="T15" fmla="*/ 14 h 31"/>
                  <a:gd name="T16" fmla="*/ 16 w 88"/>
                  <a:gd name="T17" fmla="*/ 14 h 31"/>
                  <a:gd name="T18" fmla="*/ 28 w 88"/>
                  <a:gd name="T19" fmla="*/ 2 h 31"/>
                  <a:gd name="T20" fmla="*/ 32 w 88"/>
                  <a:gd name="T21" fmla="*/ 1 h 31"/>
                  <a:gd name="T22" fmla="*/ 35 w 88"/>
                  <a:gd name="T23" fmla="*/ 3 h 31"/>
                  <a:gd name="T24" fmla="*/ 45 w 88"/>
                  <a:gd name="T25" fmla="*/ 19 h 31"/>
                  <a:gd name="T26" fmla="*/ 54 w 88"/>
                  <a:gd name="T27" fmla="*/ 10 h 31"/>
                  <a:gd name="T28" fmla="*/ 60 w 88"/>
                  <a:gd name="T29" fmla="*/ 9 h 31"/>
                  <a:gd name="T30" fmla="*/ 68 w 88"/>
                  <a:gd name="T31" fmla="*/ 14 h 31"/>
                  <a:gd name="T32" fmla="*/ 88 w 88"/>
                  <a:gd name="T33" fmla="*/ 14 h 31"/>
                  <a:gd name="T34" fmla="*/ 88 w 88"/>
                  <a:gd name="T35" fmla="*/ 23 h 31"/>
                  <a:gd name="T36" fmla="*/ 66 w 88"/>
                  <a:gd name="T37" fmla="*/ 23 h 31"/>
                  <a:gd name="T38" fmla="*/ 64 w 88"/>
                  <a:gd name="T39" fmla="*/ 23 h 31"/>
                  <a:gd name="T40" fmla="*/ 58 w 88"/>
                  <a:gd name="T41" fmla="*/ 19 h 31"/>
                  <a:gd name="T42" fmla="*/ 47 w 88"/>
                  <a:gd name="T43" fmla="*/ 30 h 31"/>
                  <a:gd name="T44" fmla="*/ 44 w 88"/>
                  <a:gd name="T4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31">
                    <a:moveTo>
                      <a:pt x="44" y="31"/>
                    </a:moveTo>
                    <a:cubicBezTo>
                      <a:pt x="44" y="31"/>
                      <a:pt x="44" y="31"/>
                      <a:pt x="44" y="31"/>
                    </a:cubicBezTo>
                    <a:cubicBezTo>
                      <a:pt x="42" y="31"/>
                      <a:pt x="41" y="30"/>
                      <a:pt x="40" y="29"/>
                    </a:cubicBezTo>
                    <a:cubicBezTo>
                      <a:pt x="30" y="12"/>
                      <a:pt x="30" y="12"/>
                      <a:pt x="30" y="12"/>
                    </a:cubicBezTo>
                    <a:cubicBezTo>
                      <a:pt x="21" y="22"/>
                      <a:pt x="21" y="22"/>
                      <a:pt x="21" y="22"/>
                    </a:cubicBezTo>
                    <a:cubicBezTo>
                      <a:pt x="20" y="23"/>
                      <a:pt x="19" y="23"/>
                      <a:pt x="18" y="23"/>
                    </a:cubicBezTo>
                    <a:cubicBezTo>
                      <a:pt x="0" y="23"/>
                      <a:pt x="0" y="23"/>
                      <a:pt x="0" y="23"/>
                    </a:cubicBezTo>
                    <a:cubicBezTo>
                      <a:pt x="0" y="14"/>
                      <a:pt x="0" y="14"/>
                      <a:pt x="0" y="14"/>
                    </a:cubicBezTo>
                    <a:cubicBezTo>
                      <a:pt x="16" y="14"/>
                      <a:pt x="16" y="14"/>
                      <a:pt x="16" y="14"/>
                    </a:cubicBezTo>
                    <a:cubicBezTo>
                      <a:pt x="28" y="2"/>
                      <a:pt x="28" y="2"/>
                      <a:pt x="28" y="2"/>
                    </a:cubicBezTo>
                    <a:cubicBezTo>
                      <a:pt x="29" y="1"/>
                      <a:pt x="30" y="0"/>
                      <a:pt x="32" y="1"/>
                    </a:cubicBezTo>
                    <a:cubicBezTo>
                      <a:pt x="33" y="1"/>
                      <a:pt x="34" y="2"/>
                      <a:pt x="35" y="3"/>
                    </a:cubicBezTo>
                    <a:cubicBezTo>
                      <a:pt x="45" y="19"/>
                      <a:pt x="45" y="19"/>
                      <a:pt x="45" y="19"/>
                    </a:cubicBezTo>
                    <a:cubicBezTo>
                      <a:pt x="54" y="10"/>
                      <a:pt x="54" y="10"/>
                      <a:pt x="54" y="10"/>
                    </a:cubicBezTo>
                    <a:cubicBezTo>
                      <a:pt x="56" y="8"/>
                      <a:pt x="58" y="8"/>
                      <a:pt x="60" y="9"/>
                    </a:cubicBezTo>
                    <a:cubicBezTo>
                      <a:pt x="68" y="14"/>
                      <a:pt x="68" y="14"/>
                      <a:pt x="68" y="14"/>
                    </a:cubicBezTo>
                    <a:cubicBezTo>
                      <a:pt x="88" y="14"/>
                      <a:pt x="88" y="14"/>
                      <a:pt x="88" y="14"/>
                    </a:cubicBezTo>
                    <a:cubicBezTo>
                      <a:pt x="88" y="23"/>
                      <a:pt x="88" y="23"/>
                      <a:pt x="88" y="23"/>
                    </a:cubicBezTo>
                    <a:cubicBezTo>
                      <a:pt x="66" y="23"/>
                      <a:pt x="66" y="23"/>
                      <a:pt x="66" y="23"/>
                    </a:cubicBezTo>
                    <a:cubicBezTo>
                      <a:pt x="65" y="23"/>
                      <a:pt x="64" y="23"/>
                      <a:pt x="64" y="23"/>
                    </a:cubicBezTo>
                    <a:cubicBezTo>
                      <a:pt x="58" y="19"/>
                      <a:pt x="58" y="19"/>
                      <a:pt x="58" y="19"/>
                    </a:cubicBezTo>
                    <a:cubicBezTo>
                      <a:pt x="47" y="30"/>
                      <a:pt x="47" y="30"/>
                      <a:pt x="47" y="30"/>
                    </a:cubicBezTo>
                    <a:cubicBezTo>
                      <a:pt x="47" y="31"/>
                      <a:pt x="45" y="31"/>
                      <a:pt x="4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75" name="Freeform 61">
                <a:extLst>
                  <a:ext uri="{FF2B5EF4-FFF2-40B4-BE49-F238E27FC236}">
                    <a16:creationId xmlns:a16="http://schemas.microsoft.com/office/drawing/2014/main" id="{4050F3B0-B977-4074-9714-A52B7C3325DD}"/>
                  </a:ext>
                </a:extLst>
              </p:cNvPr>
              <p:cNvSpPr>
                <a:spLocks/>
              </p:cNvSpPr>
              <p:nvPr/>
            </p:nvSpPr>
            <p:spPr bwMode="auto">
              <a:xfrm>
                <a:off x="2160" y="916"/>
                <a:ext cx="41" cy="40"/>
              </a:xfrm>
              <a:custGeom>
                <a:avLst/>
                <a:gdLst>
                  <a:gd name="T0" fmla="*/ 8 w 20"/>
                  <a:gd name="T1" fmla="*/ 19 h 19"/>
                  <a:gd name="T2" fmla="*/ 0 w 20"/>
                  <a:gd name="T3" fmla="*/ 19 h 19"/>
                  <a:gd name="T4" fmla="*/ 20 w 20"/>
                  <a:gd name="T5" fmla="*/ 0 h 19"/>
                  <a:gd name="T6" fmla="*/ 20 w 20"/>
                  <a:gd name="T7" fmla="*/ 8 h 19"/>
                  <a:gd name="T8" fmla="*/ 8 w 20"/>
                  <a:gd name="T9" fmla="*/ 19 h 19"/>
                </a:gdLst>
                <a:ahLst/>
                <a:cxnLst>
                  <a:cxn ang="0">
                    <a:pos x="T0" y="T1"/>
                  </a:cxn>
                  <a:cxn ang="0">
                    <a:pos x="T2" y="T3"/>
                  </a:cxn>
                  <a:cxn ang="0">
                    <a:pos x="T4" y="T5"/>
                  </a:cxn>
                  <a:cxn ang="0">
                    <a:pos x="T6" y="T7"/>
                  </a:cxn>
                  <a:cxn ang="0">
                    <a:pos x="T8" y="T9"/>
                  </a:cxn>
                </a:cxnLst>
                <a:rect l="0" t="0" r="r" b="b"/>
                <a:pathLst>
                  <a:path w="20" h="19">
                    <a:moveTo>
                      <a:pt x="8" y="19"/>
                    </a:moveTo>
                    <a:cubicBezTo>
                      <a:pt x="0" y="19"/>
                      <a:pt x="0" y="19"/>
                      <a:pt x="0" y="19"/>
                    </a:cubicBezTo>
                    <a:cubicBezTo>
                      <a:pt x="0" y="9"/>
                      <a:pt x="9" y="0"/>
                      <a:pt x="20" y="0"/>
                    </a:cubicBezTo>
                    <a:cubicBezTo>
                      <a:pt x="20" y="8"/>
                      <a:pt x="20" y="8"/>
                      <a:pt x="20" y="8"/>
                    </a:cubicBezTo>
                    <a:cubicBezTo>
                      <a:pt x="13" y="8"/>
                      <a:pt x="8" y="13"/>
                      <a:pt x="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sp>
            <p:nvSpPr>
              <p:cNvPr id="276" name="Freeform 62">
                <a:extLst>
                  <a:ext uri="{FF2B5EF4-FFF2-40B4-BE49-F238E27FC236}">
                    <a16:creationId xmlns:a16="http://schemas.microsoft.com/office/drawing/2014/main" id="{A33BDBB6-9D9D-4024-ADBF-45B0ECA6E26B}"/>
                  </a:ext>
                </a:extLst>
              </p:cNvPr>
              <p:cNvSpPr>
                <a:spLocks/>
              </p:cNvSpPr>
              <p:nvPr/>
            </p:nvSpPr>
            <p:spPr bwMode="auto">
              <a:xfrm>
                <a:off x="2093" y="849"/>
                <a:ext cx="106" cy="107"/>
              </a:xfrm>
              <a:custGeom>
                <a:avLst/>
                <a:gdLst>
                  <a:gd name="T0" fmla="*/ 8 w 51"/>
                  <a:gd name="T1" fmla="*/ 51 h 51"/>
                  <a:gd name="T2" fmla="*/ 0 w 51"/>
                  <a:gd name="T3" fmla="*/ 51 h 51"/>
                  <a:gd name="T4" fmla="*/ 0 w 51"/>
                  <a:gd name="T5" fmla="*/ 41 h 51"/>
                  <a:gd name="T6" fmla="*/ 4 w 51"/>
                  <a:gd name="T7" fmla="*/ 37 h 51"/>
                  <a:gd name="T8" fmla="*/ 13 w 51"/>
                  <a:gd name="T9" fmla="*/ 37 h 51"/>
                  <a:gd name="T10" fmla="*/ 14 w 51"/>
                  <a:gd name="T11" fmla="*/ 35 h 51"/>
                  <a:gd name="T12" fmla="*/ 8 w 51"/>
                  <a:gd name="T13" fmla="*/ 28 h 51"/>
                  <a:gd name="T14" fmla="*/ 8 w 51"/>
                  <a:gd name="T15" fmla="*/ 22 h 51"/>
                  <a:gd name="T16" fmla="*/ 23 w 51"/>
                  <a:gd name="T17" fmla="*/ 7 h 51"/>
                  <a:gd name="T18" fmla="*/ 28 w 51"/>
                  <a:gd name="T19" fmla="*/ 7 h 51"/>
                  <a:gd name="T20" fmla="*/ 35 w 51"/>
                  <a:gd name="T21" fmla="*/ 14 h 51"/>
                  <a:gd name="T22" fmla="*/ 37 w 51"/>
                  <a:gd name="T23" fmla="*/ 13 h 51"/>
                  <a:gd name="T24" fmla="*/ 37 w 51"/>
                  <a:gd name="T25" fmla="*/ 4 h 51"/>
                  <a:gd name="T26" fmla="*/ 41 w 51"/>
                  <a:gd name="T27" fmla="*/ 0 h 51"/>
                  <a:gd name="T28" fmla="*/ 51 w 51"/>
                  <a:gd name="T29" fmla="*/ 0 h 51"/>
                  <a:gd name="T30" fmla="*/ 51 w 51"/>
                  <a:gd name="T31" fmla="*/ 8 h 51"/>
                  <a:gd name="T32" fmla="*/ 45 w 51"/>
                  <a:gd name="T33" fmla="*/ 8 h 51"/>
                  <a:gd name="T34" fmla="*/ 45 w 51"/>
                  <a:gd name="T35" fmla="*/ 16 h 51"/>
                  <a:gd name="T36" fmla="*/ 42 w 51"/>
                  <a:gd name="T37" fmla="*/ 20 h 51"/>
                  <a:gd name="T38" fmla="*/ 36 w 51"/>
                  <a:gd name="T39" fmla="*/ 22 h 51"/>
                  <a:gd name="T40" fmla="*/ 31 w 51"/>
                  <a:gd name="T41" fmla="*/ 22 h 51"/>
                  <a:gd name="T42" fmla="*/ 25 w 51"/>
                  <a:gd name="T43" fmla="*/ 16 h 51"/>
                  <a:gd name="T44" fmla="*/ 16 w 51"/>
                  <a:gd name="T45" fmla="*/ 25 h 51"/>
                  <a:gd name="T46" fmla="*/ 22 w 51"/>
                  <a:gd name="T47" fmla="*/ 31 h 51"/>
                  <a:gd name="T48" fmla="*/ 23 w 51"/>
                  <a:gd name="T49" fmla="*/ 36 h 51"/>
                  <a:gd name="T50" fmla="*/ 20 w 51"/>
                  <a:gd name="T51" fmla="*/ 42 h 51"/>
                  <a:gd name="T52" fmla="*/ 16 w 51"/>
                  <a:gd name="T53" fmla="*/ 45 h 51"/>
                  <a:gd name="T54" fmla="*/ 8 w 51"/>
                  <a:gd name="T55" fmla="*/ 45 h 51"/>
                  <a:gd name="T56" fmla="*/ 8 w 51"/>
                  <a:gd name="T5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8" y="51"/>
                    </a:moveTo>
                    <a:cubicBezTo>
                      <a:pt x="0" y="51"/>
                      <a:pt x="0" y="51"/>
                      <a:pt x="0" y="51"/>
                    </a:cubicBezTo>
                    <a:cubicBezTo>
                      <a:pt x="0" y="41"/>
                      <a:pt x="0" y="41"/>
                      <a:pt x="0" y="41"/>
                    </a:cubicBezTo>
                    <a:cubicBezTo>
                      <a:pt x="0" y="39"/>
                      <a:pt x="2" y="37"/>
                      <a:pt x="4" y="37"/>
                    </a:cubicBezTo>
                    <a:cubicBezTo>
                      <a:pt x="13" y="37"/>
                      <a:pt x="13" y="37"/>
                      <a:pt x="13" y="37"/>
                    </a:cubicBezTo>
                    <a:cubicBezTo>
                      <a:pt x="14" y="36"/>
                      <a:pt x="14" y="35"/>
                      <a:pt x="14" y="35"/>
                    </a:cubicBezTo>
                    <a:cubicBezTo>
                      <a:pt x="8" y="28"/>
                      <a:pt x="8" y="28"/>
                      <a:pt x="8" y="28"/>
                    </a:cubicBezTo>
                    <a:cubicBezTo>
                      <a:pt x="6" y="26"/>
                      <a:pt x="6" y="24"/>
                      <a:pt x="8" y="22"/>
                    </a:cubicBezTo>
                    <a:cubicBezTo>
                      <a:pt x="23" y="7"/>
                      <a:pt x="23" y="7"/>
                      <a:pt x="23" y="7"/>
                    </a:cubicBezTo>
                    <a:cubicBezTo>
                      <a:pt x="24" y="6"/>
                      <a:pt x="27" y="6"/>
                      <a:pt x="28" y="7"/>
                    </a:cubicBezTo>
                    <a:cubicBezTo>
                      <a:pt x="35" y="14"/>
                      <a:pt x="35" y="14"/>
                      <a:pt x="35" y="14"/>
                    </a:cubicBezTo>
                    <a:cubicBezTo>
                      <a:pt x="36" y="14"/>
                      <a:pt x="36" y="13"/>
                      <a:pt x="37" y="13"/>
                    </a:cubicBezTo>
                    <a:cubicBezTo>
                      <a:pt x="37" y="4"/>
                      <a:pt x="37" y="4"/>
                      <a:pt x="37" y="4"/>
                    </a:cubicBezTo>
                    <a:cubicBezTo>
                      <a:pt x="37" y="2"/>
                      <a:pt x="39" y="0"/>
                      <a:pt x="41" y="0"/>
                    </a:cubicBezTo>
                    <a:cubicBezTo>
                      <a:pt x="51" y="0"/>
                      <a:pt x="51" y="0"/>
                      <a:pt x="51" y="0"/>
                    </a:cubicBezTo>
                    <a:cubicBezTo>
                      <a:pt x="51" y="8"/>
                      <a:pt x="51" y="8"/>
                      <a:pt x="51" y="8"/>
                    </a:cubicBezTo>
                    <a:cubicBezTo>
                      <a:pt x="45" y="8"/>
                      <a:pt x="45" y="8"/>
                      <a:pt x="45" y="8"/>
                    </a:cubicBezTo>
                    <a:cubicBezTo>
                      <a:pt x="45" y="16"/>
                      <a:pt x="45" y="16"/>
                      <a:pt x="45" y="16"/>
                    </a:cubicBezTo>
                    <a:cubicBezTo>
                      <a:pt x="45" y="18"/>
                      <a:pt x="44" y="19"/>
                      <a:pt x="42" y="20"/>
                    </a:cubicBezTo>
                    <a:cubicBezTo>
                      <a:pt x="40" y="20"/>
                      <a:pt x="38" y="21"/>
                      <a:pt x="36" y="22"/>
                    </a:cubicBezTo>
                    <a:cubicBezTo>
                      <a:pt x="34" y="23"/>
                      <a:pt x="32" y="23"/>
                      <a:pt x="31" y="22"/>
                    </a:cubicBezTo>
                    <a:cubicBezTo>
                      <a:pt x="25" y="16"/>
                      <a:pt x="25" y="16"/>
                      <a:pt x="25" y="16"/>
                    </a:cubicBezTo>
                    <a:cubicBezTo>
                      <a:pt x="16" y="25"/>
                      <a:pt x="16" y="25"/>
                      <a:pt x="16" y="25"/>
                    </a:cubicBezTo>
                    <a:cubicBezTo>
                      <a:pt x="22" y="31"/>
                      <a:pt x="22" y="31"/>
                      <a:pt x="22" y="31"/>
                    </a:cubicBezTo>
                    <a:cubicBezTo>
                      <a:pt x="23" y="32"/>
                      <a:pt x="23" y="34"/>
                      <a:pt x="23" y="36"/>
                    </a:cubicBezTo>
                    <a:cubicBezTo>
                      <a:pt x="22" y="38"/>
                      <a:pt x="21" y="40"/>
                      <a:pt x="20" y="42"/>
                    </a:cubicBezTo>
                    <a:cubicBezTo>
                      <a:pt x="19" y="44"/>
                      <a:pt x="18" y="45"/>
                      <a:pt x="16" y="45"/>
                    </a:cubicBezTo>
                    <a:cubicBezTo>
                      <a:pt x="8" y="45"/>
                      <a:pt x="8" y="45"/>
                      <a:pt x="8" y="45"/>
                    </a:cubicBezTo>
                    <a:lnTo>
                      <a:pt x="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defTabSz="38098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0000"/>
                  </a:solidFill>
                  <a:effectLst/>
                  <a:uLnTx/>
                  <a:uFillTx/>
                  <a:latin typeface="Amazon Ember Heavy"/>
                </a:endParaRPr>
              </a:p>
            </p:txBody>
          </p:sp>
        </p:grpSp>
        <p:cxnSp>
          <p:nvCxnSpPr>
            <p:cNvPr id="279" name="Straight Arrow Connector 278">
              <a:extLst>
                <a:ext uri="{FF2B5EF4-FFF2-40B4-BE49-F238E27FC236}">
                  <a16:creationId xmlns:a16="http://schemas.microsoft.com/office/drawing/2014/main" id="{39921758-5574-4077-814D-0EC09FFA873A}"/>
                </a:ext>
              </a:extLst>
            </p:cNvPr>
            <p:cNvCxnSpPr>
              <a:cxnSpLocks/>
            </p:cNvCxnSpPr>
            <p:nvPr/>
          </p:nvCxnSpPr>
          <p:spPr>
            <a:xfrm>
              <a:off x="9433814" y="2421144"/>
              <a:ext cx="216449" cy="2151"/>
            </a:xfrm>
            <a:prstGeom prst="straightConnector1">
              <a:avLst/>
            </a:prstGeom>
            <a:noFill/>
            <a:ln w="19050" cap="rnd" cmpd="sng" algn="ctr">
              <a:solidFill>
                <a:srgbClr val="FF9600"/>
              </a:solidFill>
              <a:prstDash val="solid"/>
              <a:headEnd type="none" w="med" len="sm"/>
              <a:tailEnd type="arrow" w="med" len="sm"/>
            </a:ln>
            <a:effectLst/>
          </p:spPr>
        </p:cxnSp>
      </p:grpSp>
    </p:spTree>
    <p:extLst>
      <p:ext uri="{BB962C8B-B14F-4D97-AF65-F5344CB8AC3E}">
        <p14:creationId xmlns:p14="http://schemas.microsoft.com/office/powerpoint/2010/main" val="27275108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2.5E-6 -1.48148E-6 L 0.03672 -1.48148E-6 " pathEditMode="relative" rAng="0" ptsTypes="AA">
                                          <p:cBhvr>
                                            <p:cTn id="9" dur="600" spd="-100000" fill="hold"/>
                                            <p:tgtEl>
                                              <p:spTgt spid="3"/>
                                            </p:tgtEl>
                                            <p:attrNameLst>
                                              <p:attrName>ppt_x</p:attrName>
                                              <p:attrName>ppt_y</p:attrName>
                                            </p:attrNameLst>
                                          </p:cBhvr>
                                          <p:rCtr x="1836" y="0"/>
                                        </p:animMotion>
                                      </p:childTnLst>
                                    </p:cTn>
                                  </p:par>
                                  <p:par>
                                    <p:cTn id="10" presetID="10" presetClass="entr" presetSubtype="0" fill="hold" nodeType="withEffect">
                                      <p:stCondLst>
                                        <p:cond delay="2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35" presetClass="path" presetSubtype="0" decel="100000" fill="hold" nodeType="withEffect">
                                      <p:stCondLst>
                                        <p:cond delay="200"/>
                                      </p:stCondLst>
                                      <p:childTnLst>
                                        <p:animMotion origin="layout" path="M -1.66667E-6 -2.22222E-6 L -1.66667E-6 0.06158 " pathEditMode="relative" rAng="0" ptsTypes="AA">
                                          <p:cBhvr>
                                            <p:cTn id="14" dur="500" spd="-100000" fill="hold"/>
                                            <p:tgtEl>
                                              <p:spTgt spid="16"/>
                                            </p:tgtEl>
                                            <p:attrNameLst>
                                              <p:attrName>ppt_x</p:attrName>
                                              <p:attrName>ppt_y</p:attrName>
                                            </p:attrNameLst>
                                          </p:cBhvr>
                                          <p:rCtr x="0" y="3079"/>
                                        </p:animMotion>
                                      </p:childTnLst>
                                    </p:cTn>
                                  </p:par>
                                  <p:par>
                                    <p:cTn id="15" presetID="10" presetClass="entr" presetSubtype="0" fill="hold" nodeType="withEffect">
                                      <p:stCondLst>
                                        <p:cond delay="4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35" presetClass="path" presetSubtype="0" decel="100000" fill="hold" nodeType="withEffect">
                                      <p:stCondLst>
                                        <p:cond delay="400"/>
                                      </p:stCondLst>
                                      <p:childTnLst>
                                        <p:animMotion origin="layout" path="M -2.29167E-6 -2.22222E-6 L -2.29167E-6 0.06158 " pathEditMode="relative" rAng="0" ptsTypes="AA">
                                          <p:cBhvr>
                                            <p:cTn id="19" dur="500" spd="-100000" fill="hold"/>
                                            <p:tgtEl>
                                              <p:spTgt spid="20"/>
                                            </p:tgtEl>
                                            <p:attrNameLst>
                                              <p:attrName>ppt_x</p:attrName>
                                              <p:attrName>ppt_y</p:attrName>
                                            </p:attrNameLst>
                                          </p:cBhvr>
                                          <p:rCtr x="0" y="3079"/>
                                        </p:animMotion>
                                      </p:childTnLst>
                                    </p:cTn>
                                  </p:par>
                                  <p:par>
                                    <p:cTn id="20" presetID="10" presetClass="entr" presetSubtype="0" fill="hold" nodeType="withEffect">
                                      <p:stCondLst>
                                        <p:cond delay="8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35" presetClass="path" presetSubtype="0" decel="100000" fill="hold" nodeType="withEffect">
                                      <p:stCondLst>
                                        <p:cond delay="800"/>
                                      </p:stCondLst>
                                      <p:childTnLst>
                                        <p:animMotion origin="layout" path="M -2.70833E-6 -2.22222E-6 L -2.70833E-6 0.06158 " pathEditMode="relative" rAng="0" ptsTypes="AA">
                                          <p:cBhvr>
                                            <p:cTn id="24" dur="500" spd="-100000" fill="hold"/>
                                            <p:tgtEl>
                                              <p:spTgt spid="24"/>
                                            </p:tgtEl>
                                            <p:attrNameLst>
                                              <p:attrName>ppt_x</p:attrName>
                                              <p:attrName>ppt_y</p:attrName>
                                            </p:attrNameLst>
                                          </p:cBhvr>
                                          <p:rCtr x="0" y="3079"/>
                                        </p:animMotion>
                                      </p:childTnLst>
                                    </p:cTn>
                                  </p:par>
                                  <p:par>
                                    <p:cTn id="25" presetID="10" presetClass="entr" presetSubtype="0" fill="hold" nodeType="withEffect">
                                      <p:stCondLst>
                                        <p:cond delay="1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35" presetClass="path" presetSubtype="0" decel="100000" fill="hold" nodeType="withEffect">
                                      <p:stCondLst>
                                        <p:cond delay="1000"/>
                                      </p:stCondLst>
                                      <p:childTnLst>
                                        <p:animMotion origin="layout" path="M -4.58333E-6 -2.22222E-6 L -4.58333E-6 0.06158 " pathEditMode="relative" rAng="0" ptsTypes="AA">
                                          <p:cBhvr>
                                            <p:cTn id="29" dur="500" spd="-100000" fill="hold"/>
                                            <p:tgtEl>
                                              <p:spTgt spid="28"/>
                                            </p:tgtEl>
                                            <p:attrNameLst>
                                              <p:attrName>ppt_x</p:attrName>
                                              <p:attrName>ppt_y</p:attrName>
                                            </p:attrNameLst>
                                          </p:cBhvr>
                                          <p:rCtr x="0" y="3079"/>
                                        </p:animMotion>
                                      </p:childTnLst>
                                    </p:cTn>
                                  </p:par>
                                  <p:par>
                                    <p:cTn id="30" presetID="23" presetClass="entr" presetSubtype="16" fill="hold" nodeType="withEffect">
                                      <p:stCondLst>
                                        <p:cond delay="400"/>
                                      </p:stCondLst>
                                      <p:childTnLst>
                                        <p:set>
                                          <p:cBhvr>
                                            <p:cTn id="31" dur="1" fill="hold">
                                              <p:stCondLst>
                                                <p:cond delay="0"/>
                                              </p:stCondLst>
                                            </p:cTn>
                                            <p:tgtEl>
                                              <p:spTgt spid="76"/>
                                            </p:tgtEl>
                                            <p:attrNameLst>
                                              <p:attrName>style.visibility</p:attrName>
                                            </p:attrNameLst>
                                          </p:cBhvr>
                                          <p:to>
                                            <p:strVal val="visible"/>
                                          </p:to>
                                        </p:set>
                                        <p:anim calcmode="lin" valueType="num">
                                          <p:cBhvr>
                                            <p:cTn id="32" dur="250" fill="hold"/>
                                            <p:tgtEl>
                                              <p:spTgt spid="76"/>
                                            </p:tgtEl>
                                            <p:attrNameLst>
                                              <p:attrName>ppt_w</p:attrName>
                                            </p:attrNameLst>
                                          </p:cBhvr>
                                          <p:tavLst>
                                            <p:tav tm="0">
                                              <p:val>
                                                <p:fltVal val="0"/>
                                              </p:val>
                                            </p:tav>
                                            <p:tav tm="100000">
                                              <p:val>
                                                <p:strVal val="#ppt_w"/>
                                              </p:val>
                                            </p:tav>
                                          </p:tavLst>
                                        </p:anim>
                                        <p:anim calcmode="lin" valueType="num">
                                          <p:cBhvr>
                                            <p:cTn id="33" dur="250" fill="hold"/>
                                            <p:tgtEl>
                                              <p:spTgt spid="76"/>
                                            </p:tgtEl>
                                            <p:attrNameLst>
                                              <p:attrName>ppt_h</p:attrName>
                                            </p:attrNameLst>
                                          </p:cBhvr>
                                          <p:tavLst>
                                            <p:tav tm="0">
                                              <p:val>
                                                <p:fltVal val="0"/>
                                              </p:val>
                                            </p:tav>
                                            <p:tav tm="100000">
                                              <p:val>
                                                <p:strVal val="#ppt_h"/>
                                              </p:val>
                                            </p:tav>
                                          </p:tavLst>
                                        </p:anim>
                                      </p:childTnLst>
                                    </p:cTn>
                                  </p:par>
                                  <p:par>
                                    <p:cTn id="34" presetID="6" presetClass="emph" presetSubtype="0" fill="hold" nodeType="withEffect" p14:presetBounceEnd="99000">
                                      <p:stCondLst>
                                        <p:cond delay="400"/>
                                      </p:stCondLst>
                                      <p:childTnLst>
                                        <p:animScale p14:bounceEnd="99000">
                                          <p:cBhvr>
                                            <p:cTn id="35" dur="1000" fill="hold"/>
                                            <p:tgtEl>
                                              <p:spTgt spid="76"/>
                                            </p:tgtEl>
                                          </p:cBhvr>
                                          <p:by x="110000" y="110000"/>
                                        </p:animScale>
                                      </p:childTnLst>
                                    </p:cTn>
                                  </p:par>
                                  <p:par>
                                    <p:cTn id="36" presetID="6" presetClass="emph" presetSubtype="0" fill="hold" nodeType="withEffect">
                                      <p:stCondLst>
                                        <p:cond delay="400"/>
                                      </p:stCondLst>
                                      <p:childTnLst>
                                        <p:animScale>
                                          <p:cBhvr>
                                            <p:cTn id="37" dur="250" fill="hold"/>
                                            <p:tgtEl>
                                              <p:spTgt spid="7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2.5E-6 -1.48148E-6 L 0.03672 -1.48148E-6 " pathEditMode="relative" rAng="0" ptsTypes="AA">
                                          <p:cBhvr>
                                            <p:cTn id="9" dur="600" spd="-100000" fill="hold"/>
                                            <p:tgtEl>
                                              <p:spTgt spid="3"/>
                                            </p:tgtEl>
                                            <p:attrNameLst>
                                              <p:attrName>ppt_x</p:attrName>
                                              <p:attrName>ppt_y</p:attrName>
                                            </p:attrNameLst>
                                          </p:cBhvr>
                                          <p:rCtr x="1836" y="0"/>
                                        </p:animMotion>
                                      </p:childTnLst>
                                    </p:cTn>
                                  </p:par>
                                  <p:par>
                                    <p:cTn id="10" presetID="10" presetClass="entr" presetSubtype="0" fill="hold" nodeType="withEffect">
                                      <p:stCondLst>
                                        <p:cond delay="2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35" presetClass="path" presetSubtype="0" decel="100000" fill="hold" nodeType="withEffect">
                                      <p:stCondLst>
                                        <p:cond delay="200"/>
                                      </p:stCondLst>
                                      <p:childTnLst>
                                        <p:animMotion origin="layout" path="M -1.66667E-6 -2.22222E-6 L -1.66667E-6 0.06158 " pathEditMode="relative" rAng="0" ptsTypes="AA">
                                          <p:cBhvr>
                                            <p:cTn id="14" dur="500" spd="-100000" fill="hold"/>
                                            <p:tgtEl>
                                              <p:spTgt spid="16"/>
                                            </p:tgtEl>
                                            <p:attrNameLst>
                                              <p:attrName>ppt_x</p:attrName>
                                              <p:attrName>ppt_y</p:attrName>
                                            </p:attrNameLst>
                                          </p:cBhvr>
                                          <p:rCtr x="0" y="3079"/>
                                        </p:animMotion>
                                      </p:childTnLst>
                                    </p:cTn>
                                  </p:par>
                                  <p:par>
                                    <p:cTn id="15" presetID="10" presetClass="entr" presetSubtype="0" fill="hold" nodeType="withEffect">
                                      <p:stCondLst>
                                        <p:cond delay="4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35" presetClass="path" presetSubtype="0" decel="100000" fill="hold" nodeType="withEffect">
                                      <p:stCondLst>
                                        <p:cond delay="400"/>
                                      </p:stCondLst>
                                      <p:childTnLst>
                                        <p:animMotion origin="layout" path="M -2.29167E-6 -2.22222E-6 L -2.29167E-6 0.06158 " pathEditMode="relative" rAng="0" ptsTypes="AA">
                                          <p:cBhvr>
                                            <p:cTn id="19" dur="500" spd="-100000" fill="hold"/>
                                            <p:tgtEl>
                                              <p:spTgt spid="20"/>
                                            </p:tgtEl>
                                            <p:attrNameLst>
                                              <p:attrName>ppt_x</p:attrName>
                                              <p:attrName>ppt_y</p:attrName>
                                            </p:attrNameLst>
                                          </p:cBhvr>
                                          <p:rCtr x="0" y="3079"/>
                                        </p:animMotion>
                                      </p:childTnLst>
                                    </p:cTn>
                                  </p:par>
                                  <p:par>
                                    <p:cTn id="20" presetID="10" presetClass="entr" presetSubtype="0" fill="hold" nodeType="withEffect">
                                      <p:stCondLst>
                                        <p:cond delay="8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35" presetClass="path" presetSubtype="0" decel="100000" fill="hold" nodeType="withEffect">
                                      <p:stCondLst>
                                        <p:cond delay="800"/>
                                      </p:stCondLst>
                                      <p:childTnLst>
                                        <p:animMotion origin="layout" path="M -2.70833E-6 -2.22222E-6 L -2.70833E-6 0.06158 " pathEditMode="relative" rAng="0" ptsTypes="AA">
                                          <p:cBhvr>
                                            <p:cTn id="24" dur="500" spd="-100000" fill="hold"/>
                                            <p:tgtEl>
                                              <p:spTgt spid="24"/>
                                            </p:tgtEl>
                                            <p:attrNameLst>
                                              <p:attrName>ppt_x</p:attrName>
                                              <p:attrName>ppt_y</p:attrName>
                                            </p:attrNameLst>
                                          </p:cBhvr>
                                          <p:rCtr x="0" y="3079"/>
                                        </p:animMotion>
                                      </p:childTnLst>
                                    </p:cTn>
                                  </p:par>
                                  <p:par>
                                    <p:cTn id="25" presetID="10" presetClass="entr" presetSubtype="0" fill="hold" nodeType="withEffect">
                                      <p:stCondLst>
                                        <p:cond delay="1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35" presetClass="path" presetSubtype="0" decel="100000" fill="hold" nodeType="withEffect">
                                      <p:stCondLst>
                                        <p:cond delay="1000"/>
                                      </p:stCondLst>
                                      <p:childTnLst>
                                        <p:animMotion origin="layout" path="M -4.58333E-6 -2.22222E-6 L -4.58333E-6 0.06158 " pathEditMode="relative" rAng="0" ptsTypes="AA">
                                          <p:cBhvr>
                                            <p:cTn id="29" dur="500" spd="-100000" fill="hold"/>
                                            <p:tgtEl>
                                              <p:spTgt spid="28"/>
                                            </p:tgtEl>
                                            <p:attrNameLst>
                                              <p:attrName>ppt_x</p:attrName>
                                              <p:attrName>ppt_y</p:attrName>
                                            </p:attrNameLst>
                                          </p:cBhvr>
                                          <p:rCtr x="0" y="3079"/>
                                        </p:animMotion>
                                      </p:childTnLst>
                                    </p:cTn>
                                  </p:par>
                                  <p:par>
                                    <p:cTn id="30" presetID="23" presetClass="entr" presetSubtype="16" fill="hold" nodeType="withEffect">
                                      <p:stCondLst>
                                        <p:cond delay="400"/>
                                      </p:stCondLst>
                                      <p:childTnLst>
                                        <p:set>
                                          <p:cBhvr>
                                            <p:cTn id="31" dur="1" fill="hold">
                                              <p:stCondLst>
                                                <p:cond delay="0"/>
                                              </p:stCondLst>
                                            </p:cTn>
                                            <p:tgtEl>
                                              <p:spTgt spid="76"/>
                                            </p:tgtEl>
                                            <p:attrNameLst>
                                              <p:attrName>style.visibility</p:attrName>
                                            </p:attrNameLst>
                                          </p:cBhvr>
                                          <p:to>
                                            <p:strVal val="visible"/>
                                          </p:to>
                                        </p:set>
                                        <p:anim calcmode="lin" valueType="num">
                                          <p:cBhvr>
                                            <p:cTn id="32" dur="250" fill="hold"/>
                                            <p:tgtEl>
                                              <p:spTgt spid="76"/>
                                            </p:tgtEl>
                                            <p:attrNameLst>
                                              <p:attrName>ppt_w</p:attrName>
                                            </p:attrNameLst>
                                          </p:cBhvr>
                                          <p:tavLst>
                                            <p:tav tm="0">
                                              <p:val>
                                                <p:fltVal val="0"/>
                                              </p:val>
                                            </p:tav>
                                            <p:tav tm="100000">
                                              <p:val>
                                                <p:strVal val="#ppt_w"/>
                                              </p:val>
                                            </p:tav>
                                          </p:tavLst>
                                        </p:anim>
                                        <p:anim calcmode="lin" valueType="num">
                                          <p:cBhvr>
                                            <p:cTn id="33" dur="250" fill="hold"/>
                                            <p:tgtEl>
                                              <p:spTgt spid="76"/>
                                            </p:tgtEl>
                                            <p:attrNameLst>
                                              <p:attrName>ppt_h</p:attrName>
                                            </p:attrNameLst>
                                          </p:cBhvr>
                                          <p:tavLst>
                                            <p:tav tm="0">
                                              <p:val>
                                                <p:fltVal val="0"/>
                                              </p:val>
                                            </p:tav>
                                            <p:tav tm="100000">
                                              <p:val>
                                                <p:strVal val="#ppt_h"/>
                                              </p:val>
                                            </p:tav>
                                          </p:tavLst>
                                        </p:anim>
                                      </p:childTnLst>
                                    </p:cTn>
                                  </p:par>
                                  <p:par>
                                    <p:cTn id="34" presetID="6" presetClass="emph" presetSubtype="0" fill="hold" nodeType="withEffect">
                                      <p:stCondLst>
                                        <p:cond delay="400"/>
                                      </p:stCondLst>
                                      <p:childTnLst>
                                        <p:animScale>
                                          <p:cBhvr>
                                            <p:cTn id="35" dur="1000" fill="hold"/>
                                            <p:tgtEl>
                                              <p:spTgt spid="76"/>
                                            </p:tgtEl>
                                          </p:cBhvr>
                                          <p:by x="110000" y="110000"/>
                                        </p:animScale>
                                      </p:childTnLst>
                                    </p:cTn>
                                  </p:par>
                                  <p:par>
                                    <p:cTn id="36" presetID="6" presetClass="emph" presetSubtype="0" fill="hold" nodeType="withEffect">
                                      <p:stCondLst>
                                        <p:cond delay="400"/>
                                      </p:stCondLst>
                                      <p:childTnLst>
                                        <p:animScale>
                                          <p:cBhvr>
                                            <p:cTn id="37" dur="250" fill="hold"/>
                                            <p:tgtEl>
                                              <p:spTgt spid="7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21AE10-5B58-4C2C-B4A0-975868DA1AB5}"/>
              </a:ext>
            </a:extLst>
          </p:cNvPr>
          <p:cNvSpPr txBox="1"/>
          <p:nvPr/>
        </p:nvSpPr>
        <p:spPr>
          <a:xfrm>
            <a:off x="967558" y="2235280"/>
            <a:ext cx="2820003" cy="763286"/>
          </a:xfrm>
          <a:prstGeom prst="rect">
            <a:avLst/>
          </a:prstGeom>
          <a:noFill/>
        </p:spPr>
        <p:txBody>
          <a:bodyPr wrap="none" lIns="91440" tIns="73152" rIns="91440" bIns="73152" rtlCol="0">
            <a:spAutoFit/>
          </a:bodyPr>
          <a:lstStyle/>
          <a:p>
            <a:pPr algn="ctr">
              <a:defRPr/>
            </a:pPr>
            <a:r>
              <a:rPr lang="en-US" sz="2000" dirty="0">
                <a:solidFill>
                  <a:srgbClr val="16BF9F"/>
                </a:solidFill>
                <a:latin typeface="Amazon Ember Heavy"/>
              </a:rPr>
              <a:t>Improve operational </a:t>
            </a:r>
          </a:p>
          <a:p>
            <a:pPr algn="ctr">
              <a:defRPr/>
            </a:pPr>
            <a:r>
              <a:rPr lang="en-US" sz="2000" dirty="0">
                <a:solidFill>
                  <a:srgbClr val="16BF9F"/>
                </a:solidFill>
                <a:latin typeface="Amazon Ember Heavy"/>
              </a:rPr>
              <a:t>efficiency</a:t>
            </a:r>
          </a:p>
        </p:txBody>
      </p:sp>
      <p:sp>
        <p:nvSpPr>
          <p:cNvPr id="4" name="TextBox 3">
            <a:extLst>
              <a:ext uri="{FF2B5EF4-FFF2-40B4-BE49-F238E27FC236}">
                <a16:creationId xmlns:a16="http://schemas.microsoft.com/office/drawing/2014/main" id="{A599C561-5C3D-466B-BD9A-7642750C5646}"/>
              </a:ext>
            </a:extLst>
          </p:cNvPr>
          <p:cNvSpPr txBox="1"/>
          <p:nvPr/>
        </p:nvSpPr>
        <p:spPr>
          <a:xfrm>
            <a:off x="4659135" y="2235280"/>
            <a:ext cx="2864887" cy="763286"/>
          </a:xfrm>
          <a:prstGeom prst="rect">
            <a:avLst/>
          </a:prstGeom>
          <a:noFill/>
        </p:spPr>
        <p:txBody>
          <a:bodyPr wrap="none" lIns="91440" tIns="73152" rIns="91440" bIns="73152" rtlCol="0">
            <a:spAutoFit/>
          </a:bodyPr>
          <a:lstStyle/>
          <a:p>
            <a:pPr algn="ctr">
              <a:defRPr/>
            </a:pPr>
            <a:r>
              <a:rPr lang="en-US" sz="2000" dirty="0">
                <a:solidFill>
                  <a:srgbClr val="16BF9F"/>
                </a:solidFill>
                <a:latin typeface="Amazon Ember Heavy"/>
              </a:rPr>
              <a:t>Make more informed </a:t>
            </a:r>
          </a:p>
          <a:p>
            <a:pPr algn="ctr">
              <a:defRPr/>
            </a:pPr>
            <a:r>
              <a:rPr lang="en-US" sz="2000" dirty="0">
                <a:solidFill>
                  <a:srgbClr val="16BF9F"/>
                </a:solidFill>
                <a:latin typeface="Amazon Ember Heavy"/>
              </a:rPr>
              <a:t>decisions</a:t>
            </a:r>
          </a:p>
        </p:txBody>
      </p:sp>
      <p:sp>
        <p:nvSpPr>
          <p:cNvPr id="5" name="TextBox 4">
            <a:extLst>
              <a:ext uri="{FF2B5EF4-FFF2-40B4-BE49-F238E27FC236}">
                <a16:creationId xmlns:a16="http://schemas.microsoft.com/office/drawing/2014/main" id="{3D2F4E5B-21D1-411A-9B36-5FDB851654C5}"/>
              </a:ext>
            </a:extLst>
          </p:cNvPr>
          <p:cNvSpPr txBox="1"/>
          <p:nvPr/>
        </p:nvSpPr>
        <p:spPr>
          <a:xfrm>
            <a:off x="8342754" y="2543057"/>
            <a:ext cx="2919389" cy="455509"/>
          </a:xfrm>
          <a:prstGeom prst="rect">
            <a:avLst/>
          </a:prstGeom>
          <a:noFill/>
        </p:spPr>
        <p:txBody>
          <a:bodyPr wrap="none" lIns="91440" tIns="73152" rIns="91440" bIns="73152" rtlCol="0">
            <a:spAutoFit/>
          </a:bodyPr>
          <a:lstStyle/>
          <a:p>
            <a:pPr algn="ctr">
              <a:defRPr/>
            </a:pPr>
            <a:r>
              <a:rPr lang="en-US" sz="2000" dirty="0">
                <a:solidFill>
                  <a:srgbClr val="16BF9F"/>
                </a:solidFill>
                <a:latin typeface="Amazon Ember Heavy"/>
              </a:rPr>
              <a:t>Accelerate innovation</a:t>
            </a:r>
          </a:p>
        </p:txBody>
      </p:sp>
      <p:grpSp>
        <p:nvGrpSpPr>
          <p:cNvPr id="6" name="Group 5">
            <a:extLst>
              <a:ext uri="{FF2B5EF4-FFF2-40B4-BE49-F238E27FC236}">
                <a16:creationId xmlns:a16="http://schemas.microsoft.com/office/drawing/2014/main" id="{DFC8A470-65F3-431F-9D24-92110DBB2066}"/>
              </a:ext>
            </a:extLst>
          </p:cNvPr>
          <p:cNvGrpSpPr/>
          <p:nvPr/>
        </p:nvGrpSpPr>
        <p:grpSpPr>
          <a:xfrm>
            <a:off x="817885" y="3110467"/>
            <a:ext cx="3127864" cy="1726831"/>
            <a:chOff x="1557778" y="2087826"/>
            <a:chExt cx="1609153" cy="1295123"/>
          </a:xfrm>
        </p:grpSpPr>
        <p:sp>
          <p:nvSpPr>
            <p:cNvPr id="7" name="Rectangle: Rounded Corners 1">
              <a:extLst>
                <a:ext uri="{FF2B5EF4-FFF2-40B4-BE49-F238E27FC236}">
                  <a16:creationId xmlns:a16="http://schemas.microsoft.com/office/drawing/2014/main" id="{7527DEF9-9DE9-4FD5-90D9-81C327AAB538}"/>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800" b="0" i="0" u="none" strike="noStrike" kern="0" cap="none" spc="0" normalizeH="0" baseline="0" noProof="0">
                <a:ln>
                  <a:noFill/>
                </a:ln>
                <a:solidFill>
                  <a:schemeClr val="bg1"/>
                </a:solidFill>
                <a:effectLst/>
                <a:uLnTx/>
                <a:uFillTx/>
                <a:latin typeface="Amazon Ember"/>
                <a:ea typeface="+mn-ea"/>
                <a:cs typeface="+mn-cs"/>
              </a:endParaRPr>
            </a:p>
          </p:txBody>
        </p:sp>
        <p:sp>
          <p:nvSpPr>
            <p:cNvPr id="8" name="TextBox 7">
              <a:extLst>
                <a:ext uri="{FF2B5EF4-FFF2-40B4-BE49-F238E27FC236}">
                  <a16:creationId xmlns:a16="http://schemas.microsoft.com/office/drawing/2014/main" id="{A3D36943-BC69-4795-8631-963403DCF948}"/>
                </a:ext>
              </a:extLst>
            </p:cNvPr>
            <p:cNvSpPr txBox="1"/>
            <p:nvPr/>
          </p:nvSpPr>
          <p:spPr>
            <a:xfrm>
              <a:off x="1557778" y="2205521"/>
              <a:ext cx="1605916" cy="392415"/>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652582" eaLnBrk="1" fontAlgn="auto" latinLnBrk="0" hangingPunct="1">
                <a:lnSpc>
                  <a:spcPct val="100000"/>
                </a:lnSpc>
                <a:spcBef>
                  <a:spcPts val="24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mazon Ember"/>
                <a:ea typeface="Amazon Ember Light" panose="020B0403020204020204" pitchFamily="34" charset="0"/>
                <a:cs typeface="Amazon Ember Light" panose="020B0403020204020204" pitchFamily="34" charset="0"/>
              </a:endParaRPr>
            </a:p>
          </p:txBody>
        </p:sp>
        <p:cxnSp>
          <p:nvCxnSpPr>
            <p:cNvPr id="9" name="Straight Connector 8">
              <a:extLst>
                <a:ext uri="{FF2B5EF4-FFF2-40B4-BE49-F238E27FC236}">
                  <a16:creationId xmlns:a16="http://schemas.microsoft.com/office/drawing/2014/main" id="{89E375E4-97F8-414F-9551-2EF064E0DA08}"/>
                </a:ext>
              </a:extLst>
            </p:cNvPr>
            <p:cNvCxnSpPr>
              <a:cxnSpLocks/>
            </p:cNvCxnSpPr>
            <p:nvPr/>
          </p:nvCxnSpPr>
          <p:spPr>
            <a:xfrm>
              <a:off x="1559972" y="2090296"/>
              <a:ext cx="1606959"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10" name="Group 9">
            <a:extLst>
              <a:ext uri="{FF2B5EF4-FFF2-40B4-BE49-F238E27FC236}">
                <a16:creationId xmlns:a16="http://schemas.microsoft.com/office/drawing/2014/main" id="{4E695B8A-BFA9-4DA9-B24E-A9431EC81A4C}"/>
              </a:ext>
            </a:extLst>
          </p:cNvPr>
          <p:cNvGrpSpPr/>
          <p:nvPr/>
        </p:nvGrpSpPr>
        <p:grpSpPr>
          <a:xfrm>
            <a:off x="4534041" y="3110466"/>
            <a:ext cx="3123596" cy="1726832"/>
            <a:chOff x="3768521" y="2087826"/>
            <a:chExt cx="1606959" cy="1295124"/>
          </a:xfrm>
        </p:grpSpPr>
        <p:sp>
          <p:nvSpPr>
            <p:cNvPr id="11" name="Rectangle: Rounded Corners 1">
              <a:extLst>
                <a:ext uri="{FF2B5EF4-FFF2-40B4-BE49-F238E27FC236}">
                  <a16:creationId xmlns:a16="http://schemas.microsoft.com/office/drawing/2014/main" id="{E47D86C5-BCD7-4488-890E-D68B49E3D1BB}"/>
                </a:ext>
              </a:extLst>
            </p:cNvPr>
            <p:cNvSpPr/>
            <p:nvPr/>
          </p:nvSpPr>
          <p:spPr>
            <a:xfrm>
              <a:off x="3768521" y="2087826"/>
              <a:ext cx="1606959" cy="1295124"/>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800" b="0" i="0" u="none" strike="noStrike" kern="0" cap="none" spc="0" normalizeH="0" baseline="0" noProof="0" dirty="0">
                <a:ln>
                  <a:noFill/>
                </a:ln>
                <a:solidFill>
                  <a:srgbClr val="FFFFFF"/>
                </a:solidFill>
                <a:effectLst/>
                <a:uLnTx/>
                <a:uFillTx/>
                <a:latin typeface="Amazon Ember"/>
                <a:ea typeface="+mn-ea"/>
                <a:cs typeface="+mn-cs"/>
              </a:endParaRPr>
            </a:p>
          </p:txBody>
        </p:sp>
        <p:sp>
          <p:nvSpPr>
            <p:cNvPr id="12" name="TextBox 11">
              <a:extLst>
                <a:ext uri="{FF2B5EF4-FFF2-40B4-BE49-F238E27FC236}">
                  <a16:creationId xmlns:a16="http://schemas.microsoft.com/office/drawing/2014/main" id="{F903F33F-3F57-4515-A55E-C2E1976C8A12}"/>
                </a:ext>
              </a:extLst>
            </p:cNvPr>
            <p:cNvSpPr txBox="1"/>
            <p:nvPr/>
          </p:nvSpPr>
          <p:spPr>
            <a:xfrm>
              <a:off x="3768521" y="2210244"/>
              <a:ext cx="1605915" cy="392415"/>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652582" eaLnBrk="1" fontAlgn="auto" latinLnBrk="0" hangingPunct="1">
                <a:lnSpc>
                  <a:spcPct val="100000"/>
                </a:lnSpc>
                <a:spcBef>
                  <a:spcPts val="24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endParaRPr>
            </a:p>
          </p:txBody>
        </p:sp>
        <p:cxnSp>
          <p:nvCxnSpPr>
            <p:cNvPr id="13" name="Straight Connector 12">
              <a:extLst>
                <a:ext uri="{FF2B5EF4-FFF2-40B4-BE49-F238E27FC236}">
                  <a16:creationId xmlns:a16="http://schemas.microsoft.com/office/drawing/2014/main" id="{0E06A3CF-DBE4-4D8D-967B-9685469FA46C}"/>
                </a:ext>
              </a:extLst>
            </p:cNvPr>
            <p:cNvCxnSpPr>
              <a:cxnSpLocks/>
            </p:cNvCxnSpPr>
            <p:nvPr/>
          </p:nvCxnSpPr>
          <p:spPr>
            <a:xfrm>
              <a:off x="3768521" y="2090296"/>
              <a:ext cx="1606959"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14" name="Group 13">
            <a:extLst>
              <a:ext uri="{FF2B5EF4-FFF2-40B4-BE49-F238E27FC236}">
                <a16:creationId xmlns:a16="http://schemas.microsoft.com/office/drawing/2014/main" id="{E99FC32F-E786-4197-83CA-1B9040177B1B}"/>
              </a:ext>
            </a:extLst>
          </p:cNvPr>
          <p:cNvGrpSpPr/>
          <p:nvPr/>
        </p:nvGrpSpPr>
        <p:grpSpPr>
          <a:xfrm>
            <a:off x="8245928" y="3110467"/>
            <a:ext cx="3123598" cy="1726831"/>
            <a:chOff x="5977069" y="2087826"/>
            <a:chExt cx="1606959" cy="1295123"/>
          </a:xfrm>
        </p:grpSpPr>
        <p:sp>
          <p:nvSpPr>
            <p:cNvPr id="15" name="Rectangle: Rounded Corners 1">
              <a:extLst>
                <a:ext uri="{FF2B5EF4-FFF2-40B4-BE49-F238E27FC236}">
                  <a16:creationId xmlns:a16="http://schemas.microsoft.com/office/drawing/2014/main" id="{5A86E566-175D-49E9-A523-6840A89F171B}"/>
                </a:ext>
              </a:extLst>
            </p:cNvPr>
            <p:cNvSpPr/>
            <p:nvPr/>
          </p:nvSpPr>
          <p:spPr>
            <a:xfrm>
              <a:off x="5977069"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800" b="0" i="0" u="none" strike="noStrike" kern="0" cap="none" spc="0" normalizeH="0" baseline="0" noProof="0">
                <a:ln>
                  <a:noFill/>
                </a:ln>
                <a:solidFill>
                  <a:srgbClr val="FFFFFF"/>
                </a:solidFill>
                <a:effectLst/>
                <a:uLnTx/>
                <a:uFillTx/>
                <a:latin typeface="Amazon Ember"/>
                <a:ea typeface="+mn-ea"/>
                <a:cs typeface="+mn-cs"/>
              </a:endParaRPr>
            </a:p>
          </p:txBody>
        </p:sp>
        <p:cxnSp>
          <p:nvCxnSpPr>
            <p:cNvPr id="16" name="Straight Connector 15">
              <a:extLst>
                <a:ext uri="{FF2B5EF4-FFF2-40B4-BE49-F238E27FC236}">
                  <a16:creationId xmlns:a16="http://schemas.microsoft.com/office/drawing/2014/main" id="{A33E30DD-8AB3-47A7-83F5-70130FD6A777}"/>
                </a:ext>
              </a:extLst>
            </p:cNvPr>
            <p:cNvCxnSpPr>
              <a:cxnSpLocks/>
            </p:cNvCxnSpPr>
            <p:nvPr/>
          </p:nvCxnSpPr>
          <p:spPr>
            <a:xfrm>
              <a:off x="5977069" y="2090296"/>
              <a:ext cx="1606959" cy="0"/>
            </a:xfrm>
            <a:prstGeom prst="line">
              <a:avLst/>
            </a:prstGeom>
            <a:noFill/>
            <a:ln w="19050" cap="flat" cmpd="sng" algn="ctr">
              <a:solidFill>
                <a:srgbClr val="16BF9F"/>
              </a:solidFill>
              <a:prstDash val="solid"/>
              <a:miter lim="800000"/>
              <a:headEnd type="none" w="lg" len="lg"/>
              <a:tailEnd type="none" w="lg" len="lg"/>
            </a:ln>
            <a:effectLst/>
          </p:spPr>
        </p:cxnSp>
        <p:sp>
          <p:nvSpPr>
            <p:cNvPr id="17" name="TextBox 16">
              <a:extLst>
                <a:ext uri="{FF2B5EF4-FFF2-40B4-BE49-F238E27FC236}">
                  <a16:creationId xmlns:a16="http://schemas.microsoft.com/office/drawing/2014/main" id="{5601C905-30B2-4BF3-B8CC-0449401249FA}"/>
                </a:ext>
              </a:extLst>
            </p:cNvPr>
            <p:cNvSpPr txBox="1"/>
            <p:nvPr/>
          </p:nvSpPr>
          <p:spPr>
            <a:xfrm>
              <a:off x="5977070" y="2210243"/>
              <a:ext cx="1605913" cy="392415"/>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652582" eaLnBrk="1" fontAlgn="auto" latinLnBrk="0" hangingPunct="1">
                <a:lnSpc>
                  <a:spcPct val="100000"/>
                </a:lnSpc>
                <a:spcBef>
                  <a:spcPts val="24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endParaRPr>
            </a:p>
          </p:txBody>
        </p:sp>
      </p:grpSp>
      <p:sp>
        <p:nvSpPr>
          <p:cNvPr id="18" name="Rectangle 17">
            <a:extLst>
              <a:ext uri="{FF2B5EF4-FFF2-40B4-BE49-F238E27FC236}">
                <a16:creationId xmlns:a16="http://schemas.microsoft.com/office/drawing/2014/main" id="{5BE95C3E-6339-4CCF-AEA8-5C0B75EED992}"/>
              </a:ext>
            </a:extLst>
          </p:cNvPr>
          <p:cNvSpPr/>
          <p:nvPr/>
        </p:nvSpPr>
        <p:spPr>
          <a:xfrm>
            <a:off x="867302" y="3239704"/>
            <a:ext cx="3033293" cy="1569660"/>
          </a:xfrm>
          <a:prstGeom prst="rect">
            <a:avLst/>
          </a:prstGeom>
        </p:spPr>
        <p:txBody>
          <a:bodyPr wrap="square">
            <a:spAutoFit/>
          </a:bodyPr>
          <a:lstStyle/>
          <a:p>
            <a:pPr algn="ct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Increased delivery of analytics to meet the needs of the organization.</a:t>
            </a:r>
          </a:p>
          <a:p>
            <a:pPr algn="ct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Timely availability of data, improved data governance &amp; quality, processes…</a:t>
            </a:r>
          </a:p>
        </p:txBody>
      </p:sp>
      <p:sp>
        <p:nvSpPr>
          <p:cNvPr id="19" name="Rectangle 18">
            <a:extLst>
              <a:ext uri="{FF2B5EF4-FFF2-40B4-BE49-F238E27FC236}">
                <a16:creationId xmlns:a16="http://schemas.microsoft.com/office/drawing/2014/main" id="{980F51B6-891F-4072-AF16-F0462B6E55EE}"/>
              </a:ext>
            </a:extLst>
          </p:cNvPr>
          <p:cNvSpPr/>
          <p:nvPr/>
        </p:nvSpPr>
        <p:spPr>
          <a:xfrm>
            <a:off x="4527648" y="3262116"/>
            <a:ext cx="3127860" cy="1323439"/>
          </a:xfrm>
          <a:prstGeom prst="rect">
            <a:avLst/>
          </a:prstGeom>
        </p:spPr>
        <p:txBody>
          <a:bodyPr wrap="square">
            <a:spAutoFit/>
          </a:bodyPr>
          <a:lstStyle/>
          <a:p>
            <a:pPr algn="ct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Align with corporate goals, enabling data and analytics capabilities.  Advance data interoperability with our partners and vendors.</a:t>
            </a:r>
          </a:p>
        </p:txBody>
      </p:sp>
      <p:sp>
        <p:nvSpPr>
          <p:cNvPr id="20" name="Rectangle 19">
            <a:extLst>
              <a:ext uri="{FF2B5EF4-FFF2-40B4-BE49-F238E27FC236}">
                <a16:creationId xmlns:a16="http://schemas.microsoft.com/office/drawing/2014/main" id="{12EA4ADC-11C2-4AD6-93C1-92ED84124409}"/>
              </a:ext>
            </a:extLst>
          </p:cNvPr>
          <p:cNvSpPr/>
          <p:nvPr/>
        </p:nvSpPr>
        <p:spPr>
          <a:xfrm>
            <a:off x="8237407" y="3235218"/>
            <a:ext cx="3155383" cy="830997"/>
          </a:xfrm>
          <a:prstGeom prst="rect">
            <a:avLst/>
          </a:prstGeom>
        </p:spPr>
        <p:txBody>
          <a:bodyPr wrap="square">
            <a:spAutoFit/>
          </a:bodyPr>
          <a:lstStyle/>
          <a:p>
            <a:pPr algn="ct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Advance self-service analytics and ability to experiment and explore with AI/ML.</a:t>
            </a:r>
          </a:p>
        </p:txBody>
      </p:sp>
      <p:sp>
        <p:nvSpPr>
          <p:cNvPr id="21" name="Title 1">
            <a:extLst>
              <a:ext uri="{FF2B5EF4-FFF2-40B4-BE49-F238E27FC236}">
                <a16:creationId xmlns:a16="http://schemas.microsoft.com/office/drawing/2014/main" id="{D734240C-C436-4D29-9224-CF59B1540FF7}"/>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solidFill>
                  <a:prstClr val="white"/>
                </a:solidFill>
                <a:latin typeface="Amazon Ember Heavy"/>
              </a:rPr>
              <a:t>Our focus aligned to the three core business outcomes</a:t>
            </a:r>
          </a:p>
        </p:txBody>
      </p:sp>
    </p:spTree>
    <p:extLst>
      <p:ext uri="{BB962C8B-B14F-4D97-AF65-F5344CB8AC3E}">
        <p14:creationId xmlns:p14="http://schemas.microsoft.com/office/powerpoint/2010/main" val="8014748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5" presetClass="path" presetSubtype="0" decel="100000" fill="hold" nodeType="withEffect">
                                      <p:stCondLst>
                                        <p:cond delay="200"/>
                                      </p:stCondLst>
                                      <p:childTnLst>
                                        <p:animMotion origin="layout" path="M -2.5E-6 1.85185E-6 L -2.5E-6 0.06157 " pathEditMode="relative" rAng="0" ptsTypes="AA">
                                          <p:cBhvr>
                                            <p:cTn id="9" dur="500" spd="-100000" fill="hold"/>
                                            <p:tgtEl>
                                              <p:spTgt spid="6"/>
                                            </p:tgtEl>
                                            <p:attrNameLst>
                                              <p:attrName>ppt_x</p:attrName>
                                              <p:attrName>ppt_y</p:attrName>
                                            </p:attrNameLst>
                                          </p:cBhvr>
                                          <p:rCtr x="0" y="3079"/>
                                        </p:animMotion>
                                      </p:childTnLst>
                                    </p:cTn>
                                  </p:par>
                                  <p:par>
                                    <p:cTn id="10" presetID="10" presetClass="entr" presetSubtype="0" fill="hold" nodeType="withEffect">
                                      <p:stCondLst>
                                        <p:cond delay="4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35" presetClass="path" presetSubtype="0" decel="100000" fill="hold" nodeType="withEffect">
                                      <p:stCondLst>
                                        <p:cond delay="400"/>
                                      </p:stCondLst>
                                      <p:childTnLst>
                                        <p:animMotion origin="layout" path="M 0 1.85185E-6 L 0 0.06157 " pathEditMode="relative" rAng="0" ptsTypes="AA">
                                          <p:cBhvr>
                                            <p:cTn id="14" dur="500" spd="-100000" fill="hold"/>
                                            <p:tgtEl>
                                              <p:spTgt spid="10"/>
                                            </p:tgtEl>
                                            <p:attrNameLst>
                                              <p:attrName>ppt_x</p:attrName>
                                              <p:attrName>ppt_y</p:attrName>
                                            </p:attrNameLst>
                                          </p:cBhvr>
                                          <p:rCtr x="0" y="3079"/>
                                        </p:animMotion>
                                      </p:childTnLst>
                                    </p:cTn>
                                  </p:par>
                                  <p:par>
                                    <p:cTn id="15" presetID="10" presetClass="entr" presetSubtype="0" fill="hold" nodeType="withEffect">
                                      <p:stCondLst>
                                        <p:cond delay="6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35" presetClass="path" presetSubtype="0" decel="100000" fill="hold" nodeType="withEffect">
                                      <p:stCondLst>
                                        <p:cond delay="600"/>
                                      </p:stCondLst>
                                      <p:childTnLst>
                                        <p:animMotion origin="layout" path="M 2.91667E-6 1.85185E-6 L 2.91667E-6 0.06157 " pathEditMode="relative" rAng="0" ptsTypes="AA">
                                          <p:cBhvr>
                                            <p:cTn id="19" dur="500" spd="-100000" fill="hold"/>
                                            <p:tgtEl>
                                              <p:spTgt spid="14"/>
                                            </p:tgtEl>
                                            <p:attrNameLst>
                                              <p:attrName>ppt_x</p:attrName>
                                              <p:attrName>ppt_y</p:attrName>
                                            </p:attrNameLst>
                                          </p:cBhvr>
                                          <p:rCtr x="0" y="3079"/>
                                        </p:animMotion>
                                      </p:childTnLst>
                                    </p:cTn>
                                  </p:par>
                                  <p:par>
                                    <p:cTn id="20" presetID="23" presetClass="entr" presetSubtype="16" fill="hold" grpId="0" nodeType="withEffect">
                                      <p:stCondLst>
                                        <p:cond delay="200"/>
                                      </p:stCondLst>
                                      <p:childTnLst>
                                        <p:set>
                                          <p:cBhvr>
                                            <p:cTn id="21" dur="1" fill="hold">
                                              <p:stCondLst>
                                                <p:cond delay="0"/>
                                              </p:stCondLst>
                                            </p:cTn>
                                            <p:tgtEl>
                                              <p:spTgt spid="3"/>
                                            </p:tgtEl>
                                            <p:attrNameLst>
                                              <p:attrName>style.visibility</p:attrName>
                                            </p:attrNameLst>
                                          </p:cBhvr>
                                          <p:to>
                                            <p:strVal val="visible"/>
                                          </p:to>
                                        </p:set>
                                        <p:anim calcmode="lin" valueType="num">
                                          <p:cBhvr>
                                            <p:cTn id="22" dur="250" fill="hold"/>
                                            <p:tgtEl>
                                              <p:spTgt spid="3"/>
                                            </p:tgtEl>
                                            <p:attrNameLst>
                                              <p:attrName>ppt_w</p:attrName>
                                            </p:attrNameLst>
                                          </p:cBhvr>
                                          <p:tavLst>
                                            <p:tav tm="0">
                                              <p:val>
                                                <p:fltVal val="0"/>
                                              </p:val>
                                            </p:tav>
                                            <p:tav tm="100000">
                                              <p:val>
                                                <p:strVal val="#ppt_w"/>
                                              </p:val>
                                            </p:tav>
                                          </p:tavLst>
                                        </p:anim>
                                        <p:anim calcmode="lin" valueType="num">
                                          <p:cBhvr>
                                            <p:cTn id="23" dur="250" fill="hold"/>
                                            <p:tgtEl>
                                              <p:spTgt spid="3"/>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200"/>
                                      </p:stCondLst>
                                      <p:childTnLst>
                                        <p:animScale p14:bounceEnd="99000">
                                          <p:cBhvr>
                                            <p:cTn id="25" dur="1000" fill="hold"/>
                                            <p:tgtEl>
                                              <p:spTgt spid="3"/>
                                            </p:tgtEl>
                                          </p:cBhvr>
                                          <p:by x="110000" y="110000"/>
                                        </p:animScale>
                                      </p:childTnLst>
                                    </p:cTn>
                                  </p:par>
                                  <p:par>
                                    <p:cTn id="26" presetID="6" presetClass="emph" presetSubtype="0" fill="hold" grpId="2" nodeType="withEffect">
                                      <p:stCondLst>
                                        <p:cond delay="200"/>
                                      </p:stCondLst>
                                      <p:childTnLst>
                                        <p:animScale>
                                          <p:cBhvr>
                                            <p:cTn id="27" dur="250" fill="hold"/>
                                            <p:tgtEl>
                                              <p:spTgt spid="3"/>
                                            </p:tgtEl>
                                          </p:cBhvr>
                                          <p:by x="91000" y="91000"/>
                                        </p:animScale>
                                      </p:childTnLst>
                                    </p:cTn>
                                  </p:par>
                                  <p:par>
                                    <p:cTn id="28" presetID="23" presetClass="entr" presetSubtype="16" fill="hold" grpId="0" nodeType="withEffect">
                                      <p:stCondLst>
                                        <p:cond delay="400"/>
                                      </p:stCondLst>
                                      <p:childTnLst>
                                        <p:set>
                                          <p:cBhvr>
                                            <p:cTn id="29" dur="1" fill="hold">
                                              <p:stCondLst>
                                                <p:cond delay="0"/>
                                              </p:stCondLst>
                                            </p:cTn>
                                            <p:tgtEl>
                                              <p:spTgt spid="4"/>
                                            </p:tgtEl>
                                            <p:attrNameLst>
                                              <p:attrName>style.visibility</p:attrName>
                                            </p:attrNameLst>
                                          </p:cBhvr>
                                          <p:to>
                                            <p:strVal val="visible"/>
                                          </p:to>
                                        </p:set>
                                        <p:anim calcmode="lin" valueType="num">
                                          <p:cBhvr>
                                            <p:cTn id="30" dur="250" fill="hold"/>
                                            <p:tgtEl>
                                              <p:spTgt spid="4"/>
                                            </p:tgtEl>
                                            <p:attrNameLst>
                                              <p:attrName>ppt_w</p:attrName>
                                            </p:attrNameLst>
                                          </p:cBhvr>
                                          <p:tavLst>
                                            <p:tav tm="0">
                                              <p:val>
                                                <p:fltVal val="0"/>
                                              </p:val>
                                            </p:tav>
                                            <p:tav tm="100000">
                                              <p:val>
                                                <p:strVal val="#ppt_w"/>
                                              </p:val>
                                            </p:tav>
                                          </p:tavLst>
                                        </p:anim>
                                        <p:anim calcmode="lin" valueType="num">
                                          <p:cBhvr>
                                            <p:cTn id="31" dur="250" fill="hold"/>
                                            <p:tgtEl>
                                              <p:spTgt spid="4"/>
                                            </p:tgtEl>
                                            <p:attrNameLst>
                                              <p:attrName>ppt_h</p:attrName>
                                            </p:attrNameLst>
                                          </p:cBhvr>
                                          <p:tavLst>
                                            <p:tav tm="0">
                                              <p:val>
                                                <p:fltVal val="0"/>
                                              </p:val>
                                            </p:tav>
                                            <p:tav tm="100000">
                                              <p:val>
                                                <p:strVal val="#ppt_h"/>
                                              </p:val>
                                            </p:tav>
                                          </p:tavLst>
                                        </p:anim>
                                      </p:childTnLst>
                                    </p:cTn>
                                  </p:par>
                                  <p:par>
                                    <p:cTn id="32" presetID="6" presetClass="emph" presetSubtype="0" fill="hold" grpId="1" nodeType="withEffect" p14:presetBounceEnd="99000">
                                      <p:stCondLst>
                                        <p:cond delay="400"/>
                                      </p:stCondLst>
                                      <p:childTnLst>
                                        <p:animScale p14:bounceEnd="99000">
                                          <p:cBhvr>
                                            <p:cTn id="33" dur="1000" fill="hold"/>
                                            <p:tgtEl>
                                              <p:spTgt spid="4"/>
                                            </p:tgtEl>
                                          </p:cBhvr>
                                          <p:by x="110000" y="110000"/>
                                        </p:animScale>
                                      </p:childTnLst>
                                    </p:cTn>
                                  </p:par>
                                  <p:par>
                                    <p:cTn id="34" presetID="6" presetClass="emph" presetSubtype="0" fill="hold" grpId="2" nodeType="withEffect">
                                      <p:stCondLst>
                                        <p:cond delay="400"/>
                                      </p:stCondLst>
                                      <p:childTnLst>
                                        <p:animScale>
                                          <p:cBhvr>
                                            <p:cTn id="35" dur="250" fill="hold"/>
                                            <p:tgtEl>
                                              <p:spTgt spid="4"/>
                                            </p:tgtEl>
                                          </p:cBhvr>
                                          <p:by x="91000" y="91000"/>
                                        </p:animScale>
                                      </p:childTnLst>
                                    </p:cTn>
                                  </p:par>
                                  <p:par>
                                    <p:cTn id="36" presetID="23" presetClass="entr" presetSubtype="16" fill="hold" grpId="0" nodeType="withEffect">
                                      <p:stCondLst>
                                        <p:cond delay="6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fltVal val="0"/>
                                              </p:val>
                                            </p:tav>
                                            <p:tav tm="100000">
                                              <p:val>
                                                <p:strVal val="#ppt_w"/>
                                              </p:val>
                                            </p:tav>
                                          </p:tavLst>
                                        </p:anim>
                                        <p:anim calcmode="lin" valueType="num">
                                          <p:cBhvr>
                                            <p:cTn id="39" dur="250" fill="hold"/>
                                            <p:tgtEl>
                                              <p:spTgt spid="5"/>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14:presetBounceEnd="99000">
                                      <p:stCondLst>
                                        <p:cond delay="600"/>
                                      </p:stCondLst>
                                      <p:childTnLst>
                                        <p:animScale p14:bounceEnd="99000">
                                          <p:cBhvr>
                                            <p:cTn id="41" dur="1000" fill="hold"/>
                                            <p:tgtEl>
                                              <p:spTgt spid="5"/>
                                            </p:tgtEl>
                                          </p:cBhvr>
                                          <p:by x="110000" y="110000"/>
                                        </p:animScale>
                                      </p:childTnLst>
                                    </p:cTn>
                                  </p:par>
                                  <p:par>
                                    <p:cTn id="42" presetID="6" presetClass="emph" presetSubtype="0" fill="hold" grpId="2" nodeType="withEffect">
                                      <p:stCondLst>
                                        <p:cond delay="600"/>
                                      </p:stCondLst>
                                      <p:childTnLst>
                                        <p:animScale>
                                          <p:cBhvr>
                                            <p:cTn id="43" dur="250" fill="hold"/>
                                            <p:tgtEl>
                                              <p:spTgt spid="5"/>
                                            </p:tgtEl>
                                          </p:cBhvr>
                                          <p:by x="91000" y="91000"/>
                                        </p:animScale>
                                      </p:childTnLst>
                                    </p:cTn>
                                  </p:par>
                                  <p:par>
                                    <p:cTn id="44" presetID="10" presetClass="entr" presetSubtype="0" fill="hold" grpId="0" nodeType="withEffect">
                                      <p:stCondLst>
                                        <p:cond delay="20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35" presetClass="path" presetSubtype="0" decel="100000" fill="hold" grpId="1" nodeType="withEffect">
                                      <p:stCondLst>
                                        <p:cond delay="200"/>
                                      </p:stCondLst>
                                      <p:childTnLst>
                                        <p:animMotion origin="layout" path="M -2.70833E-6 1.11022E-16 L -2.70833E-6 0.06157 " pathEditMode="relative" rAng="0" ptsTypes="AA">
                                          <p:cBhvr>
                                            <p:cTn id="48" dur="500" spd="-100000" fill="hold"/>
                                            <p:tgtEl>
                                              <p:spTgt spid="18"/>
                                            </p:tgtEl>
                                            <p:attrNameLst>
                                              <p:attrName>ppt_x</p:attrName>
                                              <p:attrName>ppt_y</p:attrName>
                                            </p:attrNameLst>
                                          </p:cBhvr>
                                          <p:rCtr x="0" y="3079"/>
                                        </p:animMotion>
                                      </p:childTnLst>
                                    </p:cTn>
                                  </p:par>
                                  <p:par>
                                    <p:cTn id="49" presetID="10" presetClass="entr" presetSubtype="0" fill="hold" grpId="0" nodeType="withEffect">
                                      <p:stCondLst>
                                        <p:cond delay="4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35" presetClass="path" presetSubtype="0" decel="100000" fill="hold" grpId="1" nodeType="withEffect">
                                      <p:stCondLst>
                                        <p:cond delay="400"/>
                                      </p:stCondLst>
                                      <p:childTnLst>
                                        <p:animMotion origin="layout" path="M 6.25E-7 -2.22222E-6 L 6.25E-7 0.06158 " pathEditMode="relative" rAng="0" ptsTypes="AA">
                                          <p:cBhvr>
                                            <p:cTn id="53" dur="500" spd="-100000" fill="hold"/>
                                            <p:tgtEl>
                                              <p:spTgt spid="19"/>
                                            </p:tgtEl>
                                            <p:attrNameLst>
                                              <p:attrName>ppt_x</p:attrName>
                                              <p:attrName>ppt_y</p:attrName>
                                            </p:attrNameLst>
                                          </p:cBhvr>
                                          <p:rCtr x="0" y="3079"/>
                                        </p:animMotion>
                                      </p:childTnLst>
                                    </p:cTn>
                                  </p:par>
                                  <p:par>
                                    <p:cTn id="54" presetID="10" presetClass="entr" presetSubtype="0" fill="hold" grpId="0" nodeType="withEffect">
                                      <p:stCondLst>
                                        <p:cond delay="6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35" presetClass="path" presetSubtype="0" decel="100000" fill="hold" grpId="1" nodeType="withEffect">
                                      <p:stCondLst>
                                        <p:cond delay="600"/>
                                      </p:stCondLst>
                                      <p:childTnLst>
                                        <p:animMotion origin="layout" path="M 1.875E-6 2.96296E-6 L 1.875E-6 0.06157 " pathEditMode="relative" rAng="0" ptsTypes="AA">
                                          <p:cBhvr>
                                            <p:cTn id="58" dur="500" spd="-100000" fill="hold"/>
                                            <p:tgtEl>
                                              <p:spTgt spid="20"/>
                                            </p:tgtEl>
                                            <p:attrNameLst>
                                              <p:attrName>ppt_x</p:attrName>
                                              <p:attrName>ppt_y</p:attrName>
                                            </p:attrNameLst>
                                          </p:cBhvr>
                                          <p:rCtr x="0"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18" grpId="0"/>
          <p:bldP spid="18" grpId="1"/>
          <p:bldP spid="19" grpId="0"/>
          <p:bldP spid="19" grpId="1"/>
          <p:bldP spid="20" grpId="0"/>
          <p:bldP spid="2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5" presetClass="path" presetSubtype="0" decel="100000" fill="hold" nodeType="withEffect">
                                      <p:stCondLst>
                                        <p:cond delay="200"/>
                                      </p:stCondLst>
                                      <p:childTnLst>
                                        <p:animMotion origin="layout" path="M -2.5E-6 1.85185E-6 L -2.5E-6 0.06157 " pathEditMode="relative" rAng="0" ptsTypes="AA">
                                          <p:cBhvr>
                                            <p:cTn id="9" dur="500" spd="-100000" fill="hold"/>
                                            <p:tgtEl>
                                              <p:spTgt spid="6"/>
                                            </p:tgtEl>
                                            <p:attrNameLst>
                                              <p:attrName>ppt_x</p:attrName>
                                              <p:attrName>ppt_y</p:attrName>
                                            </p:attrNameLst>
                                          </p:cBhvr>
                                          <p:rCtr x="0" y="3079"/>
                                        </p:animMotion>
                                      </p:childTnLst>
                                    </p:cTn>
                                  </p:par>
                                  <p:par>
                                    <p:cTn id="10" presetID="10" presetClass="entr" presetSubtype="0" fill="hold" nodeType="withEffect">
                                      <p:stCondLst>
                                        <p:cond delay="4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35" presetClass="path" presetSubtype="0" decel="100000" fill="hold" nodeType="withEffect">
                                      <p:stCondLst>
                                        <p:cond delay="400"/>
                                      </p:stCondLst>
                                      <p:childTnLst>
                                        <p:animMotion origin="layout" path="M 0 1.85185E-6 L 0 0.06157 " pathEditMode="relative" rAng="0" ptsTypes="AA">
                                          <p:cBhvr>
                                            <p:cTn id="14" dur="500" spd="-100000" fill="hold"/>
                                            <p:tgtEl>
                                              <p:spTgt spid="10"/>
                                            </p:tgtEl>
                                            <p:attrNameLst>
                                              <p:attrName>ppt_x</p:attrName>
                                              <p:attrName>ppt_y</p:attrName>
                                            </p:attrNameLst>
                                          </p:cBhvr>
                                          <p:rCtr x="0" y="3079"/>
                                        </p:animMotion>
                                      </p:childTnLst>
                                    </p:cTn>
                                  </p:par>
                                  <p:par>
                                    <p:cTn id="15" presetID="10" presetClass="entr" presetSubtype="0" fill="hold" nodeType="withEffect">
                                      <p:stCondLst>
                                        <p:cond delay="6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35" presetClass="path" presetSubtype="0" decel="100000" fill="hold" nodeType="withEffect">
                                      <p:stCondLst>
                                        <p:cond delay="600"/>
                                      </p:stCondLst>
                                      <p:childTnLst>
                                        <p:animMotion origin="layout" path="M 2.91667E-6 1.85185E-6 L 2.91667E-6 0.06157 " pathEditMode="relative" rAng="0" ptsTypes="AA">
                                          <p:cBhvr>
                                            <p:cTn id="19" dur="500" spd="-100000" fill="hold"/>
                                            <p:tgtEl>
                                              <p:spTgt spid="14"/>
                                            </p:tgtEl>
                                            <p:attrNameLst>
                                              <p:attrName>ppt_x</p:attrName>
                                              <p:attrName>ppt_y</p:attrName>
                                            </p:attrNameLst>
                                          </p:cBhvr>
                                          <p:rCtr x="0" y="3079"/>
                                        </p:animMotion>
                                      </p:childTnLst>
                                    </p:cTn>
                                  </p:par>
                                  <p:par>
                                    <p:cTn id="20" presetID="23" presetClass="entr" presetSubtype="16" fill="hold" grpId="0" nodeType="withEffect">
                                      <p:stCondLst>
                                        <p:cond delay="200"/>
                                      </p:stCondLst>
                                      <p:childTnLst>
                                        <p:set>
                                          <p:cBhvr>
                                            <p:cTn id="21" dur="1" fill="hold">
                                              <p:stCondLst>
                                                <p:cond delay="0"/>
                                              </p:stCondLst>
                                            </p:cTn>
                                            <p:tgtEl>
                                              <p:spTgt spid="3"/>
                                            </p:tgtEl>
                                            <p:attrNameLst>
                                              <p:attrName>style.visibility</p:attrName>
                                            </p:attrNameLst>
                                          </p:cBhvr>
                                          <p:to>
                                            <p:strVal val="visible"/>
                                          </p:to>
                                        </p:set>
                                        <p:anim calcmode="lin" valueType="num">
                                          <p:cBhvr>
                                            <p:cTn id="22" dur="250" fill="hold"/>
                                            <p:tgtEl>
                                              <p:spTgt spid="3"/>
                                            </p:tgtEl>
                                            <p:attrNameLst>
                                              <p:attrName>ppt_w</p:attrName>
                                            </p:attrNameLst>
                                          </p:cBhvr>
                                          <p:tavLst>
                                            <p:tav tm="0">
                                              <p:val>
                                                <p:fltVal val="0"/>
                                              </p:val>
                                            </p:tav>
                                            <p:tav tm="100000">
                                              <p:val>
                                                <p:strVal val="#ppt_w"/>
                                              </p:val>
                                            </p:tav>
                                          </p:tavLst>
                                        </p:anim>
                                        <p:anim calcmode="lin" valueType="num">
                                          <p:cBhvr>
                                            <p:cTn id="23" dur="250" fill="hold"/>
                                            <p:tgtEl>
                                              <p:spTgt spid="3"/>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200"/>
                                      </p:stCondLst>
                                      <p:childTnLst>
                                        <p:animScale>
                                          <p:cBhvr>
                                            <p:cTn id="25" dur="1000" fill="hold"/>
                                            <p:tgtEl>
                                              <p:spTgt spid="3"/>
                                            </p:tgtEl>
                                          </p:cBhvr>
                                          <p:by x="110000" y="110000"/>
                                        </p:animScale>
                                      </p:childTnLst>
                                    </p:cTn>
                                  </p:par>
                                  <p:par>
                                    <p:cTn id="26" presetID="6" presetClass="emph" presetSubtype="0" fill="hold" grpId="2" nodeType="withEffect">
                                      <p:stCondLst>
                                        <p:cond delay="200"/>
                                      </p:stCondLst>
                                      <p:childTnLst>
                                        <p:animScale>
                                          <p:cBhvr>
                                            <p:cTn id="27" dur="250" fill="hold"/>
                                            <p:tgtEl>
                                              <p:spTgt spid="3"/>
                                            </p:tgtEl>
                                          </p:cBhvr>
                                          <p:by x="91000" y="91000"/>
                                        </p:animScale>
                                      </p:childTnLst>
                                    </p:cTn>
                                  </p:par>
                                  <p:par>
                                    <p:cTn id="28" presetID="23" presetClass="entr" presetSubtype="16" fill="hold" grpId="0" nodeType="withEffect">
                                      <p:stCondLst>
                                        <p:cond delay="400"/>
                                      </p:stCondLst>
                                      <p:childTnLst>
                                        <p:set>
                                          <p:cBhvr>
                                            <p:cTn id="29" dur="1" fill="hold">
                                              <p:stCondLst>
                                                <p:cond delay="0"/>
                                              </p:stCondLst>
                                            </p:cTn>
                                            <p:tgtEl>
                                              <p:spTgt spid="4"/>
                                            </p:tgtEl>
                                            <p:attrNameLst>
                                              <p:attrName>style.visibility</p:attrName>
                                            </p:attrNameLst>
                                          </p:cBhvr>
                                          <p:to>
                                            <p:strVal val="visible"/>
                                          </p:to>
                                        </p:set>
                                        <p:anim calcmode="lin" valueType="num">
                                          <p:cBhvr>
                                            <p:cTn id="30" dur="250" fill="hold"/>
                                            <p:tgtEl>
                                              <p:spTgt spid="4"/>
                                            </p:tgtEl>
                                            <p:attrNameLst>
                                              <p:attrName>ppt_w</p:attrName>
                                            </p:attrNameLst>
                                          </p:cBhvr>
                                          <p:tavLst>
                                            <p:tav tm="0">
                                              <p:val>
                                                <p:fltVal val="0"/>
                                              </p:val>
                                            </p:tav>
                                            <p:tav tm="100000">
                                              <p:val>
                                                <p:strVal val="#ppt_w"/>
                                              </p:val>
                                            </p:tav>
                                          </p:tavLst>
                                        </p:anim>
                                        <p:anim calcmode="lin" valueType="num">
                                          <p:cBhvr>
                                            <p:cTn id="31" dur="250" fill="hold"/>
                                            <p:tgtEl>
                                              <p:spTgt spid="4"/>
                                            </p:tgtEl>
                                            <p:attrNameLst>
                                              <p:attrName>ppt_h</p:attrName>
                                            </p:attrNameLst>
                                          </p:cBhvr>
                                          <p:tavLst>
                                            <p:tav tm="0">
                                              <p:val>
                                                <p:fltVal val="0"/>
                                              </p:val>
                                            </p:tav>
                                            <p:tav tm="100000">
                                              <p:val>
                                                <p:strVal val="#ppt_h"/>
                                              </p:val>
                                            </p:tav>
                                          </p:tavLst>
                                        </p:anim>
                                      </p:childTnLst>
                                    </p:cTn>
                                  </p:par>
                                  <p:par>
                                    <p:cTn id="32" presetID="6" presetClass="emph" presetSubtype="0" fill="hold" grpId="1" nodeType="withEffect">
                                      <p:stCondLst>
                                        <p:cond delay="400"/>
                                      </p:stCondLst>
                                      <p:childTnLst>
                                        <p:animScale>
                                          <p:cBhvr>
                                            <p:cTn id="33" dur="1000" fill="hold"/>
                                            <p:tgtEl>
                                              <p:spTgt spid="4"/>
                                            </p:tgtEl>
                                          </p:cBhvr>
                                          <p:by x="110000" y="110000"/>
                                        </p:animScale>
                                      </p:childTnLst>
                                    </p:cTn>
                                  </p:par>
                                  <p:par>
                                    <p:cTn id="34" presetID="6" presetClass="emph" presetSubtype="0" fill="hold" grpId="2" nodeType="withEffect">
                                      <p:stCondLst>
                                        <p:cond delay="400"/>
                                      </p:stCondLst>
                                      <p:childTnLst>
                                        <p:animScale>
                                          <p:cBhvr>
                                            <p:cTn id="35" dur="250" fill="hold"/>
                                            <p:tgtEl>
                                              <p:spTgt spid="4"/>
                                            </p:tgtEl>
                                          </p:cBhvr>
                                          <p:by x="91000" y="91000"/>
                                        </p:animScale>
                                      </p:childTnLst>
                                    </p:cTn>
                                  </p:par>
                                  <p:par>
                                    <p:cTn id="36" presetID="23" presetClass="entr" presetSubtype="16" fill="hold" grpId="0" nodeType="withEffect">
                                      <p:stCondLst>
                                        <p:cond delay="6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fltVal val="0"/>
                                              </p:val>
                                            </p:tav>
                                            <p:tav tm="100000">
                                              <p:val>
                                                <p:strVal val="#ppt_w"/>
                                              </p:val>
                                            </p:tav>
                                          </p:tavLst>
                                        </p:anim>
                                        <p:anim calcmode="lin" valueType="num">
                                          <p:cBhvr>
                                            <p:cTn id="39" dur="250" fill="hold"/>
                                            <p:tgtEl>
                                              <p:spTgt spid="5"/>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stCondLst>
                                        <p:cond delay="600"/>
                                      </p:stCondLst>
                                      <p:childTnLst>
                                        <p:animScale>
                                          <p:cBhvr>
                                            <p:cTn id="41" dur="1000" fill="hold"/>
                                            <p:tgtEl>
                                              <p:spTgt spid="5"/>
                                            </p:tgtEl>
                                          </p:cBhvr>
                                          <p:by x="110000" y="110000"/>
                                        </p:animScale>
                                      </p:childTnLst>
                                    </p:cTn>
                                  </p:par>
                                  <p:par>
                                    <p:cTn id="42" presetID="6" presetClass="emph" presetSubtype="0" fill="hold" grpId="2" nodeType="withEffect">
                                      <p:stCondLst>
                                        <p:cond delay="600"/>
                                      </p:stCondLst>
                                      <p:childTnLst>
                                        <p:animScale>
                                          <p:cBhvr>
                                            <p:cTn id="43" dur="250" fill="hold"/>
                                            <p:tgtEl>
                                              <p:spTgt spid="5"/>
                                            </p:tgtEl>
                                          </p:cBhvr>
                                          <p:by x="91000" y="91000"/>
                                        </p:animScale>
                                      </p:childTnLst>
                                    </p:cTn>
                                  </p:par>
                                  <p:par>
                                    <p:cTn id="44" presetID="10" presetClass="entr" presetSubtype="0" fill="hold" grpId="0" nodeType="withEffect">
                                      <p:stCondLst>
                                        <p:cond delay="20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35" presetClass="path" presetSubtype="0" decel="100000" fill="hold" grpId="1" nodeType="withEffect">
                                      <p:stCondLst>
                                        <p:cond delay="200"/>
                                      </p:stCondLst>
                                      <p:childTnLst>
                                        <p:animMotion origin="layout" path="M -2.70833E-6 1.11022E-16 L -2.70833E-6 0.06157 " pathEditMode="relative" rAng="0" ptsTypes="AA">
                                          <p:cBhvr>
                                            <p:cTn id="48" dur="500" spd="-100000" fill="hold"/>
                                            <p:tgtEl>
                                              <p:spTgt spid="18"/>
                                            </p:tgtEl>
                                            <p:attrNameLst>
                                              <p:attrName>ppt_x</p:attrName>
                                              <p:attrName>ppt_y</p:attrName>
                                            </p:attrNameLst>
                                          </p:cBhvr>
                                          <p:rCtr x="0" y="3079"/>
                                        </p:animMotion>
                                      </p:childTnLst>
                                    </p:cTn>
                                  </p:par>
                                  <p:par>
                                    <p:cTn id="49" presetID="10" presetClass="entr" presetSubtype="0" fill="hold" grpId="0" nodeType="withEffect">
                                      <p:stCondLst>
                                        <p:cond delay="4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35" presetClass="path" presetSubtype="0" decel="100000" fill="hold" grpId="1" nodeType="withEffect">
                                      <p:stCondLst>
                                        <p:cond delay="400"/>
                                      </p:stCondLst>
                                      <p:childTnLst>
                                        <p:animMotion origin="layout" path="M 6.25E-7 -2.22222E-6 L 6.25E-7 0.06158 " pathEditMode="relative" rAng="0" ptsTypes="AA">
                                          <p:cBhvr>
                                            <p:cTn id="53" dur="500" spd="-100000" fill="hold"/>
                                            <p:tgtEl>
                                              <p:spTgt spid="19"/>
                                            </p:tgtEl>
                                            <p:attrNameLst>
                                              <p:attrName>ppt_x</p:attrName>
                                              <p:attrName>ppt_y</p:attrName>
                                            </p:attrNameLst>
                                          </p:cBhvr>
                                          <p:rCtr x="0" y="3079"/>
                                        </p:animMotion>
                                      </p:childTnLst>
                                    </p:cTn>
                                  </p:par>
                                  <p:par>
                                    <p:cTn id="54" presetID="10" presetClass="entr" presetSubtype="0" fill="hold" grpId="0" nodeType="withEffect">
                                      <p:stCondLst>
                                        <p:cond delay="6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35" presetClass="path" presetSubtype="0" decel="100000" fill="hold" grpId="1" nodeType="withEffect">
                                      <p:stCondLst>
                                        <p:cond delay="600"/>
                                      </p:stCondLst>
                                      <p:childTnLst>
                                        <p:animMotion origin="layout" path="M 1.875E-6 2.96296E-6 L 1.875E-6 0.06157 " pathEditMode="relative" rAng="0" ptsTypes="AA">
                                          <p:cBhvr>
                                            <p:cTn id="58" dur="500" spd="-100000" fill="hold"/>
                                            <p:tgtEl>
                                              <p:spTgt spid="20"/>
                                            </p:tgtEl>
                                            <p:attrNameLst>
                                              <p:attrName>ppt_x</p:attrName>
                                              <p:attrName>ppt_y</p:attrName>
                                            </p:attrNameLst>
                                          </p:cBhvr>
                                          <p:rCtr x="0"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18" grpId="0"/>
          <p:bldP spid="18" grpId="1"/>
          <p:bldP spid="19" grpId="0"/>
          <p:bldP spid="19" grpId="1"/>
          <p:bldP spid="20" grpId="0"/>
          <p:bldP spid="20"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4F6974D-1EC6-2C47-8690-81838D5C8FFD}"/>
              </a:ext>
            </a:extLst>
          </p:cNvPr>
          <p:cNvSpPr txBox="1"/>
          <p:nvPr/>
        </p:nvSpPr>
        <p:spPr>
          <a:xfrm>
            <a:off x="967558" y="2235280"/>
            <a:ext cx="2820003" cy="763286"/>
          </a:xfrm>
          <a:prstGeom prst="rect">
            <a:avLst/>
          </a:prstGeom>
          <a:noFill/>
        </p:spPr>
        <p:txBody>
          <a:bodyPr wrap="none" lIns="91440" tIns="73152" rIns="91440" bIns="73152" rtlCol="0">
            <a:spAutoFit/>
          </a:bodyPr>
          <a:lstStyle/>
          <a:p>
            <a:pPr algn="ctr">
              <a:defRPr/>
            </a:pPr>
            <a:r>
              <a:rPr lang="en-US" sz="2000" dirty="0">
                <a:solidFill>
                  <a:srgbClr val="16BF9F"/>
                </a:solidFill>
                <a:latin typeface="Amazon Ember Heavy"/>
              </a:rPr>
              <a:t>Improve operational </a:t>
            </a:r>
          </a:p>
          <a:p>
            <a:pPr algn="ctr">
              <a:defRPr/>
            </a:pPr>
            <a:r>
              <a:rPr lang="en-US" sz="2000" dirty="0">
                <a:solidFill>
                  <a:srgbClr val="16BF9F"/>
                </a:solidFill>
                <a:latin typeface="Amazon Ember Heavy"/>
              </a:rPr>
              <a:t>efficiency</a:t>
            </a:r>
          </a:p>
        </p:txBody>
      </p:sp>
      <p:sp>
        <p:nvSpPr>
          <p:cNvPr id="25" name="TextBox 24">
            <a:extLst>
              <a:ext uri="{FF2B5EF4-FFF2-40B4-BE49-F238E27FC236}">
                <a16:creationId xmlns:a16="http://schemas.microsoft.com/office/drawing/2014/main" id="{B04F4981-0F69-FF43-903D-74CD618F414A}"/>
              </a:ext>
            </a:extLst>
          </p:cNvPr>
          <p:cNvSpPr txBox="1"/>
          <p:nvPr/>
        </p:nvSpPr>
        <p:spPr>
          <a:xfrm>
            <a:off x="4659135" y="2235280"/>
            <a:ext cx="2864887" cy="763286"/>
          </a:xfrm>
          <a:prstGeom prst="rect">
            <a:avLst/>
          </a:prstGeom>
          <a:noFill/>
        </p:spPr>
        <p:txBody>
          <a:bodyPr wrap="none" lIns="91440" tIns="73152" rIns="91440" bIns="73152" rtlCol="0">
            <a:spAutoFit/>
          </a:bodyPr>
          <a:lstStyle/>
          <a:p>
            <a:pPr algn="ctr">
              <a:defRPr/>
            </a:pPr>
            <a:r>
              <a:rPr lang="en-US" sz="2000" dirty="0">
                <a:solidFill>
                  <a:srgbClr val="16BF9F"/>
                </a:solidFill>
                <a:latin typeface="Amazon Ember Heavy"/>
              </a:rPr>
              <a:t>Make more informed </a:t>
            </a:r>
          </a:p>
          <a:p>
            <a:pPr algn="ctr">
              <a:defRPr/>
            </a:pPr>
            <a:r>
              <a:rPr lang="en-US" sz="2000" dirty="0">
                <a:solidFill>
                  <a:srgbClr val="16BF9F"/>
                </a:solidFill>
                <a:latin typeface="Amazon Ember Heavy"/>
              </a:rPr>
              <a:t>decisions</a:t>
            </a:r>
          </a:p>
        </p:txBody>
      </p:sp>
      <p:sp>
        <p:nvSpPr>
          <p:cNvPr id="26" name="TextBox 25">
            <a:extLst>
              <a:ext uri="{FF2B5EF4-FFF2-40B4-BE49-F238E27FC236}">
                <a16:creationId xmlns:a16="http://schemas.microsoft.com/office/drawing/2014/main" id="{C5D08C55-35E3-9049-9D55-EA371186855B}"/>
              </a:ext>
            </a:extLst>
          </p:cNvPr>
          <p:cNvSpPr txBox="1"/>
          <p:nvPr/>
        </p:nvSpPr>
        <p:spPr>
          <a:xfrm>
            <a:off x="8342754" y="2543057"/>
            <a:ext cx="2919389" cy="455509"/>
          </a:xfrm>
          <a:prstGeom prst="rect">
            <a:avLst/>
          </a:prstGeom>
          <a:noFill/>
        </p:spPr>
        <p:txBody>
          <a:bodyPr wrap="none" lIns="91440" tIns="73152" rIns="91440" bIns="73152" rtlCol="0">
            <a:spAutoFit/>
          </a:bodyPr>
          <a:lstStyle/>
          <a:p>
            <a:pPr algn="ctr">
              <a:defRPr/>
            </a:pPr>
            <a:r>
              <a:rPr lang="en-US" sz="2000" dirty="0">
                <a:solidFill>
                  <a:srgbClr val="16BF9F"/>
                </a:solidFill>
                <a:latin typeface="Amazon Ember Heavy"/>
              </a:rPr>
              <a:t>Accelerate innovation</a:t>
            </a:r>
          </a:p>
        </p:txBody>
      </p:sp>
      <p:grpSp>
        <p:nvGrpSpPr>
          <p:cNvPr id="27" name="Group 26">
            <a:extLst>
              <a:ext uri="{FF2B5EF4-FFF2-40B4-BE49-F238E27FC236}">
                <a16:creationId xmlns:a16="http://schemas.microsoft.com/office/drawing/2014/main" id="{BCB5624C-1880-7046-ACD9-2DA71E88D414}"/>
              </a:ext>
            </a:extLst>
          </p:cNvPr>
          <p:cNvGrpSpPr/>
          <p:nvPr/>
        </p:nvGrpSpPr>
        <p:grpSpPr>
          <a:xfrm>
            <a:off x="817885" y="3110467"/>
            <a:ext cx="3127864" cy="1726831"/>
            <a:chOff x="1557778" y="2087826"/>
            <a:chExt cx="1609153" cy="1295123"/>
          </a:xfrm>
        </p:grpSpPr>
        <p:sp>
          <p:nvSpPr>
            <p:cNvPr id="28" name="Rectangle: Rounded Corners 1">
              <a:extLst>
                <a:ext uri="{FF2B5EF4-FFF2-40B4-BE49-F238E27FC236}">
                  <a16:creationId xmlns:a16="http://schemas.microsoft.com/office/drawing/2014/main" id="{82BAFD50-7952-BC43-AFC8-B1C08AC81A26}"/>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800" b="0" i="0" u="none" strike="noStrike" kern="0" cap="none" spc="0" normalizeH="0" baseline="0" noProof="0">
                <a:ln>
                  <a:noFill/>
                </a:ln>
                <a:solidFill>
                  <a:schemeClr val="bg1"/>
                </a:solidFill>
                <a:effectLst/>
                <a:uLnTx/>
                <a:uFillTx/>
                <a:latin typeface="Amazon Ember"/>
                <a:ea typeface="+mn-ea"/>
                <a:cs typeface="+mn-cs"/>
              </a:endParaRPr>
            </a:p>
          </p:txBody>
        </p:sp>
        <p:sp>
          <p:nvSpPr>
            <p:cNvPr id="29" name="TextBox 28">
              <a:extLst>
                <a:ext uri="{FF2B5EF4-FFF2-40B4-BE49-F238E27FC236}">
                  <a16:creationId xmlns:a16="http://schemas.microsoft.com/office/drawing/2014/main" id="{F1D0438D-F934-904E-818F-94B7780587D1}"/>
                </a:ext>
              </a:extLst>
            </p:cNvPr>
            <p:cNvSpPr txBox="1"/>
            <p:nvPr/>
          </p:nvSpPr>
          <p:spPr>
            <a:xfrm>
              <a:off x="1557778" y="2205521"/>
              <a:ext cx="1605916" cy="392415"/>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652582" eaLnBrk="1" fontAlgn="auto" latinLnBrk="0" hangingPunct="1">
                <a:lnSpc>
                  <a:spcPct val="100000"/>
                </a:lnSpc>
                <a:spcBef>
                  <a:spcPts val="24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mazon Ember"/>
                <a:ea typeface="Amazon Ember Light" panose="020B0403020204020204" pitchFamily="34" charset="0"/>
                <a:cs typeface="Amazon Ember Light" panose="020B0403020204020204" pitchFamily="34" charset="0"/>
              </a:endParaRPr>
            </a:p>
          </p:txBody>
        </p:sp>
        <p:cxnSp>
          <p:nvCxnSpPr>
            <p:cNvPr id="30" name="Straight Connector 29">
              <a:extLst>
                <a:ext uri="{FF2B5EF4-FFF2-40B4-BE49-F238E27FC236}">
                  <a16:creationId xmlns:a16="http://schemas.microsoft.com/office/drawing/2014/main" id="{8940185B-4938-1847-8304-D408A4974455}"/>
                </a:ext>
              </a:extLst>
            </p:cNvPr>
            <p:cNvCxnSpPr>
              <a:cxnSpLocks/>
            </p:cNvCxnSpPr>
            <p:nvPr/>
          </p:nvCxnSpPr>
          <p:spPr>
            <a:xfrm>
              <a:off x="1559972" y="2090296"/>
              <a:ext cx="1606959"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31" name="Group 30">
            <a:extLst>
              <a:ext uri="{FF2B5EF4-FFF2-40B4-BE49-F238E27FC236}">
                <a16:creationId xmlns:a16="http://schemas.microsoft.com/office/drawing/2014/main" id="{6566EA78-7CFE-6F45-BC68-8A0CD1297AB5}"/>
              </a:ext>
            </a:extLst>
          </p:cNvPr>
          <p:cNvGrpSpPr/>
          <p:nvPr/>
        </p:nvGrpSpPr>
        <p:grpSpPr>
          <a:xfrm>
            <a:off x="4534041" y="3110466"/>
            <a:ext cx="3123596" cy="1726832"/>
            <a:chOff x="3768521" y="2087826"/>
            <a:chExt cx="1606959" cy="1295124"/>
          </a:xfrm>
        </p:grpSpPr>
        <p:sp>
          <p:nvSpPr>
            <p:cNvPr id="32" name="Rectangle: Rounded Corners 1">
              <a:extLst>
                <a:ext uri="{FF2B5EF4-FFF2-40B4-BE49-F238E27FC236}">
                  <a16:creationId xmlns:a16="http://schemas.microsoft.com/office/drawing/2014/main" id="{58112CB8-D07F-FE4F-B829-A7F8E1613D78}"/>
                </a:ext>
              </a:extLst>
            </p:cNvPr>
            <p:cNvSpPr/>
            <p:nvPr/>
          </p:nvSpPr>
          <p:spPr>
            <a:xfrm>
              <a:off x="3768521" y="2087826"/>
              <a:ext cx="1606959" cy="1295124"/>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800" b="0" i="0" u="none" strike="noStrike" kern="0" cap="none" spc="0" normalizeH="0" baseline="0" noProof="0">
                <a:ln>
                  <a:noFill/>
                </a:ln>
                <a:solidFill>
                  <a:srgbClr val="FFFFFF"/>
                </a:solidFill>
                <a:effectLst/>
                <a:uLnTx/>
                <a:uFillTx/>
                <a:latin typeface="Amazon Ember"/>
                <a:ea typeface="+mn-ea"/>
                <a:cs typeface="+mn-cs"/>
              </a:endParaRPr>
            </a:p>
          </p:txBody>
        </p:sp>
        <p:sp>
          <p:nvSpPr>
            <p:cNvPr id="33" name="TextBox 32">
              <a:extLst>
                <a:ext uri="{FF2B5EF4-FFF2-40B4-BE49-F238E27FC236}">
                  <a16:creationId xmlns:a16="http://schemas.microsoft.com/office/drawing/2014/main" id="{8DA14E47-D65E-E247-A01C-5E1394189266}"/>
                </a:ext>
              </a:extLst>
            </p:cNvPr>
            <p:cNvSpPr txBox="1"/>
            <p:nvPr/>
          </p:nvSpPr>
          <p:spPr>
            <a:xfrm>
              <a:off x="3768521" y="2210244"/>
              <a:ext cx="1605915" cy="392415"/>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652582" eaLnBrk="1" fontAlgn="auto" latinLnBrk="0" hangingPunct="1">
                <a:lnSpc>
                  <a:spcPct val="100000"/>
                </a:lnSpc>
                <a:spcBef>
                  <a:spcPts val="24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endParaRPr>
            </a:p>
          </p:txBody>
        </p:sp>
        <p:cxnSp>
          <p:nvCxnSpPr>
            <p:cNvPr id="34" name="Straight Connector 33">
              <a:extLst>
                <a:ext uri="{FF2B5EF4-FFF2-40B4-BE49-F238E27FC236}">
                  <a16:creationId xmlns:a16="http://schemas.microsoft.com/office/drawing/2014/main" id="{6AE3642B-E077-474D-ACCF-7A15E5A60F5F}"/>
                </a:ext>
              </a:extLst>
            </p:cNvPr>
            <p:cNvCxnSpPr>
              <a:cxnSpLocks/>
            </p:cNvCxnSpPr>
            <p:nvPr/>
          </p:nvCxnSpPr>
          <p:spPr>
            <a:xfrm>
              <a:off x="3768521" y="2090296"/>
              <a:ext cx="1606959"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35" name="Group 34">
            <a:extLst>
              <a:ext uri="{FF2B5EF4-FFF2-40B4-BE49-F238E27FC236}">
                <a16:creationId xmlns:a16="http://schemas.microsoft.com/office/drawing/2014/main" id="{2E701369-94EB-EE4A-B90F-CA188149F83E}"/>
              </a:ext>
            </a:extLst>
          </p:cNvPr>
          <p:cNvGrpSpPr/>
          <p:nvPr/>
        </p:nvGrpSpPr>
        <p:grpSpPr>
          <a:xfrm>
            <a:off x="8245928" y="3110467"/>
            <a:ext cx="3123598" cy="1726831"/>
            <a:chOff x="5977069" y="2087826"/>
            <a:chExt cx="1606959" cy="1295123"/>
          </a:xfrm>
        </p:grpSpPr>
        <p:sp>
          <p:nvSpPr>
            <p:cNvPr id="36" name="Rectangle: Rounded Corners 1">
              <a:extLst>
                <a:ext uri="{FF2B5EF4-FFF2-40B4-BE49-F238E27FC236}">
                  <a16:creationId xmlns:a16="http://schemas.microsoft.com/office/drawing/2014/main" id="{9F1F4D01-7003-BF47-8433-E68F54FDEBF9}"/>
                </a:ext>
              </a:extLst>
            </p:cNvPr>
            <p:cNvSpPr/>
            <p:nvPr/>
          </p:nvSpPr>
          <p:spPr>
            <a:xfrm>
              <a:off x="5977069"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800" b="0" i="0" u="none" strike="noStrike" kern="0" cap="none" spc="0" normalizeH="0" baseline="0" noProof="0">
                <a:ln>
                  <a:noFill/>
                </a:ln>
                <a:solidFill>
                  <a:srgbClr val="FFFFFF"/>
                </a:solidFill>
                <a:effectLst/>
                <a:uLnTx/>
                <a:uFillTx/>
                <a:latin typeface="Amazon Ember"/>
                <a:ea typeface="+mn-ea"/>
                <a:cs typeface="+mn-cs"/>
              </a:endParaRPr>
            </a:p>
          </p:txBody>
        </p:sp>
        <p:cxnSp>
          <p:nvCxnSpPr>
            <p:cNvPr id="37" name="Straight Connector 36">
              <a:extLst>
                <a:ext uri="{FF2B5EF4-FFF2-40B4-BE49-F238E27FC236}">
                  <a16:creationId xmlns:a16="http://schemas.microsoft.com/office/drawing/2014/main" id="{F55AA1B1-1652-3545-A0CF-9F7AF49986BA}"/>
                </a:ext>
              </a:extLst>
            </p:cNvPr>
            <p:cNvCxnSpPr>
              <a:cxnSpLocks/>
            </p:cNvCxnSpPr>
            <p:nvPr/>
          </p:nvCxnSpPr>
          <p:spPr>
            <a:xfrm>
              <a:off x="5977069" y="2090296"/>
              <a:ext cx="1606959" cy="0"/>
            </a:xfrm>
            <a:prstGeom prst="line">
              <a:avLst/>
            </a:prstGeom>
            <a:noFill/>
            <a:ln w="19050" cap="flat" cmpd="sng" algn="ctr">
              <a:solidFill>
                <a:srgbClr val="16BF9F"/>
              </a:solidFill>
              <a:prstDash val="solid"/>
              <a:miter lim="800000"/>
              <a:headEnd type="none" w="lg" len="lg"/>
              <a:tailEnd type="none" w="lg" len="lg"/>
            </a:ln>
            <a:effectLst/>
          </p:spPr>
        </p:cxnSp>
        <p:sp>
          <p:nvSpPr>
            <p:cNvPr id="38" name="TextBox 37">
              <a:extLst>
                <a:ext uri="{FF2B5EF4-FFF2-40B4-BE49-F238E27FC236}">
                  <a16:creationId xmlns:a16="http://schemas.microsoft.com/office/drawing/2014/main" id="{3C7805F8-DABB-234B-81F7-27F56A2991EA}"/>
                </a:ext>
              </a:extLst>
            </p:cNvPr>
            <p:cNvSpPr txBox="1"/>
            <p:nvPr/>
          </p:nvSpPr>
          <p:spPr>
            <a:xfrm>
              <a:off x="5977070" y="2210243"/>
              <a:ext cx="1605913" cy="392415"/>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652582" eaLnBrk="1" fontAlgn="auto" latinLnBrk="0" hangingPunct="1">
                <a:lnSpc>
                  <a:spcPct val="100000"/>
                </a:lnSpc>
                <a:spcBef>
                  <a:spcPts val="24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endParaRPr>
            </a:p>
          </p:txBody>
        </p:sp>
      </p:grpSp>
      <p:sp>
        <p:nvSpPr>
          <p:cNvPr id="39" name="Rectangle 38">
            <a:extLst>
              <a:ext uri="{FF2B5EF4-FFF2-40B4-BE49-F238E27FC236}">
                <a16:creationId xmlns:a16="http://schemas.microsoft.com/office/drawing/2014/main" id="{89BCF95E-ACA4-7440-85FA-ABA9FE547193}"/>
              </a:ext>
            </a:extLst>
          </p:cNvPr>
          <p:cNvSpPr/>
          <p:nvPr/>
        </p:nvSpPr>
        <p:spPr>
          <a:xfrm>
            <a:off x="867302" y="3239704"/>
            <a:ext cx="3033293" cy="1323439"/>
          </a:xfrm>
          <a:prstGeom prst="rect">
            <a:avLst/>
          </a:prstGeom>
        </p:spPr>
        <p:txBody>
          <a:bodyPr wrap="square">
            <a:spAutoFit/>
          </a:bodyPr>
          <a:lstStyle/>
          <a:p>
            <a:pPr algn="ct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Increase agility, run your business more efficiently, and provide a better experience for customers by moving data to the cloud.</a:t>
            </a:r>
          </a:p>
        </p:txBody>
      </p:sp>
      <p:sp>
        <p:nvSpPr>
          <p:cNvPr id="40" name="Rectangle 39">
            <a:extLst>
              <a:ext uri="{FF2B5EF4-FFF2-40B4-BE49-F238E27FC236}">
                <a16:creationId xmlns:a16="http://schemas.microsoft.com/office/drawing/2014/main" id="{EB4861D7-D719-F64F-AD98-B10509288CB0}"/>
              </a:ext>
            </a:extLst>
          </p:cNvPr>
          <p:cNvSpPr/>
          <p:nvPr/>
        </p:nvSpPr>
        <p:spPr>
          <a:xfrm>
            <a:off x="4527648" y="3262116"/>
            <a:ext cx="3127860" cy="1323439"/>
          </a:xfrm>
          <a:prstGeom prst="rect">
            <a:avLst/>
          </a:prstGeom>
        </p:spPr>
        <p:txBody>
          <a:bodyPr wrap="square">
            <a:spAutoFit/>
          </a:bodyPr>
          <a:lstStyle/>
          <a:p>
            <a:pPr algn="ct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Inform business decision making with more meaningful insights by bringing together the full picture of data across your organization. </a:t>
            </a:r>
          </a:p>
        </p:txBody>
      </p:sp>
      <p:sp>
        <p:nvSpPr>
          <p:cNvPr id="41" name="Rectangle 40">
            <a:extLst>
              <a:ext uri="{FF2B5EF4-FFF2-40B4-BE49-F238E27FC236}">
                <a16:creationId xmlns:a16="http://schemas.microsoft.com/office/drawing/2014/main" id="{FF276E74-D529-5F42-8BCB-4D0442CB09BE}"/>
              </a:ext>
            </a:extLst>
          </p:cNvPr>
          <p:cNvSpPr/>
          <p:nvPr/>
        </p:nvSpPr>
        <p:spPr>
          <a:xfrm>
            <a:off x="8237407" y="3235218"/>
            <a:ext cx="3155383" cy="1323439"/>
          </a:xfrm>
          <a:prstGeom prst="rect">
            <a:avLst/>
          </a:prstGeom>
        </p:spPr>
        <p:txBody>
          <a:bodyPr wrap="square">
            <a:spAutoFit/>
          </a:bodyPr>
          <a:lstStyle/>
          <a:p>
            <a:pPr algn="ct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Unlocks opportunities that were either too difficult or impossible to do before by automating processes with AI and </a:t>
            </a:r>
            <a:b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machine learning.</a:t>
            </a:r>
          </a:p>
        </p:txBody>
      </p:sp>
      <p:sp>
        <p:nvSpPr>
          <p:cNvPr id="42" name="Title 1">
            <a:extLst>
              <a:ext uri="{FF2B5EF4-FFF2-40B4-BE49-F238E27FC236}">
                <a16:creationId xmlns:a16="http://schemas.microsoft.com/office/drawing/2014/main" id="{E8C5E745-8267-5B4F-AD46-4204CEC2CDCB}"/>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solidFill>
                  <a:prstClr val="white"/>
                </a:solidFill>
                <a:latin typeface="Amazon Ember Heavy"/>
              </a:rPr>
              <a:t>Three core business outcomes</a:t>
            </a:r>
          </a:p>
        </p:txBody>
      </p:sp>
    </p:spTree>
    <p:extLst>
      <p:ext uri="{BB962C8B-B14F-4D97-AF65-F5344CB8AC3E}">
        <p14:creationId xmlns:p14="http://schemas.microsoft.com/office/powerpoint/2010/main" val="13172954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35" presetClass="path" presetSubtype="0" decel="100000" fill="hold" nodeType="withEffect">
                                      <p:stCondLst>
                                        <p:cond delay="200"/>
                                      </p:stCondLst>
                                      <p:childTnLst>
                                        <p:animMotion origin="layout" path="M -2.5E-6 1.85185E-6 L -2.5E-6 0.06157 " pathEditMode="relative" rAng="0" ptsTypes="AA">
                                          <p:cBhvr>
                                            <p:cTn id="9" dur="500" spd="-100000" fill="hold"/>
                                            <p:tgtEl>
                                              <p:spTgt spid="27"/>
                                            </p:tgtEl>
                                            <p:attrNameLst>
                                              <p:attrName>ppt_x</p:attrName>
                                              <p:attrName>ppt_y</p:attrName>
                                            </p:attrNameLst>
                                          </p:cBhvr>
                                          <p:rCtr x="0" y="3079"/>
                                        </p:animMotion>
                                      </p:childTnLst>
                                    </p:cTn>
                                  </p:par>
                                  <p:par>
                                    <p:cTn id="10" presetID="10" presetClass="entr" presetSubtype="0" fill="hold" nodeType="withEffect">
                                      <p:stCondLst>
                                        <p:cond delay="4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35" presetClass="path" presetSubtype="0" decel="100000" fill="hold" nodeType="withEffect">
                                      <p:stCondLst>
                                        <p:cond delay="400"/>
                                      </p:stCondLst>
                                      <p:childTnLst>
                                        <p:animMotion origin="layout" path="M 0 1.85185E-6 L 0 0.06157 " pathEditMode="relative" rAng="0" ptsTypes="AA">
                                          <p:cBhvr>
                                            <p:cTn id="14" dur="500" spd="-100000" fill="hold"/>
                                            <p:tgtEl>
                                              <p:spTgt spid="31"/>
                                            </p:tgtEl>
                                            <p:attrNameLst>
                                              <p:attrName>ppt_x</p:attrName>
                                              <p:attrName>ppt_y</p:attrName>
                                            </p:attrNameLst>
                                          </p:cBhvr>
                                          <p:rCtr x="0" y="3079"/>
                                        </p:animMotion>
                                      </p:childTnLst>
                                    </p:cTn>
                                  </p:par>
                                  <p:par>
                                    <p:cTn id="15" presetID="10" presetClass="entr" presetSubtype="0" fill="hold" nodeType="withEffect">
                                      <p:stCondLst>
                                        <p:cond delay="6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35" presetClass="path" presetSubtype="0" decel="100000" fill="hold" nodeType="withEffect">
                                      <p:stCondLst>
                                        <p:cond delay="600"/>
                                      </p:stCondLst>
                                      <p:childTnLst>
                                        <p:animMotion origin="layout" path="M 2.91667E-6 1.85185E-6 L 2.91667E-6 0.06157 " pathEditMode="relative" rAng="0" ptsTypes="AA">
                                          <p:cBhvr>
                                            <p:cTn id="19" dur="500" spd="-100000" fill="hold"/>
                                            <p:tgtEl>
                                              <p:spTgt spid="35"/>
                                            </p:tgtEl>
                                            <p:attrNameLst>
                                              <p:attrName>ppt_x</p:attrName>
                                              <p:attrName>ppt_y</p:attrName>
                                            </p:attrNameLst>
                                          </p:cBhvr>
                                          <p:rCtr x="0" y="3079"/>
                                        </p:animMotion>
                                      </p:childTnLst>
                                    </p:cTn>
                                  </p:par>
                                  <p:par>
                                    <p:cTn id="20" presetID="23" presetClass="entr" presetSubtype="16" fill="hold" grpId="0" nodeType="withEffect">
                                      <p:stCondLst>
                                        <p:cond delay="20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fltVal val="0"/>
                                              </p:val>
                                            </p:tav>
                                            <p:tav tm="100000">
                                              <p:val>
                                                <p:strVal val="#ppt_w"/>
                                              </p:val>
                                            </p:tav>
                                          </p:tavLst>
                                        </p:anim>
                                        <p:anim calcmode="lin" valueType="num">
                                          <p:cBhvr>
                                            <p:cTn id="23" dur="250" fill="hold"/>
                                            <p:tgtEl>
                                              <p:spTgt spid="24"/>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200"/>
                                      </p:stCondLst>
                                      <p:childTnLst>
                                        <p:animScale p14:bounceEnd="99000">
                                          <p:cBhvr>
                                            <p:cTn id="25" dur="1000" fill="hold"/>
                                            <p:tgtEl>
                                              <p:spTgt spid="24"/>
                                            </p:tgtEl>
                                          </p:cBhvr>
                                          <p:by x="110000" y="110000"/>
                                        </p:animScale>
                                      </p:childTnLst>
                                    </p:cTn>
                                  </p:par>
                                  <p:par>
                                    <p:cTn id="26" presetID="6" presetClass="emph" presetSubtype="0" fill="hold" grpId="2" nodeType="withEffect">
                                      <p:stCondLst>
                                        <p:cond delay="200"/>
                                      </p:stCondLst>
                                      <p:childTnLst>
                                        <p:animScale>
                                          <p:cBhvr>
                                            <p:cTn id="27" dur="250" fill="hold"/>
                                            <p:tgtEl>
                                              <p:spTgt spid="24"/>
                                            </p:tgtEl>
                                          </p:cBhvr>
                                          <p:by x="91000" y="91000"/>
                                        </p:animScale>
                                      </p:childTnLst>
                                    </p:cTn>
                                  </p:par>
                                  <p:par>
                                    <p:cTn id="28" presetID="23" presetClass="entr" presetSubtype="16" fill="hold" grpId="0" nodeType="withEffect">
                                      <p:stCondLst>
                                        <p:cond delay="400"/>
                                      </p:stCondLst>
                                      <p:childTnLst>
                                        <p:set>
                                          <p:cBhvr>
                                            <p:cTn id="29" dur="1" fill="hold">
                                              <p:stCondLst>
                                                <p:cond delay="0"/>
                                              </p:stCondLst>
                                            </p:cTn>
                                            <p:tgtEl>
                                              <p:spTgt spid="25"/>
                                            </p:tgtEl>
                                            <p:attrNameLst>
                                              <p:attrName>style.visibility</p:attrName>
                                            </p:attrNameLst>
                                          </p:cBhvr>
                                          <p:to>
                                            <p:strVal val="visible"/>
                                          </p:to>
                                        </p:set>
                                        <p:anim calcmode="lin" valueType="num">
                                          <p:cBhvr>
                                            <p:cTn id="30" dur="250" fill="hold"/>
                                            <p:tgtEl>
                                              <p:spTgt spid="25"/>
                                            </p:tgtEl>
                                            <p:attrNameLst>
                                              <p:attrName>ppt_w</p:attrName>
                                            </p:attrNameLst>
                                          </p:cBhvr>
                                          <p:tavLst>
                                            <p:tav tm="0">
                                              <p:val>
                                                <p:fltVal val="0"/>
                                              </p:val>
                                            </p:tav>
                                            <p:tav tm="100000">
                                              <p:val>
                                                <p:strVal val="#ppt_w"/>
                                              </p:val>
                                            </p:tav>
                                          </p:tavLst>
                                        </p:anim>
                                        <p:anim calcmode="lin" valueType="num">
                                          <p:cBhvr>
                                            <p:cTn id="31" dur="250" fill="hold"/>
                                            <p:tgtEl>
                                              <p:spTgt spid="25"/>
                                            </p:tgtEl>
                                            <p:attrNameLst>
                                              <p:attrName>ppt_h</p:attrName>
                                            </p:attrNameLst>
                                          </p:cBhvr>
                                          <p:tavLst>
                                            <p:tav tm="0">
                                              <p:val>
                                                <p:fltVal val="0"/>
                                              </p:val>
                                            </p:tav>
                                            <p:tav tm="100000">
                                              <p:val>
                                                <p:strVal val="#ppt_h"/>
                                              </p:val>
                                            </p:tav>
                                          </p:tavLst>
                                        </p:anim>
                                      </p:childTnLst>
                                    </p:cTn>
                                  </p:par>
                                  <p:par>
                                    <p:cTn id="32" presetID="6" presetClass="emph" presetSubtype="0" fill="hold" grpId="1" nodeType="withEffect" p14:presetBounceEnd="99000">
                                      <p:stCondLst>
                                        <p:cond delay="400"/>
                                      </p:stCondLst>
                                      <p:childTnLst>
                                        <p:animScale p14:bounceEnd="99000">
                                          <p:cBhvr>
                                            <p:cTn id="33" dur="1000" fill="hold"/>
                                            <p:tgtEl>
                                              <p:spTgt spid="25"/>
                                            </p:tgtEl>
                                          </p:cBhvr>
                                          <p:by x="110000" y="110000"/>
                                        </p:animScale>
                                      </p:childTnLst>
                                    </p:cTn>
                                  </p:par>
                                  <p:par>
                                    <p:cTn id="34" presetID="6" presetClass="emph" presetSubtype="0" fill="hold" grpId="2" nodeType="withEffect">
                                      <p:stCondLst>
                                        <p:cond delay="400"/>
                                      </p:stCondLst>
                                      <p:childTnLst>
                                        <p:animScale>
                                          <p:cBhvr>
                                            <p:cTn id="35" dur="250" fill="hold"/>
                                            <p:tgtEl>
                                              <p:spTgt spid="25"/>
                                            </p:tgtEl>
                                          </p:cBhvr>
                                          <p:by x="91000" y="91000"/>
                                        </p:animScale>
                                      </p:childTnLst>
                                    </p:cTn>
                                  </p:par>
                                  <p:par>
                                    <p:cTn id="36" presetID="23" presetClass="entr" presetSubtype="16" fill="hold" grpId="0" nodeType="withEffect">
                                      <p:stCondLst>
                                        <p:cond delay="600"/>
                                      </p:stCondLst>
                                      <p:childTnLst>
                                        <p:set>
                                          <p:cBhvr>
                                            <p:cTn id="37" dur="1" fill="hold">
                                              <p:stCondLst>
                                                <p:cond delay="0"/>
                                              </p:stCondLst>
                                            </p:cTn>
                                            <p:tgtEl>
                                              <p:spTgt spid="26"/>
                                            </p:tgtEl>
                                            <p:attrNameLst>
                                              <p:attrName>style.visibility</p:attrName>
                                            </p:attrNameLst>
                                          </p:cBhvr>
                                          <p:to>
                                            <p:strVal val="visible"/>
                                          </p:to>
                                        </p:set>
                                        <p:anim calcmode="lin" valueType="num">
                                          <p:cBhvr>
                                            <p:cTn id="38" dur="250" fill="hold"/>
                                            <p:tgtEl>
                                              <p:spTgt spid="26"/>
                                            </p:tgtEl>
                                            <p:attrNameLst>
                                              <p:attrName>ppt_w</p:attrName>
                                            </p:attrNameLst>
                                          </p:cBhvr>
                                          <p:tavLst>
                                            <p:tav tm="0">
                                              <p:val>
                                                <p:fltVal val="0"/>
                                              </p:val>
                                            </p:tav>
                                            <p:tav tm="100000">
                                              <p:val>
                                                <p:strVal val="#ppt_w"/>
                                              </p:val>
                                            </p:tav>
                                          </p:tavLst>
                                        </p:anim>
                                        <p:anim calcmode="lin" valueType="num">
                                          <p:cBhvr>
                                            <p:cTn id="39" dur="250" fill="hold"/>
                                            <p:tgtEl>
                                              <p:spTgt spid="26"/>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14:presetBounceEnd="99000">
                                      <p:stCondLst>
                                        <p:cond delay="600"/>
                                      </p:stCondLst>
                                      <p:childTnLst>
                                        <p:animScale p14:bounceEnd="99000">
                                          <p:cBhvr>
                                            <p:cTn id="41" dur="1000" fill="hold"/>
                                            <p:tgtEl>
                                              <p:spTgt spid="26"/>
                                            </p:tgtEl>
                                          </p:cBhvr>
                                          <p:by x="110000" y="110000"/>
                                        </p:animScale>
                                      </p:childTnLst>
                                    </p:cTn>
                                  </p:par>
                                  <p:par>
                                    <p:cTn id="42" presetID="6" presetClass="emph" presetSubtype="0" fill="hold" grpId="2" nodeType="withEffect">
                                      <p:stCondLst>
                                        <p:cond delay="600"/>
                                      </p:stCondLst>
                                      <p:childTnLst>
                                        <p:animScale>
                                          <p:cBhvr>
                                            <p:cTn id="43" dur="250" fill="hold"/>
                                            <p:tgtEl>
                                              <p:spTgt spid="26"/>
                                            </p:tgtEl>
                                          </p:cBhvr>
                                          <p:by x="91000" y="91000"/>
                                        </p:animScale>
                                      </p:childTnLst>
                                    </p:cTn>
                                  </p:par>
                                  <p:par>
                                    <p:cTn id="44" presetID="10" presetClass="entr" presetSubtype="0" fill="hold" grpId="0" nodeType="withEffect">
                                      <p:stCondLst>
                                        <p:cond delay="20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35" presetClass="path" presetSubtype="0" decel="100000" fill="hold" grpId="1" nodeType="withEffect">
                                      <p:stCondLst>
                                        <p:cond delay="200"/>
                                      </p:stCondLst>
                                      <p:childTnLst>
                                        <p:animMotion origin="layout" path="M -2.70833E-6 1.11022E-16 L -2.70833E-6 0.06157 " pathEditMode="relative" rAng="0" ptsTypes="AA">
                                          <p:cBhvr>
                                            <p:cTn id="48" dur="500" spd="-100000" fill="hold"/>
                                            <p:tgtEl>
                                              <p:spTgt spid="39"/>
                                            </p:tgtEl>
                                            <p:attrNameLst>
                                              <p:attrName>ppt_x</p:attrName>
                                              <p:attrName>ppt_y</p:attrName>
                                            </p:attrNameLst>
                                          </p:cBhvr>
                                          <p:rCtr x="0" y="3079"/>
                                        </p:animMotion>
                                      </p:childTnLst>
                                    </p:cTn>
                                  </p:par>
                                  <p:par>
                                    <p:cTn id="49" presetID="10" presetClass="entr" presetSubtype="0" fill="hold" grpId="0" nodeType="withEffect">
                                      <p:stCondLst>
                                        <p:cond delay="40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35" presetClass="path" presetSubtype="0" decel="100000" fill="hold" grpId="1" nodeType="withEffect">
                                      <p:stCondLst>
                                        <p:cond delay="400"/>
                                      </p:stCondLst>
                                      <p:childTnLst>
                                        <p:animMotion origin="layout" path="M 6.25E-7 -2.22222E-6 L 6.25E-7 0.06158 " pathEditMode="relative" rAng="0" ptsTypes="AA">
                                          <p:cBhvr>
                                            <p:cTn id="53" dur="500" spd="-100000" fill="hold"/>
                                            <p:tgtEl>
                                              <p:spTgt spid="40"/>
                                            </p:tgtEl>
                                            <p:attrNameLst>
                                              <p:attrName>ppt_x</p:attrName>
                                              <p:attrName>ppt_y</p:attrName>
                                            </p:attrNameLst>
                                          </p:cBhvr>
                                          <p:rCtr x="0" y="3079"/>
                                        </p:animMotion>
                                      </p:childTnLst>
                                    </p:cTn>
                                  </p:par>
                                  <p:par>
                                    <p:cTn id="54" presetID="10" presetClass="entr" presetSubtype="0" fill="hold" grpId="0" nodeType="withEffect">
                                      <p:stCondLst>
                                        <p:cond delay="60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35" presetClass="path" presetSubtype="0" decel="100000" fill="hold" grpId="1" nodeType="withEffect">
                                      <p:stCondLst>
                                        <p:cond delay="600"/>
                                      </p:stCondLst>
                                      <p:childTnLst>
                                        <p:animMotion origin="layout" path="M 1.875E-6 2.96296E-6 L 1.875E-6 0.06157 " pathEditMode="relative" rAng="0" ptsTypes="AA">
                                          <p:cBhvr>
                                            <p:cTn id="58" dur="500" spd="-100000" fill="hold"/>
                                            <p:tgtEl>
                                              <p:spTgt spid="41"/>
                                            </p:tgtEl>
                                            <p:attrNameLst>
                                              <p:attrName>ppt_x</p:attrName>
                                              <p:attrName>ppt_y</p:attrName>
                                            </p:attrNameLst>
                                          </p:cBhvr>
                                          <p:rCtr x="0"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4" grpId="2"/>
          <p:bldP spid="25" grpId="0"/>
          <p:bldP spid="25" grpId="1"/>
          <p:bldP spid="25" grpId="2"/>
          <p:bldP spid="26" grpId="0"/>
          <p:bldP spid="26" grpId="1"/>
          <p:bldP spid="26" grpId="2"/>
          <p:bldP spid="39" grpId="0"/>
          <p:bldP spid="39" grpId="1"/>
          <p:bldP spid="40" grpId="0"/>
          <p:bldP spid="40" grpId="1"/>
          <p:bldP spid="41" grpId="0"/>
          <p:bldP spid="4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35" presetClass="path" presetSubtype="0" decel="100000" fill="hold" nodeType="withEffect">
                                      <p:stCondLst>
                                        <p:cond delay="200"/>
                                      </p:stCondLst>
                                      <p:childTnLst>
                                        <p:animMotion origin="layout" path="M -2.5E-6 1.85185E-6 L -2.5E-6 0.06157 " pathEditMode="relative" rAng="0" ptsTypes="AA">
                                          <p:cBhvr>
                                            <p:cTn id="9" dur="500" spd="-100000" fill="hold"/>
                                            <p:tgtEl>
                                              <p:spTgt spid="27"/>
                                            </p:tgtEl>
                                            <p:attrNameLst>
                                              <p:attrName>ppt_x</p:attrName>
                                              <p:attrName>ppt_y</p:attrName>
                                            </p:attrNameLst>
                                          </p:cBhvr>
                                          <p:rCtr x="0" y="3079"/>
                                        </p:animMotion>
                                      </p:childTnLst>
                                    </p:cTn>
                                  </p:par>
                                  <p:par>
                                    <p:cTn id="10" presetID="10" presetClass="entr" presetSubtype="0" fill="hold" nodeType="withEffect">
                                      <p:stCondLst>
                                        <p:cond delay="4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35" presetClass="path" presetSubtype="0" decel="100000" fill="hold" nodeType="withEffect">
                                      <p:stCondLst>
                                        <p:cond delay="400"/>
                                      </p:stCondLst>
                                      <p:childTnLst>
                                        <p:animMotion origin="layout" path="M 0 1.85185E-6 L 0 0.06157 " pathEditMode="relative" rAng="0" ptsTypes="AA">
                                          <p:cBhvr>
                                            <p:cTn id="14" dur="500" spd="-100000" fill="hold"/>
                                            <p:tgtEl>
                                              <p:spTgt spid="31"/>
                                            </p:tgtEl>
                                            <p:attrNameLst>
                                              <p:attrName>ppt_x</p:attrName>
                                              <p:attrName>ppt_y</p:attrName>
                                            </p:attrNameLst>
                                          </p:cBhvr>
                                          <p:rCtr x="0" y="3079"/>
                                        </p:animMotion>
                                      </p:childTnLst>
                                    </p:cTn>
                                  </p:par>
                                  <p:par>
                                    <p:cTn id="15" presetID="10" presetClass="entr" presetSubtype="0" fill="hold" nodeType="withEffect">
                                      <p:stCondLst>
                                        <p:cond delay="6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35" presetClass="path" presetSubtype="0" decel="100000" fill="hold" nodeType="withEffect">
                                      <p:stCondLst>
                                        <p:cond delay="600"/>
                                      </p:stCondLst>
                                      <p:childTnLst>
                                        <p:animMotion origin="layout" path="M 2.91667E-6 1.85185E-6 L 2.91667E-6 0.06157 " pathEditMode="relative" rAng="0" ptsTypes="AA">
                                          <p:cBhvr>
                                            <p:cTn id="19" dur="500" spd="-100000" fill="hold"/>
                                            <p:tgtEl>
                                              <p:spTgt spid="35"/>
                                            </p:tgtEl>
                                            <p:attrNameLst>
                                              <p:attrName>ppt_x</p:attrName>
                                              <p:attrName>ppt_y</p:attrName>
                                            </p:attrNameLst>
                                          </p:cBhvr>
                                          <p:rCtr x="0" y="3079"/>
                                        </p:animMotion>
                                      </p:childTnLst>
                                    </p:cTn>
                                  </p:par>
                                  <p:par>
                                    <p:cTn id="20" presetID="23" presetClass="entr" presetSubtype="16" fill="hold" grpId="0" nodeType="withEffect">
                                      <p:stCondLst>
                                        <p:cond delay="20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fltVal val="0"/>
                                              </p:val>
                                            </p:tav>
                                            <p:tav tm="100000">
                                              <p:val>
                                                <p:strVal val="#ppt_w"/>
                                              </p:val>
                                            </p:tav>
                                          </p:tavLst>
                                        </p:anim>
                                        <p:anim calcmode="lin" valueType="num">
                                          <p:cBhvr>
                                            <p:cTn id="23" dur="250" fill="hold"/>
                                            <p:tgtEl>
                                              <p:spTgt spid="24"/>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200"/>
                                      </p:stCondLst>
                                      <p:childTnLst>
                                        <p:animScale>
                                          <p:cBhvr>
                                            <p:cTn id="25" dur="1000" fill="hold"/>
                                            <p:tgtEl>
                                              <p:spTgt spid="24"/>
                                            </p:tgtEl>
                                          </p:cBhvr>
                                          <p:by x="110000" y="110000"/>
                                        </p:animScale>
                                      </p:childTnLst>
                                    </p:cTn>
                                  </p:par>
                                  <p:par>
                                    <p:cTn id="26" presetID="6" presetClass="emph" presetSubtype="0" fill="hold" grpId="2" nodeType="withEffect">
                                      <p:stCondLst>
                                        <p:cond delay="200"/>
                                      </p:stCondLst>
                                      <p:childTnLst>
                                        <p:animScale>
                                          <p:cBhvr>
                                            <p:cTn id="27" dur="250" fill="hold"/>
                                            <p:tgtEl>
                                              <p:spTgt spid="24"/>
                                            </p:tgtEl>
                                          </p:cBhvr>
                                          <p:by x="91000" y="91000"/>
                                        </p:animScale>
                                      </p:childTnLst>
                                    </p:cTn>
                                  </p:par>
                                  <p:par>
                                    <p:cTn id="28" presetID="23" presetClass="entr" presetSubtype="16" fill="hold" grpId="0" nodeType="withEffect">
                                      <p:stCondLst>
                                        <p:cond delay="400"/>
                                      </p:stCondLst>
                                      <p:childTnLst>
                                        <p:set>
                                          <p:cBhvr>
                                            <p:cTn id="29" dur="1" fill="hold">
                                              <p:stCondLst>
                                                <p:cond delay="0"/>
                                              </p:stCondLst>
                                            </p:cTn>
                                            <p:tgtEl>
                                              <p:spTgt spid="25"/>
                                            </p:tgtEl>
                                            <p:attrNameLst>
                                              <p:attrName>style.visibility</p:attrName>
                                            </p:attrNameLst>
                                          </p:cBhvr>
                                          <p:to>
                                            <p:strVal val="visible"/>
                                          </p:to>
                                        </p:set>
                                        <p:anim calcmode="lin" valueType="num">
                                          <p:cBhvr>
                                            <p:cTn id="30" dur="250" fill="hold"/>
                                            <p:tgtEl>
                                              <p:spTgt spid="25"/>
                                            </p:tgtEl>
                                            <p:attrNameLst>
                                              <p:attrName>ppt_w</p:attrName>
                                            </p:attrNameLst>
                                          </p:cBhvr>
                                          <p:tavLst>
                                            <p:tav tm="0">
                                              <p:val>
                                                <p:fltVal val="0"/>
                                              </p:val>
                                            </p:tav>
                                            <p:tav tm="100000">
                                              <p:val>
                                                <p:strVal val="#ppt_w"/>
                                              </p:val>
                                            </p:tav>
                                          </p:tavLst>
                                        </p:anim>
                                        <p:anim calcmode="lin" valueType="num">
                                          <p:cBhvr>
                                            <p:cTn id="31" dur="250" fill="hold"/>
                                            <p:tgtEl>
                                              <p:spTgt spid="25"/>
                                            </p:tgtEl>
                                            <p:attrNameLst>
                                              <p:attrName>ppt_h</p:attrName>
                                            </p:attrNameLst>
                                          </p:cBhvr>
                                          <p:tavLst>
                                            <p:tav tm="0">
                                              <p:val>
                                                <p:fltVal val="0"/>
                                              </p:val>
                                            </p:tav>
                                            <p:tav tm="100000">
                                              <p:val>
                                                <p:strVal val="#ppt_h"/>
                                              </p:val>
                                            </p:tav>
                                          </p:tavLst>
                                        </p:anim>
                                      </p:childTnLst>
                                    </p:cTn>
                                  </p:par>
                                  <p:par>
                                    <p:cTn id="32" presetID="6" presetClass="emph" presetSubtype="0" fill="hold" grpId="1" nodeType="withEffect">
                                      <p:stCondLst>
                                        <p:cond delay="400"/>
                                      </p:stCondLst>
                                      <p:childTnLst>
                                        <p:animScale>
                                          <p:cBhvr>
                                            <p:cTn id="33" dur="1000" fill="hold"/>
                                            <p:tgtEl>
                                              <p:spTgt spid="25"/>
                                            </p:tgtEl>
                                          </p:cBhvr>
                                          <p:by x="110000" y="110000"/>
                                        </p:animScale>
                                      </p:childTnLst>
                                    </p:cTn>
                                  </p:par>
                                  <p:par>
                                    <p:cTn id="34" presetID="6" presetClass="emph" presetSubtype="0" fill="hold" grpId="2" nodeType="withEffect">
                                      <p:stCondLst>
                                        <p:cond delay="400"/>
                                      </p:stCondLst>
                                      <p:childTnLst>
                                        <p:animScale>
                                          <p:cBhvr>
                                            <p:cTn id="35" dur="250" fill="hold"/>
                                            <p:tgtEl>
                                              <p:spTgt spid="25"/>
                                            </p:tgtEl>
                                          </p:cBhvr>
                                          <p:by x="91000" y="91000"/>
                                        </p:animScale>
                                      </p:childTnLst>
                                    </p:cTn>
                                  </p:par>
                                  <p:par>
                                    <p:cTn id="36" presetID="23" presetClass="entr" presetSubtype="16" fill="hold" grpId="0" nodeType="withEffect">
                                      <p:stCondLst>
                                        <p:cond delay="600"/>
                                      </p:stCondLst>
                                      <p:childTnLst>
                                        <p:set>
                                          <p:cBhvr>
                                            <p:cTn id="37" dur="1" fill="hold">
                                              <p:stCondLst>
                                                <p:cond delay="0"/>
                                              </p:stCondLst>
                                            </p:cTn>
                                            <p:tgtEl>
                                              <p:spTgt spid="26"/>
                                            </p:tgtEl>
                                            <p:attrNameLst>
                                              <p:attrName>style.visibility</p:attrName>
                                            </p:attrNameLst>
                                          </p:cBhvr>
                                          <p:to>
                                            <p:strVal val="visible"/>
                                          </p:to>
                                        </p:set>
                                        <p:anim calcmode="lin" valueType="num">
                                          <p:cBhvr>
                                            <p:cTn id="38" dur="250" fill="hold"/>
                                            <p:tgtEl>
                                              <p:spTgt spid="26"/>
                                            </p:tgtEl>
                                            <p:attrNameLst>
                                              <p:attrName>ppt_w</p:attrName>
                                            </p:attrNameLst>
                                          </p:cBhvr>
                                          <p:tavLst>
                                            <p:tav tm="0">
                                              <p:val>
                                                <p:fltVal val="0"/>
                                              </p:val>
                                            </p:tav>
                                            <p:tav tm="100000">
                                              <p:val>
                                                <p:strVal val="#ppt_w"/>
                                              </p:val>
                                            </p:tav>
                                          </p:tavLst>
                                        </p:anim>
                                        <p:anim calcmode="lin" valueType="num">
                                          <p:cBhvr>
                                            <p:cTn id="39" dur="250" fill="hold"/>
                                            <p:tgtEl>
                                              <p:spTgt spid="26"/>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stCondLst>
                                        <p:cond delay="600"/>
                                      </p:stCondLst>
                                      <p:childTnLst>
                                        <p:animScale>
                                          <p:cBhvr>
                                            <p:cTn id="41" dur="1000" fill="hold"/>
                                            <p:tgtEl>
                                              <p:spTgt spid="26"/>
                                            </p:tgtEl>
                                          </p:cBhvr>
                                          <p:by x="110000" y="110000"/>
                                        </p:animScale>
                                      </p:childTnLst>
                                    </p:cTn>
                                  </p:par>
                                  <p:par>
                                    <p:cTn id="42" presetID="6" presetClass="emph" presetSubtype="0" fill="hold" grpId="2" nodeType="withEffect">
                                      <p:stCondLst>
                                        <p:cond delay="600"/>
                                      </p:stCondLst>
                                      <p:childTnLst>
                                        <p:animScale>
                                          <p:cBhvr>
                                            <p:cTn id="43" dur="250" fill="hold"/>
                                            <p:tgtEl>
                                              <p:spTgt spid="26"/>
                                            </p:tgtEl>
                                          </p:cBhvr>
                                          <p:by x="91000" y="91000"/>
                                        </p:animScale>
                                      </p:childTnLst>
                                    </p:cTn>
                                  </p:par>
                                  <p:par>
                                    <p:cTn id="44" presetID="10" presetClass="entr" presetSubtype="0" fill="hold" grpId="0" nodeType="withEffect">
                                      <p:stCondLst>
                                        <p:cond delay="20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35" presetClass="path" presetSubtype="0" decel="100000" fill="hold" grpId="1" nodeType="withEffect">
                                      <p:stCondLst>
                                        <p:cond delay="200"/>
                                      </p:stCondLst>
                                      <p:childTnLst>
                                        <p:animMotion origin="layout" path="M -2.70833E-6 1.11022E-16 L -2.70833E-6 0.06157 " pathEditMode="relative" rAng="0" ptsTypes="AA">
                                          <p:cBhvr>
                                            <p:cTn id="48" dur="500" spd="-100000" fill="hold"/>
                                            <p:tgtEl>
                                              <p:spTgt spid="39"/>
                                            </p:tgtEl>
                                            <p:attrNameLst>
                                              <p:attrName>ppt_x</p:attrName>
                                              <p:attrName>ppt_y</p:attrName>
                                            </p:attrNameLst>
                                          </p:cBhvr>
                                          <p:rCtr x="0" y="3079"/>
                                        </p:animMotion>
                                      </p:childTnLst>
                                    </p:cTn>
                                  </p:par>
                                  <p:par>
                                    <p:cTn id="49" presetID="10" presetClass="entr" presetSubtype="0" fill="hold" grpId="0" nodeType="withEffect">
                                      <p:stCondLst>
                                        <p:cond delay="40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35" presetClass="path" presetSubtype="0" decel="100000" fill="hold" grpId="1" nodeType="withEffect">
                                      <p:stCondLst>
                                        <p:cond delay="400"/>
                                      </p:stCondLst>
                                      <p:childTnLst>
                                        <p:animMotion origin="layout" path="M 6.25E-7 -2.22222E-6 L 6.25E-7 0.06158 " pathEditMode="relative" rAng="0" ptsTypes="AA">
                                          <p:cBhvr>
                                            <p:cTn id="53" dur="500" spd="-100000" fill="hold"/>
                                            <p:tgtEl>
                                              <p:spTgt spid="40"/>
                                            </p:tgtEl>
                                            <p:attrNameLst>
                                              <p:attrName>ppt_x</p:attrName>
                                              <p:attrName>ppt_y</p:attrName>
                                            </p:attrNameLst>
                                          </p:cBhvr>
                                          <p:rCtr x="0" y="3079"/>
                                        </p:animMotion>
                                      </p:childTnLst>
                                    </p:cTn>
                                  </p:par>
                                  <p:par>
                                    <p:cTn id="54" presetID="10" presetClass="entr" presetSubtype="0" fill="hold" grpId="0" nodeType="withEffect">
                                      <p:stCondLst>
                                        <p:cond delay="60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35" presetClass="path" presetSubtype="0" decel="100000" fill="hold" grpId="1" nodeType="withEffect">
                                      <p:stCondLst>
                                        <p:cond delay="600"/>
                                      </p:stCondLst>
                                      <p:childTnLst>
                                        <p:animMotion origin="layout" path="M 1.875E-6 2.96296E-6 L 1.875E-6 0.06157 " pathEditMode="relative" rAng="0" ptsTypes="AA">
                                          <p:cBhvr>
                                            <p:cTn id="58" dur="500" spd="-100000" fill="hold"/>
                                            <p:tgtEl>
                                              <p:spTgt spid="41"/>
                                            </p:tgtEl>
                                            <p:attrNameLst>
                                              <p:attrName>ppt_x</p:attrName>
                                              <p:attrName>ppt_y</p:attrName>
                                            </p:attrNameLst>
                                          </p:cBhvr>
                                          <p:rCtr x="0"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4" grpId="2"/>
          <p:bldP spid="25" grpId="0"/>
          <p:bldP spid="25" grpId="1"/>
          <p:bldP spid="25" grpId="2"/>
          <p:bldP spid="26" grpId="0"/>
          <p:bldP spid="26" grpId="1"/>
          <p:bldP spid="26" grpId="2"/>
          <p:bldP spid="39" grpId="0"/>
          <p:bldP spid="39" grpId="1"/>
          <p:bldP spid="40" grpId="0"/>
          <p:bldP spid="40" grpId="1"/>
          <p:bldP spid="41" grpId="0"/>
          <p:bldP spid="41" grpId="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CD30A12C-A1F7-428E-8555-36F08A741224}"/>
              </a:ext>
            </a:extLst>
          </p:cNvPr>
          <p:cNvSpPr txBox="1">
            <a:spLocks/>
          </p:cNvSpPr>
          <p:nvPr/>
        </p:nvSpPr>
        <p:spPr>
          <a:xfrm>
            <a:off x="509519" y="418814"/>
            <a:ext cx="8538866" cy="6025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3200" dirty="0">
                <a:latin typeface="Amazon Ember Heavy" panose="020B0603020204020204"/>
              </a:rPr>
              <a:t>Envisioning our Enterprise Data Platform</a:t>
            </a:r>
          </a:p>
        </p:txBody>
      </p:sp>
      <p:sp>
        <p:nvSpPr>
          <p:cNvPr id="73" name="Title 1">
            <a:extLst>
              <a:ext uri="{FF2B5EF4-FFF2-40B4-BE49-F238E27FC236}">
                <a16:creationId xmlns:a16="http://schemas.microsoft.com/office/drawing/2014/main" id="{B4D1BB1E-ED07-499F-AD2C-D175F3B7351F}"/>
              </a:ext>
            </a:extLst>
          </p:cNvPr>
          <p:cNvSpPr txBox="1">
            <a:spLocks/>
          </p:cNvSpPr>
          <p:nvPr/>
        </p:nvSpPr>
        <p:spPr>
          <a:xfrm>
            <a:off x="6248400" y="1301114"/>
            <a:ext cx="5835243" cy="4623529"/>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800" b="1" dirty="0"/>
              <a:t>Modernize</a:t>
            </a:r>
            <a:endParaRPr lang="en-US" sz="2400" b="1" kern="0" dirty="0">
              <a:ea typeface="Amazon Ember Light" panose="020B0403020204020204" pitchFamily="34" charset="0"/>
              <a:cs typeface="Amazon Ember Light" panose="020B0403020204020204" pitchFamily="34" charset="0"/>
            </a:endParaRPr>
          </a:p>
          <a:p>
            <a:pPr marL="342900" indent="-342900">
              <a:buFont typeface="Arial" panose="020B0604020202020204" pitchFamily="34" charset="0"/>
              <a:buChar char="•"/>
            </a:pPr>
            <a:r>
              <a:rPr lang="en-US" sz="2000" kern="0" dirty="0"/>
              <a:t>Improving and developing processes, training…</a:t>
            </a:r>
          </a:p>
          <a:p>
            <a:pPr marL="342900" indent="-342900">
              <a:buFont typeface="Arial" panose="020B0604020202020204" pitchFamily="34" charset="0"/>
              <a:buChar char="•"/>
            </a:pPr>
            <a:r>
              <a:rPr lang="en-US" sz="2000" kern="0" dirty="0"/>
              <a:t>Selected cloud provider, data governance and data quality tools, data visualization tools, data interoperability platform</a:t>
            </a:r>
          </a:p>
          <a:p>
            <a:pPr marL="342900" indent="-342900">
              <a:buFont typeface="Arial" panose="020B0604020202020204" pitchFamily="34" charset="0"/>
              <a:buChar char="•"/>
            </a:pPr>
            <a:endParaRPr lang="en-US" sz="2400" kern="0" dirty="0"/>
          </a:p>
          <a:p>
            <a:r>
              <a:rPr lang="en-US" sz="2800" b="1" dirty="0"/>
              <a:t>Unify</a:t>
            </a:r>
            <a:endParaRPr lang="en-US" sz="2400" b="1" kern="0" dirty="0">
              <a:ea typeface="Amazon Ember Light" panose="020B0403020204020204" pitchFamily="34" charset="0"/>
              <a:cs typeface="Amazon Ember Light" panose="020B0403020204020204" pitchFamily="34" charset="0"/>
            </a:endParaRPr>
          </a:p>
          <a:p>
            <a:pPr marL="342900" indent="-342900">
              <a:buFont typeface="Arial" panose="020B0604020202020204" pitchFamily="34" charset="0"/>
              <a:buChar char="•"/>
            </a:pPr>
            <a:r>
              <a:rPr lang="en-US" sz="2000" kern="0" dirty="0"/>
              <a:t>Establishing data owners/stewards, data governance committee</a:t>
            </a:r>
          </a:p>
          <a:p>
            <a:pPr marL="342900" indent="-342900">
              <a:buFont typeface="Arial" panose="020B0604020202020204" pitchFamily="34" charset="0"/>
              <a:buChar char="•"/>
            </a:pPr>
            <a:r>
              <a:rPr lang="en-US" sz="2000" kern="0" dirty="0"/>
              <a:t>Developing data governance and data quality workflows</a:t>
            </a:r>
          </a:p>
          <a:p>
            <a:pPr marL="342900" indent="-342900">
              <a:buFont typeface="Arial" panose="020B0604020202020204" pitchFamily="34" charset="0"/>
              <a:buChar char="•"/>
            </a:pPr>
            <a:r>
              <a:rPr lang="en-US" sz="2000" kern="0" dirty="0"/>
              <a:t>Mastering data</a:t>
            </a:r>
          </a:p>
          <a:p>
            <a:pPr marL="342900" indent="-342900">
              <a:buFont typeface="Arial" panose="020B0604020202020204" pitchFamily="34" charset="0"/>
              <a:buChar char="•"/>
            </a:pPr>
            <a:r>
              <a:rPr lang="en-US" sz="2000" kern="0" dirty="0"/>
              <a:t>Identifying future data sources</a:t>
            </a:r>
          </a:p>
          <a:p>
            <a:pPr marL="342900" indent="-342900">
              <a:buFont typeface="Arial" panose="020B0604020202020204" pitchFamily="34" charset="0"/>
              <a:buChar char="•"/>
            </a:pPr>
            <a:r>
              <a:rPr lang="en-US" sz="2000" kern="0" dirty="0"/>
              <a:t>Establishing a governed self-service model</a:t>
            </a:r>
          </a:p>
          <a:p>
            <a:pPr marL="342900" indent="-342900">
              <a:buFont typeface="Arial" panose="020B0604020202020204" pitchFamily="34" charset="0"/>
              <a:buChar char="•"/>
            </a:pPr>
            <a:endParaRPr lang="en-US" sz="2400" kern="0" dirty="0"/>
          </a:p>
          <a:p>
            <a:r>
              <a:rPr lang="en-US" sz="2800" b="1" dirty="0"/>
              <a:t>Innovate</a:t>
            </a:r>
            <a:endParaRPr lang="en-US" sz="2400" b="1" kern="0" dirty="0">
              <a:ea typeface="Amazon Ember Light" panose="020B0403020204020204" pitchFamily="34" charset="0"/>
              <a:cs typeface="Amazon Ember Light" panose="020B0403020204020204" pitchFamily="34" charset="0"/>
            </a:endParaRPr>
          </a:p>
          <a:p>
            <a:pPr marL="342900" indent="-342900">
              <a:buFont typeface="Arial" panose="020B0604020202020204" pitchFamily="34" charset="0"/>
              <a:buChar char="•"/>
            </a:pPr>
            <a:r>
              <a:rPr lang="en-US" sz="2000" kern="0" dirty="0"/>
              <a:t>Promote self-service analytics, exploring AI/ML </a:t>
            </a:r>
            <a:endParaRPr lang="en-US" sz="2400" kern="0" dirty="0"/>
          </a:p>
          <a:p>
            <a:pPr marL="342900" indent="-342900">
              <a:buFont typeface="Arial" panose="020B0604020202020204" pitchFamily="34" charset="0"/>
              <a:buChar char="•"/>
            </a:pPr>
            <a:endParaRPr lang="en-US" sz="2400" kern="0" dirty="0"/>
          </a:p>
          <a:p>
            <a:pPr marL="342900" indent="-342900">
              <a:buFont typeface="Arial" panose="020B0604020202020204" pitchFamily="34" charset="0"/>
              <a:buChar char="•"/>
            </a:pPr>
            <a:endParaRPr lang="en-US" sz="2400" kern="0" dirty="0"/>
          </a:p>
          <a:p>
            <a:pPr marL="342900" indent="-342900">
              <a:buFont typeface="Arial" panose="020B0604020202020204" pitchFamily="34" charset="0"/>
              <a:buChar char="•"/>
            </a:pPr>
            <a:endParaRPr lang="en-US" sz="2400" kern="0" dirty="0"/>
          </a:p>
          <a:p>
            <a:endParaRPr lang="en-US" dirty="0"/>
          </a:p>
        </p:txBody>
      </p:sp>
      <p:grpSp>
        <p:nvGrpSpPr>
          <p:cNvPr id="16" name="Group 15">
            <a:extLst>
              <a:ext uri="{FF2B5EF4-FFF2-40B4-BE49-F238E27FC236}">
                <a16:creationId xmlns:a16="http://schemas.microsoft.com/office/drawing/2014/main" id="{6D73D27B-7F61-4AAD-94C6-16141088E605}"/>
              </a:ext>
            </a:extLst>
          </p:cNvPr>
          <p:cNvGrpSpPr>
            <a:grpSpLocks noChangeAspect="1"/>
          </p:cNvGrpSpPr>
          <p:nvPr/>
        </p:nvGrpSpPr>
        <p:grpSpPr>
          <a:xfrm>
            <a:off x="357905" y="1282157"/>
            <a:ext cx="5585696" cy="4512732"/>
            <a:chOff x="3292070" y="1266004"/>
            <a:chExt cx="5922267" cy="4784650"/>
          </a:xfrm>
        </p:grpSpPr>
        <p:grpSp>
          <p:nvGrpSpPr>
            <p:cNvPr id="17" name="Group 16">
              <a:extLst>
                <a:ext uri="{FF2B5EF4-FFF2-40B4-BE49-F238E27FC236}">
                  <a16:creationId xmlns:a16="http://schemas.microsoft.com/office/drawing/2014/main" id="{23F64C25-B83A-4C3B-84D6-3489AFA7B404}"/>
                </a:ext>
              </a:extLst>
            </p:cNvPr>
            <p:cNvGrpSpPr/>
            <p:nvPr/>
          </p:nvGrpSpPr>
          <p:grpSpPr>
            <a:xfrm>
              <a:off x="3292070" y="3757619"/>
              <a:ext cx="2403951" cy="2293035"/>
              <a:chOff x="6778185" y="3474719"/>
              <a:chExt cx="2403951" cy="2293035"/>
            </a:xfrm>
          </p:grpSpPr>
          <p:sp>
            <p:nvSpPr>
              <p:cNvPr id="26" name="Oval 25">
                <a:extLst>
                  <a:ext uri="{FF2B5EF4-FFF2-40B4-BE49-F238E27FC236}">
                    <a16:creationId xmlns:a16="http://schemas.microsoft.com/office/drawing/2014/main" id="{1D50B8C1-31B2-4757-B428-4BA4416BA2C5}"/>
                  </a:ext>
                </a:extLst>
              </p:cNvPr>
              <p:cNvSpPr/>
              <p:nvPr/>
            </p:nvSpPr>
            <p:spPr>
              <a:xfrm>
                <a:off x="6834457" y="3474719"/>
                <a:ext cx="2267341" cy="2293035"/>
              </a:xfrm>
              <a:prstGeom prst="ellipse">
                <a:avLst/>
              </a:prstGeom>
              <a:solidFill>
                <a:srgbClr val="2C3A4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FA42A30-8D97-4699-B18B-4E1E974EC64E}"/>
                  </a:ext>
                </a:extLst>
              </p:cNvPr>
              <p:cNvSpPr txBox="1"/>
              <p:nvPr/>
            </p:nvSpPr>
            <p:spPr>
              <a:xfrm>
                <a:off x="6778185" y="3992177"/>
                <a:ext cx="2403951" cy="1200329"/>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2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Unify</a:t>
                </a:r>
              </a:p>
              <a:p>
                <a:pPr lvl="0" defTabSz="1181900" fontAlgn="base">
                  <a:spcBef>
                    <a:spcPts val="0"/>
                  </a:spcBef>
                  <a:spcAft>
                    <a:spcPts val="0"/>
                  </a:spcAft>
                  <a:defRPr/>
                </a:pPr>
                <a:r>
                  <a:rPr lang="en-US" sz="1400" kern="0" dirty="0">
                    <a:solidFill>
                      <a:srgbClr val="16BF9F"/>
                    </a:solidFill>
                  </a:rPr>
                  <a:t>the best of both data lakes and purpose-built data stores</a:t>
                </a:r>
              </a:p>
            </p:txBody>
          </p:sp>
        </p:grpSp>
        <p:grpSp>
          <p:nvGrpSpPr>
            <p:cNvPr id="18" name="Group 17">
              <a:extLst>
                <a:ext uri="{FF2B5EF4-FFF2-40B4-BE49-F238E27FC236}">
                  <a16:creationId xmlns:a16="http://schemas.microsoft.com/office/drawing/2014/main" id="{123AC139-93D0-4CFE-84A5-BEE430D7B1EE}"/>
                </a:ext>
              </a:extLst>
            </p:cNvPr>
            <p:cNvGrpSpPr/>
            <p:nvPr/>
          </p:nvGrpSpPr>
          <p:grpSpPr>
            <a:xfrm>
              <a:off x="5014934" y="1266004"/>
              <a:ext cx="2403951" cy="2293035"/>
              <a:chOff x="4606972" y="1530265"/>
              <a:chExt cx="2403951" cy="2293035"/>
            </a:xfrm>
          </p:grpSpPr>
          <p:sp>
            <p:nvSpPr>
              <p:cNvPr id="24" name="Oval 23">
                <a:extLst>
                  <a:ext uri="{FF2B5EF4-FFF2-40B4-BE49-F238E27FC236}">
                    <a16:creationId xmlns:a16="http://schemas.microsoft.com/office/drawing/2014/main" id="{5295BBE7-BEAB-460E-BA34-4AB160B32FD9}"/>
                  </a:ext>
                </a:extLst>
              </p:cNvPr>
              <p:cNvSpPr/>
              <p:nvPr/>
            </p:nvSpPr>
            <p:spPr>
              <a:xfrm>
                <a:off x="4663244" y="1530265"/>
                <a:ext cx="2267341" cy="2293035"/>
              </a:xfrm>
              <a:prstGeom prst="ellipse">
                <a:avLst/>
              </a:prstGeom>
              <a:solidFill>
                <a:srgbClr val="2C3A4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9BA8EEE-D3DB-479D-8ECF-CB49251EFE6B}"/>
                  </a:ext>
                </a:extLst>
              </p:cNvPr>
              <p:cNvSpPr txBox="1"/>
              <p:nvPr/>
            </p:nvSpPr>
            <p:spPr>
              <a:xfrm>
                <a:off x="4606972" y="2047723"/>
                <a:ext cx="2403951" cy="1441420"/>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2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Modernize</a:t>
                </a:r>
              </a:p>
              <a:p>
                <a:pPr lvl="0" defTabSz="1181900" fontAlgn="base">
                  <a:spcAft>
                    <a:spcPts val="0"/>
                  </a:spcAft>
                  <a:defRPr/>
                </a:pPr>
                <a:r>
                  <a:rPr lang="en-US" sz="1400" kern="0" dirty="0">
                    <a:solidFill>
                      <a:srgbClr val="16BF9F"/>
                    </a:solidFill>
                  </a:rPr>
                  <a:t>your data infrastructure with the most scalable, trusted, and secure cloud provider</a:t>
                </a:r>
              </a:p>
            </p:txBody>
          </p:sp>
        </p:grpSp>
        <p:grpSp>
          <p:nvGrpSpPr>
            <p:cNvPr id="19" name="Group 18">
              <a:extLst>
                <a:ext uri="{FF2B5EF4-FFF2-40B4-BE49-F238E27FC236}">
                  <a16:creationId xmlns:a16="http://schemas.microsoft.com/office/drawing/2014/main" id="{51A79B4A-9609-4E6D-9BC0-F01D603A4DA0}"/>
                </a:ext>
              </a:extLst>
            </p:cNvPr>
            <p:cNvGrpSpPr/>
            <p:nvPr/>
          </p:nvGrpSpPr>
          <p:grpSpPr>
            <a:xfrm>
              <a:off x="6810386" y="3757619"/>
              <a:ext cx="2403951" cy="2293035"/>
              <a:chOff x="9483249" y="3474719"/>
              <a:chExt cx="2403951" cy="2293035"/>
            </a:xfrm>
          </p:grpSpPr>
          <p:sp>
            <p:nvSpPr>
              <p:cNvPr id="22" name="Oval 21">
                <a:extLst>
                  <a:ext uri="{FF2B5EF4-FFF2-40B4-BE49-F238E27FC236}">
                    <a16:creationId xmlns:a16="http://schemas.microsoft.com/office/drawing/2014/main" id="{6F95C528-941C-4636-89AA-C35B25FCE0A2}"/>
                  </a:ext>
                </a:extLst>
              </p:cNvPr>
              <p:cNvSpPr/>
              <p:nvPr/>
            </p:nvSpPr>
            <p:spPr>
              <a:xfrm>
                <a:off x="9539521" y="3474719"/>
                <a:ext cx="2267341" cy="2293035"/>
              </a:xfrm>
              <a:prstGeom prst="ellipse">
                <a:avLst/>
              </a:prstGeom>
              <a:solidFill>
                <a:srgbClr val="2C3A4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B6ED933-FA6F-41FD-B063-F0C8C190FB41}"/>
                  </a:ext>
                </a:extLst>
              </p:cNvPr>
              <p:cNvSpPr txBox="1"/>
              <p:nvPr/>
            </p:nvSpPr>
            <p:spPr>
              <a:xfrm>
                <a:off x="9483249" y="3992177"/>
                <a:ext cx="2403951" cy="1225977"/>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2000" b="1"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Innovate</a:t>
                </a:r>
              </a:p>
              <a:p>
                <a:pPr lvl="0">
                  <a:defRPr/>
                </a:pPr>
                <a:r>
                  <a:rPr lang="en-US" sz="1400" kern="0" dirty="0">
                    <a:solidFill>
                      <a:srgbClr val="16BF9F"/>
                    </a:solidFill>
                  </a:rPr>
                  <a:t>Build new experiences and reimagine old processes with AI/ML</a:t>
                </a:r>
                <a:endParaRPr lang="en-US" sz="2000" b="1" kern="0" dirty="0">
                  <a:solidFill>
                    <a:prstClr val="white"/>
                  </a:solidFill>
                </a:endParaRPr>
              </a:p>
            </p:txBody>
          </p:sp>
        </p:grpSp>
        <p:sp>
          <p:nvSpPr>
            <p:cNvPr id="20" name="Oval 19">
              <a:extLst>
                <a:ext uri="{FF2B5EF4-FFF2-40B4-BE49-F238E27FC236}">
                  <a16:creationId xmlns:a16="http://schemas.microsoft.com/office/drawing/2014/main" id="{AA35A97F-F7DC-4139-AF9E-420B6C98EC45}"/>
                </a:ext>
              </a:extLst>
            </p:cNvPr>
            <p:cNvSpPr/>
            <p:nvPr/>
          </p:nvSpPr>
          <p:spPr>
            <a:xfrm>
              <a:off x="5246703" y="3333817"/>
              <a:ext cx="1940412" cy="188251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FDEE28C-09DF-426B-9151-A997F52F69C5}"/>
                </a:ext>
              </a:extLst>
            </p:cNvPr>
            <p:cNvSpPr txBox="1"/>
            <p:nvPr/>
          </p:nvSpPr>
          <p:spPr>
            <a:xfrm>
              <a:off x="5367608" y="3883568"/>
              <a:ext cx="1799327" cy="738664"/>
            </a:xfrm>
            <a:prstGeom prst="rect">
              <a:avLst/>
            </a:prstGeom>
            <a:noFill/>
            <a:ln>
              <a:noFill/>
            </a:ln>
          </p:spPr>
          <p:txBody>
            <a:bodyPr wrap="square" lIns="152400" tIns="121920" rIns="152400" bIns="121920" rtlCol="0" anchor="t" anchorCtr="0">
              <a:spAutoFit/>
            </a:bodyPr>
            <a:lstStyle>
              <a:defPPr>
                <a:defRPr lang="en-US"/>
              </a:defPPr>
              <a:lvl1pPr algn="ctr" defTabSz="543797">
                <a:lnSpc>
                  <a:spcPct val="100000"/>
                </a:lnSpc>
                <a:spcBef>
                  <a:spcPts val="200"/>
                </a:spcBef>
                <a:spcAft>
                  <a:spcPct val="0"/>
                </a:spcAft>
                <a:defRPr sz="1500">
                  <a:solidFill>
                    <a:srgbClr val="FFFFFF"/>
                  </a:solidFill>
                  <a:latin typeface="Amazon Ember" panose="020B0603020204020204" pitchFamily="34" charset="0"/>
                  <a:ea typeface="Amazon Ember Light" panose="020B0403020204020204" pitchFamily="34" charset="0"/>
                  <a:cs typeface="Amazon Ember Light" panose="020B0403020204020204" pitchFamily="34" charset="0"/>
                </a:defRPr>
              </a:lvl1pPr>
            </a:lstStyle>
            <a:p>
              <a:pPr lvl="0" defTabSz="1181900" fontAlgn="base">
                <a:spcAft>
                  <a:spcPts val="0"/>
                </a:spcAft>
                <a:defRPr/>
              </a:pPr>
              <a:r>
                <a:rPr kumimoji="0" lang="en-US" sz="1600" b="1" i="0" u="none" strike="noStrike" kern="0" cap="none" spc="0" normalizeH="0" baseline="0" noProof="0" dirty="0">
                  <a:ln>
                    <a:noFill/>
                  </a:ln>
                  <a:solidFill>
                    <a:schemeClr val="accent1"/>
                  </a:solidFill>
                  <a:effectLst/>
                  <a:uLnTx/>
                  <a:uFillTx/>
                </a:rPr>
                <a:t>Modern data strategy</a:t>
              </a:r>
              <a:endParaRPr lang="en-US" sz="1100" kern="0" dirty="0">
                <a:solidFill>
                  <a:schemeClr val="accent1"/>
                </a:solidFill>
              </a:endParaRPr>
            </a:p>
          </p:txBody>
        </p:sp>
      </p:grpSp>
    </p:spTree>
    <p:extLst>
      <p:ext uri="{BB962C8B-B14F-4D97-AF65-F5344CB8AC3E}">
        <p14:creationId xmlns:p14="http://schemas.microsoft.com/office/powerpoint/2010/main" val="246027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42" presetClass="path" presetSubtype="0" decel="100000" fill="hold" grpId="1" nodeType="withEffect">
                                  <p:stCondLst>
                                    <p:cond delay="0"/>
                                  </p:stCondLst>
                                  <p:childTnLst>
                                    <p:animMotion origin="layout" path="M 2.5E-6 -1.48148E-6 L 0.03672 -1.48148E-6 " pathEditMode="relative" rAng="0" ptsTypes="AA">
                                      <p:cBhvr>
                                        <p:cTn id="9" dur="600" spd="-100000" fill="hold"/>
                                        <p:tgtEl>
                                          <p:spTgt spid="48"/>
                                        </p:tgtEl>
                                        <p:attrNameLst>
                                          <p:attrName>ppt_x</p:attrName>
                                          <p:attrName>ppt_y</p:attrName>
                                        </p:attrNameLst>
                                      </p:cBhvr>
                                      <p:rCtr x="1836" y="0"/>
                                    </p:animMotion>
                                  </p:childTnLst>
                                </p:cTn>
                              </p:par>
                              <p:par>
                                <p:cTn id="10" presetID="10" presetClass="entr" presetSubtype="0" fill="hold" grpId="0" nodeType="with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par>
                                <p:cTn id="13" presetID="42" presetClass="path" presetSubtype="0" decel="100000" fill="hold" grpId="1" nodeType="withEffect">
                                  <p:stCondLst>
                                    <p:cond delay="0"/>
                                  </p:stCondLst>
                                  <p:childTnLst>
                                    <p:animMotion origin="layout" path="M 2.5E-6 -1.48148E-6 L 0.03672 -1.48148E-6 " pathEditMode="relative" rAng="0" ptsTypes="AA">
                                      <p:cBhvr>
                                        <p:cTn id="14" dur="600" spd="-100000" fill="hold"/>
                                        <p:tgtEl>
                                          <p:spTgt spid="73"/>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73" grpId="0"/>
      <p:bldP spid="7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CD30A12C-A1F7-428E-8555-36F08A741224}"/>
              </a:ext>
            </a:extLst>
          </p:cNvPr>
          <p:cNvSpPr txBox="1">
            <a:spLocks/>
          </p:cNvSpPr>
          <p:nvPr/>
        </p:nvSpPr>
        <p:spPr>
          <a:xfrm>
            <a:off x="509519" y="418814"/>
            <a:ext cx="8538866" cy="6025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3200" dirty="0">
                <a:latin typeface="Amazon Ember Heavy" panose="020B0603020204020204"/>
              </a:rPr>
              <a:t>Building our Enterprise Data Platform</a:t>
            </a:r>
          </a:p>
        </p:txBody>
      </p:sp>
      <p:sp>
        <p:nvSpPr>
          <p:cNvPr id="73" name="Title 1">
            <a:extLst>
              <a:ext uri="{FF2B5EF4-FFF2-40B4-BE49-F238E27FC236}">
                <a16:creationId xmlns:a16="http://schemas.microsoft.com/office/drawing/2014/main" id="{B4D1BB1E-ED07-499F-AD2C-D175F3B7351F}"/>
              </a:ext>
            </a:extLst>
          </p:cNvPr>
          <p:cNvSpPr txBox="1">
            <a:spLocks/>
          </p:cNvSpPr>
          <p:nvPr/>
        </p:nvSpPr>
        <p:spPr>
          <a:xfrm>
            <a:off x="6248400" y="1301114"/>
            <a:ext cx="5835243" cy="4623529"/>
          </a:xfrm>
          <a:prstGeom prst="rect">
            <a:avLst/>
          </a:prstGeom>
        </p:spPr>
        <p:txBody>
          <a:bodyPr vert="horz" lIns="91440" tIns="45720" rIns="91440" bIns="45720" rtlCol="0" anchor="t">
            <a:normAutofit fontScale="55000" lnSpcReduction="2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4200" b="1" dirty="0"/>
              <a:t>Where we started</a:t>
            </a:r>
            <a:endParaRPr lang="en-US" sz="4200" b="1" kern="0" dirty="0">
              <a:ea typeface="Amazon Ember Light" panose="020B0403020204020204" pitchFamily="34" charset="0"/>
              <a:cs typeface="Amazon Ember Light" panose="020B0403020204020204" pitchFamily="34" charset="0"/>
            </a:endParaRPr>
          </a:p>
          <a:p>
            <a:pPr marL="342900" indent="-342900">
              <a:buFont typeface="Arial" panose="020B0604020202020204" pitchFamily="34" charset="0"/>
              <a:buChar char="•"/>
            </a:pPr>
            <a:r>
              <a:rPr lang="en-US" sz="3000" kern="0" dirty="0"/>
              <a:t>Corporate and executive sponsorship</a:t>
            </a:r>
          </a:p>
          <a:p>
            <a:pPr marL="342900" indent="-342900">
              <a:buFont typeface="Arial" panose="020B0604020202020204" pitchFamily="34" charset="0"/>
              <a:buChar char="•"/>
            </a:pPr>
            <a:r>
              <a:rPr lang="en-US" sz="3000" kern="0" dirty="0"/>
              <a:t>Identified opportunities to realize value sooner, allowing us to load selected data </a:t>
            </a:r>
          </a:p>
          <a:p>
            <a:pPr marL="342900" indent="-342900">
              <a:buFont typeface="Arial" panose="020B0604020202020204" pitchFamily="34" charset="0"/>
              <a:buChar char="•"/>
            </a:pPr>
            <a:r>
              <a:rPr lang="en-US" sz="3000" kern="0" dirty="0"/>
              <a:t>Used a Federal mandate as a launch pad towards standard data integration with our partners</a:t>
            </a:r>
          </a:p>
          <a:p>
            <a:pPr marL="342900" indent="-342900">
              <a:buFont typeface="Arial" panose="020B0604020202020204" pitchFamily="34" charset="0"/>
              <a:buChar char="•"/>
            </a:pPr>
            <a:endParaRPr lang="en-US" sz="2000" kern="0" dirty="0"/>
          </a:p>
          <a:p>
            <a:pPr marL="342900" indent="-342900">
              <a:buFont typeface="Arial" panose="020B0604020202020204" pitchFamily="34" charset="0"/>
              <a:buChar char="•"/>
            </a:pPr>
            <a:endParaRPr lang="en-US" sz="2400" kern="0" dirty="0"/>
          </a:p>
          <a:p>
            <a:r>
              <a:rPr lang="en-US" sz="4200" b="1" dirty="0"/>
              <a:t>Traversing the Data Flywheel</a:t>
            </a:r>
            <a:endParaRPr lang="en-US" sz="4200" b="1" kern="0" dirty="0">
              <a:ea typeface="Amazon Ember Light" panose="020B0403020204020204" pitchFamily="34" charset="0"/>
              <a:cs typeface="Amazon Ember Light" panose="020B0403020204020204" pitchFamily="34" charset="0"/>
            </a:endParaRPr>
          </a:p>
          <a:p>
            <a:pPr marL="457200" indent="-457200">
              <a:buFont typeface="+mj-lt"/>
              <a:buAutoNum type="arabicPeriod"/>
            </a:pPr>
            <a:r>
              <a:rPr lang="en-US" sz="3000" b="1" kern="0" dirty="0"/>
              <a:t>Ingested</a:t>
            </a:r>
            <a:r>
              <a:rPr lang="en-US" sz="3000" kern="0" dirty="0"/>
              <a:t>, transformed and mastered initial data sources.  Established </a:t>
            </a:r>
            <a:r>
              <a:rPr lang="en-US" sz="3000" b="1" kern="0" dirty="0"/>
              <a:t>Data Governance </a:t>
            </a:r>
            <a:r>
              <a:rPr lang="en-US" sz="3000" kern="0" dirty="0"/>
              <a:t>and </a:t>
            </a:r>
            <a:r>
              <a:rPr lang="en-US" sz="3000" b="1" kern="0" dirty="0"/>
              <a:t>Data Quality</a:t>
            </a:r>
          </a:p>
          <a:p>
            <a:pPr marL="457200" indent="-457200">
              <a:buFont typeface="+mj-lt"/>
              <a:buAutoNum type="arabicPeriod"/>
            </a:pPr>
            <a:r>
              <a:rPr lang="en-US" sz="3000" kern="0" dirty="0"/>
              <a:t>Deployed a Data Vault/Data Mart model on </a:t>
            </a:r>
            <a:r>
              <a:rPr lang="en-US" sz="3000" b="1" kern="0" dirty="0"/>
              <a:t>Redshift</a:t>
            </a:r>
            <a:r>
              <a:rPr lang="en-US" sz="3000" kern="0" dirty="0"/>
              <a:t> with schemas to support </a:t>
            </a:r>
            <a:r>
              <a:rPr lang="en-US" sz="3000" b="1" kern="0" dirty="0"/>
              <a:t>data integration </a:t>
            </a:r>
            <a:r>
              <a:rPr lang="en-US" sz="3000" kern="0" dirty="0"/>
              <a:t>and </a:t>
            </a:r>
            <a:r>
              <a:rPr lang="en-US" sz="3000" b="1" kern="0" dirty="0"/>
              <a:t>data visualization</a:t>
            </a:r>
          </a:p>
          <a:p>
            <a:pPr marL="457200" indent="-457200">
              <a:buFont typeface="+mj-lt"/>
              <a:buAutoNum type="arabicPeriod"/>
            </a:pPr>
            <a:r>
              <a:rPr lang="en-US" sz="3000" kern="0" dirty="0"/>
              <a:t>Embarking on an effort to </a:t>
            </a:r>
            <a:r>
              <a:rPr lang="en-US" sz="3000" b="1" kern="0" dirty="0"/>
              <a:t>provide and further enhance the capabilities </a:t>
            </a:r>
            <a:r>
              <a:rPr lang="en-US" sz="3000" kern="0" dirty="0"/>
              <a:t>of our existing BI Data Warehouse on the Enterprise Data Platform</a:t>
            </a:r>
          </a:p>
          <a:p>
            <a:pPr marL="457200" indent="-457200">
              <a:buFont typeface="+mj-lt"/>
              <a:buAutoNum type="arabicPeriod"/>
            </a:pPr>
            <a:r>
              <a:rPr lang="en-US" sz="3000" kern="0" dirty="0"/>
              <a:t>Developed </a:t>
            </a:r>
            <a:r>
              <a:rPr lang="en-US" sz="3000" b="1" kern="0" dirty="0"/>
              <a:t>data visualization </a:t>
            </a:r>
            <a:r>
              <a:rPr lang="en-US" sz="3000" kern="0" dirty="0"/>
              <a:t>dashboards for multiple lines of business.  Deployed </a:t>
            </a:r>
            <a:r>
              <a:rPr lang="en-US" sz="3000" b="1" kern="0" dirty="0"/>
              <a:t>APIs </a:t>
            </a:r>
            <a:r>
              <a:rPr lang="en-US" sz="3000" kern="0" dirty="0"/>
              <a:t>to meet a Federal mandate</a:t>
            </a:r>
          </a:p>
          <a:p>
            <a:pPr marL="457200" indent="-457200">
              <a:buFont typeface="+mj-lt"/>
              <a:buAutoNum type="arabicPeriod"/>
            </a:pPr>
            <a:r>
              <a:rPr lang="en-US" sz="3000" kern="0" dirty="0"/>
              <a:t>Explore </a:t>
            </a:r>
            <a:r>
              <a:rPr lang="en-US" sz="3000" b="1" kern="0" dirty="0"/>
              <a:t>Self-service Analytics</a:t>
            </a:r>
            <a:r>
              <a:rPr lang="en-US" sz="3000" kern="0" dirty="0"/>
              <a:t> and </a:t>
            </a:r>
            <a:r>
              <a:rPr lang="en-US" sz="3000" b="1" kern="0" dirty="0"/>
              <a:t>AI/ML</a:t>
            </a:r>
          </a:p>
          <a:p>
            <a:pPr marL="457200" indent="-457200">
              <a:buFont typeface="+mj-lt"/>
              <a:buAutoNum type="arabicPeriod"/>
            </a:pPr>
            <a:r>
              <a:rPr lang="en-US" sz="3000" kern="0" dirty="0"/>
              <a:t>Continue to enrich the platform through the </a:t>
            </a:r>
            <a:r>
              <a:rPr lang="en-US" sz="3000" b="1" kern="0" dirty="0"/>
              <a:t>Data Flywheel</a:t>
            </a:r>
          </a:p>
          <a:p>
            <a:pPr marL="342900" indent="-342900">
              <a:buFont typeface="Arial" panose="020B0604020202020204" pitchFamily="34" charset="0"/>
              <a:buChar char="•"/>
            </a:pPr>
            <a:endParaRPr lang="en-US" sz="2400" kern="0" dirty="0"/>
          </a:p>
          <a:p>
            <a:endParaRPr lang="en-US" sz="2400" kern="0" dirty="0"/>
          </a:p>
          <a:p>
            <a:pPr marL="342900" indent="-342900">
              <a:buFont typeface="Arial" panose="020B0604020202020204" pitchFamily="34" charset="0"/>
              <a:buChar char="•"/>
            </a:pPr>
            <a:endParaRPr lang="en-US" sz="2400" kern="0" dirty="0"/>
          </a:p>
          <a:p>
            <a:pPr marL="342900" indent="-342900">
              <a:buFont typeface="Arial" panose="020B0604020202020204" pitchFamily="34" charset="0"/>
              <a:buChar char="•"/>
            </a:pPr>
            <a:endParaRPr lang="en-US" sz="2400" kern="0" dirty="0"/>
          </a:p>
          <a:p>
            <a:endParaRPr lang="en-US" dirty="0"/>
          </a:p>
        </p:txBody>
      </p:sp>
      <p:pic>
        <p:nvPicPr>
          <p:cNvPr id="2" name="Picture 1">
            <a:extLst>
              <a:ext uri="{FF2B5EF4-FFF2-40B4-BE49-F238E27FC236}">
                <a16:creationId xmlns:a16="http://schemas.microsoft.com/office/drawing/2014/main" id="{A8F2A47E-DF87-46E5-97C4-A30F5A27A546}"/>
              </a:ext>
            </a:extLst>
          </p:cNvPr>
          <p:cNvPicPr>
            <a:picLocks noChangeAspect="1"/>
          </p:cNvPicPr>
          <p:nvPr/>
        </p:nvPicPr>
        <p:blipFill>
          <a:blip r:embed="rId2"/>
          <a:stretch>
            <a:fillRect/>
          </a:stretch>
        </p:blipFill>
        <p:spPr>
          <a:xfrm>
            <a:off x="108357" y="2558414"/>
            <a:ext cx="6411444" cy="2887827"/>
          </a:xfrm>
          <a:prstGeom prst="rect">
            <a:avLst/>
          </a:prstGeom>
        </p:spPr>
      </p:pic>
      <p:sp>
        <p:nvSpPr>
          <p:cNvPr id="71" name="Title 1">
            <a:extLst>
              <a:ext uri="{FF2B5EF4-FFF2-40B4-BE49-F238E27FC236}">
                <a16:creationId xmlns:a16="http://schemas.microsoft.com/office/drawing/2014/main" id="{C805AA41-00F8-4EFE-868C-E2EF890C82B0}"/>
              </a:ext>
            </a:extLst>
          </p:cNvPr>
          <p:cNvSpPr>
            <a:spLocks noGrp="1"/>
          </p:cNvSpPr>
          <p:nvPr>
            <p:ph type="title"/>
          </p:nvPr>
        </p:nvSpPr>
        <p:spPr>
          <a:xfrm>
            <a:off x="509519" y="1692781"/>
            <a:ext cx="3551447" cy="517019"/>
          </a:xfrm>
        </p:spPr>
        <p:txBody>
          <a:bodyPr>
            <a:normAutofit/>
          </a:bodyPr>
          <a:lstStyle/>
          <a:p>
            <a:r>
              <a:rPr lang="en-US" sz="2800" dirty="0">
                <a:latin typeface="+mn-lt"/>
              </a:rPr>
              <a:t>The </a:t>
            </a:r>
            <a:r>
              <a:rPr lang="en-US" sz="2800" i="1" dirty="0">
                <a:latin typeface="+mn-lt"/>
              </a:rPr>
              <a:t>Data</a:t>
            </a:r>
            <a:r>
              <a:rPr lang="en-US" sz="2800" dirty="0">
                <a:latin typeface="+mn-lt"/>
              </a:rPr>
              <a:t> Flywheel</a:t>
            </a:r>
          </a:p>
        </p:txBody>
      </p:sp>
      <p:pic>
        <p:nvPicPr>
          <p:cNvPr id="4" name="Picture 3">
            <a:extLst>
              <a:ext uri="{FF2B5EF4-FFF2-40B4-BE49-F238E27FC236}">
                <a16:creationId xmlns:a16="http://schemas.microsoft.com/office/drawing/2014/main" id="{0F0D05C2-1848-A544-866C-26AFD04DB2B2}"/>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4557" y="2384106"/>
            <a:ext cx="5987643" cy="3236441"/>
          </a:xfrm>
          <a:prstGeom prst="rect">
            <a:avLst/>
          </a:prstGeom>
          <a:effectLst>
            <a:outerShdw blurRad="2672" sx="1000" sy="1000" algn="ctr" rotWithShape="0">
              <a:srgbClr val="000000"/>
            </a:outerShdw>
          </a:effectLst>
        </p:spPr>
      </p:pic>
    </p:spTree>
    <p:extLst>
      <p:ext uri="{BB962C8B-B14F-4D97-AF65-F5344CB8AC3E}">
        <p14:creationId xmlns:p14="http://schemas.microsoft.com/office/powerpoint/2010/main" val="201532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42" presetClass="path" presetSubtype="0" decel="100000" fill="hold" grpId="1" nodeType="withEffect">
                                  <p:stCondLst>
                                    <p:cond delay="0"/>
                                  </p:stCondLst>
                                  <p:childTnLst>
                                    <p:animMotion origin="layout" path="M 2.5E-6 -1.48148E-6 L 0.03672 -1.48148E-6 " pathEditMode="relative" rAng="0" ptsTypes="AA">
                                      <p:cBhvr>
                                        <p:cTn id="9" dur="600" spd="-100000" fill="hold"/>
                                        <p:tgtEl>
                                          <p:spTgt spid="48"/>
                                        </p:tgtEl>
                                        <p:attrNameLst>
                                          <p:attrName>ppt_x</p:attrName>
                                          <p:attrName>ppt_y</p:attrName>
                                        </p:attrNameLst>
                                      </p:cBhvr>
                                      <p:rCtr x="1836" y="0"/>
                                    </p:animMotion>
                                  </p:childTnLst>
                                </p:cTn>
                              </p:par>
                              <p:par>
                                <p:cTn id="10" presetID="10" presetClass="entr" presetSubtype="0" fill="hold" grpId="0" nodeType="with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par>
                                <p:cTn id="13" presetID="42" presetClass="path" presetSubtype="0" decel="100000" fill="hold" grpId="1" nodeType="withEffect">
                                  <p:stCondLst>
                                    <p:cond delay="0"/>
                                  </p:stCondLst>
                                  <p:childTnLst>
                                    <p:animMotion origin="layout" path="M 2.5E-6 -1.48148E-6 L 0.03672 -1.48148E-6 " pathEditMode="relative" rAng="0" ptsTypes="AA">
                                      <p:cBhvr>
                                        <p:cTn id="14" dur="600" spd="-100000" fill="hold"/>
                                        <p:tgtEl>
                                          <p:spTgt spid="73"/>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73" grpId="0"/>
      <p:bldP spid="7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5B6A7B-AE68-534D-B39E-C371A522BEBF}"/>
              </a:ext>
            </a:extLst>
          </p:cNvPr>
          <p:cNvSpPr/>
          <p:nvPr/>
        </p:nvSpPr>
        <p:spPr>
          <a:xfrm>
            <a:off x="8419507" y="1554480"/>
            <a:ext cx="3486419" cy="405993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 name="Rectangle 3">
            <a:extLst>
              <a:ext uri="{FF2B5EF4-FFF2-40B4-BE49-F238E27FC236}">
                <a16:creationId xmlns:a16="http://schemas.microsoft.com/office/drawing/2014/main" id="{1AB0F1E2-B3FE-EA4E-B439-83DEE7A7783B}"/>
              </a:ext>
            </a:extLst>
          </p:cNvPr>
          <p:cNvSpPr/>
          <p:nvPr/>
        </p:nvSpPr>
        <p:spPr>
          <a:xfrm>
            <a:off x="433586" y="1554480"/>
            <a:ext cx="3291840" cy="405993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 name="Rectangle 4">
            <a:extLst>
              <a:ext uri="{FF2B5EF4-FFF2-40B4-BE49-F238E27FC236}">
                <a16:creationId xmlns:a16="http://schemas.microsoft.com/office/drawing/2014/main" id="{FE2F6C9D-0AA4-E645-B2ED-B4D8B124E25E}"/>
              </a:ext>
            </a:extLst>
          </p:cNvPr>
          <p:cNvSpPr/>
          <p:nvPr/>
        </p:nvSpPr>
        <p:spPr>
          <a:xfrm>
            <a:off x="4317474" y="2252272"/>
            <a:ext cx="3557055" cy="3422794"/>
          </a:xfrm>
          <a:prstGeom prst="rect">
            <a:avLst/>
          </a:prstGeom>
          <a:noFill/>
          <a:ln>
            <a:noFill/>
          </a:ln>
          <a:effectLst>
            <a:outerShdw blurRad="152400" sx="102000" sy="102000" algn="ctr"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marL="0" marR="0" lvl="0" indent="0" algn="ctr" defTabSz="609576" rtl="0" eaLnBrk="1" fontAlgn="auto" latinLnBrk="0" hangingPunct="1">
              <a:lnSpc>
                <a:spcPct val="100000"/>
              </a:lnSpc>
              <a:spcBef>
                <a:spcPts val="0"/>
              </a:spcBef>
              <a:spcAft>
                <a:spcPts val="0"/>
              </a:spcAft>
              <a:buClrTx/>
              <a:buSzTx/>
              <a:buFontTx/>
              <a:buNone/>
              <a:tabLst/>
              <a:defRPr/>
            </a:pPr>
            <a:endParaRPr kumimoji="0" lang="en-US" sz="384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 name="Rectangle 5">
            <a:extLst>
              <a:ext uri="{FF2B5EF4-FFF2-40B4-BE49-F238E27FC236}">
                <a16:creationId xmlns:a16="http://schemas.microsoft.com/office/drawing/2014/main" id="{52DE1E79-0B79-6745-A36A-523D0E3D0D49}"/>
              </a:ext>
            </a:extLst>
          </p:cNvPr>
          <p:cNvSpPr/>
          <p:nvPr/>
        </p:nvSpPr>
        <p:spPr>
          <a:xfrm>
            <a:off x="5919605" y="1871996"/>
            <a:ext cx="3988741" cy="3422794"/>
          </a:xfrm>
          <a:prstGeom prst="rect">
            <a:avLst/>
          </a:prstGeom>
          <a:noFill/>
          <a:ln>
            <a:noFill/>
          </a:ln>
          <a:effectLst>
            <a:outerShdw blurRad="152400" sx="102000" sy="102000" algn="ctr"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marL="0" marR="0" lvl="0" indent="0" algn="ctr" defTabSz="609576" rtl="0" eaLnBrk="1" fontAlgn="auto" latinLnBrk="0" hangingPunct="1">
              <a:lnSpc>
                <a:spcPct val="100000"/>
              </a:lnSpc>
              <a:spcBef>
                <a:spcPts val="0"/>
              </a:spcBef>
              <a:spcAft>
                <a:spcPts val="0"/>
              </a:spcAft>
              <a:buClrTx/>
              <a:buSzTx/>
              <a:buFontTx/>
              <a:buNone/>
              <a:tabLst/>
              <a:defRPr/>
            </a:pPr>
            <a:endParaRPr kumimoji="0" lang="en-US" sz="384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 name="Text Placeholder 54">
            <a:extLst>
              <a:ext uri="{FF2B5EF4-FFF2-40B4-BE49-F238E27FC236}">
                <a16:creationId xmlns:a16="http://schemas.microsoft.com/office/drawing/2014/main" id="{3D84D45E-DDB7-7E40-842F-0014B35CACDC}"/>
              </a:ext>
            </a:extLst>
          </p:cNvPr>
          <p:cNvSpPr txBox="1">
            <a:spLocks/>
          </p:cNvSpPr>
          <p:nvPr/>
        </p:nvSpPr>
        <p:spPr>
          <a:xfrm>
            <a:off x="204592" y="634315"/>
            <a:ext cx="11391900" cy="274320"/>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0"/>
              </a:spcBef>
              <a:spcAft>
                <a:spcPts val="1200"/>
              </a:spcAft>
              <a:buClr>
                <a:schemeClr val="tx1"/>
              </a:buClr>
              <a:buSzPct val="90000"/>
              <a:buFont typeface="Amazon Ember" panose="020B0603020204020204" pitchFamily="34" charset="0"/>
              <a:buNone/>
              <a:defRPr sz="1800" b="0" i="0" kern="1200" cap="none"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vl2pPr marL="365760" indent="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None/>
              <a:defRPr sz="2000" kern="1200" cap="all" baseline="0">
                <a:solidFill>
                  <a:schemeClr val="tx1"/>
                </a:solidFill>
                <a:latin typeface="+mn-lt"/>
                <a:ea typeface="+mn-ea"/>
                <a:cs typeface="+mn-cs"/>
              </a:defRPr>
            </a:lvl2pPr>
            <a:lvl3pPr marL="77724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800" kern="1200" cap="all" baseline="0">
                <a:solidFill>
                  <a:schemeClr val="tx1"/>
                </a:solidFill>
                <a:latin typeface="+mn-lt"/>
                <a:ea typeface="+mn-ea"/>
                <a:cs typeface="+mn-cs"/>
              </a:defRPr>
            </a:lvl3pPr>
            <a:lvl4pPr marL="105156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kern="1200" cap="all" baseline="0">
                <a:solidFill>
                  <a:schemeClr val="tx1"/>
                </a:solidFill>
                <a:latin typeface="+mn-lt"/>
                <a:ea typeface="+mn-ea"/>
                <a:cs typeface="+mn-cs"/>
              </a:defRPr>
            </a:lvl4pPr>
            <a:lvl5pPr marL="105156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kern="1200" cap="all"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
                <a:sysClr val="window" lastClr="FFFFFF"/>
              </a:buClr>
              <a:buSzPct val="90000"/>
              <a:buFont typeface="Amazon Ember" panose="020B0603020204020204" pitchFamily="34" charset="0"/>
              <a:buNone/>
              <a:tabLst/>
              <a:defRPr/>
            </a:pPr>
            <a:r>
              <a:rPr kumimoji="0" lang="en-US" sz="1800" b="0" i="0" u="none" strike="noStrike" kern="1200" cap="none" spc="0" normalizeH="0" baseline="0" noProof="0" dirty="0">
                <a:ln>
                  <a:noFill/>
                </a:ln>
                <a:solidFill>
                  <a:srgbClr val="36C2B3"/>
                </a:solidFill>
                <a:effectLst/>
                <a:uLnTx/>
                <a:uFillTx/>
                <a:latin typeface="Amazon Ember" panose="020B0603020204020204" pitchFamily="34" charset="0"/>
                <a:ea typeface="Amazon Ember" panose="020B0603020204020204" pitchFamily="34" charset="0"/>
                <a:cs typeface="Amazon Ember" panose="020B0603020204020204" pitchFamily="34" charset="0"/>
              </a:rPr>
              <a:t>Getting started: Next steps</a:t>
            </a:r>
          </a:p>
        </p:txBody>
      </p:sp>
      <p:grpSp>
        <p:nvGrpSpPr>
          <p:cNvPr id="8" name="Group 7">
            <a:extLst>
              <a:ext uri="{FF2B5EF4-FFF2-40B4-BE49-F238E27FC236}">
                <a16:creationId xmlns:a16="http://schemas.microsoft.com/office/drawing/2014/main" id="{BAB88635-5054-1847-9EAE-A26138EAFB9A}"/>
              </a:ext>
            </a:extLst>
          </p:cNvPr>
          <p:cNvGrpSpPr/>
          <p:nvPr/>
        </p:nvGrpSpPr>
        <p:grpSpPr>
          <a:xfrm>
            <a:off x="4751142" y="1946786"/>
            <a:ext cx="2703020" cy="3684992"/>
            <a:chOff x="4714674" y="2846259"/>
            <a:chExt cx="2703020" cy="4457916"/>
          </a:xfrm>
        </p:grpSpPr>
        <p:sp>
          <p:nvSpPr>
            <p:cNvPr id="9" name="TextBox 8">
              <a:extLst>
                <a:ext uri="{FF2B5EF4-FFF2-40B4-BE49-F238E27FC236}">
                  <a16:creationId xmlns:a16="http://schemas.microsoft.com/office/drawing/2014/main" id="{2A3DE567-2059-C340-AD15-D2910603E2AE}"/>
                </a:ext>
              </a:extLst>
            </p:cNvPr>
            <p:cNvSpPr txBox="1"/>
            <p:nvPr/>
          </p:nvSpPr>
          <p:spPr>
            <a:xfrm>
              <a:off x="4792346" y="4697848"/>
              <a:ext cx="2625348" cy="2606327"/>
            </a:xfrm>
            <a:prstGeom prst="rect">
              <a:avLst/>
            </a:prstGeom>
            <a:noFill/>
          </p:spPr>
          <p:txBody>
            <a:bodyPr wrap="square" rtlCol="0">
              <a:spAutoFit/>
            </a:bodyPr>
            <a:lstStyle/>
            <a:p>
              <a:pPr marL="0" marR="0" lvl="0" indent="0" algn="ctr" defTabSz="27093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ysClr val="window" lastClr="FFFFFF"/>
                  </a:solidFill>
                  <a:effectLst/>
                  <a:uLnTx/>
                  <a:uFillTx/>
                  <a:latin typeface="Amazon Ember"/>
                  <a:ea typeface="Amazon Ember Light" panose="020B0403020204020204" pitchFamily="34" charset="0"/>
                  <a:cs typeface="Amazon Ember Light" panose="020B0403020204020204" pitchFamily="34" charset="0"/>
                </a:rPr>
                <a:t>MAP </a:t>
              </a:r>
              <a:r>
                <a:rPr kumimoji="0" lang="en-US" sz="1500" b="0" i="0" u="none" strike="noStrike" kern="1200" cap="none" spc="0" normalizeH="0" baseline="0" noProof="0">
                  <a:ln>
                    <a:noFill/>
                  </a:ln>
                  <a:solidFill>
                    <a:sysClr val="window" lastClr="FFFFFF"/>
                  </a:solidFill>
                  <a:effectLst/>
                  <a:uLnTx/>
                  <a:uFillTx/>
                  <a:latin typeface="Amazon Ember"/>
                  <a:ea typeface="Amazon Ember Light" panose="020B0403020204020204" pitchFamily="34" charset="0"/>
                  <a:cs typeface="Amazon Ember Light" panose="020B0403020204020204" pitchFamily="34" charset="0"/>
                </a:rPr>
                <a:t>for Analytics</a:t>
              </a:r>
              <a:endParaRPr kumimoji="0" lang="en-US" sz="1500" b="0" i="0" u="none" strike="noStrike" kern="1200" cap="none" spc="0" normalizeH="0" baseline="0" noProof="0" dirty="0">
                <a:ln>
                  <a:noFill/>
                </a:ln>
                <a:solidFill>
                  <a:sysClr val="window" lastClr="FFFFFF"/>
                </a:solidFill>
                <a:effectLst/>
                <a:uLnTx/>
                <a:uFillTx/>
                <a:latin typeface="Amazon Ember"/>
                <a:ea typeface="Amazon Ember Light" panose="020B0403020204020204" pitchFamily="34" charset="0"/>
                <a:cs typeface="Amazon Ember Light" panose="020B0403020204020204" pitchFamily="34" charset="0"/>
              </a:endParaRPr>
            </a:p>
            <a:p>
              <a:pPr marL="0" marR="0" lvl="0" indent="0" algn="ctr" defTabSz="27093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ysClr val="window" lastClr="FFFFFF"/>
                </a:solidFill>
                <a:effectLst/>
                <a:uLnTx/>
                <a:uFillTx/>
                <a:latin typeface="Amazon Ember"/>
                <a:ea typeface="Amazon Ember Light" panose="020B0403020204020204" pitchFamily="34" charset="0"/>
                <a:cs typeface="Amazon Ember Light" panose="020B0403020204020204" pitchFamily="34" charset="0"/>
              </a:endParaRPr>
            </a:p>
            <a:p>
              <a:pPr marL="0" marR="0" lvl="0" indent="0" algn="ctr" defTabSz="27093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ysClr val="window" lastClr="FFFFFF"/>
                  </a:solidFill>
                  <a:effectLst/>
                  <a:uLnTx/>
                  <a:uFillTx/>
                  <a:latin typeface="Amazon Ember"/>
                  <a:ea typeface="Amazon Ember Light" panose="020B0403020204020204" pitchFamily="34" charset="0"/>
                  <a:cs typeface="Amazon Ember Light" panose="020B0403020204020204" pitchFamily="34" charset="0"/>
                </a:rPr>
                <a:t>Data-Driven Everything (D2E)</a:t>
              </a:r>
            </a:p>
            <a:p>
              <a:pPr marL="0" marR="0" lvl="0" indent="0" algn="ctr" defTabSz="27093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ysClr val="window" lastClr="FFFFFF"/>
                </a:solidFill>
                <a:effectLst/>
                <a:uLnTx/>
                <a:uFillTx/>
                <a:latin typeface="Amazon Ember"/>
                <a:ea typeface="Amazon Ember Light" panose="020B0403020204020204" pitchFamily="34" charset="0"/>
                <a:cs typeface="Amazon Ember Light" panose="020B0403020204020204" pitchFamily="34" charset="0"/>
              </a:endParaRPr>
            </a:p>
            <a:p>
              <a:pPr marL="0" marR="0" lvl="0" indent="0" algn="ctr" defTabSz="27093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ysClr val="window" lastClr="FFFFFF"/>
                  </a:solidFill>
                  <a:effectLst/>
                  <a:uLnTx/>
                  <a:uFillTx/>
                  <a:latin typeface="Amazon Ember"/>
                  <a:ea typeface="Amazon Ember Light" panose="020B0403020204020204" pitchFamily="34" charset="0"/>
                  <a:cs typeface="Amazon Ember Light" panose="020B0403020204020204" pitchFamily="34" charset="0"/>
                </a:rPr>
                <a:t>Data Labs</a:t>
              </a:r>
            </a:p>
            <a:p>
              <a:pPr marL="0" marR="0" lvl="0" indent="0" algn="ctr" defTabSz="27093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ysClr val="window" lastClr="FFFFFF"/>
                </a:solidFill>
                <a:effectLst/>
                <a:uLnTx/>
                <a:uFillTx/>
                <a:latin typeface="Amazon Ember"/>
                <a:ea typeface="Amazon Ember Light" panose="020B0403020204020204" pitchFamily="34" charset="0"/>
                <a:cs typeface="Amazon Ember Light" panose="020B0403020204020204" pitchFamily="34" charset="0"/>
              </a:endParaRPr>
            </a:p>
            <a:p>
              <a:pPr marL="0" marR="0" lvl="0" indent="0" algn="ctr" defTabSz="27093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ysClr val="window" lastClr="FFFFFF"/>
                  </a:solidFill>
                  <a:effectLst/>
                  <a:uLnTx/>
                  <a:uFillTx/>
                  <a:latin typeface="Amazon Ember"/>
                  <a:ea typeface="Amazon Ember Light" panose="020B0403020204020204" pitchFamily="34" charset="0"/>
                  <a:cs typeface="Amazon Ember Light" panose="020B0403020204020204" pitchFamily="34" charset="0"/>
                </a:rPr>
                <a:t>Immersion Days</a:t>
              </a:r>
              <a:endParaRPr kumimoji="0" lang="en-US" sz="1400" b="1" i="0" u="none" strike="noStrike" kern="1200" cap="none" spc="0" normalizeH="0" baseline="0" noProof="0" dirty="0">
                <a:ln>
                  <a:noFill/>
                </a:ln>
                <a:solidFill>
                  <a:sysClr val="window" lastClr="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endParaRPr>
            </a:p>
            <a:p>
              <a:pPr marL="0" marR="0" lvl="0" indent="0" algn="ctr" defTabSz="27093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 name="Rectangle 9">
              <a:extLst>
                <a:ext uri="{FF2B5EF4-FFF2-40B4-BE49-F238E27FC236}">
                  <a16:creationId xmlns:a16="http://schemas.microsoft.com/office/drawing/2014/main" id="{0D908CD3-BFB3-194C-A53D-1E8A3FA6DB65}"/>
                </a:ext>
              </a:extLst>
            </p:cNvPr>
            <p:cNvSpPr/>
            <p:nvPr/>
          </p:nvSpPr>
          <p:spPr>
            <a:xfrm>
              <a:off x="4714674" y="4210474"/>
              <a:ext cx="2703020" cy="300082"/>
            </a:xfrm>
            <a:prstGeom prst="rect">
              <a:avLst/>
            </a:prstGeom>
          </p:spPr>
          <p:txBody>
            <a:bodyPr wrap="square">
              <a:spAutoFit/>
            </a:bodyPr>
            <a:lstStyle/>
            <a:p>
              <a:pPr marL="0" marR="0" lvl="0" indent="0" algn="ctr" defTabSz="609531" rtl="0" eaLnBrk="1" fontAlgn="auto" latinLnBrk="0" hangingPunct="1">
                <a:lnSpc>
                  <a:spcPct val="9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6C2B3"/>
                  </a:solidFill>
                  <a:effectLst/>
                  <a:uLnTx/>
                  <a:uFillTx/>
                  <a:latin typeface="Amazon Ember"/>
                  <a:ea typeface="Amazon Ember" panose="02000000000000000000" pitchFamily="2" charset="0"/>
                  <a:cs typeface="Amazon Ember Cd" panose="020B0606020204020204" pitchFamily="34" charset="0"/>
                </a:rPr>
                <a:t>UNIFY</a:t>
              </a:r>
            </a:p>
          </p:txBody>
        </p:sp>
        <p:grpSp>
          <p:nvGrpSpPr>
            <p:cNvPr id="11" name="Group 10">
              <a:extLst>
                <a:ext uri="{FF2B5EF4-FFF2-40B4-BE49-F238E27FC236}">
                  <a16:creationId xmlns:a16="http://schemas.microsoft.com/office/drawing/2014/main" id="{8A6E3A07-B624-3446-9D92-7C5BE79A2BF6}"/>
                </a:ext>
              </a:extLst>
            </p:cNvPr>
            <p:cNvGrpSpPr/>
            <p:nvPr/>
          </p:nvGrpSpPr>
          <p:grpSpPr>
            <a:xfrm>
              <a:off x="5394598" y="2846259"/>
              <a:ext cx="1420844" cy="837482"/>
              <a:chOff x="6462278" y="2664472"/>
              <a:chExt cx="1705013" cy="1004978"/>
            </a:xfrm>
          </p:grpSpPr>
          <p:sp>
            <p:nvSpPr>
              <p:cNvPr id="12" name="Freeform: Shape 102">
                <a:extLst>
                  <a:ext uri="{FF2B5EF4-FFF2-40B4-BE49-F238E27FC236}">
                    <a16:creationId xmlns:a16="http://schemas.microsoft.com/office/drawing/2014/main" id="{F8E7008A-2204-D849-A16F-E6A7B845882A}"/>
                  </a:ext>
                </a:extLst>
              </p:cNvPr>
              <p:cNvSpPr/>
              <p:nvPr/>
            </p:nvSpPr>
            <p:spPr>
              <a:xfrm>
                <a:off x="6462278" y="3564639"/>
                <a:ext cx="1479650" cy="104811"/>
              </a:xfrm>
              <a:custGeom>
                <a:avLst/>
                <a:gdLst>
                  <a:gd name="connsiteX0" fmla="*/ 0 w 1352740"/>
                  <a:gd name="connsiteY0" fmla="*/ 0 h 95821"/>
                  <a:gd name="connsiteX1" fmla="*/ 0 w 1352740"/>
                  <a:gd name="connsiteY1" fmla="*/ 66675 h 95821"/>
                  <a:gd name="connsiteX2" fmla="*/ 4667 w 1352740"/>
                  <a:gd name="connsiteY2" fmla="*/ 70104 h 95821"/>
                  <a:gd name="connsiteX3" fmla="*/ 80105 w 1352740"/>
                  <a:gd name="connsiteY3" fmla="*/ 95821 h 95821"/>
                  <a:gd name="connsiteX4" fmla="*/ 1281589 w 1352740"/>
                  <a:gd name="connsiteY4" fmla="*/ 95821 h 95821"/>
                  <a:gd name="connsiteX5" fmla="*/ 1344073 w 1352740"/>
                  <a:gd name="connsiteY5" fmla="*/ 74009 h 95821"/>
                  <a:gd name="connsiteX6" fmla="*/ 1352741 w 1352740"/>
                  <a:gd name="connsiteY6" fmla="*/ 67151 h 95821"/>
                  <a:gd name="connsiteX7" fmla="*/ 1352741 w 1352740"/>
                  <a:gd name="connsiteY7" fmla="*/ 476 h 9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2740" h="95821">
                    <a:moveTo>
                      <a:pt x="0" y="0"/>
                    </a:moveTo>
                    <a:lnTo>
                      <a:pt x="0" y="66675"/>
                    </a:lnTo>
                    <a:lnTo>
                      <a:pt x="4667" y="70104"/>
                    </a:lnTo>
                    <a:cubicBezTo>
                      <a:pt x="26342" y="86662"/>
                      <a:pt x="52830" y="95692"/>
                      <a:pt x="80105" y="95821"/>
                    </a:cubicBezTo>
                    <a:lnTo>
                      <a:pt x="1281589" y="95821"/>
                    </a:lnTo>
                    <a:cubicBezTo>
                      <a:pt x="1304287" y="95845"/>
                      <a:pt x="1326320" y="88154"/>
                      <a:pt x="1344073" y="74009"/>
                    </a:cubicBezTo>
                    <a:lnTo>
                      <a:pt x="1352741" y="67151"/>
                    </a:lnTo>
                    <a:lnTo>
                      <a:pt x="1352741" y="476"/>
                    </a:lnTo>
                    <a:close/>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 name="Freeform: Shape 103">
                <a:extLst>
                  <a:ext uri="{FF2B5EF4-FFF2-40B4-BE49-F238E27FC236}">
                    <a16:creationId xmlns:a16="http://schemas.microsoft.com/office/drawing/2014/main" id="{4AAF20E6-56F2-0E4D-975D-E15C8EB3B09E}"/>
                  </a:ext>
                </a:extLst>
              </p:cNvPr>
              <p:cNvSpPr/>
              <p:nvPr/>
            </p:nvSpPr>
            <p:spPr>
              <a:xfrm>
                <a:off x="6668462" y="2734172"/>
                <a:ext cx="1078533" cy="740033"/>
              </a:xfrm>
              <a:custGeom>
                <a:avLst/>
                <a:gdLst>
                  <a:gd name="connsiteX0" fmla="*/ 986028 w 986027"/>
                  <a:gd name="connsiteY0" fmla="*/ 564261 h 676560"/>
                  <a:gd name="connsiteX1" fmla="*/ 986028 w 986027"/>
                  <a:gd name="connsiteY1" fmla="*/ 649224 h 676560"/>
                  <a:gd name="connsiteX2" fmla="*/ 958691 w 986027"/>
                  <a:gd name="connsiteY2" fmla="*/ 676561 h 676560"/>
                  <a:gd name="connsiteX3" fmla="*/ 27337 w 986027"/>
                  <a:gd name="connsiteY3" fmla="*/ 676561 h 676560"/>
                  <a:gd name="connsiteX4" fmla="*/ 0 w 986027"/>
                  <a:gd name="connsiteY4" fmla="*/ 649224 h 676560"/>
                  <a:gd name="connsiteX5" fmla="*/ 0 w 986027"/>
                  <a:gd name="connsiteY5" fmla="*/ 27242 h 676560"/>
                  <a:gd name="connsiteX6" fmla="*/ 27241 w 986027"/>
                  <a:gd name="connsiteY6" fmla="*/ 0 h 676560"/>
                  <a:gd name="connsiteX7" fmla="*/ 27337 w 986027"/>
                  <a:gd name="connsiteY7" fmla="*/ 0 h 676560"/>
                  <a:gd name="connsiteX8" fmla="*/ 953357 w 986027"/>
                  <a:gd name="connsiteY8" fmla="*/ 0 h 676560"/>
                  <a:gd name="connsiteX9" fmla="*/ 980694 w 986027"/>
                  <a:gd name="connsiteY9" fmla="*/ 27146 h 676560"/>
                  <a:gd name="connsiteX10" fmla="*/ 980694 w 986027"/>
                  <a:gd name="connsiteY10" fmla="*/ 27242 h 676560"/>
                  <a:gd name="connsiteX11" fmla="*/ 980694 w 986027"/>
                  <a:gd name="connsiteY11" fmla="*/ 64484 h 67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6027" h="676560">
                    <a:moveTo>
                      <a:pt x="986028" y="564261"/>
                    </a:moveTo>
                    <a:lnTo>
                      <a:pt x="986028" y="649224"/>
                    </a:lnTo>
                    <a:cubicBezTo>
                      <a:pt x="986028" y="664322"/>
                      <a:pt x="973789" y="676561"/>
                      <a:pt x="958691" y="676561"/>
                    </a:cubicBezTo>
                    <a:lnTo>
                      <a:pt x="27337" y="676561"/>
                    </a:lnTo>
                    <a:cubicBezTo>
                      <a:pt x="12239" y="676561"/>
                      <a:pt x="0" y="664322"/>
                      <a:pt x="0" y="649224"/>
                    </a:cubicBezTo>
                    <a:lnTo>
                      <a:pt x="0" y="27242"/>
                    </a:lnTo>
                    <a:cubicBezTo>
                      <a:pt x="0" y="12197"/>
                      <a:pt x="12196" y="0"/>
                      <a:pt x="27241" y="0"/>
                    </a:cubicBezTo>
                    <a:cubicBezTo>
                      <a:pt x="27273" y="0"/>
                      <a:pt x="27305" y="0"/>
                      <a:pt x="27337" y="0"/>
                    </a:cubicBezTo>
                    <a:lnTo>
                      <a:pt x="953357" y="0"/>
                    </a:lnTo>
                    <a:cubicBezTo>
                      <a:pt x="968402" y="-52"/>
                      <a:pt x="980641" y="12101"/>
                      <a:pt x="980694" y="27146"/>
                    </a:cubicBezTo>
                    <a:cubicBezTo>
                      <a:pt x="980694" y="27178"/>
                      <a:pt x="980694" y="27210"/>
                      <a:pt x="980694" y="27242"/>
                    </a:cubicBezTo>
                    <a:lnTo>
                      <a:pt x="980694" y="64484"/>
                    </a:lnTo>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 name="Freeform: Shape 104">
                <a:extLst>
                  <a:ext uri="{FF2B5EF4-FFF2-40B4-BE49-F238E27FC236}">
                    <a16:creationId xmlns:a16="http://schemas.microsoft.com/office/drawing/2014/main" id="{C2377924-1BC3-A14A-A051-257ABD871819}"/>
                  </a:ext>
                </a:extLst>
              </p:cNvPr>
              <p:cNvSpPr/>
              <p:nvPr/>
            </p:nvSpPr>
            <p:spPr>
              <a:xfrm>
                <a:off x="6591156" y="2664472"/>
                <a:ext cx="1225123" cy="896521"/>
              </a:xfrm>
              <a:custGeom>
                <a:avLst/>
                <a:gdLst>
                  <a:gd name="connsiteX0" fmla="*/ 1120045 w 1120044"/>
                  <a:gd name="connsiteY0" fmla="*/ 122587 h 819626"/>
                  <a:gd name="connsiteX1" fmla="*/ 1120045 w 1120044"/>
                  <a:gd name="connsiteY1" fmla="*/ 27337 h 819626"/>
                  <a:gd name="connsiteX2" fmla="*/ 1092708 w 1120044"/>
                  <a:gd name="connsiteY2" fmla="*/ 0 h 819626"/>
                  <a:gd name="connsiteX3" fmla="*/ 27337 w 1120044"/>
                  <a:gd name="connsiteY3" fmla="*/ 0 h 819626"/>
                  <a:gd name="connsiteX4" fmla="*/ 0 w 1120044"/>
                  <a:gd name="connsiteY4" fmla="*/ 27337 h 819626"/>
                  <a:gd name="connsiteX5" fmla="*/ 0 w 1120044"/>
                  <a:gd name="connsiteY5" fmla="*/ 792290 h 819626"/>
                  <a:gd name="connsiteX6" fmla="*/ 27337 w 1120044"/>
                  <a:gd name="connsiteY6" fmla="*/ 819626 h 819626"/>
                  <a:gd name="connsiteX7" fmla="*/ 1092708 w 1120044"/>
                  <a:gd name="connsiteY7" fmla="*/ 819626 h 819626"/>
                  <a:gd name="connsiteX8" fmla="*/ 1120045 w 1120044"/>
                  <a:gd name="connsiteY8" fmla="*/ 792290 h 819626"/>
                  <a:gd name="connsiteX9" fmla="*/ 1120045 w 1120044"/>
                  <a:gd name="connsiteY9" fmla="*/ 613982 h 81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044" h="819626">
                    <a:moveTo>
                      <a:pt x="1120045" y="122587"/>
                    </a:moveTo>
                    <a:lnTo>
                      <a:pt x="1120045" y="27337"/>
                    </a:lnTo>
                    <a:cubicBezTo>
                      <a:pt x="1120045" y="12239"/>
                      <a:pt x="1107806" y="0"/>
                      <a:pt x="1092708" y="0"/>
                    </a:cubicBezTo>
                    <a:lnTo>
                      <a:pt x="27337" y="0"/>
                    </a:lnTo>
                    <a:cubicBezTo>
                      <a:pt x="12239" y="0"/>
                      <a:pt x="0" y="12239"/>
                      <a:pt x="0" y="27337"/>
                    </a:cubicBezTo>
                    <a:lnTo>
                      <a:pt x="0" y="792290"/>
                    </a:lnTo>
                    <a:cubicBezTo>
                      <a:pt x="0" y="807387"/>
                      <a:pt x="12239" y="819626"/>
                      <a:pt x="27337" y="819626"/>
                    </a:cubicBezTo>
                    <a:lnTo>
                      <a:pt x="1092708" y="819626"/>
                    </a:lnTo>
                    <a:cubicBezTo>
                      <a:pt x="1107806" y="819626"/>
                      <a:pt x="1120045" y="807387"/>
                      <a:pt x="1120045" y="792290"/>
                    </a:cubicBezTo>
                    <a:lnTo>
                      <a:pt x="1120045" y="613982"/>
                    </a:lnTo>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 name="Freeform: Shape 105">
                <a:extLst>
                  <a:ext uri="{FF2B5EF4-FFF2-40B4-BE49-F238E27FC236}">
                    <a16:creationId xmlns:a16="http://schemas.microsoft.com/office/drawing/2014/main" id="{414097B5-2E95-4A45-AA3A-313C84F38CDC}"/>
                  </a:ext>
                </a:extLst>
              </p:cNvPr>
              <p:cNvSpPr/>
              <p:nvPr/>
            </p:nvSpPr>
            <p:spPr>
              <a:xfrm>
                <a:off x="6970601" y="2739069"/>
                <a:ext cx="10419" cy="733365"/>
              </a:xfrm>
              <a:custGeom>
                <a:avLst/>
                <a:gdLst>
                  <a:gd name="connsiteX0" fmla="*/ 0 w 9525"/>
                  <a:gd name="connsiteY0" fmla="*/ 670465 h 670464"/>
                  <a:gd name="connsiteX1" fmla="*/ 0 w 9525"/>
                  <a:gd name="connsiteY1" fmla="*/ 0 h 670464"/>
                </a:gdLst>
                <a:ahLst/>
                <a:cxnLst>
                  <a:cxn ang="0">
                    <a:pos x="connsiteX0" y="connsiteY0"/>
                  </a:cxn>
                  <a:cxn ang="0">
                    <a:pos x="connsiteX1" y="connsiteY1"/>
                  </a:cxn>
                </a:cxnLst>
                <a:rect l="l" t="t" r="r" b="b"/>
                <a:pathLst>
                  <a:path w="9525" h="670464">
                    <a:moveTo>
                      <a:pt x="0" y="670465"/>
                    </a:moveTo>
                    <a:lnTo>
                      <a:pt x="0" y="0"/>
                    </a:lnTo>
                  </a:path>
                </a:pathLst>
              </a:custGeom>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 name="Freeform: Shape 124">
                <a:extLst>
                  <a:ext uri="{FF2B5EF4-FFF2-40B4-BE49-F238E27FC236}">
                    <a16:creationId xmlns:a16="http://schemas.microsoft.com/office/drawing/2014/main" id="{030EF155-0520-9741-87B9-DD2DF9751441}"/>
                  </a:ext>
                </a:extLst>
              </p:cNvPr>
              <p:cNvSpPr/>
              <p:nvPr/>
            </p:nvSpPr>
            <p:spPr>
              <a:xfrm>
                <a:off x="7761246" y="2916191"/>
                <a:ext cx="54845" cy="301842"/>
              </a:xfrm>
              <a:custGeom>
                <a:avLst/>
                <a:gdLst>
                  <a:gd name="connsiteX0" fmla="*/ 25073 w 50141"/>
                  <a:gd name="connsiteY0" fmla="*/ 275934 h 275953"/>
                  <a:gd name="connsiteX1" fmla="*/ 6880 w 50141"/>
                  <a:gd name="connsiteY1" fmla="*/ 268790 h 275953"/>
                  <a:gd name="connsiteX2" fmla="*/ 22 w 50141"/>
                  <a:gd name="connsiteY2" fmla="*/ 250502 h 275953"/>
                  <a:gd name="connsiteX3" fmla="*/ 6880 w 50141"/>
                  <a:gd name="connsiteY3" fmla="*/ 232214 h 275953"/>
                  <a:gd name="connsiteX4" fmla="*/ 43170 w 50141"/>
                  <a:gd name="connsiteY4" fmla="*/ 232214 h 275953"/>
                  <a:gd name="connsiteX5" fmla="*/ 50123 w 50141"/>
                  <a:gd name="connsiteY5" fmla="*/ 250502 h 275953"/>
                  <a:gd name="connsiteX6" fmla="*/ 43170 w 50141"/>
                  <a:gd name="connsiteY6" fmla="*/ 268790 h 275953"/>
                  <a:gd name="connsiteX7" fmla="*/ 25073 w 50141"/>
                  <a:gd name="connsiteY7" fmla="*/ 275934 h 275953"/>
                  <a:gd name="connsiteX8" fmla="*/ 9261 w 50141"/>
                  <a:gd name="connsiteY8" fmla="*/ 191161 h 275953"/>
                  <a:gd name="connsiteX9" fmla="*/ 3832 w 50141"/>
                  <a:gd name="connsiteY9" fmla="*/ 5043 h 275953"/>
                  <a:gd name="connsiteX10" fmla="*/ 46218 w 50141"/>
                  <a:gd name="connsiteY10" fmla="*/ 5043 h 275953"/>
                  <a:gd name="connsiteX11" fmla="*/ 40884 w 50141"/>
                  <a:gd name="connsiteY11" fmla="*/ 191161 h 27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41" h="275953">
                    <a:moveTo>
                      <a:pt x="25073" y="275934"/>
                    </a:moveTo>
                    <a:cubicBezTo>
                      <a:pt x="18275" y="276205"/>
                      <a:pt x="11676" y="273614"/>
                      <a:pt x="6880" y="268790"/>
                    </a:cubicBezTo>
                    <a:cubicBezTo>
                      <a:pt x="2242" y="263856"/>
                      <a:pt x="-228" y="257270"/>
                      <a:pt x="22" y="250502"/>
                    </a:cubicBezTo>
                    <a:cubicBezTo>
                      <a:pt x="-261" y="243729"/>
                      <a:pt x="2214" y="237131"/>
                      <a:pt x="6880" y="232214"/>
                    </a:cubicBezTo>
                    <a:cubicBezTo>
                      <a:pt x="17094" y="222669"/>
                      <a:pt x="32956" y="222669"/>
                      <a:pt x="43170" y="232214"/>
                    </a:cubicBezTo>
                    <a:cubicBezTo>
                      <a:pt x="47871" y="237116"/>
                      <a:pt x="50380" y="243716"/>
                      <a:pt x="50123" y="250502"/>
                    </a:cubicBezTo>
                    <a:cubicBezTo>
                      <a:pt x="50337" y="257282"/>
                      <a:pt x="47834" y="263865"/>
                      <a:pt x="43170" y="268790"/>
                    </a:cubicBezTo>
                    <a:cubicBezTo>
                      <a:pt x="38403" y="273599"/>
                      <a:pt x="31839" y="276190"/>
                      <a:pt x="25073" y="275934"/>
                    </a:cubicBezTo>
                    <a:close/>
                    <a:moveTo>
                      <a:pt x="9261" y="191161"/>
                    </a:moveTo>
                    <a:lnTo>
                      <a:pt x="3832" y="5043"/>
                    </a:lnTo>
                    <a:cubicBezTo>
                      <a:pt x="17161" y="-1681"/>
                      <a:pt x="32889" y="-1681"/>
                      <a:pt x="46218" y="5043"/>
                    </a:cubicBezTo>
                    <a:lnTo>
                      <a:pt x="40884" y="191161"/>
                    </a:lnTo>
                    <a:close/>
                  </a:path>
                </a:pathLst>
              </a:custGeom>
              <a:solidFill>
                <a:schemeClr val="accent2"/>
              </a:solidFill>
              <a:ln w="9525" cap="flat">
                <a:solidFill>
                  <a:schemeClr val="accent2"/>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 name="Freeform: Shape 134">
                <a:extLst>
                  <a:ext uri="{FF2B5EF4-FFF2-40B4-BE49-F238E27FC236}">
                    <a16:creationId xmlns:a16="http://schemas.microsoft.com/office/drawing/2014/main" id="{3D519EC6-1A91-E24C-960E-F12FA592A34F}"/>
                  </a:ext>
                </a:extLst>
              </p:cNvPr>
              <p:cNvSpPr/>
              <p:nvPr/>
            </p:nvSpPr>
            <p:spPr>
              <a:xfrm>
                <a:off x="7566754" y="2847319"/>
                <a:ext cx="441332" cy="441331"/>
              </a:xfrm>
              <a:custGeom>
                <a:avLst/>
                <a:gdLst>
                  <a:gd name="connsiteX0" fmla="*/ 403479 w 403479"/>
                  <a:gd name="connsiteY0" fmla="*/ 201739 h 403478"/>
                  <a:gd name="connsiteX1" fmla="*/ 201740 w 403479"/>
                  <a:gd name="connsiteY1" fmla="*/ 403479 h 403478"/>
                  <a:gd name="connsiteX2" fmla="*/ 0 w 403479"/>
                  <a:gd name="connsiteY2" fmla="*/ 201739 h 403478"/>
                  <a:gd name="connsiteX3" fmla="*/ 201740 w 403479"/>
                  <a:gd name="connsiteY3" fmla="*/ 0 h 403478"/>
                  <a:gd name="connsiteX4" fmla="*/ 403479 w 403479"/>
                  <a:gd name="connsiteY4" fmla="*/ 201739 h 40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479" h="403478">
                    <a:moveTo>
                      <a:pt x="403479" y="201739"/>
                    </a:moveTo>
                    <a:cubicBezTo>
                      <a:pt x="403479" y="313157"/>
                      <a:pt x="313157" y="403479"/>
                      <a:pt x="201740" y="403479"/>
                    </a:cubicBezTo>
                    <a:cubicBezTo>
                      <a:pt x="90322" y="403479"/>
                      <a:pt x="0" y="313157"/>
                      <a:pt x="0" y="201739"/>
                    </a:cubicBezTo>
                    <a:cubicBezTo>
                      <a:pt x="0" y="90322"/>
                      <a:pt x="90322" y="0"/>
                      <a:pt x="201740" y="0"/>
                    </a:cubicBezTo>
                    <a:cubicBezTo>
                      <a:pt x="313157" y="0"/>
                      <a:pt x="403479" y="90322"/>
                      <a:pt x="403479" y="201739"/>
                    </a:cubicBezTo>
                    <a:close/>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 name="Freeform: Shape 161">
                <a:extLst>
                  <a:ext uri="{FF2B5EF4-FFF2-40B4-BE49-F238E27FC236}">
                    <a16:creationId xmlns:a16="http://schemas.microsoft.com/office/drawing/2014/main" id="{CC4A4645-1F2A-8C4C-974B-A4421627F1A9}"/>
                  </a:ext>
                </a:extLst>
              </p:cNvPr>
              <p:cNvSpPr/>
              <p:nvPr/>
            </p:nvSpPr>
            <p:spPr>
              <a:xfrm>
                <a:off x="7905568" y="3172587"/>
                <a:ext cx="261723" cy="264535"/>
              </a:xfrm>
              <a:custGeom>
                <a:avLst/>
                <a:gdLst>
                  <a:gd name="connsiteX0" fmla="*/ 72390 w 239275"/>
                  <a:gd name="connsiteY0" fmla="*/ 0 h 241846"/>
                  <a:gd name="connsiteX1" fmla="*/ 224790 w 239275"/>
                  <a:gd name="connsiteY1" fmla="*/ 153448 h 241846"/>
                  <a:gd name="connsiteX2" fmla="*/ 223742 w 239275"/>
                  <a:gd name="connsiteY2" fmla="*/ 226219 h 241846"/>
                  <a:gd name="connsiteX3" fmla="*/ 223742 w 239275"/>
                  <a:gd name="connsiteY3" fmla="*/ 226219 h 241846"/>
                  <a:gd name="connsiteX4" fmla="*/ 150781 w 239275"/>
                  <a:gd name="connsiteY4" fmla="*/ 227267 h 241846"/>
                  <a:gd name="connsiteX5" fmla="*/ 0 w 239275"/>
                  <a:gd name="connsiteY5" fmla="*/ 76486 h 2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5" h="241846">
                    <a:moveTo>
                      <a:pt x="72390" y="0"/>
                    </a:moveTo>
                    <a:lnTo>
                      <a:pt x="224790" y="153448"/>
                    </a:lnTo>
                    <a:cubicBezTo>
                      <a:pt x="244506" y="173868"/>
                      <a:pt x="244038" y="206375"/>
                      <a:pt x="223742" y="226219"/>
                    </a:cubicBezTo>
                    <a:lnTo>
                      <a:pt x="223742" y="226219"/>
                    </a:lnTo>
                    <a:cubicBezTo>
                      <a:pt x="203877" y="246640"/>
                      <a:pt x="171224" y="247109"/>
                      <a:pt x="150781" y="227267"/>
                    </a:cubicBezTo>
                    <a:lnTo>
                      <a:pt x="0" y="76486"/>
                    </a:lnTo>
                  </a:path>
                </a:pathLst>
              </a:custGeom>
              <a:noFill/>
              <a:ln w="19050" cap="flat">
                <a:solidFill>
                  <a:schemeClr val="accent2"/>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 name="Freeform: Shape 162">
                <a:extLst>
                  <a:ext uri="{FF2B5EF4-FFF2-40B4-BE49-F238E27FC236}">
                    <a16:creationId xmlns:a16="http://schemas.microsoft.com/office/drawing/2014/main" id="{746F5288-7D3C-F843-8CDA-8328E065E651}"/>
                  </a:ext>
                </a:extLst>
              </p:cNvPr>
              <p:cNvSpPr/>
              <p:nvPr/>
            </p:nvSpPr>
            <p:spPr>
              <a:xfrm>
                <a:off x="7050825" y="3288547"/>
                <a:ext cx="555207" cy="10419"/>
              </a:xfrm>
              <a:custGeom>
                <a:avLst/>
                <a:gdLst>
                  <a:gd name="connsiteX0" fmla="*/ 0 w 507587"/>
                  <a:gd name="connsiteY0" fmla="*/ 0 h 9525"/>
                  <a:gd name="connsiteX1" fmla="*/ 507587 w 507587"/>
                  <a:gd name="connsiteY1" fmla="*/ 0 h 9525"/>
                </a:gdLst>
                <a:ahLst/>
                <a:cxnLst>
                  <a:cxn ang="0">
                    <a:pos x="connsiteX0" y="connsiteY0"/>
                  </a:cxn>
                  <a:cxn ang="0">
                    <a:pos x="connsiteX1" y="connsiteY1"/>
                  </a:cxn>
                </a:cxnLst>
                <a:rect l="l" t="t" r="r" b="b"/>
                <a:pathLst>
                  <a:path w="507587" h="9525">
                    <a:moveTo>
                      <a:pt x="0" y="0"/>
                    </a:moveTo>
                    <a:lnTo>
                      <a:pt x="507587" y="0"/>
                    </a:lnTo>
                  </a:path>
                </a:pathLst>
              </a:custGeom>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 name="Freeform: Shape 166">
                <a:extLst>
                  <a:ext uri="{FF2B5EF4-FFF2-40B4-BE49-F238E27FC236}">
                    <a16:creationId xmlns:a16="http://schemas.microsoft.com/office/drawing/2014/main" id="{FFA4C566-90C0-8341-8E07-01B86A4B1568}"/>
                  </a:ext>
                </a:extLst>
              </p:cNvPr>
              <p:cNvSpPr/>
              <p:nvPr/>
            </p:nvSpPr>
            <p:spPr>
              <a:xfrm>
                <a:off x="7140216" y="2931084"/>
                <a:ext cx="376424" cy="357462"/>
              </a:xfrm>
              <a:custGeom>
                <a:avLst/>
                <a:gdLst>
                  <a:gd name="connsiteX0" fmla="*/ 0 w 344138"/>
                  <a:gd name="connsiteY0" fmla="*/ 326803 h 326802"/>
                  <a:gd name="connsiteX1" fmla="*/ 78581 w 344138"/>
                  <a:gd name="connsiteY1" fmla="*/ 143923 h 326802"/>
                  <a:gd name="connsiteX2" fmla="*/ 145256 w 344138"/>
                  <a:gd name="connsiteY2" fmla="*/ 143923 h 326802"/>
                  <a:gd name="connsiteX3" fmla="*/ 195072 w 344138"/>
                  <a:gd name="connsiteY3" fmla="*/ 211265 h 326802"/>
                  <a:gd name="connsiteX4" fmla="*/ 253174 w 344138"/>
                  <a:gd name="connsiteY4" fmla="*/ 0 h 326802"/>
                  <a:gd name="connsiteX5" fmla="*/ 344138 w 344138"/>
                  <a:gd name="connsiteY5" fmla="*/ 326803 h 32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138" h="326802">
                    <a:moveTo>
                      <a:pt x="0" y="326803"/>
                    </a:moveTo>
                    <a:lnTo>
                      <a:pt x="78581" y="143923"/>
                    </a:lnTo>
                    <a:lnTo>
                      <a:pt x="145256" y="143923"/>
                    </a:lnTo>
                    <a:lnTo>
                      <a:pt x="195072" y="211265"/>
                    </a:lnTo>
                    <a:lnTo>
                      <a:pt x="253174" y="0"/>
                    </a:lnTo>
                    <a:lnTo>
                      <a:pt x="344138" y="326803"/>
                    </a:lnTo>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 name="Freeform: Shape 167">
                <a:extLst>
                  <a:ext uri="{FF2B5EF4-FFF2-40B4-BE49-F238E27FC236}">
                    <a16:creationId xmlns:a16="http://schemas.microsoft.com/office/drawing/2014/main" id="{C5547DE9-64F5-2F42-9CEB-543DFC769229}"/>
                  </a:ext>
                </a:extLst>
              </p:cNvPr>
              <p:cNvSpPr/>
              <p:nvPr/>
            </p:nvSpPr>
            <p:spPr>
              <a:xfrm rot="21587400">
                <a:off x="6777423" y="2894312"/>
                <a:ext cx="81056" cy="81056"/>
              </a:xfrm>
              <a:custGeom>
                <a:avLst/>
                <a:gdLst>
                  <a:gd name="connsiteX0" fmla="*/ 0 w 74104"/>
                  <a:gd name="connsiteY0" fmla="*/ 0 h 74104"/>
                  <a:gd name="connsiteX1" fmla="*/ 74104 w 74104"/>
                  <a:gd name="connsiteY1" fmla="*/ 0 h 74104"/>
                  <a:gd name="connsiteX2" fmla="*/ 74104 w 74104"/>
                  <a:gd name="connsiteY2" fmla="*/ 74104 h 74104"/>
                  <a:gd name="connsiteX3" fmla="*/ 0 w 74104"/>
                  <a:gd name="connsiteY3" fmla="*/ 74104 h 74104"/>
                </a:gdLst>
                <a:ahLst/>
                <a:cxnLst>
                  <a:cxn ang="0">
                    <a:pos x="connsiteX0" y="connsiteY0"/>
                  </a:cxn>
                  <a:cxn ang="0">
                    <a:pos x="connsiteX1" y="connsiteY1"/>
                  </a:cxn>
                  <a:cxn ang="0">
                    <a:pos x="connsiteX2" y="connsiteY2"/>
                  </a:cxn>
                  <a:cxn ang="0">
                    <a:pos x="connsiteX3" y="connsiteY3"/>
                  </a:cxn>
                </a:cxnLst>
                <a:rect l="l" t="t" r="r" b="b"/>
                <a:pathLst>
                  <a:path w="74104" h="74104">
                    <a:moveTo>
                      <a:pt x="0" y="0"/>
                    </a:moveTo>
                    <a:lnTo>
                      <a:pt x="74104" y="0"/>
                    </a:lnTo>
                    <a:lnTo>
                      <a:pt x="74104" y="74104"/>
                    </a:lnTo>
                    <a:lnTo>
                      <a:pt x="0" y="74104"/>
                    </a:lnTo>
                    <a:close/>
                  </a:path>
                </a:pathLst>
              </a:custGeom>
              <a:noFill/>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 name="Freeform: Shape 168">
                <a:extLst>
                  <a:ext uri="{FF2B5EF4-FFF2-40B4-BE49-F238E27FC236}">
                    <a16:creationId xmlns:a16="http://schemas.microsoft.com/office/drawing/2014/main" id="{1BFF1FB4-6311-A64B-B87B-50DC7D7070E8}"/>
                  </a:ext>
                </a:extLst>
              </p:cNvPr>
              <p:cNvSpPr/>
              <p:nvPr/>
            </p:nvSpPr>
            <p:spPr>
              <a:xfrm rot="21587400">
                <a:off x="6778012" y="3054859"/>
                <a:ext cx="81056" cy="81056"/>
              </a:xfrm>
              <a:custGeom>
                <a:avLst/>
                <a:gdLst>
                  <a:gd name="connsiteX0" fmla="*/ 0 w 74104"/>
                  <a:gd name="connsiteY0" fmla="*/ 0 h 74104"/>
                  <a:gd name="connsiteX1" fmla="*/ 74104 w 74104"/>
                  <a:gd name="connsiteY1" fmla="*/ 0 h 74104"/>
                  <a:gd name="connsiteX2" fmla="*/ 74104 w 74104"/>
                  <a:gd name="connsiteY2" fmla="*/ 74105 h 74104"/>
                  <a:gd name="connsiteX3" fmla="*/ 0 w 74104"/>
                  <a:gd name="connsiteY3" fmla="*/ 74105 h 74104"/>
                </a:gdLst>
                <a:ahLst/>
                <a:cxnLst>
                  <a:cxn ang="0">
                    <a:pos x="connsiteX0" y="connsiteY0"/>
                  </a:cxn>
                  <a:cxn ang="0">
                    <a:pos x="connsiteX1" y="connsiteY1"/>
                  </a:cxn>
                  <a:cxn ang="0">
                    <a:pos x="connsiteX2" y="connsiteY2"/>
                  </a:cxn>
                  <a:cxn ang="0">
                    <a:pos x="connsiteX3" y="connsiteY3"/>
                  </a:cxn>
                </a:cxnLst>
                <a:rect l="l" t="t" r="r" b="b"/>
                <a:pathLst>
                  <a:path w="74104" h="74104">
                    <a:moveTo>
                      <a:pt x="0" y="0"/>
                    </a:moveTo>
                    <a:lnTo>
                      <a:pt x="74104" y="0"/>
                    </a:lnTo>
                    <a:lnTo>
                      <a:pt x="74104" y="74105"/>
                    </a:lnTo>
                    <a:lnTo>
                      <a:pt x="0" y="74105"/>
                    </a:lnTo>
                    <a:close/>
                  </a:path>
                </a:pathLst>
              </a:custGeom>
              <a:noFill/>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3" name="Freeform: Shape 169">
                <a:extLst>
                  <a:ext uri="{FF2B5EF4-FFF2-40B4-BE49-F238E27FC236}">
                    <a16:creationId xmlns:a16="http://schemas.microsoft.com/office/drawing/2014/main" id="{DD69BF4C-4031-5D42-90B0-16AA95733AA0}"/>
                  </a:ext>
                </a:extLst>
              </p:cNvPr>
              <p:cNvSpPr/>
              <p:nvPr/>
            </p:nvSpPr>
            <p:spPr>
              <a:xfrm rot="21587400">
                <a:off x="6778599" y="3215303"/>
                <a:ext cx="81056" cy="81056"/>
              </a:xfrm>
              <a:custGeom>
                <a:avLst/>
                <a:gdLst>
                  <a:gd name="connsiteX0" fmla="*/ 0 w 74104"/>
                  <a:gd name="connsiteY0" fmla="*/ 0 h 74104"/>
                  <a:gd name="connsiteX1" fmla="*/ 74104 w 74104"/>
                  <a:gd name="connsiteY1" fmla="*/ 0 h 74104"/>
                  <a:gd name="connsiteX2" fmla="*/ 74104 w 74104"/>
                  <a:gd name="connsiteY2" fmla="*/ 74105 h 74104"/>
                  <a:gd name="connsiteX3" fmla="*/ 0 w 74104"/>
                  <a:gd name="connsiteY3" fmla="*/ 74105 h 74104"/>
                </a:gdLst>
                <a:ahLst/>
                <a:cxnLst>
                  <a:cxn ang="0">
                    <a:pos x="connsiteX0" y="connsiteY0"/>
                  </a:cxn>
                  <a:cxn ang="0">
                    <a:pos x="connsiteX1" y="connsiteY1"/>
                  </a:cxn>
                  <a:cxn ang="0">
                    <a:pos x="connsiteX2" y="connsiteY2"/>
                  </a:cxn>
                  <a:cxn ang="0">
                    <a:pos x="connsiteX3" y="connsiteY3"/>
                  </a:cxn>
                </a:cxnLst>
                <a:rect l="l" t="t" r="r" b="b"/>
                <a:pathLst>
                  <a:path w="74104" h="74104">
                    <a:moveTo>
                      <a:pt x="0" y="0"/>
                    </a:moveTo>
                    <a:lnTo>
                      <a:pt x="74104" y="0"/>
                    </a:lnTo>
                    <a:lnTo>
                      <a:pt x="74104" y="74105"/>
                    </a:lnTo>
                    <a:lnTo>
                      <a:pt x="0" y="74105"/>
                    </a:lnTo>
                    <a:close/>
                  </a:path>
                </a:pathLst>
              </a:custGeom>
              <a:noFill/>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24" name="Group 23">
            <a:extLst>
              <a:ext uri="{FF2B5EF4-FFF2-40B4-BE49-F238E27FC236}">
                <a16:creationId xmlns:a16="http://schemas.microsoft.com/office/drawing/2014/main" id="{7CC023A7-9234-454C-ADEE-F46E72199571}"/>
              </a:ext>
            </a:extLst>
          </p:cNvPr>
          <p:cNvGrpSpPr/>
          <p:nvPr/>
        </p:nvGrpSpPr>
        <p:grpSpPr>
          <a:xfrm>
            <a:off x="769796" y="1795451"/>
            <a:ext cx="2834569" cy="3486757"/>
            <a:chOff x="951482" y="2729862"/>
            <a:chExt cx="2811074" cy="3486757"/>
          </a:xfrm>
        </p:grpSpPr>
        <p:sp>
          <p:nvSpPr>
            <p:cNvPr id="25" name="TextBox 24">
              <a:extLst>
                <a:ext uri="{FF2B5EF4-FFF2-40B4-BE49-F238E27FC236}">
                  <a16:creationId xmlns:a16="http://schemas.microsoft.com/office/drawing/2014/main" id="{EB516B55-1AE2-D344-AE2D-1FC641A02091}"/>
                </a:ext>
              </a:extLst>
            </p:cNvPr>
            <p:cNvSpPr txBox="1"/>
            <p:nvPr/>
          </p:nvSpPr>
          <p:spPr>
            <a:xfrm>
              <a:off x="951482" y="4418691"/>
              <a:ext cx="2811074" cy="1797928"/>
            </a:xfrm>
            <a:prstGeom prst="rect">
              <a:avLst/>
            </a:prstGeom>
            <a:noFill/>
          </p:spPr>
          <p:txBody>
            <a:bodyPr wrap="square" rtlCol="0">
              <a:spAutoFit/>
            </a:bodyPr>
            <a:lstStyle/>
            <a:p>
              <a:pPr marL="0" marR="0" lvl="0" indent="0" algn="ctr" defTabSz="609561" rtl="0" eaLnBrk="1" fontAlgn="auto" latinLnBrk="0" hangingPunct="1">
                <a:lnSpc>
                  <a:spcPct val="90000"/>
                </a:lnSpc>
                <a:spcBef>
                  <a:spcPts val="800"/>
                </a:spcBef>
                <a:spcAft>
                  <a:spcPts val="533"/>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mazon Ember"/>
                  <a:ea typeface="+mn-ea"/>
                  <a:cs typeface="+mn-cs"/>
                </a:rPr>
                <a:t>DB Freedom Program</a:t>
              </a:r>
            </a:p>
            <a:p>
              <a:pPr marL="0" marR="0" lvl="0" indent="0" algn="ctr" defTabSz="609561" rtl="0" eaLnBrk="1" fontAlgn="auto" latinLnBrk="0" hangingPunct="1">
                <a:lnSpc>
                  <a:spcPct val="90000"/>
                </a:lnSpc>
                <a:spcBef>
                  <a:spcPts val="800"/>
                </a:spcBef>
                <a:spcAft>
                  <a:spcPts val="533"/>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mazon Ember"/>
                  <a:ea typeface="+mn-ea"/>
                  <a:cs typeface="+mn-cs"/>
                </a:rPr>
                <a:t>Migration Assistance Program</a:t>
              </a:r>
            </a:p>
            <a:p>
              <a:pPr marL="0" marR="0" lvl="0" indent="0" algn="ctr" defTabSz="609561" rtl="0" eaLnBrk="1" fontAlgn="auto" latinLnBrk="0" hangingPunct="1">
                <a:lnSpc>
                  <a:spcPct val="90000"/>
                </a:lnSpc>
                <a:spcBef>
                  <a:spcPts val="800"/>
                </a:spcBef>
                <a:spcAft>
                  <a:spcPts val="533"/>
                </a:spcAft>
                <a:buClrTx/>
                <a:buSzTx/>
                <a:buFontTx/>
                <a:buNone/>
                <a:tabLst/>
                <a:defRPr/>
              </a:pPr>
              <a:r>
                <a:rPr kumimoji="0" lang="en-US" sz="1500" b="0" i="0" u="none" strike="noStrike" kern="1200" cap="none" spc="0" normalizeH="0" baseline="0" noProof="0" dirty="0" err="1">
                  <a:ln>
                    <a:noFill/>
                  </a:ln>
                  <a:solidFill>
                    <a:srgbClr val="FFFFFF"/>
                  </a:solidFill>
                  <a:effectLst/>
                  <a:uLnTx/>
                  <a:uFillTx/>
                  <a:latin typeface="Amazon Ember"/>
                  <a:ea typeface="+mn-ea"/>
                  <a:cs typeface="+mn-cs"/>
                </a:rPr>
                <a:t>ProServe</a:t>
              </a:r>
              <a:r>
                <a:rPr kumimoji="0" lang="en-US" sz="1500" b="0" i="0" u="none" strike="noStrike" kern="1200" cap="none" spc="0" normalizeH="0" baseline="0" noProof="0" dirty="0">
                  <a:ln>
                    <a:noFill/>
                  </a:ln>
                  <a:solidFill>
                    <a:srgbClr val="FFFFFF"/>
                  </a:solidFill>
                  <a:effectLst/>
                  <a:uLnTx/>
                  <a:uFillTx/>
                  <a:latin typeface="Amazon Ember"/>
                  <a:ea typeface="+mn-ea"/>
                  <a:cs typeface="+mn-cs"/>
                </a:rPr>
                <a:t>/Partner Accelerators</a:t>
              </a:r>
            </a:p>
            <a:p>
              <a:pPr marL="0" marR="0" lvl="0" indent="0" algn="ctr" defTabSz="609561" rtl="0" eaLnBrk="1" fontAlgn="auto" latinLnBrk="0" hangingPunct="1">
                <a:lnSpc>
                  <a:spcPct val="90000"/>
                </a:lnSpc>
                <a:spcBef>
                  <a:spcPts val="800"/>
                </a:spcBef>
                <a:spcAft>
                  <a:spcPts val="533"/>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a:p>
              <a:pPr marL="0" marR="0" lvl="0" indent="0" algn="ctr" defTabSz="609561" rtl="0" eaLnBrk="1" fontAlgn="auto" latinLnBrk="0" hangingPunct="1">
                <a:lnSpc>
                  <a:spcPct val="90000"/>
                </a:lnSpc>
                <a:spcBef>
                  <a:spcPts val="800"/>
                </a:spcBef>
                <a:spcAft>
                  <a:spcPts val="533"/>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6" name="Rectangle 25">
              <a:extLst>
                <a:ext uri="{FF2B5EF4-FFF2-40B4-BE49-F238E27FC236}">
                  <a16:creationId xmlns:a16="http://schemas.microsoft.com/office/drawing/2014/main" id="{48D5A66F-3BAD-684D-8E07-C24AC6942764}"/>
                </a:ext>
              </a:extLst>
            </p:cNvPr>
            <p:cNvSpPr/>
            <p:nvPr/>
          </p:nvSpPr>
          <p:spPr>
            <a:xfrm>
              <a:off x="1004133" y="4024631"/>
              <a:ext cx="2674064" cy="300082"/>
            </a:xfrm>
            <a:prstGeom prst="rect">
              <a:avLst/>
            </a:prstGeom>
          </p:spPr>
          <p:txBody>
            <a:bodyPr wrap="square">
              <a:spAutoFit/>
            </a:bodyPr>
            <a:lstStyle/>
            <a:p>
              <a:pPr marL="0" marR="0" lvl="0" indent="0" algn="ctr" defTabSz="609531" rtl="0" eaLnBrk="1" fontAlgn="auto" latinLnBrk="0" hangingPunct="1">
                <a:lnSpc>
                  <a:spcPct val="9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6C2B3"/>
                  </a:solidFill>
                  <a:effectLst/>
                  <a:uLnTx/>
                  <a:uFillTx/>
                  <a:latin typeface="Amazon Ember"/>
                  <a:ea typeface="Amazon Ember" panose="02000000000000000000" pitchFamily="2" charset="0"/>
                  <a:cs typeface="Amazon Ember Cd" panose="020B0606020204020204" pitchFamily="34" charset="0"/>
                </a:rPr>
                <a:t>MODERNIZE</a:t>
              </a:r>
            </a:p>
          </p:txBody>
        </p:sp>
        <p:grpSp>
          <p:nvGrpSpPr>
            <p:cNvPr id="27" name="Group 26">
              <a:extLst>
                <a:ext uri="{FF2B5EF4-FFF2-40B4-BE49-F238E27FC236}">
                  <a16:creationId xmlns:a16="http://schemas.microsoft.com/office/drawing/2014/main" id="{6EE7B4C0-1D62-8F43-8489-BC5275DB757A}"/>
                </a:ext>
              </a:extLst>
            </p:cNvPr>
            <p:cNvGrpSpPr/>
            <p:nvPr/>
          </p:nvGrpSpPr>
          <p:grpSpPr>
            <a:xfrm>
              <a:off x="1797800" y="2729862"/>
              <a:ext cx="1092272" cy="1116445"/>
              <a:chOff x="2463249" y="2658672"/>
              <a:chExt cx="1310726" cy="1339734"/>
            </a:xfrm>
          </p:grpSpPr>
          <p:sp>
            <p:nvSpPr>
              <p:cNvPr id="28" name="Freeform: Shape 10">
                <a:extLst>
                  <a:ext uri="{FF2B5EF4-FFF2-40B4-BE49-F238E27FC236}">
                    <a16:creationId xmlns:a16="http://schemas.microsoft.com/office/drawing/2014/main" id="{430A9CFC-DF49-D942-B9C7-2B177FEBABF3}"/>
                  </a:ext>
                </a:extLst>
              </p:cNvPr>
              <p:cNvSpPr/>
              <p:nvPr/>
            </p:nvSpPr>
            <p:spPr>
              <a:xfrm>
                <a:off x="3260320" y="3689004"/>
                <a:ext cx="1209" cy="1209"/>
              </a:xfrm>
              <a:custGeom>
                <a:avLst/>
                <a:gdLst>
                  <a:gd name="connsiteX0" fmla="*/ 0 w 935"/>
                  <a:gd name="connsiteY0" fmla="*/ 0 h 935"/>
                  <a:gd name="connsiteX1" fmla="*/ 935 w 935"/>
                  <a:gd name="connsiteY1" fmla="*/ 935 h 935"/>
                </a:gdLst>
                <a:ahLst/>
                <a:cxnLst>
                  <a:cxn ang="0">
                    <a:pos x="connsiteX0" y="connsiteY0"/>
                  </a:cxn>
                  <a:cxn ang="0">
                    <a:pos x="connsiteX1" y="connsiteY1"/>
                  </a:cxn>
                </a:cxnLst>
                <a:rect l="l" t="t" r="r" b="b"/>
                <a:pathLst>
                  <a:path w="935" h="935">
                    <a:moveTo>
                      <a:pt x="0" y="0"/>
                    </a:moveTo>
                    <a:lnTo>
                      <a:pt x="935" y="935"/>
                    </a:lnTo>
                  </a:path>
                </a:pathLst>
              </a:custGeom>
              <a:ln w="19050" cap="flat">
                <a:solidFill>
                  <a:schemeClr val="tx1"/>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nvGrpSpPr>
              <p:cNvPr id="29" name="Graphic 8">
                <a:extLst>
                  <a:ext uri="{FF2B5EF4-FFF2-40B4-BE49-F238E27FC236}">
                    <a16:creationId xmlns:a16="http://schemas.microsoft.com/office/drawing/2014/main" id="{71146A69-6DA4-B945-A998-6F8F7B702141}"/>
                  </a:ext>
                </a:extLst>
              </p:cNvPr>
              <p:cNvGrpSpPr/>
              <p:nvPr/>
            </p:nvGrpSpPr>
            <p:grpSpPr>
              <a:xfrm>
                <a:off x="2463249" y="2658672"/>
                <a:ext cx="1310726" cy="1129575"/>
                <a:chOff x="1442116" y="1562100"/>
                <a:chExt cx="1014032" cy="873886"/>
              </a:xfrm>
              <a:noFill/>
            </p:grpSpPr>
            <p:grpSp>
              <p:nvGrpSpPr>
                <p:cNvPr id="40" name="Graphic 8">
                  <a:extLst>
                    <a:ext uri="{FF2B5EF4-FFF2-40B4-BE49-F238E27FC236}">
                      <a16:creationId xmlns:a16="http://schemas.microsoft.com/office/drawing/2014/main" id="{462D1A38-5DF9-FA47-9C6E-AEA469F34AE4}"/>
                    </a:ext>
                  </a:extLst>
                </p:cNvPr>
                <p:cNvGrpSpPr/>
                <p:nvPr/>
              </p:nvGrpSpPr>
              <p:grpSpPr>
                <a:xfrm>
                  <a:off x="1442116" y="1562100"/>
                  <a:ext cx="875181" cy="873886"/>
                  <a:chOff x="1442116" y="1562100"/>
                  <a:chExt cx="875181" cy="873886"/>
                </a:xfrm>
                <a:noFill/>
              </p:grpSpPr>
              <p:sp>
                <p:nvSpPr>
                  <p:cNvPr id="47" name="Freeform: Shape 14">
                    <a:extLst>
                      <a:ext uri="{FF2B5EF4-FFF2-40B4-BE49-F238E27FC236}">
                        <a16:creationId xmlns:a16="http://schemas.microsoft.com/office/drawing/2014/main" id="{CB7C13D9-4C05-4E4F-9CA0-501D5DDE6377}"/>
                      </a:ext>
                    </a:extLst>
                  </p:cNvPr>
                  <p:cNvSpPr/>
                  <p:nvPr/>
                </p:nvSpPr>
                <p:spPr>
                  <a:xfrm>
                    <a:off x="1442116" y="1562100"/>
                    <a:ext cx="4675" cy="4675"/>
                  </a:xfrm>
                  <a:custGeom>
                    <a:avLst/>
                    <a:gdLst/>
                    <a:ahLst/>
                    <a:cxnLst/>
                    <a:rect l="l" t="t" r="r" b="b"/>
                    <a:pathLst>
                      <a:path w="4675" h="4675"/>
                    </a:pathLst>
                  </a:custGeom>
                  <a:noFill/>
                  <a:ln w="19050" cap="flat">
                    <a:solidFill>
                      <a:schemeClr val="tx1"/>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8" name="Freeform: Shape 15">
                    <a:extLst>
                      <a:ext uri="{FF2B5EF4-FFF2-40B4-BE49-F238E27FC236}">
                        <a16:creationId xmlns:a16="http://schemas.microsoft.com/office/drawing/2014/main" id="{302573A4-0815-324E-9769-80EF8BCD7975}"/>
                      </a:ext>
                    </a:extLst>
                  </p:cNvPr>
                  <p:cNvSpPr/>
                  <p:nvPr/>
                </p:nvSpPr>
                <p:spPr>
                  <a:xfrm>
                    <a:off x="1442116" y="1562100"/>
                    <a:ext cx="4675" cy="4675"/>
                  </a:xfrm>
                  <a:custGeom>
                    <a:avLst/>
                    <a:gdLst/>
                    <a:ahLst/>
                    <a:cxnLst/>
                    <a:rect l="l" t="t" r="r" b="b"/>
                    <a:pathLst>
                      <a:path w="4675" h="4675"/>
                    </a:pathLst>
                  </a:custGeom>
                  <a:noFill/>
                  <a:ln w="19050" cap="flat">
                    <a:solidFill>
                      <a:schemeClr val="tx1"/>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9" name="Freeform: Shape 16">
                    <a:extLst>
                      <a:ext uri="{FF2B5EF4-FFF2-40B4-BE49-F238E27FC236}">
                        <a16:creationId xmlns:a16="http://schemas.microsoft.com/office/drawing/2014/main" id="{70147FBD-CDDC-A344-B169-5E9413F1B0A4}"/>
                      </a:ext>
                    </a:extLst>
                  </p:cNvPr>
                  <p:cNvSpPr/>
                  <p:nvPr/>
                </p:nvSpPr>
                <p:spPr>
                  <a:xfrm>
                    <a:off x="1559928" y="1837932"/>
                    <a:ext cx="273494" cy="337076"/>
                  </a:xfrm>
                  <a:custGeom>
                    <a:avLst/>
                    <a:gdLst>
                      <a:gd name="connsiteX0" fmla="*/ 273494 w 273494"/>
                      <a:gd name="connsiteY0" fmla="*/ 0 h 337076"/>
                      <a:gd name="connsiteX1" fmla="*/ 0 w 273494"/>
                      <a:gd name="connsiteY1" fmla="*/ 0 h 337076"/>
                      <a:gd name="connsiteX2" fmla="*/ 0 w 273494"/>
                      <a:gd name="connsiteY2" fmla="*/ 337076 h 337076"/>
                      <a:gd name="connsiteX3" fmla="*/ 42544 w 273494"/>
                      <a:gd name="connsiteY3" fmla="*/ 337076 h 337076"/>
                    </a:gdLst>
                    <a:ahLst/>
                    <a:cxnLst>
                      <a:cxn ang="0">
                        <a:pos x="connsiteX0" y="connsiteY0"/>
                      </a:cxn>
                      <a:cxn ang="0">
                        <a:pos x="connsiteX1" y="connsiteY1"/>
                      </a:cxn>
                      <a:cxn ang="0">
                        <a:pos x="connsiteX2" y="connsiteY2"/>
                      </a:cxn>
                      <a:cxn ang="0">
                        <a:pos x="connsiteX3" y="connsiteY3"/>
                      </a:cxn>
                    </a:cxnLst>
                    <a:rect l="l" t="t" r="r" b="b"/>
                    <a:pathLst>
                      <a:path w="273494" h="337076">
                        <a:moveTo>
                          <a:pt x="273494" y="0"/>
                        </a:moveTo>
                        <a:lnTo>
                          <a:pt x="0" y="0"/>
                        </a:lnTo>
                        <a:lnTo>
                          <a:pt x="0" y="337076"/>
                        </a:lnTo>
                        <a:lnTo>
                          <a:pt x="42544" y="337076"/>
                        </a:lnTo>
                      </a:path>
                    </a:pathLst>
                  </a:custGeom>
                  <a:noFill/>
                  <a:ln w="19050" cap="flat">
                    <a:solidFill>
                      <a:schemeClr val="accent2"/>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0" name="Freeform: Shape 17">
                    <a:extLst>
                      <a:ext uri="{FF2B5EF4-FFF2-40B4-BE49-F238E27FC236}">
                        <a16:creationId xmlns:a16="http://schemas.microsoft.com/office/drawing/2014/main" id="{815C2B8A-62B4-D745-A33B-6E6D6B12DEC2}"/>
                      </a:ext>
                    </a:extLst>
                  </p:cNvPr>
                  <p:cNvSpPr/>
                  <p:nvPr/>
                </p:nvSpPr>
                <p:spPr>
                  <a:xfrm>
                    <a:off x="1851188" y="1820634"/>
                    <a:ext cx="466108" cy="354374"/>
                  </a:xfrm>
                  <a:custGeom>
                    <a:avLst/>
                    <a:gdLst>
                      <a:gd name="connsiteX0" fmla="*/ 348764 w 466108"/>
                      <a:gd name="connsiteY0" fmla="*/ 354374 h 354374"/>
                      <a:gd name="connsiteX1" fmla="*/ 466109 w 466108"/>
                      <a:gd name="connsiteY1" fmla="*/ 354374 h 354374"/>
                      <a:gd name="connsiteX2" fmla="*/ 466109 w 466108"/>
                      <a:gd name="connsiteY2" fmla="*/ 17298 h 354374"/>
                      <a:gd name="connsiteX3" fmla="*/ 418423 w 466108"/>
                      <a:gd name="connsiteY3" fmla="*/ 17298 h 354374"/>
                      <a:gd name="connsiteX4" fmla="*/ 366062 w 466108"/>
                      <a:gd name="connsiteY4" fmla="*/ 17298 h 354374"/>
                      <a:gd name="connsiteX5" fmla="*/ 220665 w 466108"/>
                      <a:gd name="connsiteY5" fmla="*/ 0 h 354374"/>
                      <a:gd name="connsiteX6" fmla="*/ 0 w 466108"/>
                      <a:gd name="connsiteY6" fmla="*/ 17298 h 35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108" h="354374">
                        <a:moveTo>
                          <a:pt x="348764" y="354374"/>
                        </a:moveTo>
                        <a:lnTo>
                          <a:pt x="466109" y="354374"/>
                        </a:lnTo>
                        <a:lnTo>
                          <a:pt x="466109" y="17298"/>
                        </a:lnTo>
                        <a:lnTo>
                          <a:pt x="418423" y="17298"/>
                        </a:lnTo>
                        <a:lnTo>
                          <a:pt x="366062" y="17298"/>
                        </a:lnTo>
                        <a:lnTo>
                          <a:pt x="220665" y="0"/>
                        </a:lnTo>
                        <a:lnTo>
                          <a:pt x="0" y="17298"/>
                        </a:lnTo>
                      </a:path>
                    </a:pathLst>
                  </a:custGeom>
                  <a:noFill/>
                  <a:ln w="19050" cap="flat">
                    <a:solidFill>
                      <a:schemeClr val="accent2"/>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nvGrpSpPr>
                  <p:cNvPr id="51" name="Graphic 8">
                    <a:extLst>
                      <a:ext uri="{FF2B5EF4-FFF2-40B4-BE49-F238E27FC236}">
                        <a16:creationId xmlns:a16="http://schemas.microsoft.com/office/drawing/2014/main" id="{004E2C35-D284-BA49-86B1-6EAF0D0066C6}"/>
                      </a:ext>
                    </a:extLst>
                  </p:cNvPr>
                  <p:cNvGrpSpPr/>
                  <p:nvPr/>
                </p:nvGrpSpPr>
                <p:grpSpPr>
                  <a:xfrm>
                    <a:off x="1622936" y="2088897"/>
                    <a:ext cx="406463" cy="347089"/>
                    <a:chOff x="1622936" y="2088897"/>
                    <a:chExt cx="406463" cy="347089"/>
                  </a:xfrm>
                  <a:noFill/>
                </p:grpSpPr>
                <p:sp>
                  <p:nvSpPr>
                    <p:cNvPr id="54" name="Freeform: Shape 19">
                      <a:extLst>
                        <a:ext uri="{FF2B5EF4-FFF2-40B4-BE49-F238E27FC236}">
                          <a16:creationId xmlns:a16="http://schemas.microsoft.com/office/drawing/2014/main" id="{49BF2085-214A-3948-A02D-4A330655BCB3}"/>
                        </a:ext>
                      </a:extLst>
                    </p:cNvPr>
                    <p:cNvSpPr/>
                    <p:nvPr/>
                  </p:nvSpPr>
                  <p:spPr>
                    <a:xfrm>
                      <a:off x="1802928" y="2203437"/>
                      <a:ext cx="149798" cy="174577"/>
                    </a:xfrm>
                    <a:custGeom>
                      <a:avLst/>
                      <a:gdLst>
                        <a:gd name="connsiteX0" fmla="*/ 12262 w 149798"/>
                        <a:gd name="connsiteY0" fmla="*/ 104344 h 174577"/>
                        <a:gd name="connsiteX1" fmla="*/ 3847 w 149798"/>
                        <a:gd name="connsiteY1" fmla="*/ 116967 h 174577"/>
                        <a:gd name="connsiteX2" fmla="*/ 10392 w 149798"/>
                        <a:gd name="connsiteY2" fmla="*/ 149225 h 174577"/>
                        <a:gd name="connsiteX3" fmla="*/ 43118 w 149798"/>
                        <a:gd name="connsiteY3" fmla="*/ 170731 h 174577"/>
                        <a:gd name="connsiteX4" fmla="*/ 75376 w 149798"/>
                        <a:gd name="connsiteY4" fmla="*/ 164185 h 174577"/>
                        <a:gd name="connsiteX5" fmla="*/ 146438 w 149798"/>
                        <a:gd name="connsiteY5" fmla="*/ 56190 h 174577"/>
                        <a:gd name="connsiteX6" fmla="*/ 140828 w 149798"/>
                        <a:gd name="connsiteY6" fmla="*/ 28139 h 174577"/>
                        <a:gd name="connsiteX7" fmla="*/ 102959 w 149798"/>
                        <a:gd name="connsiteY7" fmla="*/ 3361 h 174577"/>
                        <a:gd name="connsiteX8" fmla="*/ 74908 w 149798"/>
                        <a:gd name="connsiteY8" fmla="*/ 8971 h 174577"/>
                        <a:gd name="connsiteX9" fmla="*/ 12262 w 149798"/>
                        <a:gd name="connsiteY9" fmla="*/ 104344 h 17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798" h="174577">
                          <a:moveTo>
                            <a:pt x="12262" y="104344"/>
                          </a:moveTo>
                          <a:lnTo>
                            <a:pt x="3847" y="116967"/>
                          </a:lnTo>
                          <a:cubicBezTo>
                            <a:pt x="-3166" y="127719"/>
                            <a:pt x="-361" y="142212"/>
                            <a:pt x="10392" y="149225"/>
                          </a:cubicBezTo>
                          <a:lnTo>
                            <a:pt x="43118" y="170731"/>
                          </a:lnTo>
                          <a:cubicBezTo>
                            <a:pt x="53870" y="177743"/>
                            <a:pt x="68363" y="174938"/>
                            <a:pt x="75376" y="164185"/>
                          </a:cubicBezTo>
                          <a:lnTo>
                            <a:pt x="146438" y="56190"/>
                          </a:lnTo>
                          <a:cubicBezTo>
                            <a:pt x="152515" y="46840"/>
                            <a:pt x="150178" y="34217"/>
                            <a:pt x="140828" y="28139"/>
                          </a:cubicBezTo>
                          <a:lnTo>
                            <a:pt x="102959" y="3361"/>
                          </a:lnTo>
                          <a:cubicBezTo>
                            <a:pt x="93609" y="-2716"/>
                            <a:pt x="80986" y="-379"/>
                            <a:pt x="74908" y="8971"/>
                          </a:cubicBezTo>
                          <a:lnTo>
                            <a:pt x="12262" y="104344"/>
                          </a:lnTo>
                        </a:path>
                      </a:pathLst>
                    </a:custGeom>
                    <a:noFill/>
                    <a:ln w="19050" cap="flat">
                      <a:solidFill>
                        <a:schemeClr val="accent2"/>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5" name="Freeform: Shape 20">
                      <a:extLst>
                        <a:ext uri="{FF2B5EF4-FFF2-40B4-BE49-F238E27FC236}">
                          <a16:creationId xmlns:a16="http://schemas.microsoft.com/office/drawing/2014/main" id="{61D61950-B50B-5A49-9011-DFBE556B061D}"/>
                        </a:ext>
                      </a:extLst>
                    </p:cNvPr>
                    <p:cNvSpPr/>
                    <p:nvPr/>
                  </p:nvSpPr>
                  <p:spPr>
                    <a:xfrm>
                      <a:off x="1622936" y="2088897"/>
                      <a:ext cx="149798" cy="174577"/>
                    </a:xfrm>
                    <a:custGeom>
                      <a:avLst/>
                      <a:gdLst>
                        <a:gd name="connsiteX0" fmla="*/ 12262 w 149798"/>
                        <a:gd name="connsiteY0" fmla="*/ 104344 h 174577"/>
                        <a:gd name="connsiteX1" fmla="*/ 3847 w 149798"/>
                        <a:gd name="connsiteY1" fmla="*/ 116967 h 174577"/>
                        <a:gd name="connsiteX2" fmla="*/ 10392 w 149798"/>
                        <a:gd name="connsiteY2" fmla="*/ 149225 h 174577"/>
                        <a:gd name="connsiteX3" fmla="*/ 43118 w 149798"/>
                        <a:gd name="connsiteY3" fmla="*/ 170731 h 174577"/>
                        <a:gd name="connsiteX4" fmla="*/ 75376 w 149798"/>
                        <a:gd name="connsiteY4" fmla="*/ 164185 h 174577"/>
                        <a:gd name="connsiteX5" fmla="*/ 146438 w 149798"/>
                        <a:gd name="connsiteY5" fmla="*/ 56190 h 174577"/>
                        <a:gd name="connsiteX6" fmla="*/ 140828 w 149798"/>
                        <a:gd name="connsiteY6" fmla="*/ 28139 h 174577"/>
                        <a:gd name="connsiteX7" fmla="*/ 102959 w 149798"/>
                        <a:gd name="connsiteY7" fmla="*/ 3361 h 174577"/>
                        <a:gd name="connsiteX8" fmla="*/ 74908 w 149798"/>
                        <a:gd name="connsiteY8" fmla="*/ 8971 h 174577"/>
                        <a:gd name="connsiteX9" fmla="*/ 12262 w 149798"/>
                        <a:gd name="connsiteY9" fmla="*/ 104344 h 17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798" h="174577">
                          <a:moveTo>
                            <a:pt x="12262" y="104344"/>
                          </a:moveTo>
                          <a:lnTo>
                            <a:pt x="3847" y="116967"/>
                          </a:lnTo>
                          <a:cubicBezTo>
                            <a:pt x="-3166" y="127720"/>
                            <a:pt x="-361" y="142212"/>
                            <a:pt x="10392" y="149225"/>
                          </a:cubicBezTo>
                          <a:lnTo>
                            <a:pt x="43118" y="170731"/>
                          </a:lnTo>
                          <a:cubicBezTo>
                            <a:pt x="53870" y="177743"/>
                            <a:pt x="68363" y="174938"/>
                            <a:pt x="75376" y="164185"/>
                          </a:cubicBezTo>
                          <a:lnTo>
                            <a:pt x="146438" y="56190"/>
                          </a:lnTo>
                          <a:cubicBezTo>
                            <a:pt x="152515" y="46840"/>
                            <a:pt x="150178" y="34217"/>
                            <a:pt x="140828" y="28139"/>
                          </a:cubicBezTo>
                          <a:lnTo>
                            <a:pt x="102959" y="3361"/>
                          </a:lnTo>
                          <a:cubicBezTo>
                            <a:pt x="93609" y="-2716"/>
                            <a:pt x="80986" y="-379"/>
                            <a:pt x="74908" y="8971"/>
                          </a:cubicBezTo>
                          <a:lnTo>
                            <a:pt x="12262" y="104344"/>
                          </a:lnTo>
                        </a:path>
                      </a:pathLst>
                    </a:custGeom>
                    <a:noFill/>
                    <a:ln w="19050" cap="flat">
                      <a:solidFill>
                        <a:schemeClr val="accent2"/>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6" name="Freeform: Shape 21">
                      <a:extLst>
                        <a:ext uri="{FF2B5EF4-FFF2-40B4-BE49-F238E27FC236}">
                          <a16:creationId xmlns:a16="http://schemas.microsoft.com/office/drawing/2014/main" id="{68BE66BC-253F-8C48-8E0E-C8BE86ED7AC5}"/>
                        </a:ext>
                      </a:extLst>
                    </p:cNvPr>
                    <p:cNvSpPr/>
                    <p:nvPr/>
                  </p:nvSpPr>
                  <p:spPr>
                    <a:xfrm>
                      <a:off x="1893158" y="2281512"/>
                      <a:ext cx="136241" cy="154474"/>
                    </a:xfrm>
                    <a:custGeom>
                      <a:avLst/>
                      <a:gdLst>
                        <a:gd name="connsiteX0" fmla="*/ 136152 w 136241"/>
                        <a:gd name="connsiteY0" fmla="*/ 44502 h 154474"/>
                        <a:gd name="connsiteX1" fmla="*/ 127270 w 136241"/>
                        <a:gd name="connsiteY1" fmla="*/ 28139 h 154474"/>
                        <a:gd name="connsiteX2" fmla="*/ 89401 w 136241"/>
                        <a:gd name="connsiteY2" fmla="*/ 3361 h 154474"/>
                        <a:gd name="connsiteX3" fmla="*/ 61351 w 136241"/>
                        <a:gd name="connsiteY3" fmla="*/ 8971 h 154474"/>
                        <a:gd name="connsiteX4" fmla="*/ 3847 w 136241"/>
                        <a:gd name="connsiteY4" fmla="*/ 96864 h 154474"/>
                        <a:gd name="connsiteX5" fmla="*/ 10392 w 136241"/>
                        <a:gd name="connsiteY5" fmla="*/ 129122 h 154474"/>
                        <a:gd name="connsiteX6" fmla="*/ 43118 w 136241"/>
                        <a:gd name="connsiteY6" fmla="*/ 150628 h 154474"/>
                        <a:gd name="connsiteX7" fmla="*/ 75376 w 136241"/>
                        <a:gd name="connsiteY7" fmla="*/ 144082 h 154474"/>
                        <a:gd name="connsiteX8" fmla="*/ 132880 w 136241"/>
                        <a:gd name="connsiteY8" fmla="*/ 56190 h 154474"/>
                        <a:gd name="connsiteX9" fmla="*/ 136152 w 136241"/>
                        <a:gd name="connsiteY9" fmla="*/ 44502 h 15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41" h="154474">
                          <a:moveTo>
                            <a:pt x="136152" y="44502"/>
                          </a:moveTo>
                          <a:cubicBezTo>
                            <a:pt x="136152" y="37957"/>
                            <a:pt x="132880" y="31879"/>
                            <a:pt x="127270" y="28139"/>
                          </a:cubicBezTo>
                          <a:lnTo>
                            <a:pt x="89401" y="3361"/>
                          </a:lnTo>
                          <a:cubicBezTo>
                            <a:pt x="80051" y="-2716"/>
                            <a:pt x="67428" y="-379"/>
                            <a:pt x="61351" y="8971"/>
                          </a:cubicBezTo>
                          <a:lnTo>
                            <a:pt x="3847" y="96864"/>
                          </a:lnTo>
                          <a:cubicBezTo>
                            <a:pt x="-3166" y="107616"/>
                            <a:pt x="-361" y="122109"/>
                            <a:pt x="10392" y="129122"/>
                          </a:cubicBezTo>
                          <a:lnTo>
                            <a:pt x="43118" y="150628"/>
                          </a:lnTo>
                          <a:cubicBezTo>
                            <a:pt x="53870" y="157640"/>
                            <a:pt x="68363" y="154835"/>
                            <a:pt x="75376" y="144082"/>
                          </a:cubicBezTo>
                          <a:lnTo>
                            <a:pt x="132880" y="56190"/>
                          </a:lnTo>
                          <a:cubicBezTo>
                            <a:pt x="135217" y="52450"/>
                            <a:pt x="136620" y="48242"/>
                            <a:pt x="136152" y="44502"/>
                          </a:cubicBezTo>
                          <a:close/>
                        </a:path>
                      </a:pathLst>
                    </a:custGeom>
                    <a:noFill/>
                    <a:ln w="19050" cap="flat">
                      <a:solidFill>
                        <a:schemeClr val="accent2"/>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7" name="Freeform: Shape 22">
                      <a:extLst>
                        <a:ext uri="{FF2B5EF4-FFF2-40B4-BE49-F238E27FC236}">
                          <a16:creationId xmlns:a16="http://schemas.microsoft.com/office/drawing/2014/main" id="{C05A0073-C836-2D41-A6AD-483B4275FA2B}"/>
                        </a:ext>
                      </a:extLst>
                    </p:cNvPr>
                    <p:cNvSpPr/>
                    <p:nvPr/>
                  </p:nvSpPr>
                  <p:spPr>
                    <a:xfrm>
                      <a:off x="1712698" y="2124895"/>
                      <a:ext cx="163824" cy="196082"/>
                    </a:xfrm>
                    <a:custGeom>
                      <a:avLst/>
                      <a:gdLst>
                        <a:gd name="connsiteX0" fmla="*/ 12262 w 163824"/>
                        <a:gd name="connsiteY0" fmla="*/ 125849 h 196082"/>
                        <a:gd name="connsiteX1" fmla="*/ 3847 w 163824"/>
                        <a:gd name="connsiteY1" fmla="*/ 138472 h 196082"/>
                        <a:gd name="connsiteX2" fmla="*/ 10392 w 163824"/>
                        <a:gd name="connsiteY2" fmla="*/ 170731 h 196082"/>
                        <a:gd name="connsiteX3" fmla="*/ 43118 w 163824"/>
                        <a:gd name="connsiteY3" fmla="*/ 192236 h 196082"/>
                        <a:gd name="connsiteX4" fmla="*/ 75376 w 163824"/>
                        <a:gd name="connsiteY4" fmla="*/ 185691 h 196082"/>
                        <a:gd name="connsiteX5" fmla="*/ 160463 w 163824"/>
                        <a:gd name="connsiteY5" fmla="*/ 56190 h 196082"/>
                        <a:gd name="connsiteX6" fmla="*/ 154853 w 163824"/>
                        <a:gd name="connsiteY6" fmla="*/ 28139 h 196082"/>
                        <a:gd name="connsiteX7" fmla="*/ 116984 w 163824"/>
                        <a:gd name="connsiteY7" fmla="*/ 3361 h 196082"/>
                        <a:gd name="connsiteX8" fmla="*/ 88934 w 163824"/>
                        <a:gd name="connsiteY8" fmla="*/ 8971 h 196082"/>
                        <a:gd name="connsiteX9" fmla="*/ 12262 w 163824"/>
                        <a:gd name="connsiteY9" fmla="*/ 125849 h 19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24" h="196082">
                          <a:moveTo>
                            <a:pt x="12262" y="125849"/>
                          </a:moveTo>
                          <a:lnTo>
                            <a:pt x="3847" y="138472"/>
                          </a:lnTo>
                          <a:cubicBezTo>
                            <a:pt x="-3166" y="149225"/>
                            <a:pt x="-361" y="163718"/>
                            <a:pt x="10392" y="170731"/>
                          </a:cubicBezTo>
                          <a:lnTo>
                            <a:pt x="43118" y="192236"/>
                          </a:lnTo>
                          <a:cubicBezTo>
                            <a:pt x="53870" y="199249"/>
                            <a:pt x="68363" y="196444"/>
                            <a:pt x="75376" y="185691"/>
                          </a:cubicBezTo>
                          <a:lnTo>
                            <a:pt x="160463" y="56190"/>
                          </a:lnTo>
                          <a:cubicBezTo>
                            <a:pt x="166541" y="46840"/>
                            <a:pt x="164203" y="34217"/>
                            <a:pt x="154853" y="28139"/>
                          </a:cubicBezTo>
                          <a:lnTo>
                            <a:pt x="116984" y="3361"/>
                          </a:lnTo>
                          <a:cubicBezTo>
                            <a:pt x="107634" y="-2716"/>
                            <a:pt x="95011" y="-379"/>
                            <a:pt x="88934" y="8971"/>
                          </a:cubicBezTo>
                          <a:lnTo>
                            <a:pt x="12262" y="125849"/>
                          </a:lnTo>
                        </a:path>
                      </a:pathLst>
                    </a:custGeom>
                    <a:noFill/>
                    <a:ln w="19050" cap="flat">
                      <a:solidFill>
                        <a:schemeClr val="accent2"/>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sp>
                <p:nvSpPr>
                  <p:cNvPr id="52" name="Freeform: Shape 23">
                    <a:extLst>
                      <a:ext uri="{FF2B5EF4-FFF2-40B4-BE49-F238E27FC236}">
                        <a16:creationId xmlns:a16="http://schemas.microsoft.com/office/drawing/2014/main" id="{295E476F-627C-D04D-985B-AB0BCFA65FA2}"/>
                      </a:ext>
                    </a:extLst>
                  </p:cNvPr>
                  <p:cNvSpPr/>
                  <p:nvPr/>
                </p:nvSpPr>
                <p:spPr>
                  <a:xfrm>
                    <a:off x="1809112" y="1838399"/>
                    <a:ext cx="405497" cy="496195"/>
                  </a:xfrm>
                  <a:custGeom>
                    <a:avLst/>
                    <a:gdLst>
                      <a:gd name="connsiteX0" fmla="*/ 219730 w 405497"/>
                      <a:gd name="connsiteY0" fmla="*/ 489018 h 496195"/>
                      <a:gd name="connsiteX1" fmla="*/ 224406 w 405497"/>
                      <a:gd name="connsiteY1" fmla="*/ 492290 h 496195"/>
                      <a:gd name="connsiteX2" fmla="*/ 252456 w 405497"/>
                      <a:gd name="connsiteY2" fmla="*/ 488083 h 496195"/>
                      <a:gd name="connsiteX3" fmla="*/ 279572 w 405497"/>
                      <a:gd name="connsiteY3" fmla="*/ 451617 h 496195"/>
                      <a:gd name="connsiteX4" fmla="*/ 275364 w 405497"/>
                      <a:gd name="connsiteY4" fmla="*/ 423566 h 496195"/>
                      <a:gd name="connsiteX5" fmla="*/ 79944 w 405497"/>
                      <a:gd name="connsiteY5" fmla="*/ 279572 h 496195"/>
                      <a:gd name="connsiteX6" fmla="*/ 96775 w 405497"/>
                      <a:gd name="connsiteY6" fmla="*/ 259469 h 496195"/>
                      <a:gd name="connsiteX7" fmla="*/ 312298 w 405497"/>
                      <a:gd name="connsiteY7" fmla="*/ 418423 h 496195"/>
                      <a:gd name="connsiteX8" fmla="*/ 340348 w 405497"/>
                      <a:gd name="connsiteY8" fmla="*/ 414216 h 496195"/>
                      <a:gd name="connsiteX9" fmla="*/ 360919 w 405497"/>
                      <a:gd name="connsiteY9" fmla="*/ 384762 h 496195"/>
                      <a:gd name="connsiteX10" fmla="*/ 356711 w 405497"/>
                      <a:gd name="connsiteY10" fmla="*/ 356712 h 496195"/>
                      <a:gd name="connsiteX11" fmla="*/ 141656 w 405497"/>
                      <a:gd name="connsiteY11" fmla="*/ 198225 h 496195"/>
                      <a:gd name="connsiteX12" fmla="*/ 158486 w 405497"/>
                      <a:gd name="connsiteY12" fmla="*/ 178122 h 496195"/>
                      <a:gd name="connsiteX13" fmla="*/ 352971 w 405497"/>
                      <a:gd name="connsiteY13" fmla="*/ 321648 h 496195"/>
                      <a:gd name="connsiteX14" fmla="*/ 381022 w 405497"/>
                      <a:gd name="connsiteY14" fmla="*/ 317441 h 496195"/>
                      <a:gd name="connsiteX15" fmla="*/ 401592 w 405497"/>
                      <a:gd name="connsiteY15" fmla="*/ 287987 h 496195"/>
                      <a:gd name="connsiteX16" fmla="*/ 397385 w 405497"/>
                      <a:gd name="connsiteY16" fmla="*/ 259937 h 496195"/>
                      <a:gd name="connsiteX17" fmla="*/ 203368 w 405497"/>
                      <a:gd name="connsiteY17" fmla="*/ 116411 h 496195"/>
                      <a:gd name="connsiteX18" fmla="*/ 23376 w 405497"/>
                      <a:gd name="connsiteY18" fmla="*/ 110800 h 496195"/>
                      <a:gd name="connsiteX19" fmla="*/ 0 w 405497"/>
                      <a:gd name="connsiteY19" fmla="*/ 87425 h 496195"/>
                      <a:gd name="connsiteX20" fmla="*/ 0 w 405497"/>
                      <a:gd name="connsiteY20" fmla="*/ 23376 h 496195"/>
                      <a:gd name="connsiteX21" fmla="*/ 23376 w 405497"/>
                      <a:gd name="connsiteY21" fmla="*/ 0 h 49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5497" h="496195">
                        <a:moveTo>
                          <a:pt x="219730" y="489018"/>
                        </a:moveTo>
                        <a:lnTo>
                          <a:pt x="224406" y="492290"/>
                        </a:lnTo>
                        <a:cubicBezTo>
                          <a:pt x="233288" y="498835"/>
                          <a:pt x="245911" y="496965"/>
                          <a:pt x="252456" y="488083"/>
                        </a:cubicBezTo>
                        <a:lnTo>
                          <a:pt x="279572" y="451617"/>
                        </a:lnTo>
                        <a:cubicBezTo>
                          <a:pt x="286117" y="442734"/>
                          <a:pt x="284247" y="430111"/>
                          <a:pt x="275364" y="423566"/>
                        </a:cubicBezTo>
                        <a:lnTo>
                          <a:pt x="79944" y="279572"/>
                        </a:lnTo>
                        <a:lnTo>
                          <a:pt x="96775" y="259469"/>
                        </a:lnTo>
                        <a:lnTo>
                          <a:pt x="312298" y="418423"/>
                        </a:lnTo>
                        <a:cubicBezTo>
                          <a:pt x="321180" y="424969"/>
                          <a:pt x="333803" y="423099"/>
                          <a:pt x="340348" y="414216"/>
                        </a:cubicBezTo>
                        <a:lnTo>
                          <a:pt x="360919" y="384762"/>
                        </a:lnTo>
                        <a:cubicBezTo>
                          <a:pt x="367464" y="375880"/>
                          <a:pt x="365594" y="363257"/>
                          <a:pt x="356711" y="356712"/>
                        </a:cubicBezTo>
                        <a:lnTo>
                          <a:pt x="141656" y="198225"/>
                        </a:lnTo>
                        <a:lnTo>
                          <a:pt x="158486" y="178122"/>
                        </a:lnTo>
                        <a:lnTo>
                          <a:pt x="352971" y="321648"/>
                        </a:lnTo>
                        <a:cubicBezTo>
                          <a:pt x="361854" y="328194"/>
                          <a:pt x="374477" y="326323"/>
                          <a:pt x="381022" y="317441"/>
                        </a:cubicBezTo>
                        <a:lnTo>
                          <a:pt x="401592" y="287987"/>
                        </a:lnTo>
                        <a:cubicBezTo>
                          <a:pt x="408138" y="279105"/>
                          <a:pt x="406267" y="266482"/>
                          <a:pt x="397385" y="259937"/>
                        </a:cubicBezTo>
                        <a:lnTo>
                          <a:pt x="203368" y="116411"/>
                        </a:lnTo>
                        <a:lnTo>
                          <a:pt x="23376" y="110800"/>
                        </a:lnTo>
                        <a:cubicBezTo>
                          <a:pt x="10753" y="110800"/>
                          <a:pt x="0" y="100515"/>
                          <a:pt x="0" y="87425"/>
                        </a:cubicBezTo>
                        <a:lnTo>
                          <a:pt x="0" y="23376"/>
                        </a:lnTo>
                        <a:cubicBezTo>
                          <a:pt x="0" y="10753"/>
                          <a:pt x="10285" y="0"/>
                          <a:pt x="23376" y="0"/>
                        </a:cubicBezTo>
                      </a:path>
                    </a:pathLst>
                  </a:custGeom>
                  <a:noFill/>
                  <a:ln w="19050" cap="flat">
                    <a:solidFill>
                      <a:schemeClr val="accent2"/>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 name="Freeform: Shape 24">
                    <a:extLst>
                      <a:ext uri="{FF2B5EF4-FFF2-40B4-BE49-F238E27FC236}">
                        <a16:creationId xmlns:a16="http://schemas.microsoft.com/office/drawing/2014/main" id="{404903F9-439A-B240-9452-9F421A5C8140}"/>
                      </a:ext>
                    </a:extLst>
                  </p:cNvPr>
                  <p:cNvSpPr/>
                  <p:nvPr/>
                </p:nvSpPr>
                <p:spPr>
                  <a:xfrm>
                    <a:off x="1833423" y="1837932"/>
                    <a:ext cx="17765" cy="4675"/>
                  </a:xfrm>
                  <a:custGeom>
                    <a:avLst/>
                    <a:gdLst>
                      <a:gd name="connsiteX0" fmla="*/ 0 w 17765"/>
                      <a:gd name="connsiteY0" fmla="*/ 0 h 4675"/>
                      <a:gd name="connsiteX1" fmla="*/ 17765 w 17765"/>
                      <a:gd name="connsiteY1" fmla="*/ 0 h 4675"/>
                    </a:gdLst>
                    <a:ahLst/>
                    <a:cxnLst>
                      <a:cxn ang="0">
                        <a:pos x="connsiteX0" y="connsiteY0"/>
                      </a:cxn>
                      <a:cxn ang="0">
                        <a:pos x="connsiteX1" y="connsiteY1"/>
                      </a:cxn>
                    </a:cxnLst>
                    <a:rect l="l" t="t" r="r" b="b"/>
                    <a:pathLst>
                      <a:path w="17765" h="4675">
                        <a:moveTo>
                          <a:pt x="0" y="0"/>
                        </a:moveTo>
                        <a:lnTo>
                          <a:pt x="17765" y="0"/>
                        </a:lnTo>
                      </a:path>
                    </a:pathLst>
                  </a:custGeom>
                  <a:ln w="19050" cap="flat">
                    <a:solidFill>
                      <a:schemeClr val="accent1"/>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41" name="Graphic 8">
                  <a:extLst>
                    <a:ext uri="{FF2B5EF4-FFF2-40B4-BE49-F238E27FC236}">
                      <a16:creationId xmlns:a16="http://schemas.microsoft.com/office/drawing/2014/main" id="{D55071D7-E48E-8742-9E70-7B2104E77EB3}"/>
                    </a:ext>
                  </a:extLst>
                </p:cNvPr>
                <p:cNvGrpSpPr/>
                <p:nvPr/>
              </p:nvGrpSpPr>
              <p:grpSpPr>
                <a:xfrm>
                  <a:off x="2352360" y="1808478"/>
                  <a:ext cx="103787" cy="397852"/>
                  <a:chOff x="2352360" y="1808478"/>
                  <a:chExt cx="103787" cy="397852"/>
                </a:xfrm>
                <a:noFill/>
              </p:grpSpPr>
              <p:sp>
                <p:nvSpPr>
                  <p:cNvPr id="44" name="Freeform: Shape 26">
                    <a:extLst>
                      <a:ext uri="{FF2B5EF4-FFF2-40B4-BE49-F238E27FC236}">
                        <a16:creationId xmlns:a16="http://schemas.microsoft.com/office/drawing/2014/main" id="{7E0406E6-52DA-FC48-B137-94B2D7905A0C}"/>
                      </a:ext>
                    </a:extLst>
                  </p:cNvPr>
                  <p:cNvSpPr/>
                  <p:nvPr/>
                </p:nvSpPr>
                <p:spPr>
                  <a:xfrm>
                    <a:off x="2352360" y="1808478"/>
                    <a:ext cx="78541" cy="397852"/>
                  </a:xfrm>
                  <a:custGeom>
                    <a:avLst/>
                    <a:gdLst>
                      <a:gd name="connsiteX0" fmla="*/ 78542 w 78541"/>
                      <a:gd name="connsiteY0" fmla="*/ 0 h 397852"/>
                      <a:gd name="connsiteX1" fmla="*/ 0 w 78541"/>
                      <a:gd name="connsiteY1" fmla="*/ 0 h 397852"/>
                      <a:gd name="connsiteX2" fmla="*/ 0 w 78541"/>
                      <a:gd name="connsiteY2" fmla="*/ 397853 h 397852"/>
                      <a:gd name="connsiteX3" fmla="*/ 78542 w 78541"/>
                      <a:gd name="connsiteY3" fmla="*/ 397853 h 397852"/>
                    </a:gdLst>
                    <a:ahLst/>
                    <a:cxnLst>
                      <a:cxn ang="0">
                        <a:pos x="connsiteX0" y="connsiteY0"/>
                      </a:cxn>
                      <a:cxn ang="0">
                        <a:pos x="connsiteX1" y="connsiteY1"/>
                      </a:cxn>
                      <a:cxn ang="0">
                        <a:pos x="connsiteX2" y="connsiteY2"/>
                      </a:cxn>
                      <a:cxn ang="0">
                        <a:pos x="connsiteX3" y="connsiteY3"/>
                      </a:cxn>
                    </a:cxnLst>
                    <a:rect l="l" t="t" r="r" b="b"/>
                    <a:pathLst>
                      <a:path w="78541" h="397852">
                        <a:moveTo>
                          <a:pt x="78542" y="0"/>
                        </a:moveTo>
                        <a:lnTo>
                          <a:pt x="0" y="0"/>
                        </a:lnTo>
                        <a:lnTo>
                          <a:pt x="0" y="397853"/>
                        </a:lnTo>
                        <a:lnTo>
                          <a:pt x="78542" y="397853"/>
                        </a:lnTo>
                      </a:path>
                    </a:pathLst>
                  </a:custGeom>
                  <a:noFill/>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5" name="Freeform: Shape 27">
                    <a:extLst>
                      <a:ext uri="{FF2B5EF4-FFF2-40B4-BE49-F238E27FC236}">
                        <a16:creationId xmlns:a16="http://schemas.microsoft.com/office/drawing/2014/main" id="{3D7BDE53-4556-CD44-AB17-1C6640C32B01}"/>
                      </a:ext>
                    </a:extLst>
                  </p:cNvPr>
                  <p:cNvSpPr/>
                  <p:nvPr/>
                </p:nvSpPr>
                <p:spPr>
                  <a:xfrm>
                    <a:off x="2403319" y="2003898"/>
                    <a:ext cx="52828" cy="4675"/>
                  </a:xfrm>
                  <a:custGeom>
                    <a:avLst/>
                    <a:gdLst>
                      <a:gd name="connsiteX0" fmla="*/ 52829 w 52828"/>
                      <a:gd name="connsiteY0" fmla="*/ 0 h 4675"/>
                      <a:gd name="connsiteX1" fmla="*/ 0 w 52828"/>
                      <a:gd name="connsiteY1" fmla="*/ 0 h 4675"/>
                    </a:gdLst>
                    <a:ahLst/>
                    <a:cxnLst>
                      <a:cxn ang="0">
                        <a:pos x="connsiteX0" y="connsiteY0"/>
                      </a:cxn>
                      <a:cxn ang="0">
                        <a:pos x="connsiteX1" y="connsiteY1"/>
                      </a:cxn>
                    </a:cxnLst>
                    <a:rect l="l" t="t" r="r" b="b"/>
                    <a:pathLst>
                      <a:path w="52828" h="4675">
                        <a:moveTo>
                          <a:pt x="52829" y="0"/>
                        </a:moveTo>
                        <a:lnTo>
                          <a:pt x="0" y="0"/>
                        </a:lnTo>
                      </a:path>
                    </a:pathLst>
                  </a:custGeom>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6" name="Freeform: Shape 28">
                    <a:extLst>
                      <a:ext uri="{FF2B5EF4-FFF2-40B4-BE49-F238E27FC236}">
                        <a16:creationId xmlns:a16="http://schemas.microsoft.com/office/drawing/2014/main" id="{D717883B-50D9-C04D-96A2-9B4AB0EB1C65}"/>
                      </a:ext>
                    </a:extLst>
                  </p:cNvPr>
                  <p:cNvSpPr/>
                  <p:nvPr/>
                </p:nvSpPr>
                <p:spPr>
                  <a:xfrm>
                    <a:off x="2404254" y="1887955"/>
                    <a:ext cx="4675" cy="238898"/>
                  </a:xfrm>
                  <a:custGeom>
                    <a:avLst/>
                    <a:gdLst>
                      <a:gd name="connsiteX0" fmla="*/ 0 w 4675"/>
                      <a:gd name="connsiteY0" fmla="*/ 0 h 238898"/>
                      <a:gd name="connsiteX1" fmla="*/ 0 w 4675"/>
                      <a:gd name="connsiteY1" fmla="*/ 238899 h 238898"/>
                    </a:gdLst>
                    <a:ahLst/>
                    <a:cxnLst>
                      <a:cxn ang="0">
                        <a:pos x="connsiteX0" y="connsiteY0"/>
                      </a:cxn>
                      <a:cxn ang="0">
                        <a:pos x="connsiteX1" y="connsiteY1"/>
                      </a:cxn>
                    </a:cxnLst>
                    <a:rect l="l" t="t" r="r" b="b"/>
                    <a:pathLst>
                      <a:path w="4675" h="238898">
                        <a:moveTo>
                          <a:pt x="0" y="0"/>
                        </a:moveTo>
                        <a:lnTo>
                          <a:pt x="0" y="238899"/>
                        </a:lnTo>
                      </a:path>
                    </a:pathLst>
                  </a:custGeom>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sp>
              <p:nvSpPr>
                <p:cNvPr id="42" name="Freeform: Shape 29">
                  <a:extLst>
                    <a:ext uri="{FF2B5EF4-FFF2-40B4-BE49-F238E27FC236}">
                      <a16:creationId xmlns:a16="http://schemas.microsoft.com/office/drawing/2014/main" id="{C0795389-C5A1-B349-A7CF-DF814DE93995}"/>
                    </a:ext>
                  </a:extLst>
                </p:cNvPr>
                <p:cNvSpPr/>
                <p:nvPr/>
              </p:nvSpPr>
              <p:spPr>
                <a:xfrm>
                  <a:off x="1446323" y="1800531"/>
                  <a:ext cx="78541" cy="397852"/>
                </a:xfrm>
                <a:custGeom>
                  <a:avLst/>
                  <a:gdLst>
                    <a:gd name="connsiteX0" fmla="*/ 0 w 78541"/>
                    <a:gd name="connsiteY0" fmla="*/ 397853 h 397852"/>
                    <a:gd name="connsiteX1" fmla="*/ 78542 w 78541"/>
                    <a:gd name="connsiteY1" fmla="*/ 397853 h 397852"/>
                    <a:gd name="connsiteX2" fmla="*/ 78542 w 78541"/>
                    <a:gd name="connsiteY2" fmla="*/ 0 h 397852"/>
                    <a:gd name="connsiteX3" fmla="*/ 0 w 78541"/>
                    <a:gd name="connsiteY3" fmla="*/ 0 h 397852"/>
                  </a:gdLst>
                  <a:ahLst/>
                  <a:cxnLst>
                    <a:cxn ang="0">
                      <a:pos x="connsiteX0" y="connsiteY0"/>
                    </a:cxn>
                    <a:cxn ang="0">
                      <a:pos x="connsiteX1" y="connsiteY1"/>
                    </a:cxn>
                    <a:cxn ang="0">
                      <a:pos x="connsiteX2" y="connsiteY2"/>
                    </a:cxn>
                    <a:cxn ang="0">
                      <a:pos x="connsiteX3" y="connsiteY3"/>
                    </a:cxn>
                  </a:cxnLst>
                  <a:rect l="l" t="t" r="r" b="b"/>
                  <a:pathLst>
                    <a:path w="78541" h="397852">
                      <a:moveTo>
                        <a:pt x="0" y="397853"/>
                      </a:moveTo>
                      <a:lnTo>
                        <a:pt x="78542" y="397853"/>
                      </a:lnTo>
                      <a:lnTo>
                        <a:pt x="78542" y="0"/>
                      </a:lnTo>
                      <a:lnTo>
                        <a:pt x="0" y="0"/>
                      </a:lnTo>
                    </a:path>
                  </a:pathLst>
                </a:custGeom>
                <a:noFill/>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3" name="Freeform: Shape 30">
                  <a:extLst>
                    <a:ext uri="{FF2B5EF4-FFF2-40B4-BE49-F238E27FC236}">
                      <a16:creationId xmlns:a16="http://schemas.microsoft.com/office/drawing/2014/main" id="{7D5F8554-CE32-B64F-B516-968B1299A417}"/>
                    </a:ext>
                  </a:extLst>
                </p:cNvPr>
                <p:cNvSpPr/>
                <p:nvPr/>
              </p:nvSpPr>
              <p:spPr>
                <a:xfrm>
                  <a:off x="1446791" y="2077298"/>
                  <a:ext cx="50491" cy="50491"/>
                </a:xfrm>
                <a:custGeom>
                  <a:avLst/>
                  <a:gdLst>
                    <a:gd name="connsiteX0" fmla="*/ 50491 w 50491"/>
                    <a:gd name="connsiteY0" fmla="*/ 25246 h 50491"/>
                    <a:gd name="connsiteX1" fmla="*/ 25246 w 50491"/>
                    <a:gd name="connsiteY1" fmla="*/ 50491 h 50491"/>
                    <a:gd name="connsiteX2" fmla="*/ 0 w 50491"/>
                    <a:gd name="connsiteY2" fmla="*/ 25246 h 50491"/>
                    <a:gd name="connsiteX3" fmla="*/ 25246 w 50491"/>
                    <a:gd name="connsiteY3" fmla="*/ 0 h 50491"/>
                    <a:gd name="connsiteX4" fmla="*/ 50491 w 50491"/>
                    <a:gd name="connsiteY4" fmla="*/ 25246 h 50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1" h="50491">
                      <a:moveTo>
                        <a:pt x="50491" y="25246"/>
                      </a:moveTo>
                      <a:cubicBezTo>
                        <a:pt x="50491" y="39188"/>
                        <a:pt x="39188" y="50491"/>
                        <a:pt x="25246" y="50491"/>
                      </a:cubicBezTo>
                      <a:cubicBezTo>
                        <a:pt x="11303" y="50491"/>
                        <a:pt x="0" y="39188"/>
                        <a:pt x="0" y="25246"/>
                      </a:cubicBezTo>
                      <a:cubicBezTo>
                        <a:pt x="0" y="11303"/>
                        <a:pt x="11303" y="0"/>
                        <a:pt x="25246" y="0"/>
                      </a:cubicBezTo>
                      <a:cubicBezTo>
                        <a:pt x="39188" y="0"/>
                        <a:pt x="50491" y="11303"/>
                        <a:pt x="50491" y="25246"/>
                      </a:cubicBezTo>
                      <a:close/>
                    </a:path>
                  </a:pathLst>
                </a:custGeom>
                <a:noFill/>
                <a:ln w="19050" cap="flat">
                  <a:solidFill>
                    <a:schemeClr val="tx1"/>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sp>
            <p:nvSpPr>
              <p:cNvPr id="30" name="Freeform: Shape 31">
                <a:extLst>
                  <a:ext uri="{FF2B5EF4-FFF2-40B4-BE49-F238E27FC236}">
                    <a16:creationId xmlns:a16="http://schemas.microsoft.com/office/drawing/2014/main" id="{5909E5F7-4BDA-2E47-B0F8-925A8E2F4E60}"/>
                  </a:ext>
                </a:extLst>
              </p:cNvPr>
              <p:cNvSpPr/>
              <p:nvPr/>
            </p:nvSpPr>
            <p:spPr>
              <a:xfrm>
                <a:off x="3433149" y="2664715"/>
                <a:ext cx="74933" cy="171621"/>
              </a:xfrm>
              <a:custGeom>
                <a:avLst/>
                <a:gdLst>
                  <a:gd name="connsiteX0" fmla="*/ 57971 w 57971"/>
                  <a:gd name="connsiteY0" fmla="*/ 132773 h 132773"/>
                  <a:gd name="connsiteX1" fmla="*/ 57971 w 57971"/>
                  <a:gd name="connsiteY1" fmla="*/ 0 h 132773"/>
                  <a:gd name="connsiteX2" fmla="*/ 0 w 57971"/>
                  <a:gd name="connsiteY2" fmla="*/ 0 h 132773"/>
                </a:gdLst>
                <a:ahLst/>
                <a:cxnLst>
                  <a:cxn ang="0">
                    <a:pos x="connsiteX0" y="connsiteY0"/>
                  </a:cxn>
                  <a:cxn ang="0">
                    <a:pos x="connsiteX1" y="connsiteY1"/>
                  </a:cxn>
                  <a:cxn ang="0">
                    <a:pos x="connsiteX2" y="connsiteY2"/>
                  </a:cxn>
                </a:cxnLst>
                <a:rect l="l" t="t" r="r" b="b"/>
                <a:pathLst>
                  <a:path w="57971" h="132773">
                    <a:moveTo>
                      <a:pt x="57971" y="132773"/>
                    </a:moveTo>
                    <a:lnTo>
                      <a:pt x="57971" y="0"/>
                    </a:lnTo>
                    <a:lnTo>
                      <a:pt x="0" y="0"/>
                    </a:lnTo>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1" name="Freeform: Shape 32">
                <a:extLst>
                  <a:ext uri="{FF2B5EF4-FFF2-40B4-BE49-F238E27FC236}">
                    <a16:creationId xmlns:a16="http://schemas.microsoft.com/office/drawing/2014/main" id="{4745498E-5CBA-F043-A97B-88FF7F571C15}"/>
                  </a:ext>
                </a:extLst>
              </p:cNvPr>
              <p:cNvSpPr/>
              <p:nvPr/>
            </p:nvSpPr>
            <p:spPr>
              <a:xfrm>
                <a:off x="2721285" y="2664715"/>
                <a:ext cx="76141" cy="171621"/>
              </a:xfrm>
              <a:custGeom>
                <a:avLst/>
                <a:gdLst>
                  <a:gd name="connsiteX0" fmla="*/ 58906 w 58906"/>
                  <a:gd name="connsiteY0" fmla="*/ 0 h 132773"/>
                  <a:gd name="connsiteX1" fmla="*/ 0 w 58906"/>
                  <a:gd name="connsiteY1" fmla="*/ 0 h 132773"/>
                  <a:gd name="connsiteX2" fmla="*/ 0 w 58906"/>
                  <a:gd name="connsiteY2" fmla="*/ 132773 h 132773"/>
                </a:gdLst>
                <a:ahLst/>
                <a:cxnLst>
                  <a:cxn ang="0">
                    <a:pos x="connsiteX0" y="connsiteY0"/>
                  </a:cxn>
                  <a:cxn ang="0">
                    <a:pos x="connsiteX1" y="connsiteY1"/>
                  </a:cxn>
                  <a:cxn ang="0">
                    <a:pos x="connsiteX2" y="connsiteY2"/>
                  </a:cxn>
                </a:cxnLst>
                <a:rect l="l" t="t" r="r" b="b"/>
                <a:pathLst>
                  <a:path w="58906" h="132773">
                    <a:moveTo>
                      <a:pt x="58906" y="0"/>
                    </a:moveTo>
                    <a:lnTo>
                      <a:pt x="0" y="0"/>
                    </a:lnTo>
                    <a:lnTo>
                      <a:pt x="0" y="132773"/>
                    </a:lnTo>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2" name="Freeform: Shape 33">
                <a:extLst>
                  <a:ext uri="{FF2B5EF4-FFF2-40B4-BE49-F238E27FC236}">
                    <a16:creationId xmlns:a16="http://schemas.microsoft.com/office/drawing/2014/main" id="{2F70774D-908D-7E46-8066-AA6490C19275}"/>
                  </a:ext>
                </a:extLst>
              </p:cNvPr>
              <p:cNvSpPr/>
              <p:nvPr/>
            </p:nvSpPr>
            <p:spPr>
              <a:xfrm>
                <a:off x="3433149" y="3832828"/>
                <a:ext cx="74933" cy="165578"/>
              </a:xfrm>
              <a:custGeom>
                <a:avLst/>
                <a:gdLst>
                  <a:gd name="connsiteX0" fmla="*/ 57971 w 57971"/>
                  <a:gd name="connsiteY0" fmla="*/ 0 h 128098"/>
                  <a:gd name="connsiteX1" fmla="*/ 57971 w 57971"/>
                  <a:gd name="connsiteY1" fmla="*/ 128098 h 128098"/>
                  <a:gd name="connsiteX2" fmla="*/ 0 w 57971"/>
                  <a:gd name="connsiteY2" fmla="*/ 128098 h 128098"/>
                </a:gdLst>
                <a:ahLst/>
                <a:cxnLst>
                  <a:cxn ang="0">
                    <a:pos x="connsiteX0" y="connsiteY0"/>
                  </a:cxn>
                  <a:cxn ang="0">
                    <a:pos x="connsiteX1" y="connsiteY1"/>
                  </a:cxn>
                  <a:cxn ang="0">
                    <a:pos x="connsiteX2" y="connsiteY2"/>
                  </a:cxn>
                </a:cxnLst>
                <a:rect l="l" t="t" r="r" b="b"/>
                <a:pathLst>
                  <a:path w="57971" h="128098">
                    <a:moveTo>
                      <a:pt x="57971" y="0"/>
                    </a:moveTo>
                    <a:lnTo>
                      <a:pt x="57971" y="128098"/>
                    </a:lnTo>
                    <a:lnTo>
                      <a:pt x="0" y="128098"/>
                    </a:lnTo>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3" name="Freeform: Shape 34">
                <a:extLst>
                  <a:ext uri="{FF2B5EF4-FFF2-40B4-BE49-F238E27FC236}">
                    <a16:creationId xmlns:a16="http://schemas.microsoft.com/office/drawing/2014/main" id="{ED691697-CF68-D147-9E8A-23A8DD23333B}"/>
                  </a:ext>
                </a:extLst>
              </p:cNvPr>
              <p:cNvSpPr/>
              <p:nvPr/>
            </p:nvSpPr>
            <p:spPr>
              <a:xfrm>
                <a:off x="2721285" y="3832828"/>
                <a:ext cx="76141" cy="165578"/>
              </a:xfrm>
              <a:custGeom>
                <a:avLst/>
                <a:gdLst>
                  <a:gd name="connsiteX0" fmla="*/ 58906 w 58906"/>
                  <a:gd name="connsiteY0" fmla="*/ 128098 h 128098"/>
                  <a:gd name="connsiteX1" fmla="*/ 0 w 58906"/>
                  <a:gd name="connsiteY1" fmla="*/ 128098 h 128098"/>
                  <a:gd name="connsiteX2" fmla="*/ 0 w 58906"/>
                  <a:gd name="connsiteY2" fmla="*/ 0 h 128098"/>
                </a:gdLst>
                <a:ahLst/>
                <a:cxnLst>
                  <a:cxn ang="0">
                    <a:pos x="connsiteX0" y="connsiteY0"/>
                  </a:cxn>
                  <a:cxn ang="0">
                    <a:pos x="connsiteX1" y="connsiteY1"/>
                  </a:cxn>
                  <a:cxn ang="0">
                    <a:pos x="connsiteX2" y="connsiteY2"/>
                  </a:cxn>
                </a:cxnLst>
                <a:rect l="l" t="t" r="r" b="b"/>
                <a:pathLst>
                  <a:path w="58906" h="128098">
                    <a:moveTo>
                      <a:pt x="58906" y="128098"/>
                    </a:moveTo>
                    <a:lnTo>
                      <a:pt x="0" y="128098"/>
                    </a:lnTo>
                    <a:lnTo>
                      <a:pt x="0" y="0"/>
                    </a:lnTo>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nvGrpSpPr>
              <p:cNvPr id="34" name="Graphic 8">
                <a:extLst>
                  <a:ext uri="{FF2B5EF4-FFF2-40B4-BE49-F238E27FC236}">
                    <a16:creationId xmlns:a16="http://schemas.microsoft.com/office/drawing/2014/main" id="{727499B4-1E06-A540-BCE0-96958052CA26}"/>
                  </a:ext>
                </a:extLst>
              </p:cNvPr>
              <p:cNvGrpSpPr/>
              <p:nvPr/>
            </p:nvGrpSpPr>
            <p:grpSpPr>
              <a:xfrm>
                <a:off x="2966026" y="2702785"/>
                <a:ext cx="298523" cy="133550"/>
                <a:chOff x="1831085" y="1596228"/>
                <a:chExt cx="230950" cy="103320"/>
              </a:xfrm>
            </p:grpSpPr>
            <p:sp>
              <p:nvSpPr>
                <p:cNvPr id="38" name="Freeform: Shape 36">
                  <a:extLst>
                    <a:ext uri="{FF2B5EF4-FFF2-40B4-BE49-F238E27FC236}">
                      <a16:creationId xmlns:a16="http://schemas.microsoft.com/office/drawing/2014/main" id="{A307F147-9D87-4B44-916A-95AEDAE62E1D}"/>
                    </a:ext>
                  </a:extLst>
                </p:cNvPr>
                <p:cNvSpPr/>
                <p:nvPr/>
              </p:nvSpPr>
              <p:spPr>
                <a:xfrm>
                  <a:off x="1831085" y="1699548"/>
                  <a:ext cx="230950" cy="4675"/>
                </a:xfrm>
                <a:custGeom>
                  <a:avLst/>
                  <a:gdLst>
                    <a:gd name="connsiteX0" fmla="*/ 0 w 230950"/>
                    <a:gd name="connsiteY0" fmla="*/ 0 h 4675"/>
                    <a:gd name="connsiteX1" fmla="*/ 230951 w 230950"/>
                    <a:gd name="connsiteY1" fmla="*/ 0 h 4675"/>
                  </a:gdLst>
                  <a:ahLst/>
                  <a:cxnLst>
                    <a:cxn ang="0">
                      <a:pos x="connsiteX0" y="connsiteY0"/>
                    </a:cxn>
                    <a:cxn ang="0">
                      <a:pos x="connsiteX1" y="connsiteY1"/>
                    </a:cxn>
                  </a:cxnLst>
                  <a:rect l="l" t="t" r="r" b="b"/>
                  <a:pathLst>
                    <a:path w="230950" h="4675">
                      <a:moveTo>
                        <a:pt x="0" y="0"/>
                      </a:moveTo>
                      <a:lnTo>
                        <a:pt x="230951" y="0"/>
                      </a:lnTo>
                    </a:path>
                  </a:pathLst>
                </a:custGeom>
                <a:ln w="19050" cap="flat">
                  <a:solidFill>
                    <a:schemeClr val="bg1"/>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9" name="Freeform: Shape 38">
                  <a:extLst>
                    <a:ext uri="{FF2B5EF4-FFF2-40B4-BE49-F238E27FC236}">
                      <a16:creationId xmlns:a16="http://schemas.microsoft.com/office/drawing/2014/main" id="{F55B3DE9-3C1C-AB41-BC19-31F4D99C2462}"/>
                    </a:ext>
                  </a:extLst>
                </p:cNvPr>
                <p:cNvSpPr/>
                <p:nvPr/>
              </p:nvSpPr>
              <p:spPr>
                <a:xfrm>
                  <a:off x="1946560" y="1596228"/>
                  <a:ext cx="4675" cy="103320"/>
                </a:xfrm>
                <a:custGeom>
                  <a:avLst/>
                  <a:gdLst>
                    <a:gd name="connsiteX0" fmla="*/ 0 w 4675"/>
                    <a:gd name="connsiteY0" fmla="*/ 0 h 103320"/>
                    <a:gd name="connsiteX1" fmla="*/ 0 w 4675"/>
                    <a:gd name="connsiteY1" fmla="*/ 103320 h 103320"/>
                  </a:gdLst>
                  <a:ahLst/>
                  <a:cxnLst>
                    <a:cxn ang="0">
                      <a:pos x="connsiteX0" y="connsiteY0"/>
                    </a:cxn>
                    <a:cxn ang="0">
                      <a:pos x="connsiteX1" y="connsiteY1"/>
                    </a:cxn>
                  </a:cxnLst>
                  <a:rect l="l" t="t" r="r" b="b"/>
                  <a:pathLst>
                    <a:path w="4675" h="103320">
                      <a:moveTo>
                        <a:pt x="0" y="0"/>
                      </a:moveTo>
                      <a:lnTo>
                        <a:pt x="0" y="103320"/>
                      </a:lnTo>
                    </a:path>
                  </a:pathLst>
                </a:custGeom>
                <a:ln w="19050" cap="flat">
                  <a:solidFill>
                    <a:schemeClr val="bg1"/>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35" name="Graphic 8">
                <a:extLst>
                  <a:ext uri="{FF2B5EF4-FFF2-40B4-BE49-F238E27FC236}">
                    <a16:creationId xmlns:a16="http://schemas.microsoft.com/office/drawing/2014/main" id="{E66E2D32-566F-994D-B62D-38334D883544}"/>
                  </a:ext>
                </a:extLst>
              </p:cNvPr>
              <p:cNvGrpSpPr/>
              <p:nvPr/>
            </p:nvGrpSpPr>
            <p:grpSpPr>
              <a:xfrm>
                <a:off x="2966026" y="3844914"/>
                <a:ext cx="298523" cy="133550"/>
                <a:chOff x="1831085" y="2479826"/>
                <a:chExt cx="230950" cy="103320"/>
              </a:xfrm>
            </p:grpSpPr>
            <p:sp>
              <p:nvSpPr>
                <p:cNvPr id="36" name="Freeform: Shape 40">
                  <a:extLst>
                    <a:ext uri="{FF2B5EF4-FFF2-40B4-BE49-F238E27FC236}">
                      <a16:creationId xmlns:a16="http://schemas.microsoft.com/office/drawing/2014/main" id="{CBE78341-AE6B-8C44-B388-F143412A59C4}"/>
                    </a:ext>
                  </a:extLst>
                </p:cNvPr>
                <p:cNvSpPr/>
                <p:nvPr/>
              </p:nvSpPr>
              <p:spPr>
                <a:xfrm>
                  <a:off x="1831085" y="2479826"/>
                  <a:ext cx="230950" cy="4675"/>
                </a:xfrm>
                <a:custGeom>
                  <a:avLst/>
                  <a:gdLst>
                    <a:gd name="connsiteX0" fmla="*/ 230951 w 230950"/>
                    <a:gd name="connsiteY0" fmla="*/ 0 h 4675"/>
                    <a:gd name="connsiteX1" fmla="*/ 0 w 230950"/>
                    <a:gd name="connsiteY1" fmla="*/ 0 h 4675"/>
                  </a:gdLst>
                  <a:ahLst/>
                  <a:cxnLst>
                    <a:cxn ang="0">
                      <a:pos x="connsiteX0" y="connsiteY0"/>
                    </a:cxn>
                    <a:cxn ang="0">
                      <a:pos x="connsiteX1" y="connsiteY1"/>
                    </a:cxn>
                  </a:cxnLst>
                  <a:rect l="l" t="t" r="r" b="b"/>
                  <a:pathLst>
                    <a:path w="230950" h="4675">
                      <a:moveTo>
                        <a:pt x="230951" y="0"/>
                      </a:moveTo>
                      <a:lnTo>
                        <a:pt x="0" y="0"/>
                      </a:lnTo>
                    </a:path>
                  </a:pathLst>
                </a:custGeom>
                <a:ln w="19050" cap="flat">
                  <a:solidFill>
                    <a:schemeClr val="bg1"/>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7" name="Freeform: Shape 42">
                  <a:extLst>
                    <a:ext uri="{FF2B5EF4-FFF2-40B4-BE49-F238E27FC236}">
                      <a16:creationId xmlns:a16="http://schemas.microsoft.com/office/drawing/2014/main" id="{D0D9B302-F623-234E-9783-F19172916298}"/>
                    </a:ext>
                  </a:extLst>
                </p:cNvPr>
                <p:cNvSpPr/>
                <p:nvPr/>
              </p:nvSpPr>
              <p:spPr>
                <a:xfrm>
                  <a:off x="1946560" y="2479826"/>
                  <a:ext cx="4675" cy="103320"/>
                </a:xfrm>
                <a:custGeom>
                  <a:avLst/>
                  <a:gdLst>
                    <a:gd name="connsiteX0" fmla="*/ 0 w 4675"/>
                    <a:gd name="connsiteY0" fmla="*/ 103320 h 103320"/>
                    <a:gd name="connsiteX1" fmla="*/ 0 w 4675"/>
                    <a:gd name="connsiteY1" fmla="*/ 0 h 103320"/>
                  </a:gdLst>
                  <a:ahLst/>
                  <a:cxnLst>
                    <a:cxn ang="0">
                      <a:pos x="connsiteX0" y="connsiteY0"/>
                    </a:cxn>
                    <a:cxn ang="0">
                      <a:pos x="connsiteX1" y="connsiteY1"/>
                    </a:cxn>
                  </a:cxnLst>
                  <a:rect l="l" t="t" r="r" b="b"/>
                  <a:pathLst>
                    <a:path w="4675" h="103320">
                      <a:moveTo>
                        <a:pt x="0" y="103320"/>
                      </a:moveTo>
                      <a:lnTo>
                        <a:pt x="0" y="0"/>
                      </a:lnTo>
                    </a:path>
                  </a:pathLst>
                </a:custGeom>
                <a:ln w="19050" cap="flat">
                  <a:solidFill>
                    <a:schemeClr val="bg1"/>
                  </a:solidFill>
                  <a:prstDash val="solid"/>
                  <a:miter/>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grpSp>
        <p:nvGrpSpPr>
          <p:cNvPr id="58" name="Group 57">
            <a:extLst>
              <a:ext uri="{FF2B5EF4-FFF2-40B4-BE49-F238E27FC236}">
                <a16:creationId xmlns:a16="http://schemas.microsoft.com/office/drawing/2014/main" id="{8E11D8DF-58E2-FB41-AD19-B9244E0EC338}"/>
              </a:ext>
            </a:extLst>
          </p:cNvPr>
          <p:cNvGrpSpPr/>
          <p:nvPr/>
        </p:nvGrpSpPr>
        <p:grpSpPr>
          <a:xfrm>
            <a:off x="8398115" y="1795451"/>
            <a:ext cx="3375927" cy="3682701"/>
            <a:chOff x="8121985" y="2795757"/>
            <a:chExt cx="3375927" cy="3678092"/>
          </a:xfrm>
        </p:grpSpPr>
        <p:sp>
          <p:nvSpPr>
            <p:cNvPr id="59" name="Rectangle 58">
              <a:extLst>
                <a:ext uri="{FF2B5EF4-FFF2-40B4-BE49-F238E27FC236}">
                  <a16:creationId xmlns:a16="http://schemas.microsoft.com/office/drawing/2014/main" id="{A39ED87A-952C-5A42-9071-1FD99E7E4335}"/>
                </a:ext>
              </a:extLst>
            </p:cNvPr>
            <p:cNvSpPr/>
            <p:nvPr/>
          </p:nvSpPr>
          <p:spPr>
            <a:xfrm>
              <a:off x="8488092" y="4149143"/>
              <a:ext cx="2703020" cy="300082"/>
            </a:xfrm>
            <a:prstGeom prst="rect">
              <a:avLst/>
            </a:prstGeom>
          </p:spPr>
          <p:txBody>
            <a:bodyPr wrap="square">
              <a:spAutoFit/>
            </a:bodyPr>
            <a:lstStyle/>
            <a:p>
              <a:pPr marL="0" marR="0" lvl="0" indent="0" algn="ctr" defTabSz="609531" rtl="0" eaLnBrk="1" fontAlgn="auto" latinLnBrk="0" hangingPunct="1">
                <a:lnSpc>
                  <a:spcPct val="9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6C2B3"/>
                  </a:solidFill>
                  <a:effectLst/>
                  <a:uLnTx/>
                  <a:uFillTx/>
                  <a:latin typeface="Amazon Ember"/>
                  <a:ea typeface="Amazon Ember" panose="02000000000000000000" pitchFamily="2" charset="0"/>
                  <a:cs typeface="Amazon Ember Cd" panose="020B0606020204020204" pitchFamily="34" charset="0"/>
                </a:rPr>
                <a:t>INNOVATE</a:t>
              </a:r>
            </a:p>
          </p:txBody>
        </p:sp>
        <p:sp>
          <p:nvSpPr>
            <p:cNvPr id="60" name="Rectangle 59">
              <a:extLst>
                <a:ext uri="{FF2B5EF4-FFF2-40B4-BE49-F238E27FC236}">
                  <a16:creationId xmlns:a16="http://schemas.microsoft.com/office/drawing/2014/main" id="{54BCC4FE-7492-C142-BAFC-C50323B62991}"/>
                </a:ext>
              </a:extLst>
            </p:cNvPr>
            <p:cNvSpPr/>
            <p:nvPr/>
          </p:nvSpPr>
          <p:spPr>
            <a:xfrm>
              <a:off x="8121985" y="4586153"/>
              <a:ext cx="3375927" cy="1887696"/>
            </a:xfrm>
            <a:prstGeom prst="rect">
              <a:avLst/>
            </a:prstGeom>
          </p:spPr>
          <p:txBody>
            <a:bodyPr wrap="square">
              <a:spAutoFit/>
            </a:bodyPr>
            <a:lstStyle/>
            <a:p>
              <a:pPr marL="0" marR="0" lvl="0" indent="0" algn="ctr" defTabSz="609576" rtl="0" eaLnBrk="1" fontAlgn="auto" latinLnBrk="0" hangingPunct="1">
                <a:lnSpc>
                  <a:spcPct val="100000"/>
                </a:lnSpc>
                <a:spcBef>
                  <a:spcPts val="80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mazon Ember"/>
                  <a:ea typeface="+mn-ea"/>
                  <a:cs typeface="+mn-cs"/>
                </a:rPr>
                <a:t>AWS Machine Learning </a:t>
              </a:r>
              <a:br>
                <a:rPr kumimoji="0" lang="en-US" sz="1500" b="0" i="0" u="none" strike="noStrike" kern="1200" cap="none" spc="0" normalizeH="0" baseline="0" noProof="0" dirty="0">
                  <a:ln>
                    <a:noFill/>
                  </a:ln>
                  <a:solidFill>
                    <a:srgbClr val="FFFFFF"/>
                  </a:solidFill>
                  <a:effectLst/>
                  <a:uLnTx/>
                  <a:uFillTx/>
                  <a:latin typeface="Amazon Ember"/>
                  <a:ea typeface="+mn-ea"/>
                  <a:cs typeface="+mn-cs"/>
                </a:rPr>
              </a:br>
              <a:r>
                <a:rPr kumimoji="0" lang="en-US" sz="1500" b="0" i="0" u="none" strike="noStrike" kern="1200" cap="none" spc="0" normalizeH="0" baseline="0" noProof="0" dirty="0">
                  <a:ln>
                    <a:noFill/>
                  </a:ln>
                  <a:solidFill>
                    <a:srgbClr val="FFFFFF"/>
                  </a:solidFill>
                  <a:effectLst/>
                  <a:uLnTx/>
                  <a:uFillTx/>
                  <a:latin typeface="Amazon Ember"/>
                  <a:ea typeface="+mn-ea"/>
                  <a:cs typeface="+mn-cs"/>
                </a:rPr>
                <a:t>Embark Program</a:t>
              </a:r>
            </a:p>
            <a:p>
              <a:pPr marL="0" marR="0" lvl="0" indent="0" algn="ctr" defTabSz="609576" rtl="0" eaLnBrk="1" fontAlgn="auto" latinLnBrk="0" hangingPunct="1">
                <a:lnSpc>
                  <a:spcPct val="100000"/>
                </a:lnSpc>
                <a:spcBef>
                  <a:spcPts val="80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mazon Ember"/>
                  <a:ea typeface="+mn-ea"/>
                  <a:cs typeface="+mn-cs"/>
                </a:rPr>
                <a:t>ML Solutions Lab</a:t>
              </a:r>
            </a:p>
            <a:p>
              <a:pPr marL="0" marR="0" lvl="0" indent="0" algn="ctr" defTabSz="609576" rtl="0" eaLnBrk="1" fontAlgn="auto" latinLnBrk="0" hangingPunct="1">
                <a:lnSpc>
                  <a:spcPct val="100000"/>
                </a:lnSpc>
                <a:spcBef>
                  <a:spcPts val="800"/>
                </a:spcBef>
                <a:spcAft>
                  <a:spcPts val="0"/>
                </a:spcAft>
                <a:buClrTx/>
                <a:buSzTx/>
                <a:buFontTx/>
                <a:buNone/>
                <a:tabLst/>
                <a:defRPr/>
              </a:pPr>
              <a:r>
                <a:rPr kumimoji="0" lang="en-US" sz="1500" b="0" i="0" u="none" strike="noStrike" kern="1200" cap="none" spc="0" normalizeH="0" baseline="0" noProof="0" dirty="0" err="1">
                  <a:ln>
                    <a:noFill/>
                  </a:ln>
                  <a:solidFill>
                    <a:srgbClr val="FFFFFF"/>
                  </a:solidFill>
                  <a:effectLst/>
                  <a:uLnTx/>
                  <a:uFillTx/>
                  <a:latin typeface="Amazon Ember"/>
                  <a:ea typeface="+mn-ea"/>
                  <a:cs typeface="+mn-cs"/>
                </a:rPr>
                <a:t>ProServe</a:t>
              </a:r>
              <a:r>
                <a:rPr kumimoji="0" lang="en-US" sz="1500" b="0" i="0" u="none" strike="noStrike" kern="1200" cap="none" spc="0" normalizeH="0" baseline="0" noProof="0" dirty="0">
                  <a:ln>
                    <a:noFill/>
                  </a:ln>
                  <a:solidFill>
                    <a:srgbClr val="FFFFFF"/>
                  </a:solidFill>
                  <a:effectLst/>
                  <a:uLnTx/>
                  <a:uFillTx/>
                  <a:latin typeface="Amazon Ember"/>
                  <a:ea typeface="+mn-ea"/>
                  <a:cs typeface="+mn-cs"/>
                </a:rPr>
                <a:t>/Partner Accelerators</a:t>
              </a:r>
            </a:p>
            <a:p>
              <a:pPr marL="0" marR="0" lvl="0" indent="0" algn="ctr" defTabSz="609576" rtl="0" eaLnBrk="1" fontAlgn="auto" latinLnBrk="0" hangingPunct="1">
                <a:lnSpc>
                  <a:spcPct val="100000"/>
                </a:lnSpc>
                <a:spcBef>
                  <a:spcPts val="80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a:p>
              <a:pPr marL="0" marR="0" lvl="0" indent="0" algn="ctr" defTabSz="609576" rtl="0" eaLnBrk="1" fontAlgn="auto" latinLnBrk="0" hangingPunct="1">
                <a:lnSpc>
                  <a:spcPct val="100000"/>
                </a:lnSpc>
                <a:spcBef>
                  <a:spcPts val="80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nvGrpSpPr>
            <p:cNvPr id="61" name="Group 60">
              <a:extLst>
                <a:ext uri="{FF2B5EF4-FFF2-40B4-BE49-F238E27FC236}">
                  <a16:creationId xmlns:a16="http://schemas.microsoft.com/office/drawing/2014/main" id="{16E85EBA-CD23-6C4C-80A8-E99A91D7971E}"/>
                </a:ext>
              </a:extLst>
            </p:cNvPr>
            <p:cNvGrpSpPr/>
            <p:nvPr/>
          </p:nvGrpSpPr>
          <p:grpSpPr>
            <a:xfrm>
              <a:off x="9287043" y="2795757"/>
              <a:ext cx="1122048" cy="1000902"/>
              <a:chOff x="10524044" y="2639686"/>
              <a:chExt cx="1346457" cy="1201082"/>
            </a:xfrm>
          </p:grpSpPr>
          <p:sp>
            <p:nvSpPr>
              <p:cNvPr id="62" name="Freeform: Shape 188">
                <a:extLst>
                  <a:ext uri="{FF2B5EF4-FFF2-40B4-BE49-F238E27FC236}">
                    <a16:creationId xmlns:a16="http://schemas.microsoft.com/office/drawing/2014/main" id="{0A2609A7-F502-E946-8744-7944925752B6}"/>
                  </a:ext>
                </a:extLst>
              </p:cNvPr>
              <p:cNvSpPr/>
              <p:nvPr/>
            </p:nvSpPr>
            <p:spPr>
              <a:xfrm>
                <a:off x="11357207" y="3062038"/>
                <a:ext cx="8808" cy="210867"/>
              </a:xfrm>
              <a:custGeom>
                <a:avLst/>
                <a:gdLst>
                  <a:gd name="connsiteX0" fmla="*/ 0 w 9525"/>
                  <a:gd name="connsiteY0" fmla="*/ 0 h 228028"/>
                  <a:gd name="connsiteX1" fmla="*/ 0 w 9525"/>
                  <a:gd name="connsiteY1" fmla="*/ 228028 h 228028"/>
                </a:gdLst>
                <a:ahLst/>
                <a:cxnLst>
                  <a:cxn ang="0">
                    <a:pos x="connsiteX0" y="connsiteY0"/>
                  </a:cxn>
                  <a:cxn ang="0">
                    <a:pos x="connsiteX1" y="connsiteY1"/>
                  </a:cxn>
                </a:cxnLst>
                <a:rect l="l" t="t" r="r" b="b"/>
                <a:pathLst>
                  <a:path w="9525" h="228028">
                    <a:moveTo>
                      <a:pt x="0" y="0"/>
                    </a:moveTo>
                    <a:lnTo>
                      <a:pt x="0" y="228028"/>
                    </a:lnTo>
                  </a:path>
                </a:pathLst>
              </a:custGeom>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3" name="Freeform: Shape 189">
                <a:extLst>
                  <a:ext uri="{FF2B5EF4-FFF2-40B4-BE49-F238E27FC236}">
                    <a16:creationId xmlns:a16="http://schemas.microsoft.com/office/drawing/2014/main" id="{5F4AD073-3070-4446-80FF-B95D49DCE5A9}"/>
                  </a:ext>
                </a:extLst>
              </p:cNvPr>
              <p:cNvSpPr/>
              <p:nvPr/>
            </p:nvSpPr>
            <p:spPr>
              <a:xfrm>
                <a:off x="11613260" y="3068027"/>
                <a:ext cx="52937" cy="217297"/>
              </a:xfrm>
              <a:custGeom>
                <a:avLst/>
                <a:gdLst>
                  <a:gd name="connsiteX0" fmla="*/ 0 w 57245"/>
                  <a:gd name="connsiteY0" fmla="*/ 0 h 234981"/>
                  <a:gd name="connsiteX1" fmla="*/ 57245 w 57245"/>
                  <a:gd name="connsiteY1" fmla="*/ 234982 h 234981"/>
                </a:gdLst>
                <a:ahLst/>
                <a:cxnLst>
                  <a:cxn ang="0">
                    <a:pos x="connsiteX0" y="connsiteY0"/>
                  </a:cxn>
                  <a:cxn ang="0">
                    <a:pos x="connsiteX1" y="connsiteY1"/>
                  </a:cxn>
                </a:cxnLst>
                <a:rect l="l" t="t" r="r" b="b"/>
                <a:pathLst>
                  <a:path w="57245" h="234981">
                    <a:moveTo>
                      <a:pt x="0" y="0"/>
                    </a:moveTo>
                    <a:lnTo>
                      <a:pt x="57245" y="234982"/>
                    </a:lnTo>
                  </a:path>
                </a:pathLst>
              </a:custGeom>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4" name="Freeform: Shape 190">
                <a:extLst>
                  <a:ext uri="{FF2B5EF4-FFF2-40B4-BE49-F238E27FC236}">
                    <a16:creationId xmlns:a16="http://schemas.microsoft.com/office/drawing/2014/main" id="{73FA2B78-07AC-D143-98FD-5DA44024CC0C}"/>
                  </a:ext>
                </a:extLst>
              </p:cNvPr>
              <p:cNvSpPr/>
              <p:nvPr/>
            </p:nvSpPr>
            <p:spPr>
              <a:xfrm>
                <a:off x="11022936" y="2761591"/>
                <a:ext cx="134412" cy="8808"/>
              </a:xfrm>
              <a:custGeom>
                <a:avLst/>
                <a:gdLst>
                  <a:gd name="connsiteX0" fmla="*/ 0 w 145351"/>
                  <a:gd name="connsiteY0" fmla="*/ 0 h 9525"/>
                  <a:gd name="connsiteX1" fmla="*/ 145352 w 145351"/>
                  <a:gd name="connsiteY1" fmla="*/ 0 h 9525"/>
                </a:gdLst>
                <a:ahLst/>
                <a:cxnLst>
                  <a:cxn ang="0">
                    <a:pos x="connsiteX0" y="connsiteY0"/>
                  </a:cxn>
                  <a:cxn ang="0">
                    <a:pos x="connsiteX1" y="connsiteY1"/>
                  </a:cxn>
                </a:cxnLst>
                <a:rect l="l" t="t" r="r" b="b"/>
                <a:pathLst>
                  <a:path w="145351" h="9525">
                    <a:moveTo>
                      <a:pt x="0" y="0"/>
                    </a:moveTo>
                    <a:lnTo>
                      <a:pt x="145352" y="0"/>
                    </a:lnTo>
                  </a:path>
                </a:pathLst>
              </a:custGeom>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5" name="Freeform: Shape 191">
                <a:extLst>
                  <a:ext uri="{FF2B5EF4-FFF2-40B4-BE49-F238E27FC236}">
                    <a16:creationId xmlns:a16="http://schemas.microsoft.com/office/drawing/2014/main" id="{4AC3F28B-0AA2-1343-83DF-684E422169E9}"/>
                  </a:ext>
                </a:extLst>
              </p:cNvPr>
              <p:cNvSpPr/>
              <p:nvPr/>
            </p:nvSpPr>
            <p:spPr>
              <a:xfrm>
                <a:off x="11066625" y="3010157"/>
                <a:ext cx="47123" cy="252794"/>
              </a:xfrm>
              <a:custGeom>
                <a:avLst/>
                <a:gdLst>
                  <a:gd name="connsiteX0" fmla="*/ 0 w 50958"/>
                  <a:gd name="connsiteY0" fmla="*/ 273368 h 273367"/>
                  <a:gd name="connsiteX1" fmla="*/ 0 w 50958"/>
                  <a:gd name="connsiteY1" fmla="*/ 0 h 273367"/>
                  <a:gd name="connsiteX2" fmla="*/ 50959 w 50958"/>
                  <a:gd name="connsiteY2" fmla="*/ 0 h 273367"/>
                  <a:gd name="connsiteX3" fmla="*/ 50959 w 50958"/>
                  <a:gd name="connsiteY3" fmla="*/ 262795 h 273367"/>
                </a:gdLst>
                <a:ahLst/>
                <a:cxnLst>
                  <a:cxn ang="0">
                    <a:pos x="connsiteX0" y="connsiteY0"/>
                  </a:cxn>
                  <a:cxn ang="0">
                    <a:pos x="connsiteX1" y="connsiteY1"/>
                  </a:cxn>
                  <a:cxn ang="0">
                    <a:pos x="connsiteX2" y="connsiteY2"/>
                  </a:cxn>
                  <a:cxn ang="0">
                    <a:pos x="connsiteX3" y="connsiteY3"/>
                  </a:cxn>
                </a:cxnLst>
                <a:rect l="l" t="t" r="r" b="b"/>
                <a:pathLst>
                  <a:path w="50958" h="273367">
                    <a:moveTo>
                      <a:pt x="0" y="273368"/>
                    </a:moveTo>
                    <a:lnTo>
                      <a:pt x="0" y="0"/>
                    </a:lnTo>
                    <a:lnTo>
                      <a:pt x="50959" y="0"/>
                    </a:lnTo>
                    <a:lnTo>
                      <a:pt x="50959" y="262795"/>
                    </a:lnTo>
                  </a:path>
                </a:pathLst>
              </a:custGeom>
              <a:noFill/>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6" name="Freeform: Shape 192">
                <a:extLst>
                  <a:ext uri="{FF2B5EF4-FFF2-40B4-BE49-F238E27FC236}">
                    <a16:creationId xmlns:a16="http://schemas.microsoft.com/office/drawing/2014/main" id="{16CCD62F-C9F0-204D-ADC5-B11129E69096}"/>
                  </a:ext>
                </a:extLst>
              </p:cNvPr>
              <p:cNvSpPr/>
              <p:nvPr/>
            </p:nvSpPr>
            <p:spPr>
              <a:xfrm>
                <a:off x="10651584" y="3541819"/>
                <a:ext cx="95568" cy="198096"/>
              </a:xfrm>
              <a:custGeom>
                <a:avLst/>
                <a:gdLst>
                  <a:gd name="connsiteX0" fmla="*/ 103346 w 103346"/>
                  <a:gd name="connsiteY0" fmla="*/ 214217 h 214217"/>
                  <a:gd name="connsiteX1" fmla="*/ 21241 w 103346"/>
                  <a:gd name="connsiteY1" fmla="*/ 214217 h 214217"/>
                  <a:gd name="connsiteX2" fmla="*/ 0 w 103346"/>
                  <a:gd name="connsiteY2" fmla="*/ 192976 h 214217"/>
                  <a:gd name="connsiteX3" fmla="*/ 0 w 103346"/>
                  <a:gd name="connsiteY3" fmla="*/ 0 h 214217"/>
                </a:gdLst>
                <a:ahLst/>
                <a:cxnLst>
                  <a:cxn ang="0">
                    <a:pos x="connsiteX0" y="connsiteY0"/>
                  </a:cxn>
                  <a:cxn ang="0">
                    <a:pos x="connsiteX1" y="connsiteY1"/>
                  </a:cxn>
                  <a:cxn ang="0">
                    <a:pos x="connsiteX2" y="connsiteY2"/>
                  </a:cxn>
                  <a:cxn ang="0">
                    <a:pos x="connsiteX3" y="connsiteY3"/>
                  </a:cxn>
                </a:cxnLst>
                <a:rect l="l" t="t" r="r" b="b"/>
                <a:pathLst>
                  <a:path w="103346" h="214217">
                    <a:moveTo>
                      <a:pt x="103346" y="214217"/>
                    </a:moveTo>
                    <a:lnTo>
                      <a:pt x="21241" y="214217"/>
                    </a:lnTo>
                    <a:cubicBezTo>
                      <a:pt x="9510" y="214217"/>
                      <a:pt x="0" y="204707"/>
                      <a:pt x="0" y="192976"/>
                    </a:cubicBezTo>
                    <a:lnTo>
                      <a:pt x="0" y="0"/>
                    </a:lnTo>
                  </a:path>
                </a:pathLst>
              </a:custGeom>
              <a:noFill/>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7" name="Freeform: Shape 193">
                <a:extLst>
                  <a:ext uri="{FF2B5EF4-FFF2-40B4-BE49-F238E27FC236}">
                    <a16:creationId xmlns:a16="http://schemas.microsoft.com/office/drawing/2014/main" id="{3FFA580E-FAF5-704D-8981-A221824BABFE}"/>
                  </a:ext>
                </a:extLst>
              </p:cNvPr>
              <p:cNvSpPr/>
              <p:nvPr/>
            </p:nvSpPr>
            <p:spPr>
              <a:xfrm>
                <a:off x="10651584" y="2867020"/>
                <a:ext cx="263804" cy="492205"/>
              </a:xfrm>
              <a:custGeom>
                <a:avLst/>
                <a:gdLst>
                  <a:gd name="connsiteX0" fmla="*/ 0 w 285273"/>
                  <a:gd name="connsiteY0" fmla="*/ 532263 h 532262"/>
                  <a:gd name="connsiteX1" fmla="*/ 0 w 285273"/>
                  <a:gd name="connsiteY1" fmla="*/ 21151 h 532262"/>
                  <a:gd name="connsiteX2" fmla="*/ 21145 w 285273"/>
                  <a:gd name="connsiteY2" fmla="*/ 5 h 532262"/>
                  <a:gd name="connsiteX3" fmla="*/ 21241 w 285273"/>
                  <a:gd name="connsiteY3" fmla="*/ 5 h 532262"/>
                  <a:gd name="connsiteX4" fmla="*/ 263652 w 285273"/>
                  <a:gd name="connsiteY4" fmla="*/ 5 h 532262"/>
                  <a:gd name="connsiteX5" fmla="*/ 285268 w 285273"/>
                  <a:gd name="connsiteY5" fmla="*/ 20669 h 532262"/>
                  <a:gd name="connsiteX6" fmla="*/ 285274 w 285273"/>
                  <a:gd name="connsiteY6" fmla="*/ 21151 h 5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 h="532262">
                    <a:moveTo>
                      <a:pt x="0" y="532263"/>
                    </a:moveTo>
                    <a:lnTo>
                      <a:pt x="0" y="21151"/>
                    </a:lnTo>
                    <a:cubicBezTo>
                      <a:pt x="0" y="9473"/>
                      <a:pt x="9467" y="5"/>
                      <a:pt x="21145" y="5"/>
                    </a:cubicBezTo>
                    <a:cubicBezTo>
                      <a:pt x="21177" y="5"/>
                      <a:pt x="21209" y="5"/>
                      <a:pt x="21241" y="5"/>
                    </a:cubicBezTo>
                    <a:lnTo>
                      <a:pt x="263652" y="5"/>
                    </a:lnTo>
                    <a:cubicBezTo>
                      <a:pt x="275327" y="-258"/>
                      <a:pt x="285005" y="8994"/>
                      <a:pt x="285268" y="20669"/>
                    </a:cubicBezTo>
                    <a:cubicBezTo>
                      <a:pt x="285272" y="20830"/>
                      <a:pt x="285274" y="20990"/>
                      <a:pt x="285274" y="21151"/>
                    </a:cubicBezTo>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8" name="Freeform: Shape 194">
                <a:extLst>
                  <a:ext uri="{FF2B5EF4-FFF2-40B4-BE49-F238E27FC236}">
                    <a16:creationId xmlns:a16="http://schemas.microsoft.com/office/drawing/2014/main" id="{920849A1-0A73-FC4E-B8F3-DCE1B1E6E491}"/>
                  </a:ext>
                </a:extLst>
              </p:cNvPr>
              <p:cNvSpPr/>
              <p:nvPr/>
            </p:nvSpPr>
            <p:spPr>
              <a:xfrm>
                <a:off x="10783354" y="3123254"/>
                <a:ext cx="8808" cy="204438"/>
              </a:xfrm>
              <a:custGeom>
                <a:avLst/>
                <a:gdLst>
                  <a:gd name="connsiteX0" fmla="*/ 0 w 9525"/>
                  <a:gd name="connsiteY0" fmla="*/ 0 h 221075"/>
                  <a:gd name="connsiteX1" fmla="*/ 0 w 9525"/>
                  <a:gd name="connsiteY1" fmla="*/ 221075 h 221075"/>
                </a:gdLst>
                <a:ahLst/>
                <a:cxnLst>
                  <a:cxn ang="0">
                    <a:pos x="connsiteX0" y="connsiteY0"/>
                  </a:cxn>
                  <a:cxn ang="0">
                    <a:pos x="connsiteX1" y="connsiteY1"/>
                  </a:cxn>
                </a:cxnLst>
                <a:rect l="l" t="t" r="r" b="b"/>
                <a:pathLst>
                  <a:path w="9525" h="221075">
                    <a:moveTo>
                      <a:pt x="0" y="0"/>
                    </a:moveTo>
                    <a:lnTo>
                      <a:pt x="0" y="221075"/>
                    </a:lnTo>
                  </a:path>
                </a:pathLst>
              </a:custGeom>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9" name="Freeform: Shape 195">
                <a:extLst>
                  <a:ext uri="{FF2B5EF4-FFF2-40B4-BE49-F238E27FC236}">
                    <a16:creationId xmlns:a16="http://schemas.microsoft.com/office/drawing/2014/main" id="{1EE8A48D-A0A3-A447-A8F8-D78207C7ACAA}"/>
                  </a:ext>
                </a:extLst>
              </p:cNvPr>
              <p:cNvSpPr/>
              <p:nvPr/>
            </p:nvSpPr>
            <p:spPr>
              <a:xfrm>
                <a:off x="11264456" y="2716228"/>
                <a:ext cx="185412" cy="556940"/>
              </a:xfrm>
              <a:custGeom>
                <a:avLst/>
                <a:gdLst>
                  <a:gd name="connsiteX0" fmla="*/ 0 w 200501"/>
                  <a:gd name="connsiteY0" fmla="*/ 580644 h 602265"/>
                  <a:gd name="connsiteX1" fmla="*/ 0 w 200501"/>
                  <a:gd name="connsiteY1" fmla="*/ 21241 h 602265"/>
                  <a:gd name="connsiteX2" fmla="*/ 21241 w 200501"/>
                  <a:gd name="connsiteY2" fmla="*/ 0 h 602265"/>
                  <a:gd name="connsiteX3" fmla="*/ 179261 w 200501"/>
                  <a:gd name="connsiteY3" fmla="*/ 0 h 602265"/>
                  <a:gd name="connsiteX4" fmla="*/ 200501 w 200501"/>
                  <a:gd name="connsiteY4" fmla="*/ 21241 h 602265"/>
                  <a:gd name="connsiteX5" fmla="*/ 200501 w 200501"/>
                  <a:gd name="connsiteY5" fmla="*/ 602266 h 60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501" h="602265">
                    <a:moveTo>
                      <a:pt x="0" y="580644"/>
                    </a:moveTo>
                    <a:lnTo>
                      <a:pt x="0" y="21241"/>
                    </a:lnTo>
                    <a:cubicBezTo>
                      <a:pt x="0" y="9510"/>
                      <a:pt x="9510" y="0"/>
                      <a:pt x="21241" y="0"/>
                    </a:cubicBezTo>
                    <a:lnTo>
                      <a:pt x="179261" y="0"/>
                    </a:lnTo>
                    <a:cubicBezTo>
                      <a:pt x="190991" y="0"/>
                      <a:pt x="200501" y="9510"/>
                      <a:pt x="200501" y="21241"/>
                    </a:cubicBezTo>
                    <a:lnTo>
                      <a:pt x="200501" y="602266"/>
                    </a:lnTo>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0" name="Freeform: Shape 196">
                <a:extLst>
                  <a:ext uri="{FF2B5EF4-FFF2-40B4-BE49-F238E27FC236}">
                    <a16:creationId xmlns:a16="http://schemas.microsoft.com/office/drawing/2014/main" id="{0EF48661-8E53-654B-B721-7EAE8C1B10EC}"/>
                  </a:ext>
                </a:extLst>
              </p:cNvPr>
              <p:cNvSpPr/>
              <p:nvPr/>
            </p:nvSpPr>
            <p:spPr>
              <a:xfrm>
                <a:off x="11649109" y="3531865"/>
                <a:ext cx="221392" cy="210985"/>
              </a:xfrm>
              <a:custGeom>
                <a:avLst/>
                <a:gdLst>
                  <a:gd name="connsiteX0" fmla="*/ 198596 w 239409"/>
                  <a:gd name="connsiteY0" fmla="*/ 0 h 228155"/>
                  <a:gd name="connsiteX1" fmla="*/ 238792 w 239409"/>
                  <a:gd name="connsiteY1" fmla="*/ 164878 h 228155"/>
                  <a:gd name="connsiteX2" fmla="*/ 223314 w 239409"/>
                  <a:gd name="connsiteY2" fmla="*/ 190465 h 228155"/>
                  <a:gd name="connsiteX3" fmla="*/ 223171 w 239409"/>
                  <a:gd name="connsiteY3" fmla="*/ 190500 h 228155"/>
                  <a:gd name="connsiteX4" fmla="*/ 69628 w 239409"/>
                  <a:gd name="connsiteY4" fmla="*/ 227552 h 228155"/>
                  <a:gd name="connsiteX5" fmla="*/ 44005 w 239409"/>
                  <a:gd name="connsiteY5" fmla="*/ 212026 h 228155"/>
                  <a:gd name="connsiteX6" fmla="*/ 0 w 239409"/>
                  <a:gd name="connsiteY6" fmla="*/ 31051 h 2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409" h="228155">
                    <a:moveTo>
                      <a:pt x="198596" y="0"/>
                    </a:moveTo>
                    <a:lnTo>
                      <a:pt x="238792" y="164878"/>
                    </a:lnTo>
                    <a:cubicBezTo>
                      <a:pt x="241584" y="176217"/>
                      <a:pt x="234654" y="187673"/>
                      <a:pt x="223314" y="190465"/>
                    </a:cubicBezTo>
                    <a:cubicBezTo>
                      <a:pt x="223266" y="190477"/>
                      <a:pt x="223219" y="190489"/>
                      <a:pt x="223171" y="190500"/>
                    </a:cubicBezTo>
                    <a:lnTo>
                      <a:pt x="69628" y="227552"/>
                    </a:lnTo>
                    <a:cubicBezTo>
                      <a:pt x="58270" y="230307"/>
                      <a:pt x="46821" y="223369"/>
                      <a:pt x="44005" y="212026"/>
                    </a:cubicBezTo>
                    <a:lnTo>
                      <a:pt x="0" y="31051"/>
                    </a:lnTo>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1" name="Freeform: Shape 197">
                <a:extLst>
                  <a:ext uri="{FF2B5EF4-FFF2-40B4-BE49-F238E27FC236}">
                    <a16:creationId xmlns:a16="http://schemas.microsoft.com/office/drawing/2014/main" id="{BC749F42-67C5-D54B-806E-9CD3C2C5BA12}"/>
                  </a:ext>
                </a:extLst>
              </p:cNvPr>
              <p:cNvSpPr/>
              <p:nvPr/>
            </p:nvSpPr>
            <p:spPr>
              <a:xfrm>
                <a:off x="11456167" y="2712940"/>
                <a:ext cx="325065" cy="607529"/>
              </a:xfrm>
              <a:custGeom>
                <a:avLst/>
                <a:gdLst>
                  <a:gd name="connsiteX0" fmla="*/ 127491 w 351519"/>
                  <a:gd name="connsiteY0" fmla="*/ 584200 h 656971"/>
                  <a:gd name="connsiteX1" fmla="*/ 618 w 351519"/>
                  <a:gd name="connsiteY1" fmla="*/ 63659 h 656971"/>
                  <a:gd name="connsiteX2" fmla="*/ 16095 w 351519"/>
                  <a:gd name="connsiteY2" fmla="*/ 38071 h 656971"/>
                  <a:gd name="connsiteX3" fmla="*/ 16239 w 351519"/>
                  <a:gd name="connsiteY3" fmla="*/ 38037 h 656971"/>
                  <a:gd name="connsiteX4" fmla="*/ 169782 w 351519"/>
                  <a:gd name="connsiteY4" fmla="*/ 603 h 656971"/>
                  <a:gd name="connsiteX5" fmla="*/ 195404 w 351519"/>
                  <a:gd name="connsiteY5" fmla="*/ 16129 h 656971"/>
                  <a:gd name="connsiteX6" fmla="*/ 351519 w 351519"/>
                  <a:gd name="connsiteY6" fmla="*/ 656971 h 65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519" h="656971">
                    <a:moveTo>
                      <a:pt x="127491" y="584200"/>
                    </a:moveTo>
                    <a:lnTo>
                      <a:pt x="618" y="63659"/>
                    </a:lnTo>
                    <a:cubicBezTo>
                      <a:pt x="-2174" y="52319"/>
                      <a:pt x="4756" y="40863"/>
                      <a:pt x="16095" y="38071"/>
                    </a:cubicBezTo>
                    <a:cubicBezTo>
                      <a:pt x="16143" y="38060"/>
                      <a:pt x="16191" y="38048"/>
                      <a:pt x="16239" y="38037"/>
                    </a:cubicBezTo>
                    <a:lnTo>
                      <a:pt x="169782" y="603"/>
                    </a:lnTo>
                    <a:cubicBezTo>
                      <a:pt x="181140" y="-2152"/>
                      <a:pt x="192589" y="4786"/>
                      <a:pt x="195404" y="16129"/>
                    </a:cubicBezTo>
                    <a:lnTo>
                      <a:pt x="351519" y="656971"/>
                    </a:lnTo>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2" name="Freeform: Shape 198">
                <a:extLst>
                  <a:ext uri="{FF2B5EF4-FFF2-40B4-BE49-F238E27FC236}">
                    <a16:creationId xmlns:a16="http://schemas.microsoft.com/office/drawing/2014/main" id="{FC738740-3160-BC45-B0AD-CDCDA3809AF3}"/>
                  </a:ext>
                </a:extLst>
              </p:cNvPr>
              <p:cNvSpPr/>
              <p:nvPr/>
            </p:nvSpPr>
            <p:spPr>
              <a:xfrm>
                <a:off x="10915829" y="2639686"/>
                <a:ext cx="348627" cy="663255"/>
              </a:xfrm>
              <a:custGeom>
                <a:avLst/>
                <a:gdLst>
                  <a:gd name="connsiteX0" fmla="*/ 0 w 376999"/>
                  <a:gd name="connsiteY0" fmla="*/ 717233 h 717232"/>
                  <a:gd name="connsiteX1" fmla="*/ 0 w 376999"/>
                  <a:gd name="connsiteY1" fmla="*/ 21241 h 717232"/>
                  <a:gd name="connsiteX2" fmla="*/ 21241 w 376999"/>
                  <a:gd name="connsiteY2" fmla="*/ 0 h 717232"/>
                  <a:gd name="connsiteX3" fmla="*/ 355854 w 376999"/>
                  <a:gd name="connsiteY3" fmla="*/ 0 h 717232"/>
                  <a:gd name="connsiteX4" fmla="*/ 377000 w 376999"/>
                  <a:gd name="connsiteY4" fmla="*/ 21145 h 717232"/>
                  <a:gd name="connsiteX5" fmla="*/ 377000 w 376999"/>
                  <a:gd name="connsiteY5" fmla="*/ 21241 h 717232"/>
                  <a:gd name="connsiteX6" fmla="*/ 376999 w 376999"/>
                  <a:gd name="connsiteY6" fmla="*/ 663416 h 71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999" h="717232">
                    <a:moveTo>
                      <a:pt x="0" y="717233"/>
                    </a:moveTo>
                    <a:lnTo>
                      <a:pt x="0" y="21241"/>
                    </a:lnTo>
                    <a:cubicBezTo>
                      <a:pt x="0" y="9510"/>
                      <a:pt x="9510" y="0"/>
                      <a:pt x="21241" y="0"/>
                    </a:cubicBezTo>
                    <a:lnTo>
                      <a:pt x="355854" y="0"/>
                    </a:lnTo>
                    <a:cubicBezTo>
                      <a:pt x="367532" y="0"/>
                      <a:pt x="377000" y="9467"/>
                      <a:pt x="377000" y="21145"/>
                    </a:cubicBezTo>
                    <a:cubicBezTo>
                      <a:pt x="377000" y="21177"/>
                      <a:pt x="377000" y="21209"/>
                      <a:pt x="377000" y="21241"/>
                    </a:cubicBezTo>
                    <a:lnTo>
                      <a:pt x="376999" y="663416"/>
                    </a:lnTo>
                  </a:path>
                </a:pathLst>
              </a:custGeom>
              <a:noFill/>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3" name="Freeform: Shape 199">
                <a:extLst>
                  <a:ext uri="{FF2B5EF4-FFF2-40B4-BE49-F238E27FC236}">
                    <a16:creationId xmlns:a16="http://schemas.microsoft.com/office/drawing/2014/main" id="{1C3FEEE9-6A6D-DD40-B7E3-FF63156F007D}"/>
                  </a:ext>
                </a:extLst>
              </p:cNvPr>
              <p:cNvSpPr/>
              <p:nvPr/>
            </p:nvSpPr>
            <p:spPr>
              <a:xfrm>
                <a:off x="11022936" y="2716228"/>
                <a:ext cx="134412" cy="8808"/>
              </a:xfrm>
              <a:custGeom>
                <a:avLst/>
                <a:gdLst>
                  <a:gd name="connsiteX0" fmla="*/ 0 w 145351"/>
                  <a:gd name="connsiteY0" fmla="*/ 0 h 9525"/>
                  <a:gd name="connsiteX1" fmla="*/ 145352 w 145351"/>
                  <a:gd name="connsiteY1" fmla="*/ 0 h 9525"/>
                </a:gdLst>
                <a:ahLst/>
                <a:cxnLst>
                  <a:cxn ang="0">
                    <a:pos x="connsiteX0" y="connsiteY0"/>
                  </a:cxn>
                  <a:cxn ang="0">
                    <a:pos x="connsiteX1" y="connsiteY1"/>
                  </a:cxn>
                </a:cxnLst>
                <a:rect l="l" t="t" r="r" b="b"/>
                <a:pathLst>
                  <a:path w="145351" h="9525">
                    <a:moveTo>
                      <a:pt x="0" y="0"/>
                    </a:moveTo>
                    <a:lnTo>
                      <a:pt x="145352" y="0"/>
                    </a:lnTo>
                  </a:path>
                </a:pathLst>
              </a:custGeom>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nvGrpSpPr>
              <p:cNvPr id="74" name="Graphic 5005">
                <a:extLst>
                  <a:ext uri="{FF2B5EF4-FFF2-40B4-BE49-F238E27FC236}">
                    <a16:creationId xmlns:a16="http://schemas.microsoft.com/office/drawing/2014/main" id="{39CF7F78-C08F-D147-89EE-BDF77FBF1499}"/>
                  </a:ext>
                </a:extLst>
              </p:cNvPr>
              <p:cNvGrpSpPr/>
              <p:nvPr/>
            </p:nvGrpSpPr>
            <p:grpSpPr>
              <a:xfrm>
                <a:off x="10524044" y="3303227"/>
                <a:ext cx="1345008" cy="537541"/>
                <a:chOff x="8287538" y="-312872"/>
                <a:chExt cx="1454467" cy="581287"/>
              </a:xfrm>
              <a:noFill/>
            </p:grpSpPr>
            <p:sp>
              <p:nvSpPr>
                <p:cNvPr id="81" name="Freeform: Shape 207">
                  <a:extLst>
                    <a:ext uri="{FF2B5EF4-FFF2-40B4-BE49-F238E27FC236}">
                      <a16:creationId xmlns:a16="http://schemas.microsoft.com/office/drawing/2014/main" id="{5B75ED7F-4FD0-724E-99E7-50EA8B8E7E25}"/>
                    </a:ext>
                  </a:extLst>
                </p:cNvPr>
                <p:cNvSpPr/>
                <p:nvPr/>
              </p:nvSpPr>
              <p:spPr>
                <a:xfrm>
                  <a:off x="8601669" y="-33813"/>
                  <a:ext cx="805814" cy="302228"/>
                </a:xfrm>
                <a:custGeom>
                  <a:avLst/>
                  <a:gdLst>
                    <a:gd name="connsiteX0" fmla="*/ 86297 w 805814"/>
                    <a:gd name="connsiteY0" fmla="*/ 0 h 302228"/>
                    <a:gd name="connsiteX1" fmla="*/ 0 w 805814"/>
                    <a:gd name="connsiteY1" fmla="*/ 228029 h 302228"/>
                    <a:gd name="connsiteX2" fmla="*/ 402908 w 805814"/>
                    <a:gd name="connsiteY2" fmla="*/ 302228 h 302228"/>
                    <a:gd name="connsiteX3" fmla="*/ 805815 w 805814"/>
                    <a:gd name="connsiteY3" fmla="*/ 228029 h 302228"/>
                    <a:gd name="connsiteX4" fmla="*/ 725233 w 805814"/>
                    <a:gd name="connsiteY4" fmla="*/ 9906 h 302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814" h="302228">
                      <a:moveTo>
                        <a:pt x="86297" y="0"/>
                      </a:moveTo>
                      <a:cubicBezTo>
                        <a:pt x="45188" y="70747"/>
                        <a:pt x="16031" y="147791"/>
                        <a:pt x="0" y="228029"/>
                      </a:cubicBezTo>
                      <a:cubicBezTo>
                        <a:pt x="117157" y="284321"/>
                        <a:pt x="255175" y="302228"/>
                        <a:pt x="402908" y="302228"/>
                      </a:cubicBezTo>
                      <a:cubicBezTo>
                        <a:pt x="550640" y="302228"/>
                        <a:pt x="688658" y="284321"/>
                        <a:pt x="805815" y="228029"/>
                      </a:cubicBezTo>
                      <a:cubicBezTo>
                        <a:pt x="790600" y="151533"/>
                        <a:pt x="763405" y="77920"/>
                        <a:pt x="725233" y="9906"/>
                      </a:cubicBezTo>
                    </a:path>
                  </a:pathLst>
                </a:custGeom>
                <a:noFill/>
                <a:ln w="19050" cap="flat">
                  <a:solidFill>
                    <a:schemeClr val="accent2"/>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2" name="Freeform: Shape 208">
                  <a:extLst>
                    <a:ext uri="{FF2B5EF4-FFF2-40B4-BE49-F238E27FC236}">
                      <a16:creationId xmlns:a16="http://schemas.microsoft.com/office/drawing/2014/main" id="{10B040A7-C5BE-1748-A1C6-849BA2838BA0}"/>
                    </a:ext>
                  </a:extLst>
                </p:cNvPr>
                <p:cNvSpPr/>
                <p:nvPr/>
              </p:nvSpPr>
              <p:spPr>
                <a:xfrm>
                  <a:off x="8966096" y="148590"/>
                  <a:ext cx="365569" cy="43910"/>
                </a:xfrm>
                <a:custGeom>
                  <a:avLst/>
                  <a:gdLst>
                    <a:gd name="connsiteX0" fmla="*/ 0 w 365569"/>
                    <a:gd name="connsiteY0" fmla="*/ 43910 h 43910"/>
                    <a:gd name="connsiteX1" fmla="*/ 38100 w 365569"/>
                    <a:gd name="connsiteY1" fmla="*/ 43910 h 43910"/>
                    <a:gd name="connsiteX2" fmla="*/ 365570 w 365569"/>
                    <a:gd name="connsiteY2" fmla="*/ 0 h 43910"/>
                  </a:gdLst>
                  <a:ahLst/>
                  <a:cxnLst>
                    <a:cxn ang="0">
                      <a:pos x="connsiteX0" y="connsiteY0"/>
                    </a:cxn>
                    <a:cxn ang="0">
                      <a:pos x="connsiteX1" y="connsiteY1"/>
                    </a:cxn>
                    <a:cxn ang="0">
                      <a:pos x="connsiteX2" y="connsiteY2"/>
                    </a:cxn>
                  </a:cxnLst>
                  <a:rect l="l" t="t" r="r" b="b"/>
                  <a:pathLst>
                    <a:path w="365569" h="43910">
                      <a:moveTo>
                        <a:pt x="0" y="43910"/>
                      </a:moveTo>
                      <a:cubicBezTo>
                        <a:pt x="12764" y="43910"/>
                        <a:pt x="25622" y="43910"/>
                        <a:pt x="38100" y="43910"/>
                      </a:cubicBezTo>
                      <a:cubicBezTo>
                        <a:pt x="155258" y="43910"/>
                        <a:pt x="266700" y="32671"/>
                        <a:pt x="365570" y="0"/>
                      </a:cubicBezTo>
                    </a:path>
                  </a:pathLst>
                </a:custGeom>
                <a:noFill/>
                <a:ln w="19050" cap="flat">
                  <a:solidFill>
                    <a:schemeClr val="accent2"/>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3" name="Freeform: Shape 209">
                  <a:extLst>
                    <a:ext uri="{FF2B5EF4-FFF2-40B4-BE49-F238E27FC236}">
                      <a16:creationId xmlns:a16="http://schemas.microsoft.com/office/drawing/2014/main" id="{26694CCD-996E-BF48-92FC-F2203EC00EA4}"/>
                    </a:ext>
                  </a:extLst>
                </p:cNvPr>
                <p:cNvSpPr/>
                <p:nvPr/>
              </p:nvSpPr>
              <p:spPr>
                <a:xfrm>
                  <a:off x="8842842" y="184308"/>
                  <a:ext cx="89058" cy="7048"/>
                </a:xfrm>
                <a:custGeom>
                  <a:avLst/>
                  <a:gdLst>
                    <a:gd name="connsiteX0" fmla="*/ 0 w 89058"/>
                    <a:gd name="connsiteY0" fmla="*/ 0 h 7048"/>
                    <a:gd name="connsiteX1" fmla="*/ 89059 w 89058"/>
                    <a:gd name="connsiteY1" fmla="*/ 7048 h 7048"/>
                  </a:gdLst>
                  <a:ahLst/>
                  <a:cxnLst>
                    <a:cxn ang="0">
                      <a:pos x="connsiteX0" y="connsiteY0"/>
                    </a:cxn>
                    <a:cxn ang="0">
                      <a:pos x="connsiteX1" y="connsiteY1"/>
                    </a:cxn>
                  </a:cxnLst>
                  <a:rect l="l" t="t" r="r" b="b"/>
                  <a:pathLst>
                    <a:path w="89058" h="7048">
                      <a:moveTo>
                        <a:pt x="0" y="0"/>
                      </a:moveTo>
                      <a:cubicBezTo>
                        <a:pt x="29146" y="3429"/>
                        <a:pt x="58865" y="5715"/>
                        <a:pt x="89059" y="7048"/>
                      </a:cubicBezTo>
                    </a:path>
                  </a:pathLst>
                </a:custGeom>
                <a:noFill/>
                <a:ln w="19050" cap="flat">
                  <a:solidFill>
                    <a:schemeClr val="accent2"/>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4" name="Freeform: Shape 210">
                  <a:extLst>
                    <a:ext uri="{FF2B5EF4-FFF2-40B4-BE49-F238E27FC236}">
                      <a16:creationId xmlns:a16="http://schemas.microsoft.com/office/drawing/2014/main" id="{83224357-E0CB-7542-A328-0C71B654AC17}"/>
                    </a:ext>
                  </a:extLst>
                </p:cNvPr>
                <p:cNvSpPr/>
                <p:nvPr/>
              </p:nvSpPr>
              <p:spPr>
                <a:xfrm>
                  <a:off x="8674059" y="148018"/>
                  <a:ext cx="129635" cy="30956"/>
                </a:xfrm>
                <a:custGeom>
                  <a:avLst/>
                  <a:gdLst>
                    <a:gd name="connsiteX0" fmla="*/ 0 w 129635"/>
                    <a:gd name="connsiteY0" fmla="*/ 0 h 30956"/>
                    <a:gd name="connsiteX1" fmla="*/ 129635 w 129635"/>
                    <a:gd name="connsiteY1" fmla="*/ 30956 h 30956"/>
                  </a:gdLst>
                  <a:ahLst/>
                  <a:cxnLst>
                    <a:cxn ang="0">
                      <a:pos x="connsiteX0" y="connsiteY0"/>
                    </a:cxn>
                    <a:cxn ang="0">
                      <a:pos x="connsiteX1" y="connsiteY1"/>
                    </a:cxn>
                  </a:cxnLst>
                  <a:rect l="l" t="t" r="r" b="b"/>
                  <a:pathLst>
                    <a:path w="129635" h="30956">
                      <a:moveTo>
                        <a:pt x="0" y="0"/>
                      </a:moveTo>
                      <a:cubicBezTo>
                        <a:pt x="42275" y="13909"/>
                        <a:pt x="85637" y="24264"/>
                        <a:pt x="129635" y="30956"/>
                      </a:cubicBezTo>
                    </a:path>
                  </a:pathLst>
                </a:custGeom>
                <a:noFill/>
                <a:ln w="19050" cap="flat">
                  <a:solidFill>
                    <a:schemeClr val="accent2"/>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5" name="Freeform: Shape 211">
                  <a:extLst>
                    <a:ext uri="{FF2B5EF4-FFF2-40B4-BE49-F238E27FC236}">
                      <a16:creationId xmlns:a16="http://schemas.microsoft.com/office/drawing/2014/main" id="{BAAF744F-B806-B348-81F7-A7D7535D625A}"/>
                    </a:ext>
                  </a:extLst>
                </p:cNvPr>
                <p:cNvSpPr/>
                <p:nvPr/>
              </p:nvSpPr>
              <p:spPr>
                <a:xfrm>
                  <a:off x="8287538" y="-312872"/>
                  <a:ext cx="1454467" cy="298737"/>
                </a:xfrm>
                <a:custGeom>
                  <a:avLst/>
                  <a:gdLst>
                    <a:gd name="connsiteX0" fmla="*/ 1080421 w 1454467"/>
                    <a:gd name="connsiteY0" fmla="*/ 79606 h 298737"/>
                    <a:gd name="connsiteX1" fmla="*/ 1454468 w 1454467"/>
                    <a:gd name="connsiteY1" fmla="*/ 162569 h 298737"/>
                    <a:gd name="connsiteX2" fmla="*/ 731996 w 1454467"/>
                    <a:gd name="connsiteY2" fmla="*/ 298300 h 298737"/>
                    <a:gd name="connsiteX3" fmla="*/ 722471 w 1454467"/>
                    <a:gd name="connsiteY3" fmla="*/ 298300 h 298737"/>
                    <a:gd name="connsiteX4" fmla="*/ 0 w 1454467"/>
                    <a:gd name="connsiteY4" fmla="*/ 162569 h 298737"/>
                    <a:gd name="connsiteX5" fmla="*/ 721614 w 1454467"/>
                    <a:gd name="connsiteY5" fmla="*/ 644 h 298737"/>
                    <a:gd name="connsiteX6" fmla="*/ 732854 w 1454467"/>
                    <a:gd name="connsiteY6" fmla="*/ 644 h 298737"/>
                    <a:gd name="connsiteX7" fmla="*/ 955358 w 1454467"/>
                    <a:gd name="connsiteY7" fmla="*/ 52460 h 29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467" h="298737">
                      <a:moveTo>
                        <a:pt x="1080421" y="79606"/>
                      </a:moveTo>
                      <a:lnTo>
                        <a:pt x="1454468" y="162569"/>
                      </a:lnTo>
                      <a:lnTo>
                        <a:pt x="731996" y="298300"/>
                      </a:lnTo>
                      <a:cubicBezTo>
                        <a:pt x="728848" y="298884"/>
                        <a:pt x="725619" y="298884"/>
                        <a:pt x="722471" y="298300"/>
                      </a:cubicBezTo>
                      <a:lnTo>
                        <a:pt x="0" y="162569"/>
                      </a:lnTo>
                      <a:lnTo>
                        <a:pt x="721614" y="644"/>
                      </a:lnTo>
                      <a:cubicBezTo>
                        <a:pt x="725311" y="-215"/>
                        <a:pt x="729156" y="-215"/>
                        <a:pt x="732854" y="644"/>
                      </a:cubicBezTo>
                      <a:lnTo>
                        <a:pt x="955358" y="52460"/>
                      </a:lnTo>
                    </a:path>
                  </a:pathLst>
                </a:custGeom>
                <a:noFill/>
                <a:ln w="19050" cap="flat">
                  <a:solidFill>
                    <a:schemeClr val="accent2"/>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6" name="Freeform: Shape 212">
                  <a:extLst>
                    <a:ext uri="{FF2B5EF4-FFF2-40B4-BE49-F238E27FC236}">
                      <a16:creationId xmlns:a16="http://schemas.microsoft.com/office/drawing/2014/main" id="{41B2ED68-B30E-3D4D-B595-10155D214280}"/>
                    </a:ext>
                  </a:extLst>
                </p:cNvPr>
                <p:cNvSpPr/>
                <p:nvPr/>
              </p:nvSpPr>
              <p:spPr>
                <a:xfrm>
                  <a:off x="9056774" y="-294037"/>
                  <a:ext cx="448627" cy="116396"/>
                </a:xfrm>
                <a:custGeom>
                  <a:avLst/>
                  <a:gdLst>
                    <a:gd name="connsiteX0" fmla="*/ 19145 w 448627"/>
                    <a:gd name="connsiteY0" fmla="*/ 116397 h 116396"/>
                    <a:gd name="connsiteX1" fmla="*/ 448627 w 448627"/>
                    <a:gd name="connsiteY1" fmla="*/ 32005 h 116396"/>
                    <a:gd name="connsiteX2" fmla="*/ 362902 w 448627"/>
                    <a:gd name="connsiteY2" fmla="*/ 287 h 116396"/>
                    <a:gd name="connsiteX3" fmla="*/ 357283 w 448627"/>
                    <a:gd name="connsiteY3" fmla="*/ 287 h 116396"/>
                    <a:gd name="connsiteX4" fmla="*/ 0 w 448627"/>
                    <a:gd name="connsiteY4" fmla="*/ 69819 h 11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7" h="116396">
                      <a:moveTo>
                        <a:pt x="19145" y="116397"/>
                      </a:moveTo>
                      <a:lnTo>
                        <a:pt x="448627" y="32005"/>
                      </a:lnTo>
                      <a:lnTo>
                        <a:pt x="362902" y="287"/>
                      </a:lnTo>
                      <a:cubicBezTo>
                        <a:pt x="361049" y="-96"/>
                        <a:pt x="359136" y="-96"/>
                        <a:pt x="357283" y="287"/>
                      </a:cubicBezTo>
                      <a:lnTo>
                        <a:pt x="0" y="69819"/>
                      </a:lnTo>
                    </a:path>
                  </a:pathLst>
                </a:custGeom>
                <a:noFill/>
                <a:ln w="19050" cap="flat">
                  <a:solidFill>
                    <a:schemeClr val="accent2"/>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7" name="Freeform: Shape 213">
                  <a:extLst>
                    <a:ext uri="{FF2B5EF4-FFF2-40B4-BE49-F238E27FC236}">
                      <a16:creationId xmlns:a16="http://schemas.microsoft.com/office/drawing/2014/main" id="{8CA145A9-DA77-BF4D-B4C6-4E2BEE84A97A}"/>
                    </a:ext>
                  </a:extLst>
                </p:cNvPr>
                <p:cNvSpPr/>
                <p:nvPr/>
              </p:nvSpPr>
              <p:spPr>
                <a:xfrm>
                  <a:off x="8952761" y="-230695"/>
                  <a:ext cx="130111" cy="72009"/>
                </a:xfrm>
                <a:custGeom>
                  <a:avLst/>
                  <a:gdLst>
                    <a:gd name="connsiteX0" fmla="*/ 130112 w 130111"/>
                    <a:gd name="connsiteY0" fmla="*/ 36004 h 72009"/>
                    <a:gd name="connsiteX1" fmla="*/ 65056 w 130111"/>
                    <a:gd name="connsiteY1" fmla="*/ 72009 h 72009"/>
                    <a:gd name="connsiteX2" fmla="*/ 0 w 130111"/>
                    <a:gd name="connsiteY2" fmla="*/ 36004 h 72009"/>
                    <a:gd name="connsiteX3" fmla="*/ 65056 w 130111"/>
                    <a:gd name="connsiteY3" fmla="*/ 0 h 72009"/>
                    <a:gd name="connsiteX4" fmla="*/ 130112 w 130111"/>
                    <a:gd name="connsiteY4" fmla="*/ 36004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11" h="72009">
                      <a:moveTo>
                        <a:pt x="130112" y="36004"/>
                      </a:moveTo>
                      <a:cubicBezTo>
                        <a:pt x="130112" y="55889"/>
                        <a:pt x="100985" y="72009"/>
                        <a:pt x="65056" y="72009"/>
                      </a:cubicBezTo>
                      <a:cubicBezTo>
                        <a:pt x="29126" y="72009"/>
                        <a:pt x="0" y="55889"/>
                        <a:pt x="0" y="36004"/>
                      </a:cubicBezTo>
                      <a:cubicBezTo>
                        <a:pt x="0" y="16120"/>
                        <a:pt x="29126" y="0"/>
                        <a:pt x="65056" y="0"/>
                      </a:cubicBezTo>
                      <a:cubicBezTo>
                        <a:pt x="100985" y="0"/>
                        <a:pt x="130112" y="16120"/>
                        <a:pt x="130112" y="36004"/>
                      </a:cubicBezTo>
                      <a:close/>
                    </a:path>
                  </a:pathLst>
                </a:custGeom>
                <a:noFill/>
                <a:ln w="19050" cap="flat">
                  <a:solidFill>
                    <a:schemeClr val="accent2"/>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sp>
            <p:nvSpPr>
              <p:cNvPr id="75" name="Freeform: Shape 201">
                <a:extLst>
                  <a:ext uri="{FF2B5EF4-FFF2-40B4-BE49-F238E27FC236}">
                    <a16:creationId xmlns:a16="http://schemas.microsoft.com/office/drawing/2014/main" id="{346042B7-D0A9-2549-8191-9ACF5E046293}"/>
                  </a:ext>
                </a:extLst>
              </p:cNvPr>
              <p:cNvSpPr/>
              <p:nvPr/>
            </p:nvSpPr>
            <p:spPr>
              <a:xfrm>
                <a:off x="10657133" y="3005137"/>
                <a:ext cx="252794" cy="8808"/>
              </a:xfrm>
              <a:custGeom>
                <a:avLst/>
                <a:gdLst>
                  <a:gd name="connsiteX0" fmla="*/ 0 w 273367"/>
                  <a:gd name="connsiteY0" fmla="*/ 0 h 9525"/>
                  <a:gd name="connsiteX1" fmla="*/ 273367 w 273367"/>
                  <a:gd name="connsiteY1" fmla="*/ 0 h 9525"/>
                </a:gdLst>
                <a:ahLst/>
                <a:cxnLst>
                  <a:cxn ang="0">
                    <a:pos x="connsiteX0" y="connsiteY0"/>
                  </a:cxn>
                  <a:cxn ang="0">
                    <a:pos x="connsiteX1" y="connsiteY1"/>
                  </a:cxn>
                </a:cxnLst>
                <a:rect l="l" t="t" r="r" b="b"/>
                <a:pathLst>
                  <a:path w="273367" h="9525">
                    <a:moveTo>
                      <a:pt x="0" y="0"/>
                    </a:moveTo>
                    <a:lnTo>
                      <a:pt x="273367" y="0"/>
                    </a:lnTo>
                  </a:path>
                </a:pathLst>
              </a:custGeom>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6" name="Freeform: Shape 202">
                <a:extLst>
                  <a:ext uri="{FF2B5EF4-FFF2-40B4-BE49-F238E27FC236}">
                    <a16:creationId xmlns:a16="http://schemas.microsoft.com/office/drawing/2014/main" id="{B2156F9D-A906-9446-9955-454C93D43A24}"/>
                  </a:ext>
                </a:extLst>
              </p:cNvPr>
              <p:cNvSpPr/>
              <p:nvPr/>
            </p:nvSpPr>
            <p:spPr>
              <a:xfrm>
                <a:off x="10657133" y="3073665"/>
                <a:ext cx="252794" cy="8808"/>
              </a:xfrm>
              <a:custGeom>
                <a:avLst/>
                <a:gdLst>
                  <a:gd name="connsiteX0" fmla="*/ 0 w 273367"/>
                  <a:gd name="connsiteY0" fmla="*/ 0 h 9525"/>
                  <a:gd name="connsiteX1" fmla="*/ 273367 w 273367"/>
                  <a:gd name="connsiteY1" fmla="*/ 0 h 9525"/>
                </a:gdLst>
                <a:ahLst/>
                <a:cxnLst>
                  <a:cxn ang="0">
                    <a:pos x="connsiteX0" y="connsiteY0"/>
                  </a:cxn>
                  <a:cxn ang="0">
                    <a:pos x="connsiteX1" y="connsiteY1"/>
                  </a:cxn>
                </a:cxnLst>
                <a:rect l="l" t="t" r="r" b="b"/>
                <a:pathLst>
                  <a:path w="273367" h="9525">
                    <a:moveTo>
                      <a:pt x="0" y="0"/>
                    </a:moveTo>
                    <a:lnTo>
                      <a:pt x="273367" y="0"/>
                    </a:lnTo>
                  </a:path>
                </a:pathLst>
              </a:custGeom>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7" name="Freeform: Shape 203">
                <a:extLst>
                  <a:ext uri="{FF2B5EF4-FFF2-40B4-BE49-F238E27FC236}">
                    <a16:creationId xmlns:a16="http://schemas.microsoft.com/office/drawing/2014/main" id="{E3BE1C57-0130-464F-81AB-7362A4F36612}"/>
                  </a:ext>
                </a:extLst>
              </p:cNvPr>
              <p:cNvSpPr/>
              <p:nvPr/>
            </p:nvSpPr>
            <p:spPr>
              <a:xfrm>
                <a:off x="11264456" y="2801844"/>
                <a:ext cx="183914" cy="8808"/>
              </a:xfrm>
              <a:custGeom>
                <a:avLst/>
                <a:gdLst>
                  <a:gd name="connsiteX0" fmla="*/ 0 w 198881"/>
                  <a:gd name="connsiteY0" fmla="*/ 0 h 9525"/>
                  <a:gd name="connsiteX1" fmla="*/ 198882 w 198881"/>
                  <a:gd name="connsiteY1" fmla="*/ 0 h 9525"/>
                </a:gdLst>
                <a:ahLst/>
                <a:cxnLst>
                  <a:cxn ang="0">
                    <a:pos x="connsiteX0" y="connsiteY0"/>
                  </a:cxn>
                  <a:cxn ang="0">
                    <a:pos x="connsiteX1" y="connsiteY1"/>
                  </a:cxn>
                </a:cxnLst>
                <a:rect l="l" t="t" r="r" b="b"/>
                <a:pathLst>
                  <a:path w="198881" h="9525">
                    <a:moveTo>
                      <a:pt x="0" y="0"/>
                    </a:moveTo>
                    <a:lnTo>
                      <a:pt x="198882" y="0"/>
                    </a:lnTo>
                  </a:path>
                </a:pathLst>
              </a:custGeom>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8" name="Freeform: Shape 204">
                <a:extLst>
                  <a:ext uri="{FF2B5EF4-FFF2-40B4-BE49-F238E27FC236}">
                    <a16:creationId xmlns:a16="http://schemas.microsoft.com/office/drawing/2014/main" id="{8DDB33A4-F0F4-B24B-838C-9634FC876632}"/>
                  </a:ext>
                </a:extLst>
              </p:cNvPr>
              <p:cNvSpPr/>
              <p:nvPr/>
            </p:nvSpPr>
            <p:spPr>
              <a:xfrm>
                <a:off x="11264456" y="2870372"/>
                <a:ext cx="183914" cy="8808"/>
              </a:xfrm>
              <a:custGeom>
                <a:avLst/>
                <a:gdLst>
                  <a:gd name="connsiteX0" fmla="*/ 0 w 198881"/>
                  <a:gd name="connsiteY0" fmla="*/ 0 h 9525"/>
                  <a:gd name="connsiteX1" fmla="*/ 198882 w 198881"/>
                  <a:gd name="connsiteY1" fmla="*/ 0 h 9525"/>
                </a:gdLst>
                <a:ahLst/>
                <a:cxnLst>
                  <a:cxn ang="0">
                    <a:pos x="connsiteX0" y="connsiteY0"/>
                  </a:cxn>
                  <a:cxn ang="0">
                    <a:pos x="connsiteX1" y="connsiteY1"/>
                  </a:cxn>
                </a:cxnLst>
                <a:rect l="l" t="t" r="r" b="b"/>
                <a:pathLst>
                  <a:path w="198881" h="9525">
                    <a:moveTo>
                      <a:pt x="0" y="0"/>
                    </a:moveTo>
                    <a:lnTo>
                      <a:pt x="198882" y="0"/>
                    </a:lnTo>
                  </a:path>
                </a:pathLst>
              </a:custGeom>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9" name="Freeform: Shape 205">
                <a:extLst>
                  <a:ext uri="{FF2B5EF4-FFF2-40B4-BE49-F238E27FC236}">
                    <a16:creationId xmlns:a16="http://schemas.microsoft.com/office/drawing/2014/main" id="{98A1955B-E752-804D-BA15-765AA3834A89}"/>
                  </a:ext>
                </a:extLst>
              </p:cNvPr>
              <p:cNvSpPr/>
              <p:nvPr/>
            </p:nvSpPr>
            <p:spPr>
              <a:xfrm>
                <a:off x="10651584" y="3617304"/>
                <a:ext cx="121993" cy="8808"/>
              </a:xfrm>
              <a:custGeom>
                <a:avLst/>
                <a:gdLst>
                  <a:gd name="connsiteX0" fmla="*/ 0 w 131921"/>
                  <a:gd name="connsiteY0" fmla="*/ 0 h 9525"/>
                  <a:gd name="connsiteX1" fmla="*/ 131921 w 131921"/>
                  <a:gd name="connsiteY1" fmla="*/ 0 h 9525"/>
                </a:gdLst>
                <a:ahLst/>
                <a:cxnLst>
                  <a:cxn ang="0">
                    <a:pos x="connsiteX0" y="connsiteY0"/>
                  </a:cxn>
                  <a:cxn ang="0">
                    <a:pos x="connsiteX1" y="connsiteY1"/>
                  </a:cxn>
                </a:cxnLst>
                <a:rect l="l" t="t" r="r" b="b"/>
                <a:pathLst>
                  <a:path w="131921" h="9525">
                    <a:moveTo>
                      <a:pt x="0" y="0"/>
                    </a:moveTo>
                    <a:lnTo>
                      <a:pt x="131921" y="0"/>
                    </a:lnTo>
                  </a:path>
                </a:pathLst>
              </a:custGeom>
              <a:ln w="19050" cap="flat">
                <a:solidFill>
                  <a:schemeClr val="bg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0" name="Freeform: Shape 206">
                <a:extLst>
                  <a:ext uri="{FF2B5EF4-FFF2-40B4-BE49-F238E27FC236}">
                    <a16:creationId xmlns:a16="http://schemas.microsoft.com/office/drawing/2014/main" id="{972B2B7E-33ED-5742-B129-E6AEA7AB01E6}"/>
                  </a:ext>
                </a:extLst>
              </p:cNvPr>
              <p:cNvSpPr/>
              <p:nvPr/>
            </p:nvSpPr>
            <p:spPr>
              <a:xfrm>
                <a:off x="10651584" y="3685831"/>
                <a:ext cx="103936" cy="8808"/>
              </a:xfrm>
              <a:custGeom>
                <a:avLst/>
                <a:gdLst>
                  <a:gd name="connsiteX0" fmla="*/ 0 w 112395"/>
                  <a:gd name="connsiteY0" fmla="*/ 0 h 9525"/>
                  <a:gd name="connsiteX1" fmla="*/ 112395 w 112395"/>
                  <a:gd name="connsiteY1" fmla="*/ 0 h 9525"/>
                </a:gdLst>
                <a:ahLst/>
                <a:cxnLst>
                  <a:cxn ang="0">
                    <a:pos x="connsiteX0" y="connsiteY0"/>
                  </a:cxn>
                  <a:cxn ang="0">
                    <a:pos x="connsiteX1" y="connsiteY1"/>
                  </a:cxn>
                </a:cxnLst>
                <a:rect l="l" t="t" r="r" b="b"/>
                <a:pathLst>
                  <a:path w="112395" h="9525">
                    <a:moveTo>
                      <a:pt x="0" y="0"/>
                    </a:moveTo>
                    <a:lnTo>
                      <a:pt x="112395" y="0"/>
                    </a:lnTo>
                  </a:path>
                </a:pathLst>
              </a:custGeom>
              <a:ln w="19050" cap="flat">
                <a:solidFill>
                  <a:schemeClr val="tx1"/>
                </a:solidFill>
                <a:prstDash val="solid"/>
                <a:round/>
              </a:ln>
            </p:spPr>
            <p:txBody>
              <a:bodyPr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mazon Ember"/>
                  <a:ea typeface="+mn-ea"/>
                  <a:cs typeface="+mn-cs"/>
                </a:endParaRPr>
              </a:p>
            </p:txBody>
          </p:sp>
        </p:grpSp>
      </p:grpSp>
      <p:sp>
        <p:nvSpPr>
          <p:cNvPr id="88" name="Title 2">
            <a:extLst>
              <a:ext uri="{FF2B5EF4-FFF2-40B4-BE49-F238E27FC236}">
                <a16:creationId xmlns:a16="http://schemas.microsoft.com/office/drawing/2014/main" id="{5EA29693-735A-5F47-A2BD-45C6871D81F6}"/>
              </a:ext>
            </a:extLst>
          </p:cNvPr>
          <p:cNvSpPr>
            <a:spLocks noGrp="1"/>
          </p:cNvSpPr>
          <p:nvPr>
            <p:ph type="title"/>
          </p:nvPr>
        </p:nvSpPr>
        <p:spPr>
          <a:xfrm>
            <a:off x="204592" y="148672"/>
            <a:ext cx="10972800" cy="609601"/>
          </a:xfrm>
        </p:spPr>
        <p:txBody>
          <a:bodyPr>
            <a:normAutofit fontScale="90000"/>
          </a:bodyPr>
          <a:lstStyle/>
          <a:p>
            <a:r>
              <a:rPr lang="en-US" dirty="0"/>
              <a:t>Accelerate your modern data strategy on AWS</a:t>
            </a:r>
          </a:p>
        </p:txBody>
      </p:sp>
      <p:sp>
        <p:nvSpPr>
          <p:cNvPr id="89" name="Rectangle 88">
            <a:extLst>
              <a:ext uri="{FF2B5EF4-FFF2-40B4-BE49-F238E27FC236}">
                <a16:creationId xmlns:a16="http://schemas.microsoft.com/office/drawing/2014/main" id="{619D2A92-75B7-2B42-A5E9-A63146070AC3}"/>
              </a:ext>
            </a:extLst>
          </p:cNvPr>
          <p:cNvSpPr/>
          <p:nvPr/>
        </p:nvSpPr>
        <p:spPr>
          <a:xfrm>
            <a:off x="4424545" y="1554480"/>
            <a:ext cx="3291840" cy="405993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mazon Ember"/>
              <a:ea typeface="+mn-ea"/>
              <a:cs typeface="+mn-cs"/>
            </a:endParaRPr>
          </a:p>
        </p:txBody>
      </p:sp>
    </p:spTree>
    <p:extLst>
      <p:ext uri="{BB962C8B-B14F-4D97-AF65-F5344CB8AC3E}">
        <p14:creationId xmlns:p14="http://schemas.microsoft.com/office/powerpoint/2010/main" val="53631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par>
                                <p:cTn id="8" presetID="35" presetClass="path" presetSubtype="0" decel="100000" fill="hold" nodeType="withEffect">
                                  <p:stCondLst>
                                    <p:cond delay="0"/>
                                  </p:stCondLst>
                                  <p:childTnLst>
                                    <p:animMotion origin="layout" path="M -3.75E-6 -2.59259E-6 L -3.75E-6 0.06158 " pathEditMode="relative" rAng="0" ptsTypes="AA">
                                      <p:cBhvr>
                                        <p:cTn id="9" dur="1000" spd="-100000" fill="hold"/>
                                        <p:tgtEl>
                                          <p:spTgt spid="24"/>
                                        </p:tgtEl>
                                        <p:attrNameLst>
                                          <p:attrName>ppt_x</p:attrName>
                                          <p:attrName>ppt_y</p:attrName>
                                        </p:attrNameLst>
                                      </p:cBhvr>
                                      <p:rCtr x="0" y="3079"/>
                                    </p:animMotion>
                                  </p:childTnLst>
                                </p:cTn>
                              </p:par>
                              <p:par>
                                <p:cTn id="10" presetID="10" presetClass="entr" presetSubtype="0" fill="hold" nodeType="withEffect">
                                  <p:stCondLst>
                                    <p:cond delay="2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35" presetClass="path" presetSubtype="0" decel="100000" fill="hold" nodeType="withEffect">
                                  <p:stCondLst>
                                    <p:cond delay="200"/>
                                  </p:stCondLst>
                                  <p:childTnLst>
                                    <p:animMotion origin="layout" path="M 4.79167E-6 2.22222E-6 L 4.79167E-6 0.06157 " pathEditMode="relative" rAng="0" ptsTypes="AA">
                                      <p:cBhvr>
                                        <p:cTn id="14" dur="1000" spd="-100000" fill="hold"/>
                                        <p:tgtEl>
                                          <p:spTgt spid="8"/>
                                        </p:tgtEl>
                                        <p:attrNameLst>
                                          <p:attrName>ppt_x</p:attrName>
                                          <p:attrName>ppt_y</p:attrName>
                                        </p:attrNameLst>
                                      </p:cBhvr>
                                      <p:rCtr x="0" y="3079"/>
                                    </p:animMotion>
                                  </p:childTnLst>
                                </p:cTn>
                              </p:par>
                              <p:par>
                                <p:cTn id="15" presetID="10" presetClass="entr" presetSubtype="0" fill="hold" nodeType="withEffect">
                                  <p:stCondLst>
                                    <p:cond delay="40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1000"/>
                                        <p:tgtEl>
                                          <p:spTgt spid="58"/>
                                        </p:tgtEl>
                                      </p:cBhvr>
                                    </p:animEffect>
                                  </p:childTnLst>
                                </p:cTn>
                              </p:par>
                              <p:par>
                                <p:cTn id="18" presetID="35" presetClass="path" presetSubtype="0" decel="100000" fill="hold" nodeType="withEffect">
                                  <p:stCondLst>
                                    <p:cond delay="400"/>
                                  </p:stCondLst>
                                  <p:childTnLst>
                                    <p:animMotion origin="layout" path="M 2.70833E-6 1.85185E-6 L 2.70833E-6 0.06157 " pathEditMode="relative" rAng="0" ptsTypes="AA">
                                      <p:cBhvr>
                                        <p:cTn id="19" dur="1000" spd="-100000" fill="hold"/>
                                        <p:tgtEl>
                                          <p:spTgt spid="58"/>
                                        </p:tgtEl>
                                        <p:attrNameLst>
                                          <p:attrName>ppt_x</p:attrName>
                                          <p:attrName>ppt_y</p:attrName>
                                        </p:attrNameLst>
                                      </p:cBhvr>
                                      <p:rCtr x="0"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DC922-E8B0-214F-8926-A903209C2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36" y="1407481"/>
            <a:ext cx="3575718" cy="3575718"/>
          </a:xfrm>
          <a:prstGeom prst="rect">
            <a:avLst/>
          </a:prstGeom>
        </p:spPr>
      </p:pic>
      <p:sp>
        <p:nvSpPr>
          <p:cNvPr id="4" name="TextBox 3">
            <a:extLst>
              <a:ext uri="{FF2B5EF4-FFF2-40B4-BE49-F238E27FC236}">
                <a16:creationId xmlns:a16="http://schemas.microsoft.com/office/drawing/2014/main" id="{03A7CAB1-F09B-6540-8B3E-276A1CAE44B7}"/>
              </a:ext>
            </a:extLst>
          </p:cNvPr>
          <p:cNvSpPr txBox="1"/>
          <p:nvPr/>
        </p:nvSpPr>
        <p:spPr>
          <a:xfrm>
            <a:off x="5550453" y="1712280"/>
            <a:ext cx="6569427" cy="738664"/>
          </a:xfrm>
          <a:prstGeom prst="rect">
            <a:avLst/>
          </a:prstGeom>
          <a:noFill/>
        </p:spPr>
        <p:txBody>
          <a:bodyPr wrap="none" rtlCol="0">
            <a:spAutoFit/>
          </a:bodyPr>
          <a:lstStyle/>
          <a:p>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URL : </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hlinkClick r:id="rId4">
                  <a:extLst>
                    <a:ext uri="{A12FA001-AC4F-418D-AE19-62706E023703}">
                      <ahyp:hlinkClr xmlns:ahyp="http://schemas.microsoft.com/office/drawing/2018/hyperlinkcolor" val="tx"/>
                    </a:ext>
                  </a:extLst>
                </a:hlinkClick>
              </a:rPr>
              <a:t>https://eventbox.dev/survey/00VEMO3</a:t>
            </a:r>
            <a:endPar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TextBox 4">
            <a:extLst>
              <a:ext uri="{FF2B5EF4-FFF2-40B4-BE49-F238E27FC236}">
                <a16:creationId xmlns:a16="http://schemas.microsoft.com/office/drawing/2014/main" id="{0CCCE98D-0BAA-8B49-A5A4-52637ADAFD29}"/>
              </a:ext>
            </a:extLst>
          </p:cNvPr>
          <p:cNvSpPr txBox="1"/>
          <p:nvPr/>
        </p:nvSpPr>
        <p:spPr>
          <a:xfrm>
            <a:off x="5550453" y="2967335"/>
            <a:ext cx="6380992" cy="1631216"/>
          </a:xfrm>
          <a:prstGeom prst="rect">
            <a:avLst/>
          </a:prstGeom>
          <a:noFill/>
        </p:spPr>
        <p:txBody>
          <a:bodyPr wrap="square" rtlCol="0">
            <a:spAutoFit/>
          </a:bodyPr>
          <a:lstStyle/>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Pranav Khadilkar | Solutions Architect | AWS</a:t>
            </a:r>
          </a:p>
          <a:p>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Email</a:t>
            </a:r>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 pranavom@amazon.com</a:t>
            </a:r>
          </a:p>
          <a:p>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Jay Furuya | Director – IT Application Services | HMSA</a:t>
            </a: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Email : Jay_Furuya@hmsa.com</a:t>
            </a:r>
          </a:p>
        </p:txBody>
      </p:sp>
      <p:sp>
        <p:nvSpPr>
          <p:cNvPr id="6" name="TextBox 5">
            <a:extLst>
              <a:ext uri="{FF2B5EF4-FFF2-40B4-BE49-F238E27FC236}">
                <a16:creationId xmlns:a16="http://schemas.microsoft.com/office/drawing/2014/main" id="{9006F013-861E-954D-AB57-D4A4F02862E4}"/>
              </a:ext>
            </a:extLst>
          </p:cNvPr>
          <p:cNvSpPr txBox="1"/>
          <p:nvPr/>
        </p:nvSpPr>
        <p:spPr>
          <a:xfrm>
            <a:off x="256675" y="174552"/>
            <a:ext cx="4074694" cy="584775"/>
          </a:xfrm>
          <a:prstGeom prst="rect">
            <a:avLst/>
          </a:prstGeom>
          <a:noFill/>
        </p:spPr>
        <p:txBody>
          <a:bodyPr wrap="square" rtlCol="0">
            <a:spAutoFit/>
          </a:bodyPr>
          <a:lstStyle/>
          <a:p>
            <a:r>
              <a:rPr lang="en-US" sz="3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Feedback Please!</a:t>
            </a:r>
          </a:p>
        </p:txBody>
      </p:sp>
    </p:spTree>
    <p:extLst>
      <p:ext uri="{BB962C8B-B14F-4D97-AF65-F5344CB8AC3E}">
        <p14:creationId xmlns:p14="http://schemas.microsoft.com/office/powerpoint/2010/main" val="201450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528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9C290E-C3EE-5D40-8A12-AA2F4C57F256}"/>
              </a:ext>
            </a:extLst>
          </p:cNvPr>
          <p:cNvSpPr txBox="1"/>
          <p:nvPr/>
        </p:nvSpPr>
        <p:spPr>
          <a:xfrm>
            <a:off x="1031778" y="2235280"/>
            <a:ext cx="2711000" cy="763286"/>
          </a:xfrm>
          <a:prstGeom prst="rect">
            <a:avLst/>
          </a:prstGeom>
          <a:noFill/>
        </p:spPr>
        <p:txBody>
          <a:bodyPr wrap="none" lIns="91440" tIns="73152" rIns="91440" bIns="73152" rtlCol="0">
            <a:spAutoFit/>
          </a:bodyPr>
          <a:lstStyle/>
          <a:p>
            <a:pPr algn="ctr">
              <a:spcAft>
                <a:spcPts val="900"/>
              </a:spcAft>
              <a:defRPr/>
            </a:pPr>
            <a:r>
              <a:rPr lang="en-US" sz="2000" dirty="0">
                <a:solidFill>
                  <a:srgbClr val="16BF9F"/>
                </a:solidFill>
                <a:latin typeface="Amazon Ember Heavy"/>
              </a:rPr>
              <a:t>Data is an</a:t>
            </a:r>
            <a:br>
              <a:rPr lang="en-US" sz="2000" dirty="0">
                <a:solidFill>
                  <a:srgbClr val="16BF9F"/>
                </a:solidFill>
                <a:latin typeface="Amazon Ember Heavy"/>
              </a:rPr>
            </a:br>
            <a:r>
              <a:rPr lang="en-US" sz="2000" dirty="0">
                <a:solidFill>
                  <a:srgbClr val="16BF9F"/>
                </a:solidFill>
                <a:latin typeface="Amazon Ember Heavy"/>
              </a:rPr>
              <a:t>organizational asset</a:t>
            </a:r>
          </a:p>
        </p:txBody>
      </p:sp>
      <p:sp>
        <p:nvSpPr>
          <p:cNvPr id="10" name="TextBox 9">
            <a:extLst>
              <a:ext uri="{FF2B5EF4-FFF2-40B4-BE49-F238E27FC236}">
                <a16:creationId xmlns:a16="http://schemas.microsoft.com/office/drawing/2014/main" id="{F9992579-A664-BC42-9D95-12AD21C3737A}"/>
              </a:ext>
            </a:extLst>
          </p:cNvPr>
          <p:cNvSpPr txBox="1"/>
          <p:nvPr/>
        </p:nvSpPr>
        <p:spPr>
          <a:xfrm>
            <a:off x="5382995" y="2235281"/>
            <a:ext cx="1436612" cy="763286"/>
          </a:xfrm>
          <a:prstGeom prst="rect">
            <a:avLst/>
          </a:prstGeom>
          <a:noFill/>
        </p:spPr>
        <p:txBody>
          <a:bodyPr wrap="none" lIns="91440" tIns="73152" rIns="91440" bIns="73152" rtlCol="0">
            <a:spAutoFit/>
          </a:bodyPr>
          <a:lstStyle/>
          <a:p>
            <a:pPr algn="ctr">
              <a:spcAft>
                <a:spcPts val="900"/>
              </a:spcAft>
              <a:defRPr/>
            </a:pPr>
            <a:r>
              <a:rPr lang="en-US" sz="2000" dirty="0">
                <a:solidFill>
                  <a:srgbClr val="16BF9F"/>
                </a:solidFill>
                <a:latin typeface="Amazon Ember Heavy"/>
              </a:rPr>
              <a:t>Data is</a:t>
            </a:r>
            <a:br>
              <a:rPr lang="en-US" sz="2000" dirty="0">
                <a:solidFill>
                  <a:srgbClr val="16BF9F"/>
                </a:solidFill>
                <a:latin typeface="Amazon Ember Heavy"/>
              </a:rPr>
            </a:br>
            <a:r>
              <a:rPr lang="en-US" sz="2000" dirty="0">
                <a:solidFill>
                  <a:srgbClr val="16BF9F"/>
                </a:solidFill>
                <a:latin typeface="Amazon Ember Heavy"/>
              </a:rPr>
              <a:t>accessible</a:t>
            </a:r>
          </a:p>
        </p:txBody>
      </p:sp>
      <p:sp>
        <p:nvSpPr>
          <p:cNvPr id="11" name="TextBox 10">
            <a:extLst>
              <a:ext uri="{FF2B5EF4-FFF2-40B4-BE49-F238E27FC236}">
                <a16:creationId xmlns:a16="http://schemas.microsoft.com/office/drawing/2014/main" id="{3A968C95-09CA-5F40-8537-F2117483FBC9}"/>
              </a:ext>
            </a:extLst>
          </p:cNvPr>
          <p:cNvSpPr txBox="1"/>
          <p:nvPr/>
        </p:nvSpPr>
        <p:spPr>
          <a:xfrm>
            <a:off x="9048180" y="2235281"/>
            <a:ext cx="1527982" cy="763286"/>
          </a:xfrm>
          <a:prstGeom prst="rect">
            <a:avLst/>
          </a:prstGeom>
          <a:noFill/>
        </p:spPr>
        <p:txBody>
          <a:bodyPr wrap="none" lIns="91440" tIns="73152" rIns="91440" bIns="73152" rtlCol="0">
            <a:spAutoFit/>
          </a:bodyPr>
          <a:lstStyle/>
          <a:p>
            <a:pPr algn="ctr">
              <a:spcAft>
                <a:spcPts val="900"/>
              </a:spcAft>
              <a:defRPr/>
            </a:pPr>
            <a:r>
              <a:rPr lang="en-US" sz="2000" dirty="0">
                <a:solidFill>
                  <a:srgbClr val="16BF9F"/>
                </a:solidFill>
                <a:latin typeface="Amazon Ember Heavy"/>
              </a:rPr>
              <a:t>Data is put</a:t>
            </a:r>
            <a:br>
              <a:rPr lang="en-US" sz="2000" dirty="0">
                <a:solidFill>
                  <a:srgbClr val="16BF9F"/>
                </a:solidFill>
                <a:latin typeface="Amazon Ember Heavy"/>
              </a:rPr>
            </a:br>
            <a:r>
              <a:rPr lang="en-US" sz="2000" dirty="0">
                <a:solidFill>
                  <a:srgbClr val="16BF9F"/>
                </a:solidFill>
                <a:latin typeface="Amazon Ember Heavy"/>
              </a:rPr>
              <a:t> to work</a:t>
            </a:r>
          </a:p>
        </p:txBody>
      </p:sp>
      <p:grpSp>
        <p:nvGrpSpPr>
          <p:cNvPr id="12" name="Group 11">
            <a:extLst>
              <a:ext uri="{FF2B5EF4-FFF2-40B4-BE49-F238E27FC236}">
                <a16:creationId xmlns:a16="http://schemas.microsoft.com/office/drawing/2014/main" id="{B8B57156-1CB5-694B-9E8B-2306D65C36A4}"/>
              </a:ext>
            </a:extLst>
          </p:cNvPr>
          <p:cNvGrpSpPr/>
          <p:nvPr/>
        </p:nvGrpSpPr>
        <p:grpSpPr>
          <a:xfrm>
            <a:off x="823346" y="3104444"/>
            <a:ext cx="3127864" cy="1726831"/>
            <a:chOff x="1557778" y="2087826"/>
            <a:chExt cx="1609153" cy="1295123"/>
          </a:xfrm>
        </p:grpSpPr>
        <p:sp>
          <p:nvSpPr>
            <p:cNvPr id="13" name="Rectangle: Rounded Corners 1">
              <a:extLst>
                <a:ext uri="{FF2B5EF4-FFF2-40B4-BE49-F238E27FC236}">
                  <a16:creationId xmlns:a16="http://schemas.microsoft.com/office/drawing/2014/main" id="{9F0FA526-BED9-8F45-BAFF-0A9D049CDF39}"/>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400" b="0" i="0" u="none" strike="noStrike" kern="0" cap="none" spc="0" normalizeH="0" baseline="0" noProof="0">
                <a:ln>
                  <a:noFill/>
                </a:ln>
                <a:solidFill>
                  <a:srgbClr val="FFFFFF"/>
                </a:solidFill>
                <a:effectLst/>
                <a:uLnTx/>
                <a:uFillTx/>
                <a:latin typeface="Amazon Ember"/>
                <a:ea typeface="+mn-ea"/>
                <a:cs typeface="+mn-cs"/>
              </a:endParaRPr>
            </a:p>
          </p:txBody>
        </p:sp>
        <p:sp>
          <p:nvSpPr>
            <p:cNvPr id="14" name="TextBox 13">
              <a:extLst>
                <a:ext uri="{FF2B5EF4-FFF2-40B4-BE49-F238E27FC236}">
                  <a16:creationId xmlns:a16="http://schemas.microsoft.com/office/drawing/2014/main" id="{00D98FDB-B5DF-D94B-8100-4CD5F760CA24}"/>
                </a:ext>
              </a:extLst>
            </p:cNvPr>
            <p:cNvSpPr txBox="1"/>
            <p:nvPr/>
          </p:nvSpPr>
          <p:spPr>
            <a:xfrm>
              <a:off x="1557778" y="2205521"/>
              <a:ext cx="1605916" cy="738664"/>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652582" eaLnBrk="1" fontAlgn="auto" latinLnBrk="0" hangingPunct="1">
                <a:lnSpc>
                  <a:spcPct val="100000"/>
                </a:lnSpc>
                <a:spcBef>
                  <a:spcPts val="24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No longer kept in silos </a:t>
              </a:r>
              <a:b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br>
              <a: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or as the property of individual departments</a:t>
              </a:r>
            </a:p>
          </p:txBody>
        </p:sp>
        <p:cxnSp>
          <p:nvCxnSpPr>
            <p:cNvPr id="15" name="Straight Connector 14">
              <a:extLst>
                <a:ext uri="{FF2B5EF4-FFF2-40B4-BE49-F238E27FC236}">
                  <a16:creationId xmlns:a16="http://schemas.microsoft.com/office/drawing/2014/main" id="{C9F06CF4-8A33-C041-98B0-89DD24292825}"/>
                </a:ext>
              </a:extLst>
            </p:cNvPr>
            <p:cNvCxnSpPr>
              <a:cxnSpLocks/>
            </p:cNvCxnSpPr>
            <p:nvPr/>
          </p:nvCxnSpPr>
          <p:spPr>
            <a:xfrm>
              <a:off x="1559972" y="2090296"/>
              <a:ext cx="1606959"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16" name="Group 15">
            <a:extLst>
              <a:ext uri="{FF2B5EF4-FFF2-40B4-BE49-F238E27FC236}">
                <a16:creationId xmlns:a16="http://schemas.microsoft.com/office/drawing/2014/main" id="{990124A0-6867-3547-B9C0-B69384383D85}"/>
              </a:ext>
            </a:extLst>
          </p:cNvPr>
          <p:cNvGrpSpPr/>
          <p:nvPr/>
        </p:nvGrpSpPr>
        <p:grpSpPr>
          <a:xfrm>
            <a:off x="4539502" y="3104443"/>
            <a:ext cx="3123596" cy="1726832"/>
            <a:chOff x="3768521" y="2087826"/>
            <a:chExt cx="1606959" cy="1295124"/>
          </a:xfrm>
        </p:grpSpPr>
        <p:sp>
          <p:nvSpPr>
            <p:cNvPr id="17" name="Rectangle: Rounded Corners 1">
              <a:extLst>
                <a:ext uri="{FF2B5EF4-FFF2-40B4-BE49-F238E27FC236}">
                  <a16:creationId xmlns:a16="http://schemas.microsoft.com/office/drawing/2014/main" id="{EFAA6209-2B78-924F-BAAB-D27913C3F591}"/>
                </a:ext>
              </a:extLst>
            </p:cNvPr>
            <p:cNvSpPr/>
            <p:nvPr/>
          </p:nvSpPr>
          <p:spPr>
            <a:xfrm>
              <a:off x="3768521" y="2087826"/>
              <a:ext cx="1606959" cy="1295124"/>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400" b="0" i="0" u="none" strike="noStrike" kern="0" cap="none" spc="0" normalizeH="0" baseline="0" noProof="0">
                <a:ln>
                  <a:noFill/>
                </a:ln>
                <a:solidFill>
                  <a:srgbClr val="FFFFFF"/>
                </a:solidFill>
                <a:effectLst/>
                <a:uLnTx/>
                <a:uFillTx/>
                <a:latin typeface="Amazon Ember"/>
                <a:ea typeface="+mn-ea"/>
                <a:cs typeface="+mn-cs"/>
              </a:endParaRPr>
            </a:p>
          </p:txBody>
        </p:sp>
        <p:sp>
          <p:nvSpPr>
            <p:cNvPr id="18" name="TextBox 17">
              <a:extLst>
                <a:ext uri="{FF2B5EF4-FFF2-40B4-BE49-F238E27FC236}">
                  <a16:creationId xmlns:a16="http://schemas.microsoft.com/office/drawing/2014/main" id="{F89A4866-3D00-E04D-A2DB-29F5D52FE4FE}"/>
                </a:ext>
              </a:extLst>
            </p:cNvPr>
            <p:cNvSpPr txBox="1"/>
            <p:nvPr/>
          </p:nvSpPr>
          <p:spPr>
            <a:xfrm>
              <a:off x="3768521" y="2210244"/>
              <a:ext cx="1605915" cy="738664"/>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652582" eaLnBrk="1" fontAlgn="auto" latinLnBrk="0" hangingPunct="1">
                <a:lnSpc>
                  <a:spcPct val="100000"/>
                </a:lnSpc>
                <a:spcBef>
                  <a:spcPts val="24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Available easily and securely to anyone who needs </a:t>
              </a:r>
              <a:b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br>
              <a: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access to it</a:t>
              </a:r>
            </a:p>
          </p:txBody>
        </p:sp>
        <p:cxnSp>
          <p:nvCxnSpPr>
            <p:cNvPr id="19" name="Straight Connector 18">
              <a:extLst>
                <a:ext uri="{FF2B5EF4-FFF2-40B4-BE49-F238E27FC236}">
                  <a16:creationId xmlns:a16="http://schemas.microsoft.com/office/drawing/2014/main" id="{85F1B8F2-E1A3-394E-B11D-9DDE682F34C5}"/>
                </a:ext>
              </a:extLst>
            </p:cNvPr>
            <p:cNvCxnSpPr>
              <a:cxnSpLocks/>
            </p:cNvCxnSpPr>
            <p:nvPr/>
          </p:nvCxnSpPr>
          <p:spPr>
            <a:xfrm>
              <a:off x="3768521" y="2090296"/>
              <a:ext cx="1606959"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20" name="Group 19">
            <a:extLst>
              <a:ext uri="{FF2B5EF4-FFF2-40B4-BE49-F238E27FC236}">
                <a16:creationId xmlns:a16="http://schemas.microsoft.com/office/drawing/2014/main" id="{8CD11C37-C757-8041-90DD-A52E8F945356}"/>
              </a:ext>
            </a:extLst>
          </p:cNvPr>
          <p:cNvGrpSpPr/>
          <p:nvPr/>
        </p:nvGrpSpPr>
        <p:grpSpPr>
          <a:xfrm>
            <a:off x="8251389" y="3104444"/>
            <a:ext cx="3123598" cy="1726831"/>
            <a:chOff x="5977069" y="2087826"/>
            <a:chExt cx="1606959" cy="1295123"/>
          </a:xfrm>
        </p:grpSpPr>
        <p:sp>
          <p:nvSpPr>
            <p:cNvPr id="21" name="Rectangle: Rounded Corners 1">
              <a:extLst>
                <a:ext uri="{FF2B5EF4-FFF2-40B4-BE49-F238E27FC236}">
                  <a16:creationId xmlns:a16="http://schemas.microsoft.com/office/drawing/2014/main" id="{76322007-82F4-3E42-86C6-5DFC69BEF754}"/>
                </a:ext>
              </a:extLst>
            </p:cNvPr>
            <p:cNvSpPr/>
            <p:nvPr/>
          </p:nvSpPr>
          <p:spPr>
            <a:xfrm>
              <a:off x="5977069"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03200" tIns="162560" rIns="20320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2400" b="0" i="0" u="none" strike="noStrike" kern="0" cap="none" spc="0" normalizeH="0" baseline="0" noProof="0">
                <a:ln>
                  <a:noFill/>
                </a:ln>
                <a:solidFill>
                  <a:srgbClr val="FFFFFF"/>
                </a:solidFill>
                <a:effectLst/>
                <a:uLnTx/>
                <a:uFillTx/>
                <a:latin typeface="Amazon Ember"/>
                <a:ea typeface="+mn-ea"/>
                <a:cs typeface="+mn-cs"/>
              </a:endParaRPr>
            </a:p>
          </p:txBody>
        </p:sp>
        <p:cxnSp>
          <p:nvCxnSpPr>
            <p:cNvPr id="22" name="Straight Connector 21">
              <a:extLst>
                <a:ext uri="{FF2B5EF4-FFF2-40B4-BE49-F238E27FC236}">
                  <a16:creationId xmlns:a16="http://schemas.microsoft.com/office/drawing/2014/main" id="{E8F36BEC-EF80-184D-A865-185189332BDC}"/>
                </a:ext>
              </a:extLst>
            </p:cNvPr>
            <p:cNvCxnSpPr>
              <a:cxnSpLocks/>
            </p:cNvCxnSpPr>
            <p:nvPr/>
          </p:nvCxnSpPr>
          <p:spPr>
            <a:xfrm>
              <a:off x="5977069" y="2090296"/>
              <a:ext cx="1606959" cy="0"/>
            </a:xfrm>
            <a:prstGeom prst="line">
              <a:avLst/>
            </a:prstGeom>
            <a:noFill/>
            <a:ln w="19050" cap="flat" cmpd="sng" algn="ctr">
              <a:solidFill>
                <a:srgbClr val="16BF9F"/>
              </a:solidFill>
              <a:prstDash val="solid"/>
              <a:miter lim="800000"/>
              <a:headEnd type="none" w="lg" len="lg"/>
              <a:tailEnd type="none" w="lg" len="lg"/>
            </a:ln>
            <a:effectLst/>
          </p:spPr>
        </p:cxnSp>
        <p:sp>
          <p:nvSpPr>
            <p:cNvPr id="23" name="TextBox 22">
              <a:extLst>
                <a:ext uri="{FF2B5EF4-FFF2-40B4-BE49-F238E27FC236}">
                  <a16:creationId xmlns:a16="http://schemas.microsoft.com/office/drawing/2014/main" id="{66CD27A3-5466-204A-BA7C-A54E4C5A0D99}"/>
                </a:ext>
              </a:extLst>
            </p:cNvPr>
            <p:cNvSpPr txBox="1"/>
            <p:nvPr/>
          </p:nvSpPr>
          <p:spPr>
            <a:xfrm>
              <a:off x="5977070" y="2210243"/>
              <a:ext cx="1605913" cy="923329"/>
            </a:xfrm>
            <a:prstGeom prst="rect">
              <a:avLst/>
            </a:prstGeom>
            <a:noFill/>
            <a:ln>
              <a:noFill/>
            </a:ln>
          </p:spPr>
          <p:txBody>
            <a:bodyPr wrap="square" lIns="152400" tIns="121920" rIns="152400" bIns="121920" rtlCol="0" anchor="t" anchorCtr="0">
              <a:spAutoFit/>
            </a:bodyPr>
            <a:lstStyle>
              <a:defPPr>
                <a:defRPr lang="en-US"/>
              </a:defPPr>
              <a:lvl1pPr algn="ctr" defTabSz="652582">
                <a:spcBef>
                  <a:spcPts val="240"/>
                </a:spcBef>
                <a:defRPr sz="1800">
                  <a:solidFill>
                    <a:srgbClr val="FFFFFF"/>
                  </a:solidFill>
                  <a:ea typeface="Amazon Ember Light" panose="020B0403020204020204" pitchFamily="34" charset="0"/>
                  <a:cs typeface="Amazon Ember Light" panose="020B0403020204020204" pitchFamily="34" charset="0"/>
                </a:defRPr>
              </a:lvl1pPr>
            </a:lstStyle>
            <a:p>
              <a:pPr marL="0" marR="0" lvl="0" indent="0" algn="ctr" defTabSz="652582" eaLnBrk="1" fontAlgn="auto" latinLnBrk="0" hangingPunct="1">
                <a:lnSpc>
                  <a:spcPct val="100000"/>
                </a:lnSpc>
                <a:spcBef>
                  <a:spcPts val="24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Used in analytics and ML </a:t>
              </a:r>
              <a:b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br>
              <a: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to make better decisions, create efficiencies, and</a:t>
              </a:r>
              <a:b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br>
              <a: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drive new innovations</a:t>
              </a:r>
            </a:p>
          </p:txBody>
        </p:sp>
      </p:grpSp>
      <p:sp>
        <p:nvSpPr>
          <p:cNvPr id="24" name="Title 1">
            <a:extLst>
              <a:ext uri="{FF2B5EF4-FFF2-40B4-BE49-F238E27FC236}">
                <a16:creationId xmlns:a16="http://schemas.microsoft.com/office/drawing/2014/main" id="{BB04FDB4-E9DD-C249-8B73-7CAD489D7C6D}"/>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solidFill>
                  <a:prstClr val="white"/>
                </a:solidFill>
                <a:latin typeface="Amazon Ember Heavy"/>
              </a:rPr>
              <a:t>A data-driven organization means… </a:t>
            </a:r>
          </a:p>
        </p:txBody>
      </p:sp>
    </p:spTree>
    <p:extLst>
      <p:ext uri="{BB962C8B-B14F-4D97-AF65-F5344CB8AC3E}">
        <p14:creationId xmlns:p14="http://schemas.microsoft.com/office/powerpoint/2010/main" val="34201417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5" presetClass="path" presetSubtype="0" decel="100000" fill="hold" nodeType="withEffect">
                                      <p:stCondLst>
                                        <p:cond delay="200"/>
                                      </p:stCondLst>
                                      <p:childTnLst>
                                        <p:animMotion origin="layout" path="M 4.375E-6 -2.22222E-6 L 4.375E-6 0.06158 " pathEditMode="relative" rAng="0" ptsTypes="AA">
                                          <p:cBhvr>
                                            <p:cTn id="9" dur="500" spd="-100000" fill="hold"/>
                                            <p:tgtEl>
                                              <p:spTgt spid="12"/>
                                            </p:tgtEl>
                                            <p:attrNameLst>
                                              <p:attrName>ppt_x</p:attrName>
                                              <p:attrName>ppt_y</p:attrName>
                                            </p:attrNameLst>
                                          </p:cBhvr>
                                          <p:rCtr x="0" y="3079"/>
                                        </p:animMotion>
                                      </p:childTnLst>
                                    </p:cTn>
                                  </p:par>
                                  <p:par>
                                    <p:cTn id="10" presetID="10" presetClass="entr" presetSubtype="0" fill="hold" nodeType="withEffect">
                                      <p:stCondLst>
                                        <p:cond delay="4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35" presetClass="path" presetSubtype="0" decel="100000" fill="hold" nodeType="withEffect">
                                      <p:stCondLst>
                                        <p:cond delay="400"/>
                                      </p:stCondLst>
                                      <p:childTnLst>
                                        <p:animMotion origin="layout" path="M -6.25E-7 -2.22222E-6 L -6.25E-7 0.06158 " pathEditMode="relative" rAng="0" ptsTypes="AA">
                                          <p:cBhvr>
                                            <p:cTn id="14" dur="500" spd="-100000" fill="hold"/>
                                            <p:tgtEl>
                                              <p:spTgt spid="16"/>
                                            </p:tgtEl>
                                            <p:attrNameLst>
                                              <p:attrName>ppt_x</p:attrName>
                                              <p:attrName>ppt_y</p:attrName>
                                            </p:attrNameLst>
                                          </p:cBhvr>
                                          <p:rCtr x="0" y="3079"/>
                                        </p:animMotion>
                                      </p:childTnLst>
                                    </p:cTn>
                                  </p:par>
                                  <p:par>
                                    <p:cTn id="15" presetID="10" presetClass="entr" presetSubtype="0" fill="hold" nodeType="withEffect">
                                      <p:stCondLst>
                                        <p:cond delay="6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35" presetClass="path" presetSubtype="0" decel="100000" fill="hold" nodeType="withEffect">
                                      <p:stCondLst>
                                        <p:cond delay="600"/>
                                      </p:stCondLst>
                                      <p:childTnLst>
                                        <p:animMotion origin="layout" path="M 2.29167E-6 -2.22222E-6 L 2.29167E-6 0.06158 " pathEditMode="relative" rAng="0" ptsTypes="AA">
                                          <p:cBhvr>
                                            <p:cTn id="19" dur="500" spd="-100000" fill="hold"/>
                                            <p:tgtEl>
                                              <p:spTgt spid="20"/>
                                            </p:tgtEl>
                                            <p:attrNameLst>
                                              <p:attrName>ppt_x</p:attrName>
                                              <p:attrName>ppt_y</p:attrName>
                                            </p:attrNameLst>
                                          </p:cBhvr>
                                          <p:rCtr x="0" y="3079"/>
                                        </p:animMotion>
                                      </p:childTnLst>
                                    </p:cTn>
                                  </p:par>
                                  <p:par>
                                    <p:cTn id="20" presetID="23" presetClass="entr" presetSubtype="16" fill="hold" grpId="0" nodeType="withEffect">
                                      <p:stCondLst>
                                        <p:cond delay="200"/>
                                      </p:stCondLst>
                                      <p:childTnLst>
                                        <p:set>
                                          <p:cBhvr>
                                            <p:cTn id="21" dur="1" fill="hold">
                                              <p:stCondLst>
                                                <p:cond delay="0"/>
                                              </p:stCondLst>
                                            </p:cTn>
                                            <p:tgtEl>
                                              <p:spTgt spid="9"/>
                                            </p:tgtEl>
                                            <p:attrNameLst>
                                              <p:attrName>style.visibility</p:attrName>
                                            </p:attrNameLst>
                                          </p:cBhvr>
                                          <p:to>
                                            <p:strVal val="visible"/>
                                          </p:to>
                                        </p:set>
                                        <p:anim calcmode="lin" valueType="num">
                                          <p:cBhvr>
                                            <p:cTn id="22" dur="250" fill="hold"/>
                                            <p:tgtEl>
                                              <p:spTgt spid="9"/>
                                            </p:tgtEl>
                                            <p:attrNameLst>
                                              <p:attrName>ppt_w</p:attrName>
                                            </p:attrNameLst>
                                          </p:cBhvr>
                                          <p:tavLst>
                                            <p:tav tm="0">
                                              <p:val>
                                                <p:fltVal val="0"/>
                                              </p:val>
                                            </p:tav>
                                            <p:tav tm="100000">
                                              <p:val>
                                                <p:strVal val="#ppt_w"/>
                                              </p:val>
                                            </p:tav>
                                          </p:tavLst>
                                        </p:anim>
                                        <p:anim calcmode="lin" valueType="num">
                                          <p:cBhvr>
                                            <p:cTn id="23" dur="250" fill="hold"/>
                                            <p:tgtEl>
                                              <p:spTgt spid="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200"/>
                                      </p:stCondLst>
                                      <p:childTnLst>
                                        <p:animScale p14:bounceEnd="99000">
                                          <p:cBhvr>
                                            <p:cTn id="25" dur="1000" fill="hold"/>
                                            <p:tgtEl>
                                              <p:spTgt spid="9"/>
                                            </p:tgtEl>
                                          </p:cBhvr>
                                          <p:by x="110000" y="110000"/>
                                        </p:animScale>
                                      </p:childTnLst>
                                    </p:cTn>
                                  </p:par>
                                  <p:par>
                                    <p:cTn id="26" presetID="6" presetClass="emph" presetSubtype="0" fill="hold" grpId="2" nodeType="withEffect">
                                      <p:stCondLst>
                                        <p:cond delay="200"/>
                                      </p:stCondLst>
                                      <p:childTnLst>
                                        <p:animScale>
                                          <p:cBhvr>
                                            <p:cTn id="27" dur="250" fill="hold"/>
                                            <p:tgtEl>
                                              <p:spTgt spid="9"/>
                                            </p:tgtEl>
                                          </p:cBhvr>
                                          <p:by x="91000" y="91000"/>
                                        </p:animScale>
                                      </p:childTnLst>
                                    </p:cTn>
                                  </p:par>
                                  <p:par>
                                    <p:cTn id="28" presetID="23" presetClass="entr" presetSubtype="16" fill="hold" grpId="0" nodeType="with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250" fill="hold"/>
                                            <p:tgtEl>
                                              <p:spTgt spid="10"/>
                                            </p:tgtEl>
                                            <p:attrNameLst>
                                              <p:attrName>ppt_w</p:attrName>
                                            </p:attrNameLst>
                                          </p:cBhvr>
                                          <p:tavLst>
                                            <p:tav tm="0">
                                              <p:val>
                                                <p:fltVal val="0"/>
                                              </p:val>
                                            </p:tav>
                                            <p:tav tm="100000">
                                              <p:val>
                                                <p:strVal val="#ppt_w"/>
                                              </p:val>
                                            </p:tav>
                                          </p:tavLst>
                                        </p:anim>
                                        <p:anim calcmode="lin" valueType="num">
                                          <p:cBhvr>
                                            <p:cTn id="31" dur="250" fill="hold"/>
                                            <p:tgtEl>
                                              <p:spTgt spid="10"/>
                                            </p:tgtEl>
                                            <p:attrNameLst>
                                              <p:attrName>ppt_h</p:attrName>
                                            </p:attrNameLst>
                                          </p:cBhvr>
                                          <p:tavLst>
                                            <p:tav tm="0">
                                              <p:val>
                                                <p:fltVal val="0"/>
                                              </p:val>
                                            </p:tav>
                                            <p:tav tm="100000">
                                              <p:val>
                                                <p:strVal val="#ppt_h"/>
                                              </p:val>
                                            </p:tav>
                                          </p:tavLst>
                                        </p:anim>
                                      </p:childTnLst>
                                    </p:cTn>
                                  </p:par>
                                  <p:par>
                                    <p:cTn id="32" presetID="6" presetClass="emph" presetSubtype="0" fill="hold" grpId="1" nodeType="withEffect" p14:presetBounceEnd="99000">
                                      <p:stCondLst>
                                        <p:cond delay="400"/>
                                      </p:stCondLst>
                                      <p:childTnLst>
                                        <p:animScale p14:bounceEnd="99000">
                                          <p:cBhvr>
                                            <p:cTn id="33" dur="1000" fill="hold"/>
                                            <p:tgtEl>
                                              <p:spTgt spid="10"/>
                                            </p:tgtEl>
                                          </p:cBhvr>
                                          <p:by x="110000" y="110000"/>
                                        </p:animScale>
                                      </p:childTnLst>
                                    </p:cTn>
                                  </p:par>
                                  <p:par>
                                    <p:cTn id="34" presetID="6" presetClass="emph" presetSubtype="0" fill="hold" grpId="2" nodeType="withEffect">
                                      <p:stCondLst>
                                        <p:cond delay="400"/>
                                      </p:stCondLst>
                                      <p:childTnLst>
                                        <p:animScale>
                                          <p:cBhvr>
                                            <p:cTn id="35" dur="250" fill="hold"/>
                                            <p:tgtEl>
                                              <p:spTgt spid="10"/>
                                            </p:tgtEl>
                                          </p:cBhvr>
                                          <p:by x="91000" y="91000"/>
                                        </p:animScale>
                                      </p:childTnLst>
                                    </p:cTn>
                                  </p:par>
                                  <p:par>
                                    <p:cTn id="36" presetID="23" presetClass="entr" presetSubtype="16" fill="hold" grpId="0" nodeType="withEffect">
                                      <p:stCondLst>
                                        <p:cond delay="6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fltVal val="0"/>
                                              </p:val>
                                            </p:tav>
                                            <p:tav tm="100000">
                                              <p:val>
                                                <p:strVal val="#ppt_w"/>
                                              </p:val>
                                            </p:tav>
                                          </p:tavLst>
                                        </p:anim>
                                        <p:anim calcmode="lin" valueType="num">
                                          <p:cBhvr>
                                            <p:cTn id="39" dur="250" fill="hold"/>
                                            <p:tgtEl>
                                              <p:spTgt spid="11"/>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14:presetBounceEnd="99000">
                                      <p:stCondLst>
                                        <p:cond delay="600"/>
                                      </p:stCondLst>
                                      <p:childTnLst>
                                        <p:animScale p14:bounceEnd="99000">
                                          <p:cBhvr>
                                            <p:cTn id="41" dur="1000" fill="hold"/>
                                            <p:tgtEl>
                                              <p:spTgt spid="11"/>
                                            </p:tgtEl>
                                          </p:cBhvr>
                                          <p:by x="110000" y="110000"/>
                                        </p:animScale>
                                      </p:childTnLst>
                                    </p:cTn>
                                  </p:par>
                                  <p:par>
                                    <p:cTn id="42" presetID="6" presetClass="emph" presetSubtype="0" fill="hold" grpId="2" nodeType="withEffect">
                                      <p:stCondLst>
                                        <p:cond delay="600"/>
                                      </p:stCondLst>
                                      <p:childTnLst>
                                        <p:animScale>
                                          <p:cBhvr>
                                            <p:cTn id="43"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1" grpId="0"/>
          <p:bldP spid="11" grpId="1"/>
          <p:bldP spid="11"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5" presetClass="path" presetSubtype="0" decel="100000" fill="hold" nodeType="withEffect">
                                      <p:stCondLst>
                                        <p:cond delay="200"/>
                                      </p:stCondLst>
                                      <p:childTnLst>
                                        <p:animMotion origin="layout" path="M 4.375E-6 -2.22222E-6 L 4.375E-6 0.06158 " pathEditMode="relative" rAng="0" ptsTypes="AA">
                                          <p:cBhvr>
                                            <p:cTn id="9" dur="500" spd="-100000" fill="hold"/>
                                            <p:tgtEl>
                                              <p:spTgt spid="12"/>
                                            </p:tgtEl>
                                            <p:attrNameLst>
                                              <p:attrName>ppt_x</p:attrName>
                                              <p:attrName>ppt_y</p:attrName>
                                            </p:attrNameLst>
                                          </p:cBhvr>
                                          <p:rCtr x="0" y="3079"/>
                                        </p:animMotion>
                                      </p:childTnLst>
                                    </p:cTn>
                                  </p:par>
                                  <p:par>
                                    <p:cTn id="10" presetID="10" presetClass="entr" presetSubtype="0" fill="hold" nodeType="withEffect">
                                      <p:stCondLst>
                                        <p:cond delay="4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35" presetClass="path" presetSubtype="0" decel="100000" fill="hold" nodeType="withEffect">
                                      <p:stCondLst>
                                        <p:cond delay="400"/>
                                      </p:stCondLst>
                                      <p:childTnLst>
                                        <p:animMotion origin="layout" path="M -6.25E-7 -2.22222E-6 L -6.25E-7 0.06158 " pathEditMode="relative" rAng="0" ptsTypes="AA">
                                          <p:cBhvr>
                                            <p:cTn id="14" dur="500" spd="-100000" fill="hold"/>
                                            <p:tgtEl>
                                              <p:spTgt spid="16"/>
                                            </p:tgtEl>
                                            <p:attrNameLst>
                                              <p:attrName>ppt_x</p:attrName>
                                              <p:attrName>ppt_y</p:attrName>
                                            </p:attrNameLst>
                                          </p:cBhvr>
                                          <p:rCtr x="0" y="3079"/>
                                        </p:animMotion>
                                      </p:childTnLst>
                                    </p:cTn>
                                  </p:par>
                                  <p:par>
                                    <p:cTn id="15" presetID="10" presetClass="entr" presetSubtype="0" fill="hold" nodeType="withEffect">
                                      <p:stCondLst>
                                        <p:cond delay="6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35" presetClass="path" presetSubtype="0" decel="100000" fill="hold" nodeType="withEffect">
                                      <p:stCondLst>
                                        <p:cond delay="600"/>
                                      </p:stCondLst>
                                      <p:childTnLst>
                                        <p:animMotion origin="layout" path="M 2.29167E-6 -2.22222E-6 L 2.29167E-6 0.06158 " pathEditMode="relative" rAng="0" ptsTypes="AA">
                                          <p:cBhvr>
                                            <p:cTn id="19" dur="500" spd="-100000" fill="hold"/>
                                            <p:tgtEl>
                                              <p:spTgt spid="20"/>
                                            </p:tgtEl>
                                            <p:attrNameLst>
                                              <p:attrName>ppt_x</p:attrName>
                                              <p:attrName>ppt_y</p:attrName>
                                            </p:attrNameLst>
                                          </p:cBhvr>
                                          <p:rCtr x="0" y="3079"/>
                                        </p:animMotion>
                                      </p:childTnLst>
                                    </p:cTn>
                                  </p:par>
                                  <p:par>
                                    <p:cTn id="20" presetID="23" presetClass="entr" presetSubtype="16" fill="hold" grpId="0" nodeType="withEffect">
                                      <p:stCondLst>
                                        <p:cond delay="200"/>
                                      </p:stCondLst>
                                      <p:childTnLst>
                                        <p:set>
                                          <p:cBhvr>
                                            <p:cTn id="21" dur="1" fill="hold">
                                              <p:stCondLst>
                                                <p:cond delay="0"/>
                                              </p:stCondLst>
                                            </p:cTn>
                                            <p:tgtEl>
                                              <p:spTgt spid="9"/>
                                            </p:tgtEl>
                                            <p:attrNameLst>
                                              <p:attrName>style.visibility</p:attrName>
                                            </p:attrNameLst>
                                          </p:cBhvr>
                                          <p:to>
                                            <p:strVal val="visible"/>
                                          </p:to>
                                        </p:set>
                                        <p:anim calcmode="lin" valueType="num">
                                          <p:cBhvr>
                                            <p:cTn id="22" dur="250" fill="hold"/>
                                            <p:tgtEl>
                                              <p:spTgt spid="9"/>
                                            </p:tgtEl>
                                            <p:attrNameLst>
                                              <p:attrName>ppt_w</p:attrName>
                                            </p:attrNameLst>
                                          </p:cBhvr>
                                          <p:tavLst>
                                            <p:tav tm="0">
                                              <p:val>
                                                <p:fltVal val="0"/>
                                              </p:val>
                                            </p:tav>
                                            <p:tav tm="100000">
                                              <p:val>
                                                <p:strVal val="#ppt_w"/>
                                              </p:val>
                                            </p:tav>
                                          </p:tavLst>
                                        </p:anim>
                                        <p:anim calcmode="lin" valueType="num">
                                          <p:cBhvr>
                                            <p:cTn id="23" dur="250" fill="hold"/>
                                            <p:tgtEl>
                                              <p:spTgt spid="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200"/>
                                      </p:stCondLst>
                                      <p:childTnLst>
                                        <p:animScale>
                                          <p:cBhvr>
                                            <p:cTn id="25" dur="1000" fill="hold"/>
                                            <p:tgtEl>
                                              <p:spTgt spid="9"/>
                                            </p:tgtEl>
                                          </p:cBhvr>
                                          <p:by x="110000" y="110000"/>
                                        </p:animScale>
                                      </p:childTnLst>
                                    </p:cTn>
                                  </p:par>
                                  <p:par>
                                    <p:cTn id="26" presetID="6" presetClass="emph" presetSubtype="0" fill="hold" grpId="2" nodeType="withEffect">
                                      <p:stCondLst>
                                        <p:cond delay="200"/>
                                      </p:stCondLst>
                                      <p:childTnLst>
                                        <p:animScale>
                                          <p:cBhvr>
                                            <p:cTn id="27" dur="250" fill="hold"/>
                                            <p:tgtEl>
                                              <p:spTgt spid="9"/>
                                            </p:tgtEl>
                                          </p:cBhvr>
                                          <p:by x="91000" y="91000"/>
                                        </p:animScale>
                                      </p:childTnLst>
                                    </p:cTn>
                                  </p:par>
                                  <p:par>
                                    <p:cTn id="28" presetID="23" presetClass="entr" presetSubtype="16" fill="hold" grpId="0" nodeType="with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250" fill="hold"/>
                                            <p:tgtEl>
                                              <p:spTgt spid="10"/>
                                            </p:tgtEl>
                                            <p:attrNameLst>
                                              <p:attrName>ppt_w</p:attrName>
                                            </p:attrNameLst>
                                          </p:cBhvr>
                                          <p:tavLst>
                                            <p:tav tm="0">
                                              <p:val>
                                                <p:fltVal val="0"/>
                                              </p:val>
                                            </p:tav>
                                            <p:tav tm="100000">
                                              <p:val>
                                                <p:strVal val="#ppt_w"/>
                                              </p:val>
                                            </p:tav>
                                          </p:tavLst>
                                        </p:anim>
                                        <p:anim calcmode="lin" valueType="num">
                                          <p:cBhvr>
                                            <p:cTn id="31" dur="250" fill="hold"/>
                                            <p:tgtEl>
                                              <p:spTgt spid="10"/>
                                            </p:tgtEl>
                                            <p:attrNameLst>
                                              <p:attrName>ppt_h</p:attrName>
                                            </p:attrNameLst>
                                          </p:cBhvr>
                                          <p:tavLst>
                                            <p:tav tm="0">
                                              <p:val>
                                                <p:fltVal val="0"/>
                                              </p:val>
                                            </p:tav>
                                            <p:tav tm="100000">
                                              <p:val>
                                                <p:strVal val="#ppt_h"/>
                                              </p:val>
                                            </p:tav>
                                          </p:tavLst>
                                        </p:anim>
                                      </p:childTnLst>
                                    </p:cTn>
                                  </p:par>
                                  <p:par>
                                    <p:cTn id="32" presetID="6" presetClass="emph" presetSubtype="0" fill="hold" grpId="1" nodeType="withEffect">
                                      <p:stCondLst>
                                        <p:cond delay="400"/>
                                      </p:stCondLst>
                                      <p:childTnLst>
                                        <p:animScale>
                                          <p:cBhvr>
                                            <p:cTn id="33" dur="1000" fill="hold"/>
                                            <p:tgtEl>
                                              <p:spTgt spid="10"/>
                                            </p:tgtEl>
                                          </p:cBhvr>
                                          <p:by x="110000" y="110000"/>
                                        </p:animScale>
                                      </p:childTnLst>
                                    </p:cTn>
                                  </p:par>
                                  <p:par>
                                    <p:cTn id="34" presetID="6" presetClass="emph" presetSubtype="0" fill="hold" grpId="2" nodeType="withEffect">
                                      <p:stCondLst>
                                        <p:cond delay="400"/>
                                      </p:stCondLst>
                                      <p:childTnLst>
                                        <p:animScale>
                                          <p:cBhvr>
                                            <p:cTn id="35" dur="250" fill="hold"/>
                                            <p:tgtEl>
                                              <p:spTgt spid="10"/>
                                            </p:tgtEl>
                                          </p:cBhvr>
                                          <p:by x="91000" y="91000"/>
                                        </p:animScale>
                                      </p:childTnLst>
                                    </p:cTn>
                                  </p:par>
                                  <p:par>
                                    <p:cTn id="36" presetID="23" presetClass="entr" presetSubtype="16" fill="hold" grpId="0" nodeType="withEffect">
                                      <p:stCondLst>
                                        <p:cond delay="6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fltVal val="0"/>
                                              </p:val>
                                            </p:tav>
                                            <p:tav tm="100000">
                                              <p:val>
                                                <p:strVal val="#ppt_w"/>
                                              </p:val>
                                            </p:tav>
                                          </p:tavLst>
                                        </p:anim>
                                        <p:anim calcmode="lin" valueType="num">
                                          <p:cBhvr>
                                            <p:cTn id="39" dur="250" fill="hold"/>
                                            <p:tgtEl>
                                              <p:spTgt spid="11"/>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stCondLst>
                                        <p:cond delay="600"/>
                                      </p:stCondLst>
                                      <p:childTnLst>
                                        <p:animScale>
                                          <p:cBhvr>
                                            <p:cTn id="41" dur="1000" fill="hold"/>
                                            <p:tgtEl>
                                              <p:spTgt spid="11"/>
                                            </p:tgtEl>
                                          </p:cBhvr>
                                          <p:by x="110000" y="110000"/>
                                        </p:animScale>
                                      </p:childTnLst>
                                    </p:cTn>
                                  </p:par>
                                  <p:par>
                                    <p:cTn id="42" presetID="6" presetClass="emph" presetSubtype="0" fill="hold" grpId="2" nodeType="withEffect">
                                      <p:stCondLst>
                                        <p:cond delay="600"/>
                                      </p:stCondLst>
                                      <p:childTnLst>
                                        <p:animScale>
                                          <p:cBhvr>
                                            <p:cTn id="43"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1" grpId="0"/>
          <p:bldP spid="11" grpId="1"/>
          <p:bldP spid="11" grpId="2"/>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7F20CB5-CA4C-8345-B857-450564CD3581}"/>
              </a:ext>
            </a:extLst>
          </p:cNvPr>
          <p:cNvGrpSpPr>
            <a:grpSpLocks noChangeAspect="1"/>
          </p:cNvGrpSpPr>
          <p:nvPr/>
        </p:nvGrpSpPr>
        <p:grpSpPr>
          <a:xfrm>
            <a:off x="1480510" y="1990496"/>
            <a:ext cx="723351" cy="745051"/>
            <a:chOff x="6818319" y="655638"/>
            <a:chExt cx="476250" cy="490538"/>
          </a:xfrm>
        </p:grpSpPr>
        <p:sp>
          <p:nvSpPr>
            <p:cNvPr id="26" name="Freeform 25">
              <a:extLst>
                <a:ext uri="{FF2B5EF4-FFF2-40B4-BE49-F238E27FC236}">
                  <a16:creationId xmlns:a16="http://schemas.microsoft.com/office/drawing/2014/main" id="{CEAD0E8D-44C8-514A-8FFB-C919EBF86998}"/>
                </a:ext>
              </a:extLst>
            </p:cNvPr>
            <p:cNvSpPr>
              <a:spLocks/>
            </p:cNvSpPr>
            <p:nvPr/>
          </p:nvSpPr>
          <p:spPr bwMode="auto">
            <a:xfrm>
              <a:off x="6818319" y="981076"/>
              <a:ext cx="128588" cy="165100"/>
            </a:xfrm>
            <a:custGeom>
              <a:avLst/>
              <a:gdLst>
                <a:gd name="T0" fmla="*/ 56 w 59"/>
                <a:gd name="T1" fmla="*/ 77 h 77"/>
                <a:gd name="T2" fmla="*/ 3 w 59"/>
                <a:gd name="T3" fmla="*/ 77 h 77"/>
                <a:gd name="T4" fmla="*/ 0 w 59"/>
                <a:gd name="T5" fmla="*/ 75 h 77"/>
                <a:gd name="T6" fmla="*/ 0 w 59"/>
                <a:gd name="T7" fmla="*/ 3 h 77"/>
                <a:gd name="T8" fmla="*/ 3 w 59"/>
                <a:gd name="T9" fmla="*/ 0 h 77"/>
                <a:gd name="T10" fmla="*/ 56 w 59"/>
                <a:gd name="T11" fmla="*/ 0 h 77"/>
                <a:gd name="T12" fmla="*/ 59 w 59"/>
                <a:gd name="T13" fmla="*/ 3 h 77"/>
                <a:gd name="T14" fmla="*/ 59 w 59"/>
                <a:gd name="T15" fmla="*/ 75 h 77"/>
                <a:gd name="T16" fmla="*/ 56 w 59"/>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77">
                  <a:moveTo>
                    <a:pt x="56" y="77"/>
                  </a:moveTo>
                  <a:cubicBezTo>
                    <a:pt x="3" y="77"/>
                    <a:pt x="3" y="77"/>
                    <a:pt x="3" y="77"/>
                  </a:cubicBezTo>
                  <a:cubicBezTo>
                    <a:pt x="1" y="77"/>
                    <a:pt x="0" y="76"/>
                    <a:pt x="0" y="75"/>
                  </a:cubicBezTo>
                  <a:cubicBezTo>
                    <a:pt x="0" y="3"/>
                    <a:pt x="0" y="3"/>
                    <a:pt x="0" y="3"/>
                  </a:cubicBezTo>
                  <a:cubicBezTo>
                    <a:pt x="0" y="2"/>
                    <a:pt x="1" y="0"/>
                    <a:pt x="3" y="0"/>
                  </a:cubicBezTo>
                  <a:cubicBezTo>
                    <a:pt x="56" y="0"/>
                    <a:pt x="56" y="0"/>
                    <a:pt x="56" y="0"/>
                  </a:cubicBezTo>
                  <a:cubicBezTo>
                    <a:pt x="57" y="0"/>
                    <a:pt x="59" y="2"/>
                    <a:pt x="59" y="3"/>
                  </a:cubicBezTo>
                  <a:cubicBezTo>
                    <a:pt x="59" y="75"/>
                    <a:pt x="59" y="75"/>
                    <a:pt x="59" y="75"/>
                  </a:cubicBezTo>
                  <a:cubicBezTo>
                    <a:pt x="59" y="76"/>
                    <a:pt x="57" y="77"/>
                    <a:pt x="56" y="77"/>
                  </a:cubicBezTo>
                  <a:close/>
                </a:path>
              </a:pathLst>
            </a:custGeom>
            <a:noFill/>
            <a:ln w="19050" cap="flat">
              <a:solidFill>
                <a:sysClr val="window" lastClr="FFFFF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27" name="Freeform 26">
              <a:extLst>
                <a:ext uri="{FF2B5EF4-FFF2-40B4-BE49-F238E27FC236}">
                  <a16:creationId xmlns:a16="http://schemas.microsoft.com/office/drawing/2014/main" id="{69B27DE3-FE14-6A43-9A8D-C8C17C9C614D}"/>
                </a:ext>
              </a:extLst>
            </p:cNvPr>
            <p:cNvSpPr>
              <a:spLocks/>
            </p:cNvSpPr>
            <p:nvPr/>
          </p:nvSpPr>
          <p:spPr bwMode="auto">
            <a:xfrm>
              <a:off x="7169156" y="808038"/>
              <a:ext cx="125413" cy="338138"/>
            </a:xfrm>
            <a:custGeom>
              <a:avLst/>
              <a:gdLst>
                <a:gd name="T0" fmla="*/ 55 w 58"/>
                <a:gd name="T1" fmla="*/ 157 h 157"/>
                <a:gd name="T2" fmla="*/ 3 w 58"/>
                <a:gd name="T3" fmla="*/ 157 h 157"/>
                <a:gd name="T4" fmla="*/ 0 w 58"/>
                <a:gd name="T5" fmla="*/ 154 h 157"/>
                <a:gd name="T6" fmla="*/ 0 w 58"/>
                <a:gd name="T7" fmla="*/ 3 h 157"/>
                <a:gd name="T8" fmla="*/ 3 w 58"/>
                <a:gd name="T9" fmla="*/ 0 h 157"/>
                <a:gd name="T10" fmla="*/ 55 w 58"/>
                <a:gd name="T11" fmla="*/ 0 h 157"/>
                <a:gd name="T12" fmla="*/ 58 w 58"/>
                <a:gd name="T13" fmla="*/ 3 h 157"/>
                <a:gd name="T14" fmla="*/ 58 w 58"/>
                <a:gd name="T15" fmla="*/ 154 h 157"/>
                <a:gd name="T16" fmla="*/ 55 w 58"/>
                <a:gd name="T1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57">
                  <a:moveTo>
                    <a:pt x="55" y="157"/>
                  </a:moveTo>
                  <a:cubicBezTo>
                    <a:pt x="3" y="157"/>
                    <a:pt x="3" y="157"/>
                    <a:pt x="3" y="157"/>
                  </a:cubicBezTo>
                  <a:cubicBezTo>
                    <a:pt x="1" y="157"/>
                    <a:pt x="0" y="156"/>
                    <a:pt x="0" y="154"/>
                  </a:cubicBezTo>
                  <a:cubicBezTo>
                    <a:pt x="0" y="3"/>
                    <a:pt x="0" y="3"/>
                    <a:pt x="0" y="3"/>
                  </a:cubicBezTo>
                  <a:cubicBezTo>
                    <a:pt x="0" y="1"/>
                    <a:pt x="1" y="0"/>
                    <a:pt x="3" y="0"/>
                  </a:cubicBezTo>
                  <a:cubicBezTo>
                    <a:pt x="55" y="0"/>
                    <a:pt x="55" y="0"/>
                    <a:pt x="55" y="0"/>
                  </a:cubicBezTo>
                  <a:cubicBezTo>
                    <a:pt x="56" y="0"/>
                    <a:pt x="58" y="1"/>
                    <a:pt x="58" y="3"/>
                  </a:cubicBezTo>
                  <a:cubicBezTo>
                    <a:pt x="58" y="154"/>
                    <a:pt x="58" y="154"/>
                    <a:pt x="58" y="154"/>
                  </a:cubicBezTo>
                  <a:cubicBezTo>
                    <a:pt x="58" y="156"/>
                    <a:pt x="56" y="157"/>
                    <a:pt x="55" y="157"/>
                  </a:cubicBezTo>
                  <a:close/>
                </a:path>
              </a:pathLst>
            </a:custGeom>
            <a:noFill/>
            <a:ln w="19050" cap="flat">
              <a:solidFill>
                <a:sysClr val="window" lastClr="FFFFF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28" name="Freeform 27">
              <a:extLst>
                <a:ext uri="{FF2B5EF4-FFF2-40B4-BE49-F238E27FC236}">
                  <a16:creationId xmlns:a16="http://schemas.microsoft.com/office/drawing/2014/main" id="{74EB1CD0-B26F-FC4B-B3A8-19205E262760}"/>
                </a:ext>
              </a:extLst>
            </p:cNvPr>
            <p:cNvSpPr>
              <a:spLocks/>
            </p:cNvSpPr>
            <p:nvPr/>
          </p:nvSpPr>
          <p:spPr bwMode="auto">
            <a:xfrm>
              <a:off x="6992944" y="901701"/>
              <a:ext cx="128588" cy="244475"/>
            </a:xfrm>
            <a:custGeom>
              <a:avLst/>
              <a:gdLst>
                <a:gd name="T0" fmla="*/ 56 w 59"/>
                <a:gd name="T1" fmla="*/ 114 h 114"/>
                <a:gd name="T2" fmla="*/ 3 w 59"/>
                <a:gd name="T3" fmla="*/ 114 h 114"/>
                <a:gd name="T4" fmla="*/ 0 w 59"/>
                <a:gd name="T5" fmla="*/ 112 h 114"/>
                <a:gd name="T6" fmla="*/ 0 w 59"/>
                <a:gd name="T7" fmla="*/ 3 h 114"/>
                <a:gd name="T8" fmla="*/ 3 w 59"/>
                <a:gd name="T9" fmla="*/ 0 h 114"/>
                <a:gd name="T10" fmla="*/ 56 w 59"/>
                <a:gd name="T11" fmla="*/ 0 h 114"/>
                <a:gd name="T12" fmla="*/ 59 w 59"/>
                <a:gd name="T13" fmla="*/ 3 h 114"/>
                <a:gd name="T14" fmla="*/ 59 w 59"/>
                <a:gd name="T15" fmla="*/ 112 h 114"/>
                <a:gd name="T16" fmla="*/ 56 w 59"/>
                <a:gd name="T17"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14">
                  <a:moveTo>
                    <a:pt x="56" y="114"/>
                  </a:moveTo>
                  <a:cubicBezTo>
                    <a:pt x="3" y="114"/>
                    <a:pt x="3" y="114"/>
                    <a:pt x="3" y="114"/>
                  </a:cubicBezTo>
                  <a:cubicBezTo>
                    <a:pt x="1" y="114"/>
                    <a:pt x="0" y="114"/>
                    <a:pt x="0" y="112"/>
                  </a:cubicBezTo>
                  <a:cubicBezTo>
                    <a:pt x="0" y="3"/>
                    <a:pt x="0" y="3"/>
                    <a:pt x="0" y="3"/>
                  </a:cubicBezTo>
                  <a:cubicBezTo>
                    <a:pt x="0" y="1"/>
                    <a:pt x="1" y="0"/>
                    <a:pt x="3" y="0"/>
                  </a:cubicBezTo>
                  <a:cubicBezTo>
                    <a:pt x="56" y="0"/>
                    <a:pt x="56" y="0"/>
                    <a:pt x="56" y="0"/>
                  </a:cubicBezTo>
                  <a:cubicBezTo>
                    <a:pt x="57" y="0"/>
                    <a:pt x="59" y="1"/>
                    <a:pt x="59" y="3"/>
                  </a:cubicBezTo>
                  <a:cubicBezTo>
                    <a:pt x="59" y="112"/>
                    <a:pt x="59" y="112"/>
                    <a:pt x="59" y="112"/>
                  </a:cubicBezTo>
                  <a:cubicBezTo>
                    <a:pt x="59" y="114"/>
                    <a:pt x="57" y="114"/>
                    <a:pt x="56" y="114"/>
                  </a:cubicBezTo>
                  <a:close/>
                </a:path>
              </a:pathLst>
            </a:custGeom>
            <a:noFill/>
            <a:ln w="19050" cap="flat">
              <a:solidFill>
                <a:sysClr val="window" lastClr="FFFFF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29" name="Oval 28">
              <a:extLst>
                <a:ext uri="{FF2B5EF4-FFF2-40B4-BE49-F238E27FC236}">
                  <a16:creationId xmlns:a16="http://schemas.microsoft.com/office/drawing/2014/main" id="{704CE890-E448-704C-BEC4-290DDF3E8F35}"/>
                </a:ext>
              </a:extLst>
            </p:cNvPr>
            <p:cNvSpPr>
              <a:spLocks noChangeArrowheads="1"/>
            </p:cNvSpPr>
            <p:nvPr/>
          </p:nvSpPr>
          <p:spPr bwMode="auto">
            <a:xfrm>
              <a:off x="6843719" y="868363"/>
              <a:ext cx="74613" cy="74613"/>
            </a:xfrm>
            <a:prstGeom prst="ellipse">
              <a:avLst/>
            </a:prstGeom>
            <a:noFill/>
            <a:ln w="19050" cap="flat">
              <a:solidFill>
                <a:srgbClr val="16BF9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30" name="Oval 29">
              <a:extLst>
                <a:ext uri="{FF2B5EF4-FFF2-40B4-BE49-F238E27FC236}">
                  <a16:creationId xmlns:a16="http://schemas.microsoft.com/office/drawing/2014/main" id="{68FD3BC1-7C65-0843-86F5-F965E0D4F56F}"/>
                </a:ext>
              </a:extLst>
            </p:cNvPr>
            <p:cNvSpPr>
              <a:spLocks noChangeArrowheads="1"/>
            </p:cNvSpPr>
            <p:nvPr/>
          </p:nvSpPr>
          <p:spPr bwMode="auto">
            <a:xfrm>
              <a:off x="7019931" y="782638"/>
              <a:ext cx="74613" cy="73025"/>
            </a:xfrm>
            <a:prstGeom prst="ellipse">
              <a:avLst/>
            </a:prstGeom>
            <a:noFill/>
            <a:ln w="19050" cap="flat">
              <a:solidFill>
                <a:srgbClr val="16BF9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31" name="Oval 30">
              <a:extLst>
                <a:ext uri="{FF2B5EF4-FFF2-40B4-BE49-F238E27FC236}">
                  <a16:creationId xmlns:a16="http://schemas.microsoft.com/office/drawing/2014/main" id="{4AABE085-A9B3-034C-B047-9F26203B77EE}"/>
                </a:ext>
              </a:extLst>
            </p:cNvPr>
            <p:cNvSpPr>
              <a:spLocks noChangeArrowheads="1"/>
            </p:cNvSpPr>
            <p:nvPr/>
          </p:nvSpPr>
          <p:spPr bwMode="auto">
            <a:xfrm>
              <a:off x="7194556" y="655638"/>
              <a:ext cx="74613" cy="73025"/>
            </a:xfrm>
            <a:prstGeom prst="ellipse">
              <a:avLst/>
            </a:prstGeom>
            <a:noFill/>
            <a:ln w="19050" cap="flat">
              <a:solidFill>
                <a:srgbClr val="16BF9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32" name="Line 30">
              <a:extLst>
                <a:ext uri="{FF2B5EF4-FFF2-40B4-BE49-F238E27FC236}">
                  <a16:creationId xmlns:a16="http://schemas.microsoft.com/office/drawing/2014/main" id="{8376BBC5-4622-4E4E-841D-4BD8680025CF}"/>
                </a:ext>
              </a:extLst>
            </p:cNvPr>
            <p:cNvSpPr>
              <a:spLocks noChangeShapeType="1"/>
            </p:cNvSpPr>
            <p:nvPr/>
          </p:nvSpPr>
          <p:spPr bwMode="auto">
            <a:xfrm flipH="1">
              <a:off x="7090370" y="715963"/>
              <a:ext cx="110536" cy="82902"/>
            </a:xfrm>
            <a:prstGeom prst="line">
              <a:avLst/>
            </a:prstGeom>
            <a:noFill/>
            <a:ln w="19050" cap="flat">
              <a:solidFill>
                <a:srgbClr val="16BF9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33" name="Line 31">
              <a:extLst>
                <a:ext uri="{FF2B5EF4-FFF2-40B4-BE49-F238E27FC236}">
                  <a16:creationId xmlns:a16="http://schemas.microsoft.com/office/drawing/2014/main" id="{DBD77B6F-E20E-824B-AC82-EE93AC92235F}"/>
                </a:ext>
              </a:extLst>
            </p:cNvPr>
            <p:cNvSpPr>
              <a:spLocks noChangeShapeType="1"/>
            </p:cNvSpPr>
            <p:nvPr/>
          </p:nvSpPr>
          <p:spPr bwMode="auto">
            <a:xfrm flipH="1">
              <a:off x="6918331" y="835026"/>
              <a:ext cx="101600" cy="60325"/>
            </a:xfrm>
            <a:prstGeom prst="line">
              <a:avLst/>
            </a:prstGeom>
            <a:noFill/>
            <a:ln w="19050" cap="flat">
              <a:solidFill>
                <a:srgbClr val="16BF9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grpSp>
      <p:grpSp>
        <p:nvGrpSpPr>
          <p:cNvPr id="34" name="Group 33">
            <a:extLst>
              <a:ext uri="{FF2B5EF4-FFF2-40B4-BE49-F238E27FC236}">
                <a16:creationId xmlns:a16="http://schemas.microsoft.com/office/drawing/2014/main" id="{6B2774C8-240F-FB44-9EDA-56DE5A85ED3D}"/>
              </a:ext>
            </a:extLst>
          </p:cNvPr>
          <p:cNvGrpSpPr>
            <a:grpSpLocks noChangeAspect="1"/>
          </p:cNvGrpSpPr>
          <p:nvPr/>
        </p:nvGrpSpPr>
        <p:grpSpPr>
          <a:xfrm>
            <a:off x="4292937" y="1981536"/>
            <a:ext cx="745051" cy="762971"/>
            <a:chOff x="4477795" y="4246992"/>
            <a:chExt cx="1605395" cy="1644002"/>
          </a:xfrm>
        </p:grpSpPr>
        <p:sp>
          <p:nvSpPr>
            <p:cNvPr id="35" name="Freeform: Shape 179">
              <a:extLst>
                <a:ext uri="{FF2B5EF4-FFF2-40B4-BE49-F238E27FC236}">
                  <a16:creationId xmlns:a16="http://schemas.microsoft.com/office/drawing/2014/main" id="{B5B4C939-A008-A346-A969-600A1EC129F3}"/>
                </a:ext>
              </a:extLst>
            </p:cNvPr>
            <p:cNvSpPr/>
            <p:nvPr/>
          </p:nvSpPr>
          <p:spPr>
            <a:xfrm>
              <a:off x="4890338" y="5471997"/>
              <a:ext cx="802422" cy="418997"/>
            </a:xfrm>
            <a:custGeom>
              <a:avLst/>
              <a:gdLst>
                <a:gd name="connsiteX0" fmla="*/ 401211 w 802422"/>
                <a:gd name="connsiteY0" fmla="*/ 0 h 418997"/>
                <a:gd name="connsiteX1" fmla="*/ 802422 w 802422"/>
                <a:gd name="connsiteY1" fmla="*/ 412838 h 418997"/>
                <a:gd name="connsiteX2" fmla="*/ 801819 w 802422"/>
                <a:gd name="connsiteY2" fmla="*/ 418997 h 418997"/>
                <a:gd name="connsiteX3" fmla="*/ 604 w 802422"/>
                <a:gd name="connsiteY3" fmla="*/ 418997 h 418997"/>
                <a:gd name="connsiteX4" fmla="*/ 0 w 802422"/>
                <a:gd name="connsiteY4" fmla="*/ 412838 h 418997"/>
                <a:gd name="connsiteX5" fmla="*/ 401211 w 802422"/>
                <a:gd name="connsiteY5" fmla="*/ 0 h 41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422" h="418997">
                  <a:moveTo>
                    <a:pt x="401211" y="0"/>
                  </a:moveTo>
                  <a:cubicBezTo>
                    <a:pt x="622794" y="0"/>
                    <a:pt x="802422" y="184834"/>
                    <a:pt x="802422" y="412838"/>
                  </a:cubicBezTo>
                  <a:lnTo>
                    <a:pt x="801819" y="418997"/>
                  </a:lnTo>
                  <a:lnTo>
                    <a:pt x="604" y="418997"/>
                  </a:lnTo>
                  <a:lnTo>
                    <a:pt x="0" y="412838"/>
                  </a:lnTo>
                  <a:cubicBezTo>
                    <a:pt x="0" y="184834"/>
                    <a:pt x="179628" y="0"/>
                    <a:pt x="401211" y="0"/>
                  </a:cubicBezTo>
                  <a:close/>
                </a:path>
              </a:pathLst>
            </a:custGeom>
            <a:noFill/>
            <a:ln w="19050" cap="flat">
              <a:solidFill>
                <a:srgbClr val="16BF9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lt1"/>
                  </a:solidFill>
                  <a:latin typeface="+mn-lt"/>
                  <a:ea typeface="+mn-ea"/>
                  <a:cs typeface="+mn-cs"/>
                </a:defRPr>
              </a:lvl1pPr>
              <a:lvl2pPr marL="547688" indent="-90488" algn="l" defTabSz="1096963" rtl="0" eaLnBrk="0" fontAlgn="base" hangingPunct="0">
                <a:spcBef>
                  <a:spcPct val="0"/>
                </a:spcBef>
                <a:spcAft>
                  <a:spcPct val="0"/>
                </a:spcAft>
                <a:defRPr sz="2100" kern="1200">
                  <a:solidFill>
                    <a:schemeClr val="lt1"/>
                  </a:solidFill>
                  <a:latin typeface="+mn-lt"/>
                  <a:ea typeface="+mn-ea"/>
                  <a:cs typeface="+mn-cs"/>
                </a:defRPr>
              </a:lvl2pPr>
              <a:lvl3pPr marL="1096963" indent="-182563" algn="l" defTabSz="1096963" rtl="0" eaLnBrk="0" fontAlgn="base" hangingPunct="0">
                <a:spcBef>
                  <a:spcPct val="0"/>
                </a:spcBef>
                <a:spcAft>
                  <a:spcPct val="0"/>
                </a:spcAft>
                <a:defRPr sz="2100" kern="1200">
                  <a:solidFill>
                    <a:schemeClr val="lt1"/>
                  </a:solidFill>
                  <a:latin typeface="+mn-lt"/>
                  <a:ea typeface="+mn-ea"/>
                  <a:cs typeface="+mn-cs"/>
                </a:defRPr>
              </a:lvl3pPr>
              <a:lvl4pPr marL="1644650" indent="-273050" algn="l" defTabSz="1096963" rtl="0" eaLnBrk="0" fontAlgn="base" hangingPunct="0">
                <a:spcBef>
                  <a:spcPct val="0"/>
                </a:spcBef>
                <a:spcAft>
                  <a:spcPct val="0"/>
                </a:spcAft>
                <a:defRPr sz="2100" kern="1200">
                  <a:solidFill>
                    <a:schemeClr val="lt1"/>
                  </a:solidFill>
                  <a:latin typeface="+mn-lt"/>
                  <a:ea typeface="+mn-ea"/>
                  <a:cs typeface="+mn-cs"/>
                </a:defRPr>
              </a:lvl4pPr>
              <a:lvl5pPr marL="2193925" indent="-365125" algn="l" defTabSz="1096963" rtl="0" eaLnBrk="0" fontAlgn="base" hangingPunct="0">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36" name="Freeform: Shape 180">
              <a:extLst>
                <a:ext uri="{FF2B5EF4-FFF2-40B4-BE49-F238E27FC236}">
                  <a16:creationId xmlns:a16="http://schemas.microsoft.com/office/drawing/2014/main" id="{21BF7547-1B34-5648-A4DF-BF8B22AFA038}"/>
                </a:ext>
              </a:extLst>
            </p:cNvPr>
            <p:cNvSpPr/>
            <p:nvPr/>
          </p:nvSpPr>
          <p:spPr>
            <a:xfrm>
              <a:off x="5041680" y="4987597"/>
              <a:ext cx="488312" cy="488312"/>
            </a:xfrm>
            <a:custGeom>
              <a:avLst/>
              <a:gdLst>
                <a:gd name="connsiteX0" fmla="*/ 4828 w 135174"/>
                <a:gd name="connsiteY0" fmla="*/ 67909 h 135174"/>
                <a:gd name="connsiteX1" fmla="*/ 67909 w 135174"/>
                <a:gd name="connsiteY1" fmla="*/ 4828 h 135174"/>
                <a:gd name="connsiteX2" fmla="*/ 130991 w 135174"/>
                <a:gd name="connsiteY2" fmla="*/ 67909 h 135174"/>
                <a:gd name="connsiteX3" fmla="*/ 67909 w 135174"/>
                <a:gd name="connsiteY3" fmla="*/ 130991 h 135174"/>
                <a:gd name="connsiteX4" fmla="*/ 4828 w 135174"/>
                <a:gd name="connsiteY4" fmla="*/ 67909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4" h="135174">
                  <a:moveTo>
                    <a:pt x="4828" y="67909"/>
                  </a:moveTo>
                  <a:cubicBezTo>
                    <a:pt x="4828" y="33150"/>
                    <a:pt x="33150" y="4828"/>
                    <a:pt x="67909" y="4828"/>
                  </a:cubicBezTo>
                  <a:cubicBezTo>
                    <a:pt x="102668" y="4828"/>
                    <a:pt x="130991" y="33150"/>
                    <a:pt x="130991" y="67909"/>
                  </a:cubicBezTo>
                  <a:cubicBezTo>
                    <a:pt x="130991" y="102668"/>
                    <a:pt x="102668" y="130991"/>
                    <a:pt x="67909" y="130991"/>
                  </a:cubicBezTo>
                  <a:cubicBezTo>
                    <a:pt x="33150" y="130991"/>
                    <a:pt x="4828" y="102668"/>
                    <a:pt x="4828" y="67909"/>
                  </a:cubicBezTo>
                </a:path>
              </a:pathLst>
            </a:custGeom>
            <a:noFill/>
            <a:ln w="19050" cap="flat">
              <a:solidFill>
                <a:srgbClr val="16BF9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37" name="Freeform: Shape 181">
              <a:extLst>
                <a:ext uri="{FF2B5EF4-FFF2-40B4-BE49-F238E27FC236}">
                  <a16:creationId xmlns:a16="http://schemas.microsoft.com/office/drawing/2014/main" id="{997EDC49-7A96-5E4E-921D-BDEADE47FE6F}"/>
                </a:ext>
              </a:extLst>
            </p:cNvPr>
            <p:cNvSpPr/>
            <p:nvPr/>
          </p:nvSpPr>
          <p:spPr>
            <a:xfrm>
              <a:off x="4651030" y="4246992"/>
              <a:ext cx="488312" cy="488312"/>
            </a:xfrm>
            <a:custGeom>
              <a:avLst/>
              <a:gdLst>
                <a:gd name="connsiteX0" fmla="*/ 4828 w 135174"/>
                <a:gd name="connsiteY0" fmla="*/ 67909 h 135174"/>
                <a:gd name="connsiteX1" fmla="*/ 67909 w 135174"/>
                <a:gd name="connsiteY1" fmla="*/ 4828 h 135174"/>
                <a:gd name="connsiteX2" fmla="*/ 130991 w 135174"/>
                <a:gd name="connsiteY2" fmla="*/ 67909 h 135174"/>
                <a:gd name="connsiteX3" fmla="*/ 67909 w 135174"/>
                <a:gd name="connsiteY3" fmla="*/ 130991 h 135174"/>
                <a:gd name="connsiteX4" fmla="*/ 4828 w 135174"/>
                <a:gd name="connsiteY4" fmla="*/ 67909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4" h="135174">
                  <a:moveTo>
                    <a:pt x="4828" y="67909"/>
                  </a:moveTo>
                  <a:cubicBezTo>
                    <a:pt x="4828" y="33150"/>
                    <a:pt x="33150" y="4828"/>
                    <a:pt x="67909" y="4828"/>
                  </a:cubicBezTo>
                  <a:cubicBezTo>
                    <a:pt x="102668" y="4828"/>
                    <a:pt x="130991" y="33150"/>
                    <a:pt x="130991" y="67909"/>
                  </a:cubicBezTo>
                  <a:cubicBezTo>
                    <a:pt x="130991" y="102668"/>
                    <a:pt x="102668" y="130991"/>
                    <a:pt x="67909" y="130991"/>
                  </a:cubicBezTo>
                  <a:cubicBezTo>
                    <a:pt x="32828" y="131313"/>
                    <a:pt x="4828" y="102990"/>
                    <a:pt x="4828" y="67909"/>
                  </a:cubicBezTo>
                </a:path>
              </a:pathLst>
            </a:custGeom>
            <a:noFill/>
            <a:ln w="19050" cap="flat">
              <a:solidFill>
                <a:sysClr val="window" lastClr="FFFFF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38" name="Freeform: Shape 182">
              <a:extLst>
                <a:ext uri="{FF2B5EF4-FFF2-40B4-BE49-F238E27FC236}">
                  <a16:creationId xmlns:a16="http://schemas.microsoft.com/office/drawing/2014/main" id="{B561EC3B-5C9D-414F-B237-7F5DCDBB6A71}"/>
                </a:ext>
              </a:extLst>
            </p:cNvPr>
            <p:cNvSpPr/>
            <p:nvPr/>
          </p:nvSpPr>
          <p:spPr>
            <a:xfrm>
              <a:off x="4477795" y="4720106"/>
              <a:ext cx="709214" cy="441806"/>
            </a:xfrm>
            <a:custGeom>
              <a:avLst/>
              <a:gdLst>
                <a:gd name="connsiteX0" fmla="*/ 115864 w 196325"/>
                <a:gd name="connsiteY0" fmla="*/ 120071 h 122300"/>
                <a:gd name="connsiteX1" fmla="*/ 4828 w 196325"/>
                <a:gd name="connsiteY1" fmla="*/ 120071 h 122300"/>
                <a:gd name="connsiteX2" fmla="*/ 117473 w 196325"/>
                <a:gd name="connsiteY2" fmla="*/ 4850 h 122300"/>
                <a:gd name="connsiteX3" fmla="*/ 193429 w 196325"/>
                <a:gd name="connsiteY3" fmla="*/ 34782 h 122300"/>
              </a:gdLst>
              <a:ahLst/>
              <a:cxnLst>
                <a:cxn ang="0">
                  <a:pos x="connsiteX0" y="connsiteY0"/>
                </a:cxn>
                <a:cxn ang="0">
                  <a:pos x="connsiteX1" y="connsiteY1"/>
                </a:cxn>
                <a:cxn ang="0">
                  <a:pos x="connsiteX2" y="connsiteY2"/>
                </a:cxn>
                <a:cxn ang="0">
                  <a:pos x="connsiteX3" y="connsiteY3"/>
                </a:cxn>
              </a:cxnLst>
              <a:rect l="l" t="t" r="r" b="b"/>
              <a:pathLst>
                <a:path w="196325" h="122300">
                  <a:moveTo>
                    <a:pt x="115864" y="120071"/>
                  </a:moveTo>
                  <a:lnTo>
                    <a:pt x="4828" y="120071"/>
                  </a:lnTo>
                  <a:cubicBezTo>
                    <a:pt x="4828" y="120071"/>
                    <a:pt x="5793" y="8069"/>
                    <a:pt x="117473" y="4850"/>
                  </a:cubicBezTo>
                  <a:cubicBezTo>
                    <a:pt x="117473" y="4850"/>
                    <a:pt x="159313" y="2919"/>
                    <a:pt x="193429" y="34782"/>
                  </a:cubicBezTo>
                </a:path>
              </a:pathLst>
            </a:custGeom>
            <a:noFill/>
            <a:ln w="19050" cap="flat">
              <a:solidFill>
                <a:sysClr val="window" lastClr="FFFFF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39" name="Freeform: Shape 183">
              <a:extLst>
                <a:ext uri="{FF2B5EF4-FFF2-40B4-BE49-F238E27FC236}">
                  <a16:creationId xmlns:a16="http://schemas.microsoft.com/office/drawing/2014/main" id="{005E495F-0028-5443-AD10-8F0EB03DE334}"/>
                </a:ext>
              </a:extLst>
            </p:cNvPr>
            <p:cNvSpPr/>
            <p:nvPr/>
          </p:nvSpPr>
          <p:spPr>
            <a:xfrm>
              <a:off x="5414889" y="4246992"/>
              <a:ext cx="488312" cy="488312"/>
            </a:xfrm>
            <a:custGeom>
              <a:avLst/>
              <a:gdLst>
                <a:gd name="connsiteX0" fmla="*/ 4828 w 135174"/>
                <a:gd name="connsiteY0" fmla="*/ 67909 h 135174"/>
                <a:gd name="connsiteX1" fmla="*/ 67909 w 135174"/>
                <a:gd name="connsiteY1" fmla="*/ 4828 h 135174"/>
                <a:gd name="connsiteX2" fmla="*/ 130991 w 135174"/>
                <a:gd name="connsiteY2" fmla="*/ 67909 h 135174"/>
                <a:gd name="connsiteX3" fmla="*/ 67909 w 135174"/>
                <a:gd name="connsiteY3" fmla="*/ 130991 h 135174"/>
                <a:gd name="connsiteX4" fmla="*/ 4828 w 135174"/>
                <a:gd name="connsiteY4" fmla="*/ 67909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4" h="135174">
                  <a:moveTo>
                    <a:pt x="4828" y="67909"/>
                  </a:moveTo>
                  <a:cubicBezTo>
                    <a:pt x="4828" y="33150"/>
                    <a:pt x="33150" y="4828"/>
                    <a:pt x="67909" y="4828"/>
                  </a:cubicBezTo>
                  <a:cubicBezTo>
                    <a:pt x="102668" y="4828"/>
                    <a:pt x="130991" y="33150"/>
                    <a:pt x="130991" y="67909"/>
                  </a:cubicBezTo>
                  <a:cubicBezTo>
                    <a:pt x="130991" y="102668"/>
                    <a:pt x="102668" y="130991"/>
                    <a:pt x="67909" y="130991"/>
                  </a:cubicBezTo>
                  <a:cubicBezTo>
                    <a:pt x="33150" y="131313"/>
                    <a:pt x="4828" y="102990"/>
                    <a:pt x="4828" y="67909"/>
                  </a:cubicBezTo>
                </a:path>
              </a:pathLst>
            </a:custGeom>
            <a:noFill/>
            <a:ln w="19050" cap="flat">
              <a:solidFill>
                <a:sysClr val="window" lastClr="FFFFF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sp>
          <p:nvSpPr>
            <p:cNvPr id="40" name="Freeform: Shape 184">
              <a:extLst>
                <a:ext uri="{FF2B5EF4-FFF2-40B4-BE49-F238E27FC236}">
                  <a16:creationId xmlns:a16="http://schemas.microsoft.com/office/drawing/2014/main" id="{5963411B-8AAB-AF4E-9A5A-9416775F86B5}"/>
                </a:ext>
              </a:extLst>
            </p:cNvPr>
            <p:cNvSpPr/>
            <p:nvPr/>
          </p:nvSpPr>
          <p:spPr>
            <a:xfrm flipH="1">
              <a:off x="5373976" y="4720106"/>
              <a:ext cx="709214" cy="441806"/>
            </a:xfrm>
            <a:custGeom>
              <a:avLst/>
              <a:gdLst>
                <a:gd name="connsiteX0" fmla="*/ 115864 w 196325"/>
                <a:gd name="connsiteY0" fmla="*/ 120071 h 122300"/>
                <a:gd name="connsiteX1" fmla="*/ 4828 w 196325"/>
                <a:gd name="connsiteY1" fmla="*/ 120071 h 122300"/>
                <a:gd name="connsiteX2" fmla="*/ 117473 w 196325"/>
                <a:gd name="connsiteY2" fmla="*/ 4850 h 122300"/>
                <a:gd name="connsiteX3" fmla="*/ 193429 w 196325"/>
                <a:gd name="connsiteY3" fmla="*/ 34782 h 122300"/>
              </a:gdLst>
              <a:ahLst/>
              <a:cxnLst>
                <a:cxn ang="0">
                  <a:pos x="connsiteX0" y="connsiteY0"/>
                </a:cxn>
                <a:cxn ang="0">
                  <a:pos x="connsiteX1" y="connsiteY1"/>
                </a:cxn>
                <a:cxn ang="0">
                  <a:pos x="connsiteX2" y="connsiteY2"/>
                </a:cxn>
                <a:cxn ang="0">
                  <a:pos x="connsiteX3" y="connsiteY3"/>
                </a:cxn>
              </a:cxnLst>
              <a:rect l="l" t="t" r="r" b="b"/>
              <a:pathLst>
                <a:path w="196325" h="122300">
                  <a:moveTo>
                    <a:pt x="115864" y="120071"/>
                  </a:moveTo>
                  <a:lnTo>
                    <a:pt x="4828" y="120071"/>
                  </a:lnTo>
                  <a:cubicBezTo>
                    <a:pt x="4828" y="120071"/>
                    <a:pt x="5793" y="8069"/>
                    <a:pt x="117473" y="4850"/>
                  </a:cubicBezTo>
                  <a:cubicBezTo>
                    <a:pt x="117473" y="4850"/>
                    <a:pt x="159313" y="2919"/>
                    <a:pt x="193429" y="34782"/>
                  </a:cubicBezTo>
                </a:path>
              </a:pathLst>
            </a:custGeom>
            <a:noFill/>
            <a:ln w="19050" cap="flat">
              <a:solidFill>
                <a:sysClr val="window" lastClr="FFFFFF"/>
              </a:solidFill>
              <a:prstDash val="solid"/>
              <a:round/>
            </a:ln>
          </p:spPr>
          <p:txBody>
            <a:bodyPr rot="0" spcFirstLastPara="0" vertOverflow="overflow" horzOverflow="overflow" vert="horz" wrap="square" lIns="126991" tIns="63496" rIns="126991" bIns="63496" numCol="1" spcCol="0" rtlCol="0" fromWordArt="0" anchor="ctr" anchorCtr="0" forceAA="0" compatLnSpc="1">
              <a:prstTxWarp prst="textNoShape">
                <a:avLst/>
              </a:prstTxWarp>
              <a:noAutofit/>
            </a:bodyPr>
            <a:lstStyle>
              <a:defPPr>
                <a:defRPr lang="en-US"/>
              </a:defPPr>
              <a:lvl1pPr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mazon Ember" panose="020B0603020204020204" pitchFamily="34" charset="0"/>
                  <a:ea typeface="+mn-ea"/>
                  <a:cs typeface="+mn-cs"/>
                </a:defRPr>
              </a:lvl5pPr>
              <a:lvl6pPr marL="2286000" algn="l" defTabSz="914400" rtl="0" eaLnBrk="1" latinLnBrk="0" hangingPunct="1">
                <a:defRPr sz="2100" kern="1200">
                  <a:solidFill>
                    <a:schemeClr val="tx1"/>
                  </a:solidFill>
                  <a:latin typeface="Amazon Ember" panose="020B0603020204020204" pitchFamily="34" charset="0"/>
                  <a:ea typeface="+mn-ea"/>
                  <a:cs typeface="+mn-cs"/>
                </a:defRPr>
              </a:lvl6pPr>
              <a:lvl7pPr marL="2743200" algn="l" defTabSz="914400" rtl="0" eaLnBrk="1" latinLnBrk="0" hangingPunct="1">
                <a:defRPr sz="2100" kern="1200">
                  <a:solidFill>
                    <a:schemeClr val="tx1"/>
                  </a:solidFill>
                  <a:latin typeface="Amazon Ember" panose="020B0603020204020204" pitchFamily="34" charset="0"/>
                  <a:ea typeface="+mn-ea"/>
                  <a:cs typeface="+mn-cs"/>
                </a:defRPr>
              </a:lvl7pPr>
              <a:lvl8pPr marL="3200400" algn="l" defTabSz="914400" rtl="0" eaLnBrk="1" latinLnBrk="0" hangingPunct="1">
                <a:defRPr sz="2100" kern="1200">
                  <a:solidFill>
                    <a:schemeClr val="tx1"/>
                  </a:solidFill>
                  <a:latin typeface="Amazon Ember" panose="020B0603020204020204" pitchFamily="34" charset="0"/>
                  <a:ea typeface="+mn-ea"/>
                  <a:cs typeface="+mn-cs"/>
                </a:defRPr>
              </a:lvl8pPr>
              <a:lvl9pPr marL="3657600" algn="l" defTabSz="914400" rtl="0" eaLnBrk="1" latinLnBrk="0" hangingPunct="1">
                <a:defRPr sz="2100" kern="1200">
                  <a:solidFill>
                    <a:schemeClr val="tx1"/>
                  </a:solidFill>
                  <a:latin typeface="Amazon Ember" panose="020B0603020204020204" pitchFamily="34" charset="0"/>
                  <a:ea typeface="+mn-ea"/>
                  <a:cs typeface="+mn-cs"/>
                </a:defRPr>
              </a:lvl9pPr>
            </a:lstStyle>
            <a:p>
              <a:pPr marL="0" marR="0" lvl="0" indent="0" algn="l" defTabSz="634933"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mazon Ember Light"/>
                <a:ea typeface="+mn-ea"/>
                <a:cs typeface="+mn-cs"/>
              </a:endParaRPr>
            </a:p>
          </p:txBody>
        </p:sp>
      </p:grpSp>
      <p:grpSp>
        <p:nvGrpSpPr>
          <p:cNvPr id="41" name="Group 40">
            <a:extLst>
              <a:ext uri="{FF2B5EF4-FFF2-40B4-BE49-F238E27FC236}">
                <a16:creationId xmlns:a16="http://schemas.microsoft.com/office/drawing/2014/main" id="{6FCC2D93-746F-F44A-8756-63885AE133C5}"/>
              </a:ext>
            </a:extLst>
          </p:cNvPr>
          <p:cNvGrpSpPr/>
          <p:nvPr/>
        </p:nvGrpSpPr>
        <p:grpSpPr>
          <a:xfrm>
            <a:off x="513769" y="3104444"/>
            <a:ext cx="2656832" cy="1726831"/>
            <a:chOff x="1586212" y="2087826"/>
            <a:chExt cx="1606959" cy="1295123"/>
          </a:xfrm>
        </p:grpSpPr>
        <p:sp>
          <p:nvSpPr>
            <p:cNvPr id="42" name="Rectangle: Rounded Corners 1">
              <a:extLst>
                <a:ext uri="{FF2B5EF4-FFF2-40B4-BE49-F238E27FC236}">
                  <a16:creationId xmlns:a16="http://schemas.microsoft.com/office/drawing/2014/main" id="{A4B9B580-FAD1-244E-BEA8-B16D4C4CB741}"/>
                </a:ext>
              </a:extLst>
            </p:cNvPr>
            <p:cNvSpPr/>
            <p:nvPr/>
          </p:nvSpPr>
          <p:spPr>
            <a:xfrm>
              <a:off x="158621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0" tIns="162560" rIns="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1600" b="0" i="0" u="none" strike="noStrike" kern="0" cap="none" spc="0" normalizeH="0" baseline="0" noProof="0">
                <a:ln>
                  <a:noFill/>
                </a:ln>
                <a:solidFill>
                  <a:srgbClr val="FFFFFF"/>
                </a:solidFill>
                <a:effectLst/>
                <a:uLnTx/>
                <a:uFillTx/>
                <a:latin typeface="Amazon Ember"/>
                <a:ea typeface="+mn-ea"/>
                <a:cs typeface="+mn-cs"/>
              </a:endParaRPr>
            </a:p>
          </p:txBody>
        </p:sp>
        <p:sp>
          <p:nvSpPr>
            <p:cNvPr id="43" name="TextBox 42">
              <a:extLst>
                <a:ext uri="{FF2B5EF4-FFF2-40B4-BE49-F238E27FC236}">
                  <a16:creationId xmlns:a16="http://schemas.microsoft.com/office/drawing/2014/main" id="{8006AB0F-0835-3E46-8599-EB0637B1CA52}"/>
                </a:ext>
              </a:extLst>
            </p:cNvPr>
            <p:cNvSpPr txBox="1"/>
            <p:nvPr/>
          </p:nvSpPr>
          <p:spPr>
            <a:xfrm>
              <a:off x="1745561" y="2208903"/>
              <a:ext cx="1278927" cy="738664"/>
            </a:xfrm>
            <a:prstGeom prst="rect">
              <a:avLst/>
            </a:prstGeom>
            <a:noFill/>
            <a:ln>
              <a:noFill/>
            </a:ln>
          </p:spPr>
          <p:txBody>
            <a:bodyPr wrap="square" lIns="0" tIns="121920" rIns="0" bIns="121920" rtlCol="0" anchor="t" anchorCtr="0">
              <a:spAutoFit/>
            </a:bodyPr>
            <a:lstStyle/>
            <a:p>
              <a:pPr marL="0" marR="0" lvl="0" indent="0" algn="ctr" defTabSz="543797" eaLnBrk="1" fontAlgn="auto" latinLnBrk="0" hangingPunct="1">
                <a:lnSpc>
                  <a:spcPct val="100000"/>
                </a:lnSpc>
                <a:spcBef>
                  <a:spcPts val="2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More data than ever is being generated</a:t>
              </a:r>
            </a:p>
          </p:txBody>
        </p:sp>
        <p:cxnSp>
          <p:nvCxnSpPr>
            <p:cNvPr id="44" name="Straight Connector 43">
              <a:extLst>
                <a:ext uri="{FF2B5EF4-FFF2-40B4-BE49-F238E27FC236}">
                  <a16:creationId xmlns:a16="http://schemas.microsoft.com/office/drawing/2014/main" id="{F795A0E8-B883-064F-B170-9C055732B676}"/>
                </a:ext>
              </a:extLst>
            </p:cNvPr>
            <p:cNvCxnSpPr>
              <a:cxnSpLocks/>
            </p:cNvCxnSpPr>
            <p:nvPr/>
          </p:nvCxnSpPr>
          <p:spPr>
            <a:xfrm>
              <a:off x="1586212" y="2090296"/>
              <a:ext cx="1606959"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45" name="Group 44">
            <a:extLst>
              <a:ext uri="{FF2B5EF4-FFF2-40B4-BE49-F238E27FC236}">
                <a16:creationId xmlns:a16="http://schemas.microsoft.com/office/drawing/2014/main" id="{826E0002-2FAD-5A4D-98D0-8FF1E607EA1C}"/>
              </a:ext>
            </a:extLst>
          </p:cNvPr>
          <p:cNvGrpSpPr/>
          <p:nvPr/>
        </p:nvGrpSpPr>
        <p:grpSpPr>
          <a:xfrm>
            <a:off x="3337045" y="3104444"/>
            <a:ext cx="2656834" cy="1726832"/>
            <a:chOff x="3768521" y="2087826"/>
            <a:chExt cx="1606959" cy="1295124"/>
          </a:xfrm>
        </p:grpSpPr>
        <p:sp>
          <p:nvSpPr>
            <p:cNvPr id="46" name="Rectangle: Rounded Corners 1">
              <a:extLst>
                <a:ext uri="{FF2B5EF4-FFF2-40B4-BE49-F238E27FC236}">
                  <a16:creationId xmlns:a16="http://schemas.microsoft.com/office/drawing/2014/main" id="{8E548FAE-0E2C-E840-96D8-95B5D19D052F}"/>
                </a:ext>
              </a:extLst>
            </p:cNvPr>
            <p:cNvSpPr/>
            <p:nvPr/>
          </p:nvSpPr>
          <p:spPr>
            <a:xfrm>
              <a:off x="3768521" y="2087826"/>
              <a:ext cx="1606959" cy="1295124"/>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0" tIns="162560" rIns="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1600" b="0" i="0" u="none" strike="noStrike" kern="0" cap="none" spc="0" normalizeH="0" baseline="0" noProof="0">
                <a:ln>
                  <a:noFill/>
                </a:ln>
                <a:solidFill>
                  <a:srgbClr val="FFFFFF"/>
                </a:solidFill>
                <a:effectLst/>
                <a:uLnTx/>
                <a:uFillTx/>
                <a:latin typeface="Amazon Ember"/>
                <a:ea typeface="+mn-ea"/>
                <a:cs typeface="+mn-cs"/>
              </a:endParaRPr>
            </a:p>
          </p:txBody>
        </p:sp>
        <p:sp>
          <p:nvSpPr>
            <p:cNvPr id="47" name="TextBox 46">
              <a:extLst>
                <a:ext uri="{FF2B5EF4-FFF2-40B4-BE49-F238E27FC236}">
                  <a16:creationId xmlns:a16="http://schemas.microsoft.com/office/drawing/2014/main" id="{4D2FD435-33F3-D247-8D1A-BEA15FDEF0F9}"/>
                </a:ext>
              </a:extLst>
            </p:cNvPr>
            <p:cNvSpPr txBox="1"/>
            <p:nvPr/>
          </p:nvSpPr>
          <p:spPr>
            <a:xfrm>
              <a:off x="3919217" y="2208903"/>
              <a:ext cx="1304542" cy="738664"/>
            </a:xfrm>
            <a:prstGeom prst="rect">
              <a:avLst/>
            </a:prstGeom>
            <a:noFill/>
            <a:ln>
              <a:noFill/>
            </a:ln>
          </p:spPr>
          <p:txBody>
            <a:bodyPr wrap="square" lIns="0" tIns="121920" rIns="0" bIns="121920" rtlCol="0" anchor="t" anchorCtr="0">
              <a:spAutoFit/>
            </a:bodyPr>
            <a:lstStyle>
              <a:defPPr>
                <a:defRPr lang="en-US"/>
              </a:defPPr>
              <a:lvl1pPr algn="ctr" defTabSz="1096985">
                <a:lnSpc>
                  <a:spcPct val="90000"/>
                </a:lnSpc>
                <a:spcAft>
                  <a:spcPts val="1800"/>
                </a:spcAft>
                <a:defRPr sz="1700">
                  <a:latin typeface="+mn-lt"/>
                  <a:ea typeface="Amazon Ember" panose="020B0603020204020204" pitchFamily="34" charset="0"/>
                  <a:cs typeface="Amazon Ember" panose="020B0603020204020204" pitchFamily="34" charset="0"/>
                </a:defRPr>
              </a:lvl1pPr>
            </a:lstStyle>
            <a:p>
              <a:pPr marL="0" marR="0" lvl="0" indent="0" algn="ctr" defTabSz="652582" eaLnBrk="1" fontAlgn="auto" latinLnBrk="0" hangingPunct="1">
                <a:lnSpc>
                  <a:spcPct val="100000"/>
                </a:lnSpc>
                <a:spcBef>
                  <a:spcPts val="240"/>
                </a:spcBef>
                <a:spcAft>
                  <a:spcPct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Data of all types is stored in silos across multiple data stores</a:t>
              </a:r>
            </a:p>
          </p:txBody>
        </p:sp>
        <p:cxnSp>
          <p:nvCxnSpPr>
            <p:cNvPr id="48" name="Straight Connector 47">
              <a:extLst>
                <a:ext uri="{FF2B5EF4-FFF2-40B4-BE49-F238E27FC236}">
                  <a16:creationId xmlns:a16="http://schemas.microsoft.com/office/drawing/2014/main" id="{5FC7913D-A1BB-DC44-8156-9C83B841F274}"/>
                </a:ext>
              </a:extLst>
            </p:cNvPr>
            <p:cNvCxnSpPr>
              <a:cxnSpLocks/>
            </p:cNvCxnSpPr>
            <p:nvPr/>
          </p:nvCxnSpPr>
          <p:spPr>
            <a:xfrm>
              <a:off x="3768521" y="2090296"/>
              <a:ext cx="1606959" cy="0"/>
            </a:xfrm>
            <a:prstGeom prst="line">
              <a:avLst/>
            </a:prstGeom>
            <a:noFill/>
            <a:ln w="19050" cap="flat" cmpd="sng" algn="ctr">
              <a:solidFill>
                <a:srgbClr val="16BF9F"/>
              </a:solidFill>
              <a:prstDash val="solid"/>
              <a:miter lim="800000"/>
              <a:headEnd type="none" w="lg" len="lg"/>
              <a:tailEnd type="none" w="lg" len="lg"/>
            </a:ln>
            <a:effectLst/>
          </p:spPr>
        </p:cxnSp>
      </p:grpSp>
      <p:grpSp>
        <p:nvGrpSpPr>
          <p:cNvPr id="49" name="Group 48">
            <a:extLst>
              <a:ext uri="{FF2B5EF4-FFF2-40B4-BE49-F238E27FC236}">
                <a16:creationId xmlns:a16="http://schemas.microsoft.com/office/drawing/2014/main" id="{528E44AA-F419-C442-A3DA-19A820592B1B}"/>
              </a:ext>
            </a:extLst>
          </p:cNvPr>
          <p:cNvGrpSpPr/>
          <p:nvPr/>
        </p:nvGrpSpPr>
        <p:grpSpPr>
          <a:xfrm>
            <a:off x="6160323" y="3104444"/>
            <a:ext cx="2656832" cy="1726831"/>
            <a:chOff x="5977069" y="2087826"/>
            <a:chExt cx="1606959" cy="1295123"/>
          </a:xfrm>
        </p:grpSpPr>
        <p:sp>
          <p:nvSpPr>
            <p:cNvPr id="50" name="Rectangle: Rounded Corners 1">
              <a:extLst>
                <a:ext uri="{FF2B5EF4-FFF2-40B4-BE49-F238E27FC236}">
                  <a16:creationId xmlns:a16="http://schemas.microsoft.com/office/drawing/2014/main" id="{F60951CB-F5B8-484E-9D72-F03E010E206B}"/>
                </a:ext>
              </a:extLst>
            </p:cNvPr>
            <p:cNvSpPr/>
            <p:nvPr/>
          </p:nvSpPr>
          <p:spPr>
            <a:xfrm>
              <a:off x="5977069"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0" tIns="162560" rIns="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1600" b="0" i="0" u="none" strike="noStrike" kern="0" cap="none" spc="0" normalizeH="0" baseline="0" noProof="0">
                <a:ln>
                  <a:noFill/>
                </a:ln>
                <a:solidFill>
                  <a:srgbClr val="FFFFFF"/>
                </a:solidFill>
                <a:effectLst/>
                <a:uLnTx/>
                <a:uFillTx/>
                <a:latin typeface="Amazon Ember"/>
                <a:ea typeface="+mn-ea"/>
                <a:cs typeface="+mn-cs"/>
              </a:endParaRPr>
            </a:p>
          </p:txBody>
        </p:sp>
        <p:cxnSp>
          <p:nvCxnSpPr>
            <p:cNvPr id="51" name="Straight Connector 50">
              <a:extLst>
                <a:ext uri="{FF2B5EF4-FFF2-40B4-BE49-F238E27FC236}">
                  <a16:creationId xmlns:a16="http://schemas.microsoft.com/office/drawing/2014/main" id="{855FD140-657C-8245-AA91-26C55031990D}"/>
                </a:ext>
              </a:extLst>
            </p:cNvPr>
            <p:cNvCxnSpPr>
              <a:cxnSpLocks/>
            </p:cNvCxnSpPr>
            <p:nvPr/>
          </p:nvCxnSpPr>
          <p:spPr>
            <a:xfrm>
              <a:off x="5977069" y="2090296"/>
              <a:ext cx="1597624" cy="0"/>
            </a:xfrm>
            <a:prstGeom prst="line">
              <a:avLst/>
            </a:prstGeom>
            <a:noFill/>
            <a:ln w="19050" cap="flat" cmpd="sng" algn="ctr">
              <a:solidFill>
                <a:srgbClr val="16BF9F"/>
              </a:solidFill>
              <a:prstDash val="solid"/>
              <a:miter lim="800000"/>
              <a:headEnd type="none" w="lg" len="lg"/>
              <a:tailEnd type="none" w="lg" len="lg"/>
            </a:ln>
            <a:effectLst/>
          </p:spPr>
        </p:cxnSp>
        <p:sp>
          <p:nvSpPr>
            <p:cNvPr id="52" name="TextBox 51">
              <a:extLst>
                <a:ext uri="{FF2B5EF4-FFF2-40B4-BE49-F238E27FC236}">
                  <a16:creationId xmlns:a16="http://schemas.microsoft.com/office/drawing/2014/main" id="{D83E9055-277A-F443-95BD-CE3A2D32BEC0}"/>
                </a:ext>
              </a:extLst>
            </p:cNvPr>
            <p:cNvSpPr txBox="1"/>
            <p:nvPr/>
          </p:nvSpPr>
          <p:spPr>
            <a:xfrm>
              <a:off x="5993729" y="2206858"/>
              <a:ext cx="1564303" cy="923329"/>
            </a:xfrm>
            <a:prstGeom prst="rect">
              <a:avLst/>
            </a:prstGeom>
            <a:noFill/>
            <a:ln>
              <a:noFill/>
            </a:ln>
          </p:spPr>
          <p:txBody>
            <a:bodyPr wrap="square" lIns="0" tIns="121920" rIns="0" bIns="121920" rtlCol="0" anchor="t" anchorCtr="0">
              <a:spAutoFit/>
            </a:bodyPr>
            <a:lstStyle>
              <a:defPPr>
                <a:defRPr lang="en-US"/>
              </a:defPPr>
              <a:lvl1pPr algn="ctr" defTabSz="1096985">
                <a:lnSpc>
                  <a:spcPct val="90000"/>
                </a:lnSpc>
                <a:spcAft>
                  <a:spcPts val="1800"/>
                </a:spcAft>
                <a:defRPr sz="1700">
                  <a:latin typeface="+mn-lt"/>
                  <a:ea typeface="Amazon Ember" panose="020B0603020204020204" pitchFamily="34" charset="0"/>
                  <a:cs typeface="Amazon Ember" panose="020B0603020204020204" pitchFamily="34" charset="0"/>
                </a:defRPr>
              </a:lvl1pPr>
            </a:lstStyle>
            <a:p>
              <a:pPr marL="0" marR="0" lvl="0" indent="0" algn="ctr" defTabSz="543797" eaLnBrk="1" fontAlgn="auto" latinLnBrk="0" hangingPunct="1">
                <a:lnSpc>
                  <a:spcPct val="100000"/>
                </a:lnSpc>
                <a:spcBef>
                  <a:spcPts val="20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Machine learning </a:t>
              </a:r>
              <a:br>
                <a:rPr kumimoji="0" lang="en-US" sz="1600" b="0" i="0" u="none" strike="noStrike" kern="0" cap="none" spc="0" normalizeH="0" baseline="0" noProof="0" dirty="0">
                  <a:ln>
                    <a:noFill/>
                  </a:ln>
                  <a:solidFill>
                    <a:srgbClr val="FFFFFF"/>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br>
              <a:r>
                <a:rPr kumimoji="0" lang="en-US" sz="1600" b="0" i="0" u="none" strike="noStrike" kern="0" cap="none" spc="0" normalizeH="0" baseline="0" noProof="0" dirty="0">
                  <a:ln>
                    <a:noFill/>
                  </a:ln>
                  <a:solidFill>
                    <a:srgbClr val="FFFFFF"/>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adoption is challenged </a:t>
              </a:r>
              <a:br>
                <a:rPr kumimoji="0" lang="en-US" sz="1600" b="0" i="0" u="none" strike="noStrike" kern="0" cap="none" spc="0" normalizeH="0" baseline="0" noProof="0" dirty="0">
                  <a:ln>
                    <a:noFill/>
                  </a:ln>
                  <a:solidFill>
                    <a:srgbClr val="FFFFFF"/>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br>
              <a:r>
                <a:rPr kumimoji="0" lang="en-US" sz="1600" b="0" i="0" u="none" strike="noStrike" kern="0" cap="none" spc="0" normalizeH="0" baseline="0" noProof="0" dirty="0">
                  <a:ln>
                    <a:noFill/>
                  </a:ln>
                  <a:solidFill>
                    <a:srgbClr val="FFFFFF"/>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rPr>
                <a:t>by lack of skills and organizational inertia </a:t>
              </a:r>
            </a:p>
          </p:txBody>
        </p:sp>
      </p:grpSp>
      <p:grpSp>
        <p:nvGrpSpPr>
          <p:cNvPr id="53" name="Group 52">
            <a:extLst>
              <a:ext uri="{FF2B5EF4-FFF2-40B4-BE49-F238E27FC236}">
                <a16:creationId xmlns:a16="http://schemas.microsoft.com/office/drawing/2014/main" id="{BB0EA784-4439-9643-8B83-550DC5EE4FAB}"/>
              </a:ext>
            </a:extLst>
          </p:cNvPr>
          <p:cNvGrpSpPr/>
          <p:nvPr/>
        </p:nvGrpSpPr>
        <p:grpSpPr>
          <a:xfrm>
            <a:off x="8983599" y="3104444"/>
            <a:ext cx="2677458" cy="1726831"/>
            <a:chOff x="5977038" y="2087826"/>
            <a:chExt cx="1619434" cy="1295123"/>
          </a:xfrm>
        </p:grpSpPr>
        <p:sp>
          <p:nvSpPr>
            <p:cNvPr id="54" name="Rectangle: Rounded Corners 1">
              <a:extLst>
                <a:ext uri="{FF2B5EF4-FFF2-40B4-BE49-F238E27FC236}">
                  <a16:creationId xmlns:a16="http://schemas.microsoft.com/office/drawing/2014/main" id="{033E6EE2-9B3F-E64B-90D6-61B95786E447}"/>
                </a:ext>
              </a:extLst>
            </p:cNvPr>
            <p:cNvSpPr/>
            <p:nvPr/>
          </p:nvSpPr>
          <p:spPr>
            <a:xfrm>
              <a:off x="5977069"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0" tIns="162560" rIns="0" bIns="162560" numCol="1" spcCol="0" rtlCol="0" fromWordArt="0" anchor="ctr" anchorCtr="0" forceAA="0" compatLnSpc="1">
              <a:prstTxWarp prst="textNoShape">
                <a:avLst/>
              </a:prstTxWarp>
              <a:noAutofit/>
            </a:bodyPr>
            <a:lstStyle/>
            <a:p>
              <a:pPr marL="0" marR="0" lvl="0" indent="0" algn="ctr" defTabSz="507968" eaLnBrk="1" fontAlgn="auto" latinLnBrk="0" hangingPunct="1">
                <a:lnSpc>
                  <a:spcPct val="100000"/>
                </a:lnSpc>
                <a:spcBef>
                  <a:spcPts val="0"/>
                </a:spcBef>
                <a:spcAft>
                  <a:spcPts val="0"/>
                </a:spcAft>
                <a:buClrTx/>
                <a:buSzTx/>
                <a:buFontTx/>
                <a:buNone/>
                <a:tabLst/>
                <a:defRPr/>
              </a:pPr>
              <a:endParaRPr kumimoji="0" lang="ru-RU" sz="1600" b="0" i="0" u="none" strike="noStrike" kern="0" cap="none" spc="0" normalizeH="0" baseline="0" noProof="0">
                <a:ln>
                  <a:noFill/>
                </a:ln>
                <a:solidFill>
                  <a:srgbClr val="FFFFFF"/>
                </a:solidFill>
                <a:effectLst/>
                <a:uLnTx/>
                <a:uFillTx/>
                <a:latin typeface="Amazon Ember"/>
                <a:ea typeface="+mn-ea"/>
                <a:cs typeface="+mn-cs"/>
              </a:endParaRPr>
            </a:p>
          </p:txBody>
        </p:sp>
        <p:cxnSp>
          <p:nvCxnSpPr>
            <p:cNvPr id="55" name="Straight Connector 54">
              <a:extLst>
                <a:ext uri="{FF2B5EF4-FFF2-40B4-BE49-F238E27FC236}">
                  <a16:creationId xmlns:a16="http://schemas.microsoft.com/office/drawing/2014/main" id="{7F2D83E3-5D28-8F4C-9438-51D3A2273A3B}"/>
                </a:ext>
              </a:extLst>
            </p:cNvPr>
            <p:cNvCxnSpPr>
              <a:cxnSpLocks/>
            </p:cNvCxnSpPr>
            <p:nvPr/>
          </p:nvCxnSpPr>
          <p:spPr>
            <a:xfrm>
              <a:off x="5977069" y="2090296"/>
              <a:ext cx="1597624" cy="0"/>
            </a:xfrm>
            <a:prstGeom prst="line">
              <a:avLst/>
            </a:prstGeom>
            <a:noFill/>
            <a:ln w="19050" cap="flat" cmpd="sng" algn="ctr">
              <a:solidFill>
                <a:srgbClr val="16BF9F"/>
              </a:solidFill>
              <a:prstDash val="solid"/>
              <a:miter lim="800000"/>
              <a:headEnd type="none" w="lg" len="lg"/>
              <a:tailEnd type="none" w="lg" len="lg"/>
            </a:ln>
            <a:effectLst/>
          </p:spPr>
        </p:cxnSp>
        <p:sp>
          <p:nvSpPr>
            <p:cNvPr id="56" name="TextBox 55">
              <a:extLst>
                <a:ext uri="{FF2B5EF4-FFF2-40B4-BE49-F238E27FC236}">
                  <a16:creationId xmlns:a16="http://schemas.microsoft.com/office/drawing/2014/main" id="{BA763A73-6A02-D942-9433-44769BD2C1C1}"/>
                </a:ext>
              </a:extLst>
            </p:cNvPr>
            <p:cNvSpPr txBox="1"/>
            <p:nvPr/>
          </p:nvSpPr>
          <p:spPr>
            <a:xfrm>
              <a:off x="5977038" y="2208903"/>
              <a:ext cx="1619434" cy="738664"/>
            </a:xfrm>
            <a:prstGeom prst="rect">
              <a:avLst/>
            </a:prstGeom>
            <a:noFill/>
            <a:ln>
              <a:noFill/>
            </a:ln>
          </p:spPr>
          <p:txBody>
            <a:bodyPr wrap="square" lIns="0" tIns="121920" rIns="0" bIns="121920" rtlCol="0" anchor="t" anchorCtr="0">
              <a:spAutoFit/>
            </a:bodyPr>
            <a:lstStyle>
              <a:defPPr>
                <a:defRPr lang="en-US"/>
              </a:defPPr>
              <a:lvl1pPr algn="ctr" defTabSz="1096985">
                <a:lnSpc>
                  <a:spcPct val="90000"/>
                </a:lnSpc>
                <a:spcAft>
                  <a:spcPts val="1800"/>
                </a:spcAft>
                <a:defRPr sz="1700">
                  <a:latin typeface="+mn-lt"/>
                  <a:ea typeface="Amazon Ember" panose="020B0603020204020204" pitchFamily="34" charset="0"/>
                  <a:cs typeface="Amazon Ember" panose="020B0603020204020204" pitchFamily="34" charset="0"/>
                </a:defRPr>
              </a:lvl1pPr>
            </a:lstStyle>
            <a:p>
              <a:pPr marL="0" marR="0" lvl="0" indent="0" algn="ctr" defTabSz="543797" eaLnBrk="1" fontAlgn="auto" latinLnBrk="0" hangingPunct="1">
                <a:lnSpc>
                  <a:spcPct val="100000"/>
                </a:lnSpc>
                <a:spcBef>
                  <a:spcPts val="200"/>
                </a:spcBef>
                <a:spcAft>
                  <a:spcPct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Data security, privacy, and compliance regulations are increasingly important</a:t>
              </a:r>
              <a:endParaRPr kumimoji="0" lang="en-US" sz="1600" b="0" i="0" u="none" strike="noStrike" kern="0" cap="none" spc="0" normalizeH="0" baseline="0" noProof="0" dirty="0">
                <a:ln>
                  <a:noFill/>
                </a:ln>
                <a:solidFill>
                  <a:srgbClr val="FFFFFF"/>
                </a:solidFill>
                <a:effectLst/>
                <a:uLnTx/>
                <a:uFillTx/>
                <a:latin typeface="Amazon Ember" panose="020B0603020204020204" pitchFamily="34" charset="0"/>
                <a:ea typeface="Amazon Ember Light" panose="020B0403020204020204" pitchFamily="34" charset="0"/>
                <a:cs typeface="Amazon Ember Light" panose="020B0403020204020204" pitchFamily="34" charset="0"/>
              </a:endParaRPr>
            </a:p>
          </p:txBody>
        </p:sp>
      </p:grpSp>
      <p:grpSp>
        <p:nvGrpSpPr>
          <p:cNvPr id="57" name="Group 56">
            <a:extLst>
              <a:ext uri="{FF2B5EF4-FFF2-40B4-BE49-F238E27FC236}">
                <a16:creationId xmlns:a16="http://schemas.microsoft.com/office/drawing/2014/main" id="{ADB7D4FD-CCBD-7F49-B68B-35EEB2327B0A}"/>
              </a:ext>
            </a:extLst>
          </p:cNvPr>
          <p:cNvGrpSpPr/>
          <p:nvPr/>
        </p:nvGrpSpPr>
        <p:grpSpPr>
          <a:xfrm>
            <a:off x="9822131" y="1985580"/>
            <a:ext cx="1000394" cy="754883"/>
            <a:chOff x="6887951" y="3860419"/>
            <a:chExt cx="988299" cy="794645"/>
          </a:xfrm>
        </p:grpSpPr>
        <p:grpSp>
          <p:nvGrpSpPr>
            <p:cNvPr id="58" name="Group 57">
              <a:extLst>
                <a:ext uri="{FF2B5EF4-FFF2-40B4-BE49-F238E27FC236}">
                  <a16:creationId xmlns:a16="http://schemas.microsoft.com/office/drawing/2014/main" id="{C0EA2CD8-5D72-8C42-B1DD-F28C9298F7BC}"/>
                </a:ext>
              </a:extLst>
            </p:cNvPr>
            <p:cNvGrpSpPr/>
            <p:nvPr/>
          </p:nvGrpSpPr>
          <p:grpSpPr>
            <a:xfrm>
              <a:off x="6887951" y="3860419"/>
              <a:ext cx="988299" cy="794645"/>
              <a:chOff x="512402" y="2005282"/>
              <a:chExt cx="2342558" cy="1883542"/>
            </a:xfrm>
          </p:grpSpPr>
          <p:sp>
            <p:nvSpPr>
              <p:cNvPr id="62" name="Freeform 5">
                <a:extLst>
                  <a:ext uri="{FF2B5EF4-FFF2-40B4-BE49-F238E27FC236}">
                    <a16:creationId xmlns:a16="http://schemas.microsoft.com/office/drawing/2014/main" id="{43260E5F-DCC8-8248-BB35-77FEDE08923A}"/>
                  </a:ext>
                </a:extLst>
              </p:cNvPr>
              <p:cNvSpPr>
                <a:spLocks/>
              </p:cNvSpPr>
              <p:nvPr/>
            </p:nvSpPr>
            <p:spPr bwMode="auto">
              <a:xfrm>
                <a:off x="1303808" y="3464104"/>
                <a:ext cx="782172" cy="424720"/>
              </a:xfrm>
              <a:custGeom>
                <a:avLst/>
                <a:gdLst>
                  <a:gd name="T0" fmla="*/ 48 w 285"/>
                  <a:gd name="T1" fmla="*/ 0 h 154"/>
                  <a:gd name="T2" fmla="*/ 30 w 285"/>
                  <a:gd name="T3" fmla="*/ 113 h 154"/>
                  <a:gd name="T4" fmla="*/ 6 w 285"/>
                  <a:gd name="T5" fmla="*/ 137 h 154"/>
                  <a:gd name="T6" fmla="*/ 7 w 285"/>
                  <a:gd name="T7" fmla="*/ 147 h 154"/>
                  <a:gd name="T8" fmla="*/ 17 w 285"/>
                  <a:gd name="T9" fmla="*/ 153 h 154"/>
                  <a:gd name="T10" fmla="*/ 132 w 285"/>
                  <a:gd name="T11" fmla="*/ 153 h 154"/>
                  <a:gd name="T12" fmla="*/ 154 w 285"/>
                  <a:gd name="T13" fmla="*/ 153 h 154"/>
                  <a:gd name="T14" fmla="*/ 268 w 285"/>
                  <a:gd name="T15" fmla="*/ 153 h 154"/>
                  <a:gd name="T16" fmla="*/ 278 w 285"/>
                  <a:gd name="T17" fmla="*/ 147 h 154"/>
                  <a:gd name="T18" fmla="*/ 280 w 285"/>
                  <a:gd name="T19" fmla="*/ 137 h 154"/>
                  <a:gd name="T20" fmla="*/ 255 w 285"/>
                  <a:gd name="T21" fmla="*/ 113 h 154"/>
                  <a:gd name="T22" fmla="*/ 237 w 285"/>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154">
                    <a:moveTo>
                      <a:pt x="48" y="0"/>
                    </a:moveTo>
                    <a:cubicBezTo>
                      <a:pt x="48" y="0"/>
                      <a:pt x="42" y="100"/>
                      <a:pt x="30" y="113"/>
                    </a:cubicBezTo>
                    <a:cubicBezTo>
                      <a:pt x="18" y="126"/>
                      <a:pt x="6" y="137"/>
                      <a:pt x="6" y="137"/>
                    </a:cubicBezTo>
                    <a:cubicBezTo>
                      <a:pt x="6" y="137"/>
                      <a:pt x="0" y="141"/>
                      <a:pt x="7" y="147"/>
                    </a:cubicBezTo>
                    <a:cubicBezTo>
                      <a:pt x="15" y="154"/>
                      <a:pt x="14" y="153"/>
                      <a:pt x="17" y="153"/>
                    </a:cubicBezTo>
                    <a:cubicBezTo>
                      <a:pt x="20" y="153"/>
                      <a:pt x="93" y="153"/>
                      <a:pt x="132" y="153"/>
                    </a:cubicBezTo>
                    <a:cubicBezTo>
                      <a:pt x="145" y="153"/>
                      <a:pt x="154" y="153"/>
                      <a:pt x="154" y="153"/>
                    </a:cubicBezTo>
                    <a:cubicBezTo>
                      <a:pt x="192" y="153"/>
                      <a:pt x="266" y="153"/>
                      <a:pt x="268" y="153"/>
                    </a:cubicBezTo>
                    <a:cubicBezTo>
                      <a:pt x="271" y="153"/>
                      <a:pt x="271" y="154"/>
                      <a:pt x="278" y="147"/>
                    </a:cubicBezTo>
                    <a:cubicBezTo>
                      <a:pt x="285" y="141"/>
                      <a:pt x="280" y="137"/>
                      <a:pt x="280" y="137"/>
                    </a:cubicBezTo>
                    <a:cubicBezTo>
                      <a:pt x="280" y="137"/>
                      <a:pt x="267" y="126"/>
                      <a:pt x="255" y="113"/>
                    </a:cubicBezTo>
                    <a:cubicBezTo>
                      <a:pt x="243" y="100"/>
                      <a:pt x="237" y="0"/>
                      <a:pt x="237" y="0"/>
                    </a:cubicBezTo>
                  </a:path>
                </a:pathLst>
              </a:custGeom>
              <a:noFill/>
              <a:ln w="19050" cap="flat">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defTabSz="91430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mazon Ember"/>
                </a:endParaRPr>
              </a:p>
            </p:txBody>
          </p:sp>
          <p:sp>
            <p:nvSpPr>
              <p:cNvPr id="63" name="Freeform 6">
                <a:extLst>
                  <a:ext uri="{FF2B5EF4-FFF2-40B4-BE49-F238E27FC236}">
                    <a16:creationId xmlns:a16="http://schemas.microsoft.com/office/drawing/2014/main" id="{D813E71D-CE4C-6842-8FB6-F0BC72D64C06}"/>
                  </a:ext>
                </a:extLst>
              </p:cNvPr>
              <p:cNvSpPr>
                <a:spLocks/>
              </p:cNvSpPr>
              <p:nvPr/>
            </p:nvSpPr>
            <p:spPr bwMode="auto">
              <a:xfrm>
                <a:off x="512402" y="2005282"/>
                <a:ext cx="2342558" cy="1456185"/>
              </a:xfrm>
              <a:custGeom>
                <a:avLst/>
                <a:gdLst>
                  <a:gd name="T0" fmla="*/ 842 w 853"/>
                  <a:gd name="T1" fmla="*/ 529 h 529"/>
                  <a:gd name="T2" fmla="*/ 11 w 853"/>
                  <a:gd name="T3" fmla="*/ 529 h 529"/>
                  <a:gd name="T4" fmla="*/ 0 w 853"/>
                  <a:gd name="T5" fmla="*/ 518 h 529"/>
                  <a:gd name="T6" fmla="*/ 0 w 853"/>
                  <a:gd name="T7" fmla="*/ 11 h 529"/>
                  <a:gd name="T8" fmla="*/ 11 w 853"/>
                  <a:gd name="T9" fmla="*/ 0 h 529"/>
                  <a:gd name="T10" fmla="*/ 842 w 853"/>
                  <a:gd name="T11" fmla="*/ 0 h 529"/>
                  <a:gd name="T12" fmla="*/ 853 w 853"/>
                  <a:gd name="T13" fmla="*/ 11 h 529"/>
                  <a:gd name="T14" fmla="*/ 853 w 853"/>
                  <a:gd name="T15" fmla="*/ 518 h 529"/>
                  <a:gd name="T16" fmla="*/ 842 w 853"/>
                  <a:gd name="T17"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3" h="529">
                    <a:moveTo>
                      <a:pt x="842" y="529"/>
                    </a:moveTo>
                    <a:cubicBezTo>
                      <a:pt x="11" y="529"/>
                      <a:pt x="11" y="529"/>
                      <a:pt x="11" y="529"/>
                    </a:cubicBezTo>
                    <a:cubicBezTo>
                      <a:pt x="5" y="529"/>
                      <a:pt x="0" y="524"/>
                      <a:pt x="0" y="518"/>
                    </a:cubicBezTo>
                    <a:cubicBezTo>
                      <a:pt x="0" y="11"/>
                      <a:pt x="0" y="11"/>
                      <a:pt x="0" y="11"/>
                    </a:cubicBezTo>
                    <a:cubicBezTo>
                      <a:pt x="0" y="5"/>
                      <a:pt x="5" y="0"/>
                      <a:pt x="11" y="0"/>
                    </a:cubicBezTo>
                    <a:cubicBezTo>
                      <a:pt x="842" y="0"/>
                      <a:pt x="842" y="0"/>
                      <a:pt x="842" y="0"/>
                    </a:cubicBezTo>
                    <a:cubicBezTo>
                      <a:pt x="848" y="0"/>
                      <a:pt x="853" y="5"/>
                      <a:pt x="853" y="11"/>
                    </a:cubicBezTo>
                    <a:cubicBezTo>
                      <a:pt x="853" y="518"/>
                      <a:pt x="853" y="518"/>
                      <a:pt x="853" y="518"/>
                    </a:cubicBezTo>
                    <a:cubicBezTo>
                      <a:pt x="853" y="524"/>
                      <a:pt x="848" y="529"/>
                      <a:pt x="842" y="529"/>
                    </a:cubicBezTo>
                    <a:close/>
                  </a:path>
                </a:pathLst>
              </a:custGeom>
              <a:noFill/>
              <a:ln w="19050" cap="flat">
                <a:solidFill>
                  <a:sysClr val="window" lastClr="FFFFFF"/>
                </a:solidFill>
                <a:prstDash val="solid"/>
                <a:miter lim="800000"/>
                <a:headEnd/>
                <a:tailEnd/>
              </a:ln>
            </p:spPr>
            <p:txBody>
              <a:bodyPr vert="horz" wrap="square" lIns="76200" tIns="38100" rIns="76200" bIns="38100" numCol="1" anchor="t" anchorCtr="0" compatLnSpc="1">
                <a:prstTxWarp prst="textNoShape">
                  <a:avLst/>
                </a:prstTxWarp>
              </a:bodyPr>
              <a:lstStyle/>
              <a:p>
                <a:pPr marL="0" marR="0" lvl="0" indent="0" defTabSz="91430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mazon Ember"/>
                </a:endParaRPr>
              </a:p>
            </p:txBody>
          </p:sp>
          <p:sp>
            <p:nvSpPr>
              <p:cNvPr id="64" name="Freeform 7">
                <a:extLst>
                  <a:ext uri="{FF2B5EF4-FFF2-40B4-BE49-F238E27FC236}">
                    <a16:creationId xmlns:a16="http://schemas.microsoft.com/office/drawing/2014/main" id="{35E976F9-85EC-4547-BD32-F53D1142725F}"/>
                  </a:ext>
                </a:extLst>
              </p:cNvPr>
              <p:cNvSpPr>
                <a:spLocks/>
              </p:cNvSpPr>
              <p:nvPr/>
            </p:nvSpPr>
            <p:spPr bwMode="auto">
              <a:xfrm>
                <a:off x="613967" y="2112121"/>
                <a:ext cx="2161854" cy="1242505"/>
              </a:xfrm>
              <a:custGeom>
                <a:avLst/>
                <a:gdLst>
                  <a:gd name="T0" fmla="*/ 776 w 787"/>
                  <a:gd name="T1" fmla="*/ 451 h 451"/>
                  <a:gd name="T2" fmla="*/ 11 w 787"/>
                  <a:gd name="T3" fmla="*/ 451 h 451"/>
                  <a:gd name="T4" fmla="*/ 0 w 787"/>
                  <a:gd name="T5" fmla="*/ 440 h 451"/>
                  <a:gd name="T6" fmla="*/ 0 w 787"/>
                  <a:gd name="T7" fmla="*/ 11 h 451"/>
                  <a:gd name="T8" fmla="*/ 11 w 787"/>
                  <a:gd name="T9" fmla="*/ 0 h 451"/>
                  <a:gd name="T10" fmla="*/ 776 w 787"/>
                  <a:gd name="T11" fmla="*/ 0 h 451"/>
                  <a:gd name="T12" fmla="*/ 787 w 787"/>
                  <a:gd name="T13" fmla="*/ 11 h 451"/>
                  <a:gd name="T14" fmla="*/ 787 w 787"/>
                  <a:gd name="T15" fmla="*/ 440 h 451"/>
                  <a:gd name="T16" fmla="*/ 776 w 787"/>
                  <a:gd name="T17"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7" h="451">
                    <a:moveTo>
                      <a:pt x="776" y="451"/>
                    </a:moveTo>
                    <a:cubicBezTo>
                      <a:pt x="11" y="451"/>
                      <a:pt x="11" y="451"/>
                      <a:pt x="11" y="451"/>
                    </a:cubicBezTo>
                    <a:cubicBezTo>
                      <a:pt x="5" y="451"/>
                      <a:pt x="0" y="446"/>
                      <a:pt x="0" y="440"/>
                    </a:cubicBezTo>
                    <a:cubicBezTo>
                      <a:pt x="0" y="11"/>
                      <a:pt x="0" y="11"/>
                      <a:pt x="0" y="11"/>
                    </a:cubicBezTo>
                    <a:cubicBezTo>
                      <a:pt x="0" y="5"/>
                      <a:pt x="5" y="0"/>
                      <a:pt x="11" y="0"/>
                    </a:cubicBezTo>
                    <a:cubicBezTo>
                      <a:pt x="776" y="0"/>
                      <a:pt x="776" y="0"/>
                      <a:pt x="776" y="0"/>
                    </a:cubicBezTo>
                    <a:cubicBezTo>
                      <a:pt x="782" y="0"/>
                      <a:pt x="787" y="5"/>
                      <a:pt x="787" y="11"/>
                    </a:cubicBezTo>
                    <a:cubicBezTo>
                      <a:pt x="787" y="440"/>
                      <a:pt x="787" y="440"/>
                      <a:pt x="787" y="440"/>
                    </a:cubicBezTo>
                    <a:cubicBezTo>
                      <a:pt x="787" y="446"/>
                      <a:pt x="782" y="451"/>
                      <a:pt x="776" y="451"/>
                    </a:cubicBezTo>
                    <a:close/>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defTabSz="91430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mazon Ember"/>
                </a:endParaRPr>
              </a:p>
            </p:txBody>
          </p:sp>
        </p:grpSp>
        <p:grpSp>
          <p:nvGrpSpPr>
            <p:cNvPr id="59" name="Group 58">
              <a:extLst>
                <a:ext uri="{FF2B5EF4-FFF2-40B4-BE49-F238E27FC236}">
                  <a16:creationId xmlns:a16="http://schemas.microsoft.com/office/drawing/2014/main" id="{BCCC579E-03F5-6247-AAB7-19FB3AEF36D2}"/>
                </a:ext>
              </a:extLst>
            </p:cNvPr>
            <p:cNvGrpSpPr/>
            <p:nvPr/>
          </p:nvGrpSpPr>
          <p:grpSpPr>
            <a:xfrm>
              <a:off x="7250736" y="3995601"/>
              <a:ext cx="262729" cy="328412"/>
              <a:chOff x="3420099" y="1285957"/>
              <a:chExt cx="262729" cy="328412"/>
            </a:xfrm>
          </p:grpSpPr>
          <p:sp>
            <p:nvSpPr>
              <p:cNvPr id="60" name="Freeform 5">
                <a:extLst>
                  <a:ext uri="{FF2B5EF4-FFF2-40B4-BE49-F238E27FC236}">
                    <a16:creationId xmlns:a16="http://schemas.microsoft.com/office/drawing/2014/main" id="{D4E19210-8F62-6746-8A49-0ABD0C6517D3}"/>
                  </a:ext>
                </a:extLst>
              </p:cNvPr>
              <p:cNvSpPr>
                <a:spLocks/>
              </p:cNvSpPr>
              <p:nvPr/>
            </p:nvSpPr>
            <p:spPr bwMode="auto">
              <a:xfrm>
                <a:off x="3420099" y="1434608"/>
                <a:ext cx="262729" cy="179761"/>
              </a:xfrm>
              <a:custGeom>
                <a:avLst/>
                <a:gdLst>
                  <a:gd name="T0" fmla="*/ 0 w 152"/>
                  <a:gd name="T1" fmla="*/ 0 h 104"/>
                  <a:gd name="T2" fmla="*/ 22 w 152"/>
                  <a:gd name="T3" fmla="*/ 0 h 104"/>
                  <a:gd name="T4" fmla="*/ 152 w 152"/>
                  <a:gd name="T5" fmla="*/ 0 h 104"/>
                  <a:gd name="T6" fmla="*/ 152 w 152"/>
                  <a:gd name="T7" fmla="*/ 104 h 104"/>
                  <a:gd name="T8" fmla="*/ 0 w 152"/>
                  <a:gd name="T9" fmla="*/ 104 h 104"/>
                  <a:gd name="T10" fmla="*/ 0 w 152"/>
                  <a:gd name="T11" fmla="*/ 0 h 104"/>
                </a:gdLst>
                <a:ahLst/>
                <a:cxnLst>
                  <a:cxn ang="0">
                    <a:pos x="T0" y="T1"/>
                  </a:cxn>
                  <a:cxn ang="0">
                    <a:pos x="T2" y="T3"/>
                  </a:cxn>
                  <a:cxn ang="0">
                    <a:pos x="T4" y="T5"/>
                  </a:cxn>
                  <a:cxn ang="0">
                    <a:pos x="T6" y="T7"/>
                  </a:cxn>
                  <a:cxn ang="0">
                    <a:pos x="T8" y="T9"/>
                  </a:cxn>
                  <a:cxn ang="0">
                    <a:pos x="T10" y="T11"/>
                  </a:cxn>
                </a:cxnLst>
                <a:rect l="0" t="0" r="r" b="b"/>
                <a:pathLst>
                  <a:path w="152" h="104">
                    <a:moveTo>
                      <a:pt x="0" y="0"/>
                    </a:moveTo>
                    <a:lnTo>
                      <a:pt x="22" y="0"/>
                    </a:lnTo>
                    <a:lnTo>
                      <a:pt x="152" y="0"/>
                    </a:lnTo>
                    <a:lnTo>
                      <a:pt x="152" y="104"/>
                    </a:lnTo>
                    <a:lnTo>
                      <a:pt x="0" y="104"/>
                    </a:lnTo>
                    <a:lnTo>
                      <a:pt x="0" y="0"/>
                    </a:lnTo>
                    <a:close/>
                  </a:path>
                </a:pathLst>
              </a:custGeom>
              <a:noFill/>
              <a:ln w="19050" cap="rnd">
                <a:solidFill>
                  <a:srgbClr val="16B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defTabSz="91430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mazon Ember"/>
                </a:endParaRPr>
              </a:p>
            </p:txBody>
          </p:sp>
          <p:sp>
            <p:nvSpPr>
              <p:cNvPr id="61" name="Freeform 6">
                <a:extLst>
                  <a:ext uri="{FF2B5EF4-FFF2-40B4-BE49-F238E27FC236}">
                    <a16:creationId xmlns:a16="http://schemas.microsoft.com/office/drawing/2014/main" id="{D3EE8B41-5623-784E-9A2A-48DB5F9BC930}"/>
                  </a:ext>
                </a:extLst>
              </p:cNvPr>
              <p:cNvSpPr>
                <a:spLocks/>
              </p:cNvSpPr>
              <p:nvPr/>
            </p:nvSpPr>
            <p:spPr bwMode="auto">
              <a:xfrm>
                <a:off x="3456399" y="1285957"/>
                <a:ext cx="184944" cy="148647"/>
              </a:xfrm>
              <a:custGeom>
                <a:avLst/>
                <a:gdLst>
                  <a:gd name="T0" fmla="*/ 77 w 77"/>
                  <a:gd name="T1" fmla="*/ 63 h 63"/>
                  <a:gd name="T2" fmla="*/ 77 w 77"/>
                  <a:gd name="T3" fmla="*/ 49 h 63"/>
                  <a:gd name="T4" fmla="*/ 69 w 77"/>
                  <a:gd name="T5" fmla="*/ 16 h 63"/>
                  <a:gd name="T6" fmla="*/ 29 w 77"/>
                  <a:gd name="T7" fmla="*/ 4 h 63"/>
                  <a:gd name="T8" fmla="*/ 3 w 77"/>
                  <a:gd name="T9" fmla="*/ 30 h 63"/>
                  <a:gd name="T10" fmla="*/ 2 w 77"/>
                  <a:gd name="T11" fmla="*/ 63 h 63"/>
                </a:gdLst>
                <a:ahLst/>
                <a:cxnLst>
                  <a:cxn ang="0">
                    <a:pos x="T0" y="T1"/>
                  </a:cxn>
                  <a:cxn ang="0">
                    <a:pos x="T2" y="T3"/>
                  </a:cxn>
                  <a:cxn ang="0">
                    <a:pos x="T4" y="T5"/>
                  </a:cxn>
                  <a:cxn ang="0">
                    <a:pos x="T6" y="T7"/>
                  </a:cxn>
                  <a:cxn ang="0">
                    <a:pos x="T8" y="T9"/>
                  </a:cxn>
                  <a:cxn ang="0">
                    <a:pos x="T10" y="T11"/>
                  </a:cxn>
                </a:cxnLst>
                <a:rect l="0" t="0" r="r" b="b"/>
                <a:pathLst>
                  <a:path w="77" h="63">
                    <a:moveTo>
                      <a:pt x="77" y="63"/>
                    </a:moveTo>
                    <a:cubicBezTo>
                      <a:pt x="77" y="58"/>
                      <a:pt x="77" y="53"/>
                      <a:pt x="77" y="49"/>
                    </a:cubicBezTo>
                    <a:cubicBezTo>
                      <a:pt x="77" y="36"/>
                      <a:pt x="76" y="26"/>
                      <a:pt x="69" y="16"/>
                    </a:cubicBezTo>
                    <a:cubicBezTo>
                      <a:pt x="59" y="4"/>
                      <a:pt x="43" y="0"/>
                      <a:pt x="29" y="4"/>
                    </a:cubicBezTo>
                    <a:cubicBezTo>
                      <a:pt x="16" y="7"/>
                      <a:pt x="7" y="18"/>
                      <a:pt x="3" y="30"/>
                    </a:cubicBezTo>
                    <a:cubicBezTo>
                      <a:pt x="0" y="40"/>
                      <a:pt x="2" y="52"/>
                      <a:pt x="2" y="63"/>
                    </a:cubicBezTo>
                  </a:path>
                </a:pathLst>
              </a:custGeom>
              <a:noFill/>
              <a:ln w="19050" cap="rnd">
                <a:solidFill>
                  <a:srgbClr val="16B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defTabSz="91430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mazon Ember"/>
                </a:endParaRPr>
              </a:p>
            </p:txBody>
          </p:sp>
        </p:grpSp>
      </p:grpSp>
      <p:grpSp>
        <p:nvGrpSpPr>
          <p:cNvPr id="65" name="Group 64">
            <a:extLst>
              <a:ext uri="{FF2B5EF4-FFF2-40B4-BE49-F238E27FC236}">
                <a16:creationId xmlns:a16="http://schemas.microsoft.com/office/drawing/2014/main" id="{FDD7474B-82D0-1341-A7B4-8CBD5E57BEE5}"/>
              </a:ext>
            </a:extLst>
          </p:cNvPr>
          <p:cNvGrpSpPr/>
          <p:nvPr/>
        </p:nvGrpSpPr>
        <p:grpSpPr>
          <a:xfrm>
            <a:off x="7068349" y="1946151"/>
            <a:ext cx="840780" cy="833740"/>
            <a:chOff x="6822381" y="5186973"/>
            <a:chExt cx="382319" cy="379119"/>
          </a:xfrm>
        </p:grpSpPr>
        <p:sp>
          <p:nvSpPr>
            <p:cNvPr id="66" name="Freeform: Shape 111">
              <a:extLst>
                <a:ext uri="{FF2B5EF4-FFF2-40B4-BE49-F238E27FC236}">
                  <a16:creationId xmlns:a16="http://schemas.microsoft.com/office/drawing/2014/main" id="{B81419BB-C9A8-5C41-928E-67A63FE66D20}"/>
                </a:ext>
              </a:extLst>
            </p:cNvPr>
            <p:cNvSpPr/>
            <p:nvPr/>
          </p:nvSpPr>
          <p:spPr>
            <a:xfrm>
              <a:off x="6822381" y="5336560"/>
              <a:ext cx="3200" cy="84042"/>
            </a:xfrm>
            <a:custGeom>
              <a:avLst/>
              <a:gdLst>
                <a:gd name="connsiteX0" fmla="*/ 0 w 9525"/>
                <a:gd name="connsiteY0" fmla="*/ 250126 h 250126"/>
                <a:gd name="connsiteX1" fmla="*/ 0 w 9525"/>
                <a:gd name="connsiteY1" fmla="*/ 125063 h 250126"/>
                <a:gd name="connsiteX2" fmla="*/ 0 w 9525"/>
                <a:gd name="connsiteY2" fmla="*/ 0 h 250126"/>
                <a:gd name="connsiteX3" fmla="*/ 0 w 9525"/>
                <a:gd name="connsiteY3" fmla="*/ 250126 h 250126"/>
              </a:gdLst>
              <a:ahLst/>
              <a:cxnLst>
                <a:cxn ang="0">
                  <a:pos x="connsiteX0" y="connsiteY0"/>
                </a:cxn>
                <a:cxn ang="0">
                  <a:pos x="connsiteX1" y="connsiteY1"/>
                </a:cxn>
                <a:cxn ang="0">
                  <a:pos x="connsiteX2" y="connsiteY2"/>
                </a:cxn>
                <a:cxn ang="0">
                  <a:pos x="connsiteX3" y="connsiteY3"/>
                </a:cxn>
              </a:cxnLst>
              <a:rect l="l" t="t" r="r" b="b"/>
              <a:pathLst>
                <a:path w="9525" h="250126">
                  <a:moveTo>
                    <a:pt x="0" y="250126"/>
                  </a:moveTo>
                  <a:lnTo>
                    <a:pt x="0" y="125063"/>
                  </a:lnTo>
                  <a:lnTo>
                    <a:pt x="0" y="0"/>
                  </a:lnTo>
                  <a:lnTo>
                    <a:pt x="0" y="250126"/>
                  </a:lnTo>
                  <a:close/>
                </a:path>
              </a:pathLst>
            </a:custGeom>
            <a:noFill/>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67" name="Freeform: Shape 112">
              <a:extLst>
                <a:ext uri="{FF2B5EF4-FFF2-40B4-BE49-F238E27FC236}">
                  <a16:creationId xmlns:a16="http://schemas.microsoft.com/office/drawing/2014/main" id="{39136B5C-CBE5-994F-8F75-94017B4E55E3}"/>
                </a:ext>
              </a:extLst>
            </p:cNvPr>
            <p:cNvSpPr/>
            <p:nvPr/>
          </p:nvSpPr>
          <p:spPr>
            <a:xfrm>
              <a:off x="6917145" y="5258054"/>
              <a:ext cx="47398" cy="120527"/>
            </a:xfrm>
            <a:custGeom>
              <a:avLst/>
              <a:gdLst>
                <a:gd name="connsiteX0" fmla="*/ 0 w 141065"/>
                <a:gd name="connsiteY0" fmla="*/ 358712 h 358711"/>
                <a:gd name="connsiteX1" fmla="*/ 0 w 141065"/>
                <a:gd name="connsiteY1" fmla="*/ 211550 h 358711"/>
                <a:gd name="connsiteX2" fmla="*/ 141065 w 141065"/>
                <a:gd name="connsiteY2" fmla="*/ 141065 h 358711"/>
                <a:gd name="connsiteX3" fmla="*/ 141065 w 141065"/>
                <a:gd name="connsiteY3" fmla="*/ 0 h 358711"/>
              </a:gdLst>
              <a:ahLst/>
              <a:cxnLst>
                <a:cxn ang="0">
                  <a:pos x="connsiteX0" y="connsiteY0"/>
                </a:cxn>
                <a:cxn ang="0">
                  <a:pos x="connsiteX1" y="connsiteY1"/>
                </a:cxn>
                <a:cxn ang="0">
                  <a:pos x="connsiteX2" y="connsiteY2"/>
                </a:cxn>
                <a:cxn ang="0">
                  <a:pos x="connsiteX3" y="connsiteY3"/>
                </a:cxn>
              </a:cxnLst>
              <a:rect l="l" t="t" r="r" b="b"/>
              <a:pathLst>
                <a:path w="141065" h="358711">
                  <a:moveTo>
                    <a:pt x="0" y="358712"/>
                  </a:moveTo>
                  <a:lnTo>
                    <a:pt x="0" y="211550"/>
                  </a:lnTo>
                  <a:lnTo>
                    <a:pt x="141065" y="141065"/>
                  </a:lnTo>
                  <a:lnTo>
                    <a:pt x="141065" y="0"/>
                  </a:lnTo>
                </a:path>
              </a:pathLst>
            </a:custGeom>
            <a:noFill/>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68" name="Freeform: Shape 113">
              <a:extLst>
                <a:ext uri="{FF2B5EF4-FFF2-40B4-BE49-F238E27FC236}">
                  <a16:creationId xmlns:a16="http://schemas.microsoft.com/office/drawing/2014/main" id="{1DDED448-782E-0A45-9FD5-6CE6BD91D9BD}"/>
                </a:ext>
              </a:extLst>
            </p:cNvPr>
            <p:cNvSpPr/>
            <p:nvPr/>
          </p:nvSpPr>
          <p:spPr>
            <a:xfrm>
              <a:off x="6869779" y="5305452"/>
              <a:ext cx="47366" cy="23683"/>
            </a:xfrm>
            <a:custGeom>
              <a:avLst/>
              <a:gdLst>
                <a:gd name="connsiteX0" fmla="*/ 140970 w 140969"/>
                <a:gd name="connsiteY0" fmla="*/ 70485 h 70484"/>
                <a:gd name="connsiteX1" fmla="*/ 0 w 140969"/>
                <a:gd name="connsiteY1" fmla="*/ 0 h 70484"/>
              </a:gdLst>
              <a:ahLst/>
              <a:cxnLst>
                <a:cxn ang="0">
                  <a:pos x="connsiteX0" y="connsiteY0"/>
                </a:cxn>
                <a:cxn ang="0">
                  <a:pos x="connsiteX1" y="connsiteY1"/>
                </a:cxn>
              </a:cxnLst>
              <a:rect l="l" t="t" r="r" b="b"/>
              <a:pathLst>
                <a:path w="140969" h="70484">
                  <a:moveTo>
                    <a:pt x="140970" y="70485"/>
                  </a:moveTo>
                  <a:lnTo>
                    <a:pt x="0" y="0"/>
                  </a:lnTo>
                </a:path>
              </a:pathLst>
            </a:custGeom>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69" name="Freeform: Shape 114">
              <a:extLst>
                <a:ext uri="{FF2B5EF4-FFF2-40B4-BE49-F238E27FC236}">
                  <a16:creationId xmlns:a16="http://schemas.microsoft.com/office/drawing/2014/main" id="{41AFC12E-A5D1-5746-A0CC-BAEAB8D6426B}"/>
                </a:ext>
              </a:extLst>
            </p:cNvPr>
            <p:cNvSpPr/>
            <p:nvPr/>
          </p:nvSpPr>
          <p:spPr>
            <a:xfrm>
              <a:off x="6917145" y="5215649"/>
              <a:ext cx="3200" cy="58215"/>
            </a:xfrm>
            <a:custGeom>
              <a:avLst/>
              <a:gdLst>
                <a:gd name="connsiteX0" fmla="*/ 0 w 9525"/>
                <a:gd name="connsiteY0" fmla="*/ 173260 h 173259"/>
                <a:gd name="connsiteX1" fmla="*/ 0 w 9525"/>
                <a:gd name="connsiteY1" fmla="*/ 0 h 173259"/>
              </a:gdLst>
              <a:ahLst/>
              <a:cxnLst>
                <a:cxn ang="0">
                  <a:pos x="connsiteX0" y="connsiteY0"/>
                </a:cxn>
                <a:cxn ang="0">
                  <a:pos x="connsiteX1" y="connsiteY1"/>
                </a:cxn>
              </a:cxnLst>
              <a:rect l="l" t="t" r="r" b="b"/>
              <a:pathLst>
                <a:path w="9525" h="173259">
                  <a:moveTo>
                    <a:pt x="0" y="173260"/>
                  </a:moveTo>
                  <a:lnTo>
                    <a:pt x="0" y="0"/>
                  </a:lnTo>
                </a:path>
              </a:pathLst>
            </a:custGeom>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70" name="Freeform: Shape 115">
              <a:extLst>
                <a:ext uri="{FF2B5EF4-FFF2-40B4-BE49-F238E27FC236}">
                  <a16:creationId xmlns:a16="http://schemas.microsoft.com/office/drawing/2014/main" id="{90324B0F-AE06-4A42-B967-478D1390478C}"/>
                </a:ext>
              </a:extLst>
            </p:cNvPr>
            <p:cNvSpPr/>
            <p:nvPr/>
          </p:nvSpPr>
          <p:spPr>
            <a:xfrm>
              <a:off x="6822381" y="5352210"/>
              <a:ext cx="45638" cy="26883"/>
            </a:xfrm>
            <a:custGeom>
              <a:avLst/>
              <a:gdLst>
                <a:gd name="connsiteX0" fmla="*/ 0 w 135826"/>
                <a:gd name="connsiteY0" fmla="*/ 80010 h 80009"/>
                <a:gd name="connsiteX1" fmla="*/ 135826 w 135826"/>
                <a:gd name="connsiteY1" fmla="*/ 0 h 80009"/>
              </a:gdLst>
              <a:ahLst/>
              <a:cxnLst>
                <a:cxn ang="0">
                  <a:pos x="connsiteX0" y="connsiteY0"/>
                </a:cxn>
                <a:cxn ang="0">
                  <a:pos x="connsiteX1" y="connsiteY1"/>
                </a:cxn>
              </a:cxnLst>
              <a:rect l="l" t="t" r="r" b="b"/>
              <a:pathLst>
                <a:path w="135826" h="80009">
                  <a:moveTo>
                    <a:pt x="0" y="80010"/>
                  </a:moveTo>
                  <a:lnTo>
                    <a:pt x="135826" y="0"/>
                  </a:lnTo>
                </a:path>
              </a:pathLst>
            </a:custGeom>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71" name="Freeform: Shape 116">
              <a:extLst>
                <a:ext uri="{FF2B5EF4-FFF2-40B4-BE49-F238E27FC236}">
                  <a16:creationId xmlns:a16="http://schemas.microsoft.com/office/drawing/2014/main" id="{DC8B0074-545B-C048-A7A8-39F8554E2441}"/>
                </a:ext>
              </a:extLst>
            </p:cNvPr>
            <p:cNvSpPr/>
            <p:nvPr/>
          </p:nvSpPr>
          <p:spPr>
            <a:xfrm>
              <a:off x="6869779" y="5423931"/>
              <a:ext cx="47366" cy="31588"/>
            </a:xfrm>
            <a:custGeom>
              <a:avLst/>
              <a:gdLst>
                <a:gd name="connsiteX0" fmla="*/ 0 w 140969"/>
                <a:gd name="connsiteY0" fmla="*/ 94012 h 94011"/>
                <a:gd name="connsiteX1" fmla="*/ 140970 w 140969"/>
                <a:gd name="connsiteY1" fmla="*/ 0 h 94011"/>
              </a:gdLst>
              <a:ahLst/>
              <a:cxnLst>
                <a:cxn ang="0">
                  <a:pos x="connsiteX0" y="connsiteY0"/>
                </a:cxn>
                <a:cxn ang="0">
                  <a:pos x="connsiteX1" y="connsiteY1"/>
                </a:cxn>
              </a:cxnLst>
              <a:rect l="l" t="t" r="r" b="b"/>
              <a:pathLst>
                <a:path w="140969" h="94011">
                  <a:moveTo>
                    <a:pt x="0" y="94012"/>
                  </a:moveTo>
                  <a:lnTo>
                    <a:pt x="140970" y="0"/>
                  </a:lnTo>
                </a:path>
              </a:pathLst>
            </a:custGeom>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72" name="Freeform: Shape 117">
              <a:extLst>
                <a:ext uri="{FF2B5EF4-FFF2-40B4-BE49-F238E27FC236}">
                  <a16:creationId xmlns:a16="http://schemas.microsoft.com/office/drawing/2014/main" id="{C096CE96-3A42-B743-AC28-5C1CB115B11C}"/>
                </a:ext>
              </a:extLst>
            </p:cNvPr>
            <p:cNvSpPr/>
            <p:nvPr/>
          </p:nvSpPr>
          <p:spPr>
            <a:xfrm>
              <a:off x="6913080" y="5513510"/>
              <a:ext cx="45638" cy="26851"/>
            </a:xfrm>
            <a:custGeom>
              <a:avLst/>
              <a:gdLst>
                <a:gd name="connsiteX0" fmla="*/ 0 w 135826"/>
                <a:gd name="connsiteY0" fmla="*/ 79915 h 79914"/>
                <a:gd name="connsiteX1" fmla="*/ 135827 w 135826"/>
                <a:gd name="connsiteY1" fmla="*/ 0 h 79914"/>
              </a:gdLst>
              <a:ahLst/>
              <a:cxnLst>
                <a:cxn ang="0">
                  <a:pos x="connsiteX0" y="connsiteY0"/>
                </a:cxn>
                <a:cxn ang="0">
                  <a:pos x="connsiteX1" y="connsiteY1"/>
                </a:cxn>
              </a:cxnLst>
              <a:rect l="l" t="t" r="r" b="b"/>
              <a:pathLst>
                <a:path w="135826" h="79914">
                  <a:moveTo>
                    <a:pt x="0" y="79915"/>
                  </a:moveTo>
                  <a:lnTo>
                    <a:pt x="135827" y="0"/>
                  </a:lnTo>
                </a:path>
              </a:pathLst>
            </a:custGeom>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73" name="Freeform: Shape 118">
              <a:extLst>
                <a:ext uri="{FF2B5EF4-FFF2-40B4-BE49-F238E27FC236}">
                  <a16:creationId xmlns:a16="http://schemas.microsoft.com/office/drawing/2014/main" id="{2D5DBD00-6D24-2540-9A0F-9AFA0EE9F511}"/>
                </a:ext>
              </a:extLst>
            </p:cNvPr>
            <p:cNvSpPr/>
            <p:nvPr/>
          </p:nvSpPr>
          <p:spPr>
            <a:xfrm>
              <a:off x="6909272" y="5423931"/>
              <a:ext cx="102669" cy="55271"/>
            </a:xfrm>
            <a:custGeom>
              <a:avLst/>
              <a:gdLst>
                <a:gd name="connsiteX0" fmla="*/ 0 w 305562"/>
                <a:gd name="connsiteY0" fmla="*/ 164497 h 164496"/>
                <a:gd name="connsiteX1" fmla="*/ 305562 w 305562"/>
                <a:gd name="connsiteY1" fmla="*/ 0 h 164496"/>
              </a:gdLst>
              <a:ahLst/>
              <a:cxnLst>
                <a:cxn ang="0">
                  <a:pos x="connsiteX0" y="connsiteY0"/>
                </a:cxn>
                <a:cxn ang="0">
                  <a:pos x="connsiteX1" y="connsiteY1"/>
                </a:cxn>
              </a:cxnLst>
              <a:rect l="l" t="t" r="r" b="b"/>
              <a:pathLst>
                <a:path w="305562" h="164496">
                  <a:moveTo>
                    <a:pt x="0" y="164497"/>
                  </a:moveTo>
                  <a:lnTo>
                    <a:pt x="305562" y="0"/>
                  </a:lnTo>
                </a:path>
              </a:pathLst>
            </a:custGeom>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74" name="Freeform: Shape 119">
              <a:extLst>
                <a:ext uri="{FF2B5EF4-FFF2-40B4-BE49-F238E27FC236}">
                  <a16:creationId xmlns:a16="http://schemas.microsoft.com/office/drawing/2014/main" id="{84B037BE-7AB7-734D-B6BE-395ADF64007E}"/>
                </a:ext>
              </a:extLst>
            </p:cNvPr>
            <p:cNvSpPr/>
            <p:nvPr/>
          </p:nvSpPr>
          <p:spPr>
            <a:xfrm>
              <a:off x="6869779" y="5376533"/>
              <a:ext cx="47366" cy="31588"/>
            </a:xfrm>
            <a:custGeom>
              <a:avLst/>
              <a:gdLst>
                <a:gd name="connsiteX0" fmla="*/ 0 w 140969"/>
                <a:gd name="connsiteY0" fmla="*/ 94012 h 94011"/>
                <a:gd name="connsiteX1" fmla="*/ 140970 w 140969"/>
                <a:gd name="connsiteY1" fmla="*/ 0 h 94011"/>
              </a:gdLst>
              <a:ahLst/>
              <a:cxnLst>
                <a:cxn ang="0">
                  <a:pos x="connsiteX0" y="connsiteY0"/>
                </a:cxn>
                <a:cxn ang="0">
                  <a:pos x="connsiteX1" y="connsiteY1"/>
                </a:cxn>
              </a:cxnLst>
              <a:rect l="l" t="t" r="r" b="b"/>
              <a:pathLst>
                <a:path w="140969" h="94011">
                  <a:moveTo>
                    <a:pt x="0" y="94012"/>
                  </a:moveTo>
                  <a:lnTo>
                    <a:pt x="140970" y="0"/>
                  </a:lnTo>
                </a:path>
              </a:pathLst>
            </a:custGeom>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75" name="Freeform: Shape 120">
              <a:extLst>
                <a:ext uri="{FF2B5EF4-FFF2-40B4-BE49-F238E27FC236}">
                  <a16:creationId xmlns:a16="http://schemas.microsoft.com/office/drawing/2014/main" id="{6F5C5E75-EC2F-6249-B3B9-53B01FF0EFE5}"/>
                </a:ext>
              </a:extLst>
            </p:cNvPr>
            <p:cNvSpPr/>
            <p:nvPr/>
          </p:nvSpPr>
          <p:spPr>
            <a:xfrm>
              <a:off x="6822381" y="5186973"/>
              <a:ext cx="189559" cy="379119"/>
            </a:xfrm>
            <a:custGeom>
              <a:avLst/>
              <a:gdLst>
                <a:gd name="connsiteX0" fmla="*/ 564166 w 564165"/>
                <a:gd name="connsiteY0" fmla="*/ 94012 h 1128331"/>
                <a:gd name="connsiteX1" fmla="*/ 423101 w 564165"/>
                <a:gd name="connsiteY1" fmla="*/ 0 h 1128331"/>
                <a:gd name="connsiteX2" fmla="*/ 141065 w 564165"/>
                <a:gd name="connsiteY2" fmla="*/ 164497 h 1128331"/>
                <a:gd name="connsiteX3" fmla="*/ 141065 w 564165"/>
                <a:gd name="connsiteY3" fmla="*/ 351377 h 1128331"/>
                <a:gd name="connsiteX4" fmla="*/ 0 w 564165"/>
                <a:gd name="connsiteY4" fmla="*/ 423101 h 1128331"/>
                <a:gd name="connsiteX5" fmla="*/ 0 w 564165"/>
                <a:gd name="connsiteY5" fmla="*/ 570262 h 1128331"/>
                <a:gd name="connsiteX6" fmla="*/ 0 w 564165"/>
                <a:gd name="connsiteY6" fmla="*/ 705231 h 1128331"/>
                <a:gd name="connsiteX7" fmla="*/ 141065 w 564165"/>
                <a:gd name="connsiteY7" fmla="*/ 799243 h 1128331"/>
                <a:gd name="connsiteX8" fmla="*/ 141065 w 564165"/>
                <a:gd name="connsiteY8" fmla="*/ 963835 h 1128331"/>
                <a:gd name="connsiteX9" fmla="*/ 423101 w 564165"/>
                <a:gd name="connsiteY9" fmla="*/ 1128332 h 1128331"/>
                <a:gd name="connsiteX10" fmla="*/ 564166 w 564165"/>
                <a:gd name="connsiteY10" fmla="*/ 1052798 h 1128331"/>
                <a:gd name="connsiteX11" fmla="*/ 564166 w 564165"/>
                <a:gd name="connsiteY11" fmla="*/ 564166 h 1128331"/>
                <a:gd name="connsiteX12" fmla="*/ 423101 w 564165"/>
                <a:gd name="connsiteY12" fmla="*/ 493681 h 112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4165" h="1128331">
                  <a:moveTo>
                    <a:pt x="564166" y="94012"/>
                  </a:moveTo>
                  <a:lnTo>
                    <a:pt x="423101" y="0"/>
                  </a:lnTo>
                  <a:lnTo>
                    <a:pt x="141065" y="164497"/>
                  </a:lnTo>
                  <a:lnTo>
                    <a:pt x="141065" y="351377"/>
                  </a:lnTo>
                  <a:lnTo>
                    <a:pt x="0" y="423101"/>
                  </a:lnTo>
                  <a:lnTo>
                    <a:pt x="0" y="570262"/>
                  </a:lnTo>
                  <a:lnTo>
                    <a:pt x="0" y="705231"/>
                  </a:lnTo>
                  <a:lnTo>
                    <a:pt x="141065" y="799243"/>
                  </a:lnTo>
                  <a:lnTo>
                    <a:pt x="141065" y="963835"/>
                  </a:lnTo>
                  <a:lnTo>
                    <a:pt x="423101" y="1128332"/>
                  </a:lnTo>
                  <a:lnTo>
                    <a:pt x="564166" y="1052798"/>
                  </a:lnTo>
                  <a:lnTo>
                    <a:pt x="564166" y="564166"/>
                  </a:lnTo>
                  <a:lnTo>
                    <a:pt x="423101" y="493681"/>
                  </a:lnTo>
                </a:path>
              </a:pathLst>
            </a:custGeom>
            <a:noFill/>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76" name="Freeform: Shape 121">
              <a:extLst>
                <a:ext uri="{FF2B5EF4-FFF2-40B4-BE49-F238E27FC236}">
                  <a16:creationId xmlns:a16="http://schemas.microsoft.com/office/drawing/2014/main" id="{6D180C5D-013D-F64B-814B-F36E734024B4}"/>
                </a:ext>
              </a:extLst>
            </p:cNvPr>
            <p:cNvSpPr/>
            <p:nvPr/>
          </p:nvSpPr>
          <p:spPr>
            <a:xfrm>
              <a:off x="6917145" y="5376533"/>
              <a:ext cx="47398" cy="71081"/>
            </a:xfrm>
            <a:custGeom>
              <a:avLst/>
              <a:gdLst>
                <a:gd name="connsiteX0" fmla="*/ 141065 w 141065"/>
                <a:gd name="connsiteY0" fmla="*/ 211550 h 211550"/>
                <a:gd name="connsiteX1" fmla="*/ 141065 w 141065"/>
                <a:gd name="connsiteY1" fmla="*/ 94012 h 211550"/>
                <a:gd name="connsiteX2" fmla="*/ 0 w 141065"/>
                <a:gd name="connsiteY2" fmla="*/ 0 h 211550"/>
              </a:gdLst>
              <a:ahLst/>
              <a:cxnLst>
                <a:cxn ang="0">
                  <a:pos x="connsiteX0" y="connsiteY0"/>
                </a:cxn>
                <a:cxn ang="0">
                  <a:pos x="connsiteX1" y="connsiteY1"/>
                </a:cxn>
                <a:cxn ang="0">
                  <a:pos x="connsiteX2" y="connsiteY2"/>
                </a:cxn>
              </a:cxnLst>
              <a:rect l="l" t="t" r="r" b="b"/>
              <a:pathLst>
                <a:path w="141065" h="211550">
                  <a:moveTo>
                    <a:pt x="141065" y="211550"/>
                  </a:moveTo>
                  <a:lnTo>
                    <a:pt x="141065" y="94012"/>
                  </a:lnTo>
                  <a:lnTo>
                    <a:pt x="0" y="0"/>
                  </a:lnTo>
                </a:path>
              </a:pathLst>
            </a:custGeom>
            <a:noFill/>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77" name="Freeform: Shape 122">
              <a:extLst>
                <a:ext uri="{FF2B5EF4-FFF2-40B4-BE49-F238E27FC236}">
                  <a16:creationId xmlns:a16="http://schemas.microsoft.com/office/drawing/2014/main" id="{2A13B8D0-FCCC-4648-808F-D0AB36288C27}"/>
                </a:ext>
              </a:extLst>
            </p:cNvPr>
            <p:cNvSpPr/>
            <p:nvPr/>
          </p:nvSpPr>
          <p:spPr>
            <a:xfrm>
              <a:off x="7201500" y="5336592"/>
              <a:ext cx="3200" cy="84042"/>
            </a:xfrm>
            <a:custGeom>
              <a:avLst/>
              <a:gdLst>
                <a:gd name="connsiteX0" fmla="*/ 0 w 9525"/>
                <a:gd name="connsiteY0" fmla="*/ 0 h 250126"/>
                <a:gd name="connsiteX1" fmla="*/ 0 w 9525"/>
                <a:gd name="connsiteY1" fmla="*/ 125063 h 250126"/>
                <a:gd name="connsiteX2" fmla="*/ 0 w 9525"/>
                <a:gd name="connsiteY2" fmla="*/ 250127 h 250126"/>
                <a:gd name="connsiteX3" fmla="*/ 0 w 9525"/>
                <a:gd name="connsiteY3" fmla="*/ 0 h 250126"/>
              </a:gdLst>
              <a:ahLst/>
              <a:cxnLst>
                <a:cxn ang="0">
                  <a:pos x="connsiteX0" y="connsiteY0"/>
                </a:cxn>
                <a:cxn ang="0">
                  <a:pos x="connsiteX1" y="connsiteY1"/>
                </a:cxn>
                <a:cxn ang="0">
                  <a:pos x="connsiteX2" y="connsiteY2"/>
                </a:cxn>
                <a:cxn ang="0">
                  <a:pos x="connsiteX3" y="connsiteY3"/>
                </a:cxn>
              </a:cxnLst>
              <a:rect l="l" t="t" r="r" b="b"/>
              <a:pathLst>
                <a:path w="9525" h="250126">
                  <a:moveTo>
                    <a:pt x="0" y="0"/>
                  </a:moveTo>
                  <a:lnTo>
                    <a:pt x="0" y="125063"/>
                  </a:lnTo>
                  <a:lnTo>
                    <a:pt x="0" y="250127"/>
                  </a:lnTo>
                  <a:lnTo>
                    <a:pt x="0" y="0"/>
                  </a:lnTo>
                  <a:close/>
                </a:path>
              </a:pathLst>
            </a:custGeom>
            <a:noFill/>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78" name="Freeform: Shape 123">
              <a:extLst>
                <a:ext uri="{FF2B5EF4-FFF2-40B4-BE49-F238E27FC236}">
                  <a16:creationId xmlns:a16="http://schemas.microsoft.com/office/drawing/2014/main" id="{EEC27687-C9A2-4145-86C7-03990D0A4C24}"/>
                </a:ext>
              </a:extLst>
            </p:cNvPr>
            <p:cNvSpPr/>
            <p:nvPr/>
          </p:nvSpPr>
          <p:spPr>
            <a:xfrm>
              <a:off x="7154103" y="5400216"/>
              <a:ext cx="47398" cy="23715"/>
            </a:xfrm>
            <a:custGeom>
              <a:avLst/>
              <a:gdLst>
                <a:gd name="connsiteX0" fmla="*/ 0 w 141065"/>
                <a:gd name="connsiteY0" fmla="*/ 0 h 70580"/>
                <a:gd name="connsiteX1" fmla="*/ 141065 w 141065"/>
                <a:gd name="connsiteY1" fmla="*/ 70580 h 70580"/>
              </a:gdLst>
              <a:ahLst/>
              <a:cxnLst>
                <a:cxn ang="0">
                  <a:pos x="connsiteX0" y="connsiteY0"/>
                </a:cxn>
                <a:cxn ang="0">
                  <a:pos x="connsiteX1" y="connsiteY1"/>
                </a:cxn>
              </a:cxnLst>
              <a:rect l="l" t="t" r="r" b="b"/>
              <a:pathLst>
                <a:path w="141065" h="70580">
                  <a:moveTo>
                    <a:pt x="0" y="0"/>
                  </a:moveTo>
                  <a:lnTo>
                    <a:pt x="141065" y="70580"/>
                  </a:lnTo>
                </a:path>
              </a:pathLst>
            </a:custGeom>
            <a:ln w="19050" cap="flat">
              <a:solidFill>
                <a:srgbClr val="16BF9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79" name="Freeform: Shape 124">
              <a:extLst>
                <a:ext uri="{FF2B5EF4-FFF2-40B4-BE49-F238E27FC236}">
                  <a16:creationId xmlns:a16="http://schemas.microsoft.com/office/drawing/2014/main" id="{110179DC-9588-7948-B2DF-C938C5472B27}"/>
                </a:ext>
              </a:extLst>
            </p:cNvPr>
            <p:cNvSpPr/>
            <p:nvPr/>
          </p:nvSpPr>
          <p:spPr>
            <a:xfrm>
              <a:off x="7122515" y="5273864"/>
              <a:ext cx="31588" cy="3200"/>
            </a:xfrm>
            <a:custGeom>
              <a:avLst/>
              <a:gdLst>
                <a:gd name="connsiteX0" fmla="*/ 94012 w 94011"/>
                <a:gd name="connsiteY0" fmla="*/ 0 h 9525"/>
                <a:gd name="connsiteX1" fmla="*/ 0 w 94011"/>
                <a:gd name="connsiteY1" fmla="*/ 0 h 9525"/>
              </a:gdLst>
              <a:ahLst/>
              <a:cxnLst>
                <a:cxn ang="0">
                  <a:pos x="connsiteX0" y="connsiteY0"/>
                </a:cxn>
                <a:cxn ang="0">
                  <a:pos x="connsiteX1" y="connsiteY1"/>
                </a:cxn>
              </a:cxnLst>
              <a:rect l="l" t="t" r="r" b="b"/>
              <a:pathLst>
                <a:path w="94011" h="9525">
                  <a:moveTo>
                    <a:pt x="94012" y="0"/>
                  </a:moveTo>
                  <a:lnTo>
                    <a:pt x="0" y="0"/>
                  </a:lnTo>
                </a:path>
              </a:pathLst>
            </a:custGeom>
            <a:ln w="19050" cap="flat">
              <a:solidFill>
                <a:srgbClr val="16BF9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80" name="Freeform: Shape 125">
              <a:extLst>
                <a:ext uri="{FF2B5EF4-FFF2-40B4-BE49-F238E27FC236}">
                  <a16:creationId xmlns:a16="http://schemas.microsoft.com/office/drawing/2014/main" id="{6782B427-37C9-424B-8F18-B30F19A32A16}"/>
                </a:ext>
              </a:extLst>
            </p:cNvPr>
            <p:cNvSpPr/>
            <p:nvPr/>
          </p:nvSpPr>
          <p:spPr>
            <a:xfrm>
              <a:off x="7011941" y="5487107"/>
              <a:ext cx="47398" cy="3200"/>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19050" cap="flat">
              <a:solidFill>
                <a:srgbClr val="16BF9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81" name="Freeform: Shape 126">
              <a:extLst>
                <a:ext uri="{FF2B5EF4-FFF2-40B4-BE49-F238E27FC236}">
                  <a16:creationId xmlns:a16="http://schemas.microsoft.com/office/drawing/2014/main" id="{28D3F514-5CED-DF4C-9CD3-C7C9A53E6B1D}"/>
                </a:ext>
              </a:extLst>
            </p:cNvPr>
            <p:cNvSpPr/>
            <p:nvPr/>
          </p:nvSpPr>
          <p:spPr>
            <a:xfrm>
              <a:off x="7090927" y="5258054"/>
              <a:ext cx="31620" cy="31620"/>
            </a:xfrm>
            <a:custGeom>
              <a:avLst/>
              <a:gdLst>
                <a:gd name="connsiteX0" fmla="*/ 94107 w 94106"/>
                <a:gd name="connsiteY0" fmla="*/ 47053 h 94106"/>
                <a:gd name="connsiteX1" fmla="*/ 47053 w 94106"/>
                <a:gd name="connsiteY1" fmla="*/ 94107 h 94106"/>
                <a:gd name="connsiteX2" fmla="*/ 0 w 94106"/>
                <a:gd name="connsiteY2" fmla="*/ 47053 h 94106"/>
                <a:gd name="connsiteX3" fmla="*/ 47053 w 94106"/>
                <a:gd name="connsiteY3" fmla="*/ 0 h 94106"/>
                <a:gd name="connsiteX4" fmla="*/ 94107 w 94106"/>
                <a:gd name="connsiteY4" fmla="*/ 47053 h 9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94106">
                  <a:moveTo>
                    <a:pt x="94107" y="47053"/>
                  </a:moveTo>
                  <a:cubicBezTo>
                    <a:pt x="94107" y="73040"/>
                    <a:pt x="73040" y="94107"/>
                    <a:pt x="47053" y="94107"/>
                  </a:cubicBezTo>
                  <a:cubicBezTo>
                    <a:pt x="21067" y="94107"/>
                    <a:pt x="0" y="73040"/>
                    <a:pt x="0" y="47053"/>
                  </a:cubicBezTo>
                  <a:cubicBezTo>
                    <a:pt x="0" y="21067"/>
                    <a:pt x="21067" y="0"/>
                    <a:pt x="47053" y="0"/>
                  </a:cubicBezTo>
                  <a:cubicBezTo>
                    <a:pt x="73040" y="0"/>
                    <a:pt x="94107" y="21067"/>
                    <a:pt x="94107" y="47053"/>
                  </a:cubicBezTo>
                  <a:close/>
                </a:path>
              </a:pathLst>
            </a:custGeom>
            <a:noFill/>
            <a:ln w="19050" cap="flat">
              <a:solidFill>
                <a:srgbClr val="16BF9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82" name="Freeform: Shape 127">
              <a:extLst>
                <a:ext uri="{FF2B5EF4-FFF2-40B4-BE49-F238E27FC236}">
                  <a16:creationId xmlns:a16="http://schemas.microsoft.com/office/drawing/2014/main" id="{D5A7C621-BCF0-C441-BDC7-7DB60D477EE8}"/>
                </a:ext>
              </a:extLst>
            </p:cNvPr>
            <p:cNvSpPr/>
            <p:nvPr/>
          </p:nvSpPr>
          <p:spPr>
            <a:xfrm>
              <a:off x="7122515" y="5376533"/>
              <a:ext cx="31620" cy="31620"/>
            </a:xfrm>
            <a:custGeom>
              <a:avLst/>
              <a:gdLst>
                <a:gd name="connsiteX0" fmla="*/ 94107 w 94106"/>
                <a:gd name="connsiteY0" fmla="*/ 47054 h 94106"/>
                <a:gd name="connsiteX1" fmla="*/ 47053 w 94106"/>
                <a:gd name="connsiteY1" fmla="*/ 94107 h 94106"/>
                <a:gd name="connsiteX2" fmla="*/ 0 w 94106"/>
                <a:gd name="connsiteY2" fmla="*/ 47054 h 94106"/>
                <a:gd name="connsiteX3" fmla="*/ 47053 w 94106"/>
                <a:gd name="connsiteY3" fmla="*/ 0 h 94106"/>
                <a:gd name="connsiteX4" fmla="*/ 94107 w 94106"/>
                <a:gd name="connsiteY4" fmla="*/ 47054 h 9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94106">
                  <a:moveTo>
                    <a:pt x="94107" y="47054"/>
                  </a:moveTo>
                  <a:cubicBezTo>
                    <a:pt x="94107" y="73040"/>
                    <a:pt x="73040" y="94107"/>
                    <a:pt x="47053" y="94107"/>
                  </a:cubicBezTo>
                  <a:cubicBezTo>
                    <a:pt x="21066" y="94107"/>
                    <a:pt x="0" y="73040"/>
                    <a:pt x="0" y="47054"/>
                  </a:cubicBezTo>
                  <a:cubicBezTo>
                    <a:pt x="0" y="21067"/>
                    <a:pt x="21066" y="0"/>
                    <a:pt x="47053" y="0"/>
                  </a:cubicBezTo>
                  <a:cubicBezTo>
                    <a:pt x="73040" y="0"/>
                    <a:pt x="94107" y="21067"/>
                    <a:pt x="94107" y="47054"/>
                  </a:cubicBezTo>
                  <a:close/>
                </a:path>
              </a:pathLst>
            </a:custGeom>
            <a:noFill/>
            <a:ln w="19050" cap="flat">
              <a:solidFill>
                <a:srgbClr val="16BF9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83" name="Freeform: Shape 128">
              <a:extLst>
                <a:ext uri="{FF2B5EF4-FFF2-40B4-BE49-F238E27FC236}">
                  <a16:creationId xmlns:a16="http://schemas.microsoft.com/office/drawing/2014/main" id="{00BA250C-6DCB-AB44-90AC-EDDD96503A30}"/>
                </a:ext>
              </a:extLst>
            </p:cNvPr>
            <p:cNvSpPr/>
            <p:nvPr/>
          </p:nvSpPr>
          <p:spPr>
            <a:xfrm>
              <a:off x="7059307" y="5337040"/>
              <a:ext cx="31620" cy="31620"/>
            </a:xfrm>
            <a:custGeom>
              <a:avLst/>
              <a:gdLst>
                <a:gd name="connsiteX0" fmla="*/ 94107 w 94106"/>
                <a:gd name="connsiteY0" fmla="*/ 47053 h 94106"/>
                <a:gd name="connsiteX1" fmla="*/ 47053 w 94106"/>
                <a:gd name="connsiteY1" fmla="*/ 94107 h 94106"/>
                <a:gd name="connsiteX2" fmla="*/ 0 w 94106"/>
                <a:gd name="connsiteY2" fmla="*/ 47053 h 94106"/>
                <a:gd name="connsiteX3" fmla="*/ 47053 w 94106"/>
                <a:gd name="connsiteY3" fmla="*/ 0 h 94106"/>
                <a:gd name="connsiteX4" fmla="*/ 94107 w 94106"/>
                <a:gd name="connsiteY4" fmla="*/ 47053 h 9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94106">
                  <a:moveTo>
                    <a:pt x="94107" y="47053"/>
                  </a:moveTo>
                  <a:cubicBezTo>
                    <a:pt x="94107" y="73040"/>
                    <a:pt x="73040" y="94107"/>
                    <a:pt x="47053" y="94107"/>
                  </a:cubicBezTo>
                  <a:cubicBezTo>
                    <a:pt x="21067" y="94107"/>
                    <a:pt x="0" y="73040"/>
                    <a:pt x="0" y="47053"/>
                  </a:cubicBezTo>
                  <a:cubicBezTo>
                    <a:pt x="0" y="21067"/>
                    <a:pt x="21067" y="0"/>
                    <a:pt x="47053" y="0"/>
                  </a:cubicBezTo>
                  <a:cubicBezTo>
                    <a:pt x="73040" y="0"/>
                    <a:pt x="94107" y="21067"/>
                    <a:pt x="94107" y="47053"/>
                  </a:cubicBezTo>
                  <a:close/>
                </a:path>
              </a:pathLst>
            </a:custGeom>
            <a:noFill/>
            <a:ln w="19050" cap="flat">
              <a:solidFill>
                <a:srgbClr val="16BF9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84" name="Freeform: Shape 129">
              <a:extLst>
                <a:ext uri="{FF2B5EF4-FFF2-40B4-BE49-F238E27FC236}">
                  <a16:creationId xmlns:a16="http://schemas.microsoft.com/office/drawing/2014/main" id="{F8C7C93F-98CE-7A45-A24A-E0AE3ADDFEA3}"/>
                </a:ext>
              </a:extLst>
            </p:cNvPr>
            <p:cNvSpPr/>
            <p:nvPr/>
          </p:nvSpPr>
          <p:spPr>
            <a:xfrm>
              <a:off x="7059307" y="5471297"/>
              <a:ext cx="31620" cy="31620"/>
            </a:xfrm>
            <a:custGeom>
              <a:avLst/>
              <a:gdLst>
                <a:gd name="connsiteX0" fmla="*/ 94107 w 94106"/>
                <a:gd name="connsiteY0" fmla="*/ 47054 h 94106"/>
                <a:gd name="connsiteX1" fmla="*/ 47053 w 94106"/>
                <a:gd name="connsiteY1" fmla="*/ 94107 h 94106"/>
                <a:gd name="connsiteX2" fmla="*/ 0 w 94106"/>
                <a:gd name="connsiteY2" fmla="*/ 47054 h 94106"/>
                <a:gd name="connsiteX3" fmla="*/ 47053 w 94106"/>
                <a:gd name="connsiteY3" fmla="*/ 0 h 94106"/>
                <a:gd name="connsiteX4" fmla="*/ 94107 w 94106"/>
                <a:gd name="connsiteY4" fmla="*/ 47054 h 9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94106">
                  <a:moveTo>
                    <a:pt x="94107" y="47054"/>
                  </a:moveTo>
                  <a:cubicBezTo>
                    <a:pt x="94107" y="73040"/>
                    <a:pt x="73040" y="94107"/>
                    <a:pt x="47053" y="94107"/>
                  </a:cubicBezTo>
                  <a:cubicBezTo>
                    <a:pt x="21067" y="94107"/>
                    <a:pt x="0" y="73040"/>
                    <a:pt x="0" y="47054"/>
                  </a:cubicBezTo>
                  <a:cubicBezTo>
                    <a:pt x="0" y="21067"/>
                    <a:pt x="21067" y="0"/>
                    <a:pt x="47053" y="0"/>
                  </a:cubicBezTo>
                  <a:cubicBezTo>
                    <a:pt x="73040" y="0"/>
                    <a:pt x="94107" y="21067"/>
                    <a:pt x="94107" y="47054"/>
                  </a:cubicBezTo>
                  <a:close/>
                </a:path>
              </a:pathLst>
            </a:custGeom>
            <a:noFill/>
            <a:ln w="19050" cap="flat">
              <a:solidFill>
                <a:srgbClr val="16BF9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sp>
          <p:nvSpPr>
            <p:cNvPr id="85" name="Freeform: Shape 130">
              <a:extLst>
                <a:ext uri="{FF2B5EF4-FFF2-40B4-BE49-F238E27FC236}">
                  <a16:creationId xmlns:a16="http://schemas.microsoft.com/office/drawing/2014/main" id="{A6F57C2E-1FEE-B44D-978F-FAA128875A77}"/>
                </a:ext>
              </a:extLst>
            </p:cNvPr>
            <p:cNvSpPr/>
            <p:nvPr/>
          </p:nvSpPr>
          <p:spPr>
            <a:xfrm>
              <a:off x="7011941" y="5186973"/>
              <a:ext cx="189559" cy="379119"/>
            </a:xfrm>
            <a:custGeom>
              <a:avLst/>
              <a:gdLst>
                <a:gd name="connsiteX0" fmla="*/ 141065 w 564165"/>
                <a:gd name="connsiteY0" fmla="*/ 470154 h 1128331"/>
                <a:gd name="connsiteX1" fmla="*/ 0 w 564165"/>
                <a:gd name="connsiteY1" fmla="*/ 376142 h 1128331"/>
                <a:gd name="connsiteX2" fmla="*/ 0 w 564165"/>
                <a:gd name="connsiteY2" fmla="*/ 94012 h 1128331"/>
                <a:gd name="connsiteX3" fmla="*/ 141065 w 564165"/>
                <a:gd name="connsiteY3" fmla="*/ 0 h 1128331"/>
                <a:gd name="connsiteX4" fmla="*/ 423100 w 564165"/>
                <a:gd name="connsiteY4" fmla="*/ 168593 h 1128331"/>
                <a:gd name="connsiteX5" fmla="*/ 423196 w 564165"/>
                <a:gd name="connsiteY5" fmla="*/ 351472 h 1128331"/>
                <a:gd name="connsiteX6" fmla="*/ 564166 w 564165"/>
                <a:gd name="connsiteY6" fmla="*/ 431483 h 1128331"/>
                <a:gd name="connsiteX7" fmla="*/ 564166 w 564165"/>
                <a:gd name="connsiteY7" fmla="*/ 570357 h 1128331"/>
                <a:gd name="connsiteX8" fmla="*/ 564166 w 564165"/>
                <a:gd name="connsiteY8" fmla="*/ 705231 h 1128331"/>
                <a:gd name="connsiteX9" fmla="*/ 423100 w 564165"/>
                <a:gd name="connsiteY9" fmla="*/ 799243 h 1128331"/>
                <a:gd name="connsiteX10" fmla="*/ 423100 w 564165"/>
                <a:gd name="connsiteY10" fmla="*/ 963835 h 1128331"/>
                <a:gd name="connsiteX11" fmla="*/ 141065 w 564165"/>
                <a:gd name="connsiteY11" fmla="*/ 1128332 h 1128331"/>
                <a:gd name="connsiteX12" fmla="*/ 0 w 564165"/>
                <a:gd name="connsiteY12" fmla="*/ 1057847 h 1128331"/>
                <a:gd name="connsiteX13" fmla="*/ 0 w 564165"/>
                <a:gd name="connsiteY13" fmla="*/ 571691 h 112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4165" h="1128331">
                  <a:moveTo>
                    <a:pt x="141065" y="470154"/>
                  </a:moveTo>
                  <a:lnTo>
                    <a:pt x="0" y="376142"/>
                  </a:lnTo>
                  <a:lnTo>
                    <a:pt x="0" y="94012"/>
                  </a:lnTo>
                  <a:lnTo>
                    <a:pt x="141065" y="0"/>
                  </a:lnTo>
                  <a:lnTo>
                    <a:pt x="423100" y="168593"/>
                  </a:lnTo>
                  <a:lnTo>
                    <a:pt x="423196" y="351472"/>
                  </a:lnTo>
                  <a:lnTo>
                    <a:pt x="564166" y="431483"/>
                  </a:lnTo>
                  <a:lnTo>
                    <a:pt x="564166" y="570357"/>
                  </a:lnTo>
                  <a:lnTo>
                    <a:pt x="564166" y="705231"/>
                  </a:lnTo>
                  <a:lnTo>
                    <a:pt x="423100" y="799243"/>
                  </a:lnTo>
                  <a:lnTo>
                    <a:pt x="423100" y="963835"/>
                  </a:lnTo>
                  <a:lnTo>
                    <a:pt x="141065" y="1128332"/>
                  </a:lnTo>
                  <a:lnTo>
                    <a:pt x="0" y="1057847"/>
                  </a:lnTo>
                  <a:lnTo>
                    <a:pt x="0" y="571691"/>
                  </a:lnTo>
                </a:path>
              </a:pathLst>
            </a:custGeom>
            <a:noFill/>
            <a:ln w="19050" cap="flat">
              <a:solidFill>
                <a:sysClr val="window" lastClr="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a:endParaRPr>
            </a:p>
          </p:txBody>
        </p:sp>
      </p:grpSp>
      <p:sp>
        <p:nvSpPr>
          <p:cNvPr id="86" name="Title 1">
            <a:extLst>
              <a:ext uri="{FF2B5EF4-FFF2-40B4-BE49-F238E27FC236}">
                <a16:creationId xmlns:a16="http://schemas.microsoft.com/office/drawing/2014/main" id="{9801BC73-3A7A-8448-A2A8-993191A1DBFE}"/>
              </a:ext>
            </a:extLst>
          </p:cNvPr>
          <p:cNvSpPr txBox="1">
            <a:spLocks/>
          </p:cNvSpPr>
          <p:nvPr/>
        </p:nvSpPr>
        <p:spPr>
          <a:xfrm>
            <a:off x="647700" y="396686"/>
            <a:ext cx="11391900" cy="723899"/>
          </a:xfrm>
          <a:prstGeom prst="rect">
            <a:avLst/>
          </a:prstGeom>
        </p:spPr>
        <p:txBody>
          <a:bodyPr vert="horz" lIns="0" tIns="146304" rIns="91440" bIns="146304" rtlCol="0" anchor="t" anchorCtr="0">
            <a:no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solidFill>
                  <a:prstClr val="white"/>
                </a:solidFill>
                <a:latin typeface="Amazon Ember Heavy"/>
              </a:rPr>
              <a:t>However, challenges are in the way</a:t>
            </a:r>
          </a:p>
        </p:txBody>
      </p:sp>
    </p:spTree>
    <p:extLst>
      <p:ext uri="{BB962C8B-B14F-4D97-AF65-F5344CB8AC3E}">
        <p14:creationId xmlns:p14="http://schemas.microsoft.com/office/powerpoint/2010/main" val="21048543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200"/>
                                      </p:stCondLst>
                                      <p:childTnLst>
                                        <p:set>
                                          <p:cBhvr>
                                            <p:cTn id="6" dur="1" fill="hold">
                                              <p:stCondLst>
                                                <p:cond delay="0"/>
                                              </p:stCondLst>
                                            </p:cTn>
                                            <p:tgtEl>
                                              <p:spTgt spid="25"/>
                                            </p:tgtEl>
                                            <p:attrNameLst>
                                              <p:attrName>style.visibility</p:attrName>
                                            </p:attrNameLst>
                                          </p:cBhvr>
                                          <p:to>
                                            <p:strVal val="visible"/>
                                          </p:to>
                                        </p:set>
                                        <p:anim calcmode="lin" valueType="num">
                                          <p:cBhvr>
                                            <p:cTn id="7" dur="250" fill="hold"/>
                                            <p:tgtEl>
                                              <p:spTgt spid="25"/>
                                            </p:tgtEl>
                                            <p:attrNameLst>
                                              <p:attrName>ppt_w</p:attrName>
                                            </p:attrNameLst>
                                          </p:cBhvr>
                                          <p:tavLst>
                                            <p:tav tm="0">
                                              <p:val>
                                                <p:fltVal val="0"/>
                                              </p:val>
                                            </p:tav>
                                            <p:tav tm="100000">
                                              <p:val>
                                                <p:strVal val="#ppt_w"/>
                                              </p:val>
                                            </p:tav>
                                          </p:tavLst>
                                        </p:anim>
                                        <p:anim calcmode="lin" valueType="num">
                                          <p:cBhvr>
                                            <p:cTn id="8" dur="250" fill="hold"/>
                                            <p:tgtEl>
                                              <p:spTgt spid="25"/>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200"/>
                                      </p:stCondLst>
                                      <p:childTnLst>
                                        <p:animScale p14:bounceEnd="99000">
                                          <p:cBhvr>
                                            <p:cTn id="10" dur="1000" fill="hold"/>
                                            <p:tgtEl>
                                              <p:spTgt spid="25"/>
                                            </p:tgtEl>
                                          </p:cBhvr>
                                          <p:by x="110000" y="110000"/>
                                        </p:animScale>
                                      </p:childTnLst>
                                    </p:cTn>
                                  </p:par>
                                  <p:par>
                                    <p:cTn id="11" presetID="6" presetClass="emph" presetSubtype="0" fill="hold" nodeType="withEffect">
                                      <p:stCondLst>
                                        <p:cond delay="200"/>
                                      </p:stCondLst>
                                      <p:childTnLst>
                                        <p:animScale>
                                          <p:cBhvr>
                                            <p:cTn id="12" dur="250" fill="hold"/>
                                            <p:tgtEl>
                                              <p:spTgt spid="25"/>
                                            </p:tgtEl>
                                          </p:cBhvr>
                                          <p:by x="91000" y="91000"/>
                                        </p:animScale>
                                      </p:childTnLst>
                                    </p:cTn>
                                  </p:par>
                                  <p:par>
                                    <p:cTn id="13" presetID="23" presetClass="entr" presetSubtype="16" fill="hold" nodeType="withEffect">
                                      <p:stCondLst>
                                        <p:cond delay="400"/>
                                      </p:stCondLst>
                                      <p:childTnLst>
                                        <p:set>
                                          <p:cBhvr>
                                            <p:cTn id="14" dur="1" fill="hold">
                                              <p:stCondLst>
                                                <p:cond delay="0"/>
                                              </p:stCondLst>
                                            </p:cTn>
                                            <p:tgtEl>
                                              <p:spTgt spid="34"/>
                                            </p:tgtEl>
                                            <p:attrNameLst>
                                              <p:attrName>style.visibility</p:attrName>
                                            </p:attrNameLst>
                                          </p:cBhvr>
                                          <p:to>
                                            <p:strVal val="visible"/>
                                          </p:to>
                                        </p:set>
                                        <p:anim calcmode="lin" valueType="num">
                                          <p:cBhvr>
                                            <p:cTn id="15" dur="250" fill="hold"/>
                                            <p:tgtEl>
                                              <p:spTgt spid="34"/>
                                            </p:tgtEl>
                                            <p:attrNameLst>
                                              <p:attrName>ppt_w</p:attrName>
                                            </p:attrNameLst>
                                          </p:cBhvr>
                                          <p:tavLst>
                                            <p:tav tm="0">
                                              <p:val>
                                                <p:fltVal val="0"/>
                                              </p:val>
                                            </p:tav>
                                            <p:tav tm="100000">
                                              <p:val>
                                                <p:strVal val="#ppt_w"/>
                                              </p:val>
                                            </p:tav>
                                          </p:tavLst>
                                        </p:anim>
                                        <p:anim calcmode="lin" valueType="num">
                                          <p:cBhvr>
                                            <p:cTn id="16" dur="250" fill="hold"/>
                                            <p:tgtEl>
                                              <p:spTgt spid="34"/>
                                            </p:tgtEl>
                                            <p:attrNameLst>
                                              <p:attrName>ppt_h</p:attrName>
                                            </p:attrNameLst>
                                          </p:cBhvr>
                                          <p:tavLst>
                                            <p:tav tm="0">
                                              <p:val>
                                                <p:fltVal val="0"/>
                                              </p:val>
                                            </p:tav>
                                            <p:tav tm="100000">
                                              <p:val>
                                                <p:strVal val="#ppt_h"/>
                                              </p:val>
                                            </p:tav>
                                          </p:tavLst>
                                        </p:anim>
                                      </p:childTnLst>
                                    </p:cTn>
                                  </p:par>
                                  <p:par>
                                    <p:cTn id="17" presetID="6" presetClass="emph" presetSubtype="0" fill="hold" nodeType="withEffect" p14:presetBounceEnd="99000">
                                      <p:stCondLst>
                                        <p:cond delay="400"/>
                                      </p:stCondLst>
                                      <p:childTnLst>
                                        <p:animScale p14:bounceEnd="99000">
                                          <p:cBhvr>
                                            <p:cTn id="18" dur="1000" fill="hold"/>
                                            <p:tgtEl>
                                              <p:spTgt spid="34"/>
                                            </p:tgtEl>
                                          </p:cBhvr>
                                          <p:by x="110000" y="110000"/>
                                        </p:animScale>
                                      </p:childTnLst>
                                    </p:cTn>
                                  </p:par>
                                  <p:par>
                                    <p:cTn id="19" presetID="6" presetClass="emph" presetSubtype="0" fill="hold" nodeType="withEffect">
                                      <p:stCondLst>
                                        <p:cond delay="400"/>
                                      </p:stCondLst>
                                      <p:childTnLst>
                                        <p:animScale>
                                          <p:cBhvr>
                                            <p:cTn id="20" dur="250" fill="hold"/>
                                            <p:tgtEl>
                                              <p:spTgt spid="34"/>
                                            </p:tgtEl>
                                          </p:cBhvr>
                                          <p:by x="91000" y="91000"/>
                                        </p:animScale>
                                      </p:childTnLst>
                                    </p:cTn>
                                  </p:par>
                                  <p:par>
                                    <p:cTn id="21" presetID="23" presetClass="entr" presetSubtype="16" fill="hold" nodeType="withEffect">
                                      <p:stCondLst>
                                        <p:cond delay="800"/>
                                      </p:stCondLst>
                                      <p:childTnLst>
                                        <p:set>
                                          <p:cBhvr>
                                            <p:cTn id="22" dur="1" fill="hold">
                                              <p:stCondLst>
                                                <p:cond delay="0"/>
                                              </p:stCondLst>
                                            </p:cTn>
                                            <p:tgtEl>
                                              <p:spTgt spid="65"/>
                                            </p:tgtEl>
                                            <p:attrNameLst>
                                              <p:attrName>style.visibility</p:attrName>
                                            </p:attrNameLst>
                                          </p:cBhvr>
                                          <p:to>
                                            <p:strVal val="visible"/>
                                          </p:to>
                                        </p:set>
                                        <p:anim calcmode="lin" valueType="num">
                                          <p:cBhvr>
                                            <p:cTn id="23" dur="250" fill="hold"/>
                                            <p:tgtEl>
                                              <p:spTgt spid="65"/>
                                            </p:tgtEl>
                                            <p:attrNameLst>
                                              <p:attrName>ppt_w</p:attrName>
                                            </p:attrNameLst>
                                          </p:cBhvr>
                                          <p:tavLst>
                                            <p:tav tm="0">
                                              <p:val>
                                                <p:fltVal val="0"/>
                                              </p:val>
                                            </p:tav>
                                            <p:tav tm="100000">
                                              <p:val>
                                                <p:strVal val="#ppt_w"/>
                                              </p:val>
                                            </p:tav>
                                          </p:tavLst>
                                        </p:anim>
                                        <p:anim calcmode="lin" valueType="num">
                                          <p:cBhvr>
                                            <p:cTn id="24" dur="250" fill="hold"/>
                                            <p:tgtEl>
                                              <p:spTgt spid="65"/>
                                            </p:tgtEl>
                                            <p:attrNameLst>
                                              <p:attrName>ppt_h</p:attrName>
                                            </p:attrNameLst>
                                          </p:cBhvr>
                                          <p:tavLst>
                                            <p:tav tm="0">
                                              <p:val>
                                                <p:fltVal val="0"/>
                                              </p:val>
                                            </p:tav>
                                            <p:tav tm="100000">
                                              <p:val>
                                                <p:strVal val="#ppt_h"/>
                                              </p:val>
                                            </p:tav>
                                          </p:tavLst>
                                        </p:anim>
                                      </p:childTnLst>
                                    </p:cTn>
                                  </p:par>
                                  <p:par>
                                    <p:cTn id="25" presetID="6" presetClass="emph" presetSubtype="0" fill="hold" nodeType="withEffect" p14:presetBounceEnd="99000">
                                      <p:stCondLst>
                                        <p:cond delay="800"/>
                                      </p:stCondLst>
                                      <p:childTnLst>
                                        <p:animScale p14:bounceEnd="99000">
                                          <p:cBhvr>
                                            <p:cTn id="26" dur="1000" fill="hold"/>
                                            <p:tgtEl>
                                              <p:spTgt spid="65"/>
                                            </p:tgtEl>
                                          </p:cBhvr>
                                          <p:by x="110000" y="110000"/>
                                        </p:animScale>
                                      </p:childTnLst>
                                    </p:cTn>
                                  </p:par>
                                  <p:par>
                                    <p:cTn id="27" presetID="6" presetClass="emph" presetSubtype="0" fill="hold" nodeType="withEffect">
                                      <p:stCondLst>
                                        <p:cond delay="800"/>
                                      </p:stCondLst>
                                      <p:childTnLst>
                                        <p:animScale>
                                          <p:cBhvr>
                                            <p:cTn id="28" dur="250" fill="hold"/>
                                            <p:tgtEl>
                                              <p:spTgt spid="65"/>
                                            </p:tgtEl>
                                          </p:cBhvr>
                                          <p:by x="91000" y="91000"/>
                                        </p:animScale>
                                      </p:childTnLst>
                                    </p:cTn>
                                  </p:par>
                                  <p:par>
                                    <p:cTn id="29" presetID="23" presetClass="entr" presetSubtype="16" fill="hold" nodeType="withEffect">
                                      <p:stCondLst>
                                        <p:cond delay="1000"/>
                                      </p:stCondLst>
                                      <p:childTnLst>
                                        <p:set>
                                          <p:cBhvr>
                                            <p:cTn id="30" dur="1" fill="hold">
                                              <p:stCondLst>
                                                <p:cond delay="0"/>
                                              </p:stCondLst>
                                            </p:cTn>
                                            <p:tgtEl>
                                              <p:spTgt spid="57"/>
                                            </p:tgtEl>
                                            <p:attrNameLst>
                                              <p:attrName>style.visibility</p:attrName>
                                            </p:attrNameLst>
                                          </p:cBhvr>
                                          <p:to>
                                            <p:strVal val="visible"/>
                                          </p:to>
                                        </p:set>
                                        <p:anim calcmode="lin" valueType="num">
                                          <p:cBhvr>
                                            <p:cTn id="31" dur="250" fill="hold"/>
                                            <p:tgtEl>
                                              <p:spTgt spid="57"/>
                                            </p:tgtEl>
                                            <p:attrNameLst>
                                              <p:attrName>ppt_w</p:attrName>
                                            </p:attrNameLst>
                                          </p:cBhvr>
                                          <p:tavLst>
                                            <p:tav tm="0">
                                              <p:val>
                                                <p:fltVal val="0"/>
                                              </p:val>
                                            </p:tav>
                                            <p:tav tm="100000">
                                              <p:val>
                                                <p:strVal val="#ppt_w"/>
                                              </p:val>
                                            </p:tav>
                                          </p:tavLst>
                                        </p:anim>
                                        <p:anim calcmode="lin" valueType="num">
                                          <p:cBhvr>
                                            <p:cTn id="32" dur="250" fill="hold"/>
                                            <p:tgtEl>
                                              <p:spTgt spid="57"/>
                                            </p:tgtEl>
                                            <p:attrNameLst>
                                              <p:attrName>ppt_h</p:attrName>
                                            </p:attrNameLst>
                                          </p:cBhvr>
                                          <p:tavLst>
                                            <p:tav tm="0">
                                              <p:val>
                                                <p:fltVal val="0"/>
                                              </p:val>
                                            </p:tav>
                                            <p:tav tm="100000">
                                              <p:val>
                                                <p:strVal val="#ppt_h"/>
                                              </p:val>
                                            </p:tav>
                                          </p:tavLst>
                                        </p:anim>
                                      </p:childTnLst>
                                    </p:cTn>
                                  </p:par>
                                  <p:par>
                                    <p:cTn id="33" presetID="6" presetClass="emph" presetSubtype="0" fill="hold" nodeType="withEffect" p14:presetBounceEnd="99000">
                                      <p:stCondLst>
                                        <p:cond delay="1000"/>
                                      </p:stCondLst>
                                      <p:childTnLst>
                                        <p:animScale p14:bounceEnd="99000">
                                          <p:cBhvr>
                                            <p:cTn id="34" dur="1000" fill="hold"/>
                                            <p:tgtEl>
                                              <p:spTgt spid="57"/>
                                            </p:tgtEl>
                                          </p:cBhvr>
                                          <p:by x="110000" y="110000"/>
                                        </p:animScale>
                                      </p:childTnLst>
                                    </p:cTn>
                                  </p:par>
                                  <p:par>
                                    <p:cTn id="35" presetID="6" presetClass="emph" presetSubtype="0" fill="hold" nodeType="withEffect">
                                      <p:stCondLst>
                                        <p:cond delay="1000"/>
                                      </p:stCondLst>
                                      <p:childTnLst>
                                        <p:animScale>
                                          <p:cBhvr>
                                            <p:cTn id="36" dur="250" fill="hold"/>
                                            <p:tgtEl>
                                              <p:spTgt spid="57"/>
                                            </p:tgtEl>
                                          </p:cBhvr>
                                          <p:by x="91000" y="91000"/>
                                        </p:animScale>
                                      </p:childTnLst>
                                    </p:cTn>
                                  </p:par>
                                  <p:par>
                                    <p:cTn id="37" presetID="10" presetClass="entr" presetSubtype="0" fill="hold" nodeType="withEffect">
                                      <p:stCondLst>
                                        <p:cond delay="20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35" presetClass="path" presetSubtype="0" decel="100000" fill="hold" nodeType="withEffect">
                                      <p:stCondLst>
                                        <p:cond delay="200"/>
                                      </p:stCondLst>
                                      <p:childTnLst>
                                        <p:animMotion origin="layout" path="M -1.66667E-6 -2.22222E-6 L -1.66667E-6 0.06158 " pathEditMode="relative" rAng="0" ptsTypes="AA">
                                          <p:cBhvr>
                                            <p:cTn id="41" dur="500" spd="-100000" fill="hold"/>
                                            <p:tgtEl>
                                              <p:spTgt spid="41"/>
                                            </p:tgtEl>
                                            <p:attrNameLst>
                                              <p:attrName>ppt_x</p:attrName>
                                              <p:attrName>ppt_y</p:attrName>
                                            </p:attrNameLst>
                                          </p:cBhvr>
                                          <p:rCtr x="0" y="3079"/>
                                        </p:animMotion>
                                      </p:childTnLst>
                                    </p:cTn>
                                  </p:par>
                                  <p:par>
                                    <p:cTn id="42" presetID="10" presetClass="entr" presetSubtype="0" fill="hold" nodeType="withEffect">
                                      <p:stCondLst>
                                        <p:cond delay="40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35" presetClass="path" presetSubtype="0" decel="100000" fill="hold" nodeType="withEffect">
                                      <p:stCondLst>
                                        <p:cond delay="400"/>
                                      </p:stCondLst>
                                      <p:childTnLst>
                                        <p:animMotion origin="layout" path="M -2.29167E-6 -2.22222E-6 L -2.29167E-6 0.06158 " pathEditMode="relative" rAng="0" ptsTypes="AA">
                                          <p:cBhvr>
                                            <p:cTn id="46" dur="500" spd="-100000" fill="hold"/>
                                            <p:tgtEl>
                                              <p:spTgt spid="45"/>
                                            </p:tgtEl>
                                            <p:attrNameLst>
                                              <p:attrName>ppt_x</p:attrName>
                                              <p:attrName>ppt_y</p:attrName>
                                            </p:attrNameLst>
                                          </p:cBhvr>
                                          <p:rCtr x="0" y="3079"/>
                                        </p:animMotion>
                                      </p:childTnLst>
                                    </p:cTn>
                                  </p:par>
                                  <p:par>
                                    <p:cTn id="47" presetID="10" presetClass="entr" presetSubtype="0" fill="hold" nodeType="withEffect">
                                      <p:stCondLst>
                                        <p:cond delay="8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35" presetClass="path" presetSubtype="0" decel="100000" fill="hold" nodeType="withEffect">
                                      <p:stCondLst>
                                        <p:cond delay="800"/>
                                      </p:stCondLst>
                                      <p:childTnLst>
                                        <p:animMotion origin="layout" path="M -2.70833E-6 -2.22222E-6 L -2.70833E-6 0.06158 " pathEditMode="relative" rAng="0" ptsTypes="AA">
                                          <p:cBhvr>
                                            <p:cTn id="51" dur="500" spd="-100000" fill="hold"/>
                                            <p:tgtEl>
                                              <p:spTgt spid="49"/>
                                            </p:tgtEl>
                                            <p:attrNameLst>
                                              <p:attrName>ppt_x</p:attrName>
                                              <p:attrName>ppt_y</p:attrName>
                                            </p:attrNameLst>
                                          </p:cBhvr>
                                          <p:rCtr x="0" y="3079"/>
                                        </p:animMotion>
                                      </p:childTnLst>
                                    </p:cTn>
                                  </p:par>
                                  <p:par>
                                    <p:cTn id="52" presetID="10" presetClass="entr" presetSubtype="0"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35" presetClass="path" presetSubtype="0" decel="100000" fill="hold" nodeType="withEffect">
                                      <p:stCondLst>
                                        <p:cond delay="1000"/>
                                      </p:stCondLst>
                                      <p:childTnLst>
                                        <p:animMotion origin="layout" path="M -4.58333E-6 -2.22222E-6 L -4.58333E-6 0.06158 " pathEditMode="relative" rAng="0" ptsTypes="AA">
                                          <p:cBhvr>
                                            <p:cTn id="56" dur="500" spd="-100000" fill="hold"/>
                                            <p:tgtEl>
                                              <p:spTgt spid="53"/>
                                            </p:tgtEl>
                                            <p:attrNameLst>
                                              <p:attrName>ppt_x</p:attrName>
                                              <p:attrName>ppt_y</p:attrName>
                                            </p:attrNameLst>
                                          </p:cBhvr>
                                          <p:rCtr x="0"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200"/>
                                      </p:stCondLst>
                                      <p:childTnLst>
                                        <p:set>
                                          <p:cBhvr>
                                            <p:cTn id="6" dur="1" fill="hold">
                                              <p:stCondLst>
                                                <p:cond delay="0"/>
                                              </p:stCondLst>
                                            </p:cTn>
                                            <p:tgtEl>
                                              <p:spTgt spid="25"/>
                                            </p:tgtEl>
                                            <p:attrNameLst>
                                              <p:attrName>style.visibility</p:attrName>
                                            </p:attrNameLst>
                                          </p:cBhvr>
                                          <p:to>
                                            <p:strVal val="visible"/>
                                          </p:to>
                                        </p:set>
                                        <p:anim calcmode="lin" valueType="num">
                                          <p:cBhvr>
                                            <p:cTn id="7" dur="250" fill="hold"/>
                                            <p:tgtEl>
                                              <p:spTgt spid="25"/>
                                            </p:tgtEl>
                                            <p:attrNameLst>
                                              <p:attrName>ppt_w</p:attrName>
                                            </p:attrNameLst>
                                          </p:cBhvr>
                                          <p:tavLst>
                                            <p:tav tm="0">
                                              <p:val>
                                                <p:fltVal val="0"/>
                                              </p:val>
                                            </p:tav>
                                            <p:tav tm="100000">
                                              <p:val>
                                                <p:strVal val="#ppt_w"/>
                                              </p:val>
                                            </p:tav>
                                          </p:tavLst>
                                        </p:anim>
                                        <p:anim calcmode="lin" valueType="num">
                                          <p:cBhvr>
                                            <p:cTn id="8" dur="250" fill="hold"/>
                                            <p:tgtEl>
                                              <p:spTgt spid="25"/>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200"/>
                                      </p:stCondLst>
                                      <p:childTnLst>
                                        <p:animScale>
                                          <p:cBhvr>
                                            <p:cTn id="10" dur="1000" fill="hold"/>
                                            <p:tgtEl>
                                              <p:spTgt spid="25"/>
                                            </p:tgtEl>
                                          </p:cBhvr>
                                          <p:by x="110000" y="110000"/>
                                        </p:animScale>
                                      </p:childTnLst>
                                    </p:cTn>
                                  </p:par>
                                  <p:par>
                                    <p:cTn id="11" presetID="6" presetClass="emph" presetSubtype="0" fill="hold" nodeType="withEffect">
                                      <p:stCondLst>
                                        <p:cond delay="200"/>
                                      </p:stCondLst>
                                      <p:childTnLst>
                                        <p:animScale>
                                          <p:cBhvr>
                                            <p:cTn id="12" dur="250" fill="hold"/>
                                            <p:tgtEl>
                                              <p:spTgt spid="25"/>
                                            </p:tgtEl>
                                          </p:cBhvr>
                                          <p:by x="91000" y="91000"/>
                                        </p:animScale>
                                      </p:childTnLst>
                                    </p:cTn>
                                  </p:par>
                                  <p:par>
                                    <p:cTn id="13" presetID="23" presetClass="entr" presetSubtype="16" fill="hold" nodeType="withEffect">
                                      <p:stCondLst>
                                        <p:cond delay="400"/>
                                      </p:stCondLst>
                                      <p:childTnLst>
                                        <p:set>
                                          <p:cBhvr>
                                            <p:cTn id="14" dur="1" fill="hold">
                                              <p:stCondLst>
                                                <p:cond delay="0"/>
                                              </p:stCondLst>
                                            </p:cTn>
                                            <p:tgtEl>
                                              <p:spTgt spid="34"/>
                                            </p:tgtEl>
                                            <p:attrNameLst>
                                              <p:attrName>style.visibility</p:attrName>
                                            </p:attrNameLst>
                                          </p:cBhvr>
                                          <p:to>
                                            <p:strVal val="visible"/>
                                          </p:to>
                                        </p:set>
                                        <p:anim calcmode="lin" valueType="num">
                                          <p:cBhvr>
                                            <p:cTn id="15" dur="250" fill="hold"/>
                                            <p:tgtEl>
                                              <p:spTgt spid="34"/>
                                            </p:tgtEl>
                                            <p:attrNameLst>
                                              <p:attrName>ppt_w</p:attrName>
                                            </p:attrNameLst>
                                          </p:cBhvr>
                                          <p:tavLst>
                                            <p:tav tm="0">
                                              <p:val>
                                                <p:fltVal val="0"/>
                                              </p:val>
                                            </p:tav>
                                            <p:tav tm="100000">
                                              <p:val>
                                                <p:strVal val="#ppt_w"/>
                                              </p:val>
                                            </p:tav>
                                          </p:tavLst>
                                        </p:anim>
                                        <p:anim calcmode="lin" valueType="num">
                                          <p:cBhvr>
                                            <p:cTn id="16" dur="250" fill="hold"/>
                                            <p:tgtEl>
                                              <p:spTgt spid="34"/>
                                            </p:tgtEl>
                                            <p:attrNameLst>
                                              <p:attrName>ppt_h</p:attrName>
                                            </p:attrNameLst>
                                          </p:cBhvr>
                                          <p:tavLst>
                                            <p:tav tm="0">
                                              <p:val>
                                                <p:fltVal val="0"/>
                                              </p:val>
                                            </p:tav>
                                            <p:tav tm="100000">
                                              <p:val>
                                                <p:strVal val="#ppt_h"/>
                                              </p:val>
                                            </p:tav>
                                          </p:tavLst>
                                        </p:anim>
                                      </p:childTnLst>
                                    </p:cTn>
                                  </p:par>
                                  <p:par>
                                    <p:cTn id="17" presetID="6" presetClass="emph" presetSubtype="0" fill="hold" nodeType="withEffect">
                                      <p:stCondLst>
                                        <p:cond delay="400"/>
                                      </p:stCondLst>
                                      <p:childTnLst>
                                        <p:animScale>
                                          <p:cBhvr>
                                            <p:cTn id="18" dur="1000" fill="hold"/>
                                            <p:tgtEl>
                                              <p:spTgt spid="34"/>
                                            </p:tgtEl>
                                          </p:cBhvr>
                                          <p:by x="110000" y="110000"/>
                                        </p:animScale>
                                      </p:childTnLst>
                                    </p:cTn>
                                  </p:par>
                                  <p:par>
                                    <p:cTn id="19" presetID="6" presetClass="emph" presetSubtype="0" fill="hold" nodeType="withEffect">
                                      <p:stCondLst>
                                        <p:cond delay="400"/>
                                      </p:stCondLst>
                                      <p:childTnLst>
                                        <p:animScale>
                                          <p:cBhvr>
                                            <p:cTn id="20" dur="250" fill="hold"/>
                                            <p:tgtEl>
                                              <p:spTgt spid="34"/>
                                            </p:tgtEl>
                                          </p:cBhvr>
                                          <p:by x="91000" y="91000"/>
                                        </p:animScale>
                                      </p:childTnLst>
                                    </p:cTn>
                                  </p:par>
                                  <p:par>
                                    <p:cTn id="21" presetID="23" presetClass="entr" presetSubtype="16" fill="hold" nodeType="withEffect">
                                      <p:stCondLst>
                                        <p:cond delay="800"/>
                                      </p:stCondLst>
                                      <p:childTnLst>
                                        <p:set>
                                          <p:cBhvr>
                                            <p:cTn id="22" dur="1" fill="hold">
                                              <p:stCondLst>
                                                <p:cond delay="0"/>
                                              </p:stCondLst>
                                            </p:cTn>
                                            <p:tgtEl>
                                              <p:spTgt spid="65"/>
                                            </p:tgtEl>
                                            <p:attrNameLst>
                                              <p:attrName>style.visibility</p:attrName>
                                            </p:attrNameLst>
                                          </p:cBhvr>
                                          <p:to>
                                            <p:strVal val="visible"/>
                                          </p:to>
                                        </p:set>
                                        <p:anim calcmode="lin" valueType="num">
                                          <p:cBhvr>
                                            <p:cTn id="23" dur="250" fill="hold"/>
                                            <p:tgtEl>
                                              <p:spTgt spid="65"/>
                                            </p:tgtEl>
                                            <p:attrNameLst>
                                              <p:attrName>ppt_w</p:attrName>
                                            </p:attrNameLst>
                                          </p:cBhvr>
                                          <p:tavLst>
                                            <p:tav tm="0">
                                              <p:val>
                                                <p:fltVal val="0"/>
                                              </p:val>
                                            </p:tav>
                                            <p:tav tm="100000">
                                              <p:val>
                                                <p:strVal val="#ppt_w"/>
                                              </p:val>
                                            </p:tav>
                                          </p:tavLst>
                                        </p:anim>
                                        <p:anim calcmode="lin" valueType="num">
                                          <p:cBhvr>
                                            <p:cTn id="24" dur="250" fill="hold"/>
                                            <p:tgtEl>
                                              <p:spTgt spid="65"/>
                                            </p:tgtEl>
                                            <p:attrNameLst>
                                              <p:attrName>ppt_h</p:attrName>
                                            </p:attrNameLst>
                                          </p:cBhvr>
                                          <p:tavLst>
                                            <p:tav tm="0">
                                              <p:val>
                                                <p:fltVal val="0"/>
                                              </p:val>
                                            </p:tav>
                                            <p:tav tm="100000">
                                              <p:val>
                                                <p:strVal val="#ppt_h"/>
                                              </p:val>
                                            </p:tav>
                                          </p:tavLst>
                                        </p:anim>
                                      </p:childTnLst>
                                    </p:cTn>
                                  </p:par>
                                  <p:par>
                                    <p:cTn id="25" presetID="6" presetClass="emph" presetSubtype="0" fill="hold" nodeType="withEffect">
                                      <p:stCondLst>
                                        <p:cond delay="800"/>
                                      </p:stCondLst>
                                      <p:childTnLst>
                                        <p:animScale>
                                          <p:cBhvr>
                                            <p:cTn id="26" dur="1000" fill="hold"/>
                                            <p:tgtEl>
                                              <p:spTgt spid="65"/>
                                            </p:tgtEl>
                                          </p:cBhvr>
                                          <p:by x="110000" y="110000"/>
                                        </p:animScale>
                                      </p:childTnLst>
                                    </p:cTn>
                                  </p:par>
                                  <p:par>
                                    <p:cTn id="27" presetID="6" presetClass="emph" presetSubtype="0" fill="hold" nodeType="withEffect">
                                      <p:stCondLst>
                                        <p:cond delay="800"/>
                                      </p:stCondLst>
                                      <p:childTnLst>
                                        <p:animScale>
                                          <p:cBhvr>
                                            <p:cTn id="28" dur="250" fill="hold"/>
                                            <p:tgtEl>
                                              <p:spTgt spid="65"/>
                                            </p:tgtEl>
                                          </p:cBhvr>
                                          <p:by x="91000" y="91000"/>
                                        </p:animScale>
                                      </p:childTnLst>
                                    </p:cTn>
                                  </p:par>
                                  <p:par>
                                    <p:cTn id="29" presetID="23" presetClass="entr" presetSubtype="16" fill="hold" nodeType="withEffect">
                                      <p:stCondLst>
                                        <p:cond delay="1000"/>
                                      </p:stCondLst>
                                      <p:childTnLst>
                                        <p:set>
                                          <p:cBhvr>
                                            <p:cTn id="30" dur="1" fill="hold">
                                              <p:stCondLst>
                                                <p:cond delay="0"/>
                                              </p:stCondLst>
                                            </p:cTn>
                                            <p:tgtEl>
                                              <p:spTgt spid="57"/>
                                            </p:tgtEl>
                                            <p:attrNameLst>
                                              <p:attrName>style.visibility</p:attrName>
                                            </p:attrNameLst>
                                          </p:cBhvr>
                                          <p:to>
                                            <p:strVal val="visible"/>
                                          </p:to>
                                        </p:set>
                                        <p:anim calcmode="lin" valueType="num">
                                          <p:cBhvr>
                                            <p:cTn id="31" dur="250" fill="hold"/>
                                            <p:tgtEl>
                                              <p:spTgt spid="57"/>
                                            </p:tgtEl>
                                            <p:attrNameLst>
                                              <p:attrName>ppt_w</p:attrName>
                                            </p:attrNameLst>
                                          </p:cBhvr>
                                          <p:tavLst>
                                            <p:tav tm="0">
                                              <p:val>
                                                <p:fltVal val="0"/>
                                              </p:val>
                                            </p:tav>
                                            <p:tav tm="100000">
                                              <p:val>
                                                <p:strVal val="#ppt_w"/>
                                              </p:val>
                                            </p:tav>
                                          </p:tavLst>
                                        </p:anim>
                                        <p:anim calcmode="lin" valueType="num">
                                          <p:cBhvr>
                                            <p:cTn id="32" dur="250" fill="hold"/>
                                            <p:tgtEl>
                                              <p:spTgt spid="57"/>
                                            </p:tgtEl>
                                            <p:attrNameLst>
                                              <p:attrName>ppt_h</p:attrName>
                                            </p:attrNameLst>
                                          </p:cBhvr>
                                          <p:tavLst>
                                            <p:tav tm="0">
                                              <p:val>
                                                <p:fltVal val="0"/>
                                              </p:val>
                                            </p:tav>
                                            <p:tav tm="100000">
                                              <p:val>
                                                <p:strVal val="#ppt_h"/>
                                              </p:val>
                                            </p:tav>
                                          </p:tavLst>
                                        </p:anim>
                                      </p:childTnLst>
                                    </p:cTn>
                                  </p:par>
                                  <p:par>
                                    <p:cTn id="33" presetID="6" presetClass="emph" presetSubtype="0" fill="hold" nodeType="withEffect">
                                      <p:stCondLst>
                                        <p:cond delay="1000"/>
                                      </p:stCondLst>
                                      <p:childTnLst>
                                        <p:animScale>
                                          <p:cBhvr>
                                            <p:cTn id="34" dur="1000" fill="hold"/>
                                            <p:tgtEl>
                                              <p:spTgt spid="57"/>
                                            </p:tgtEl>
                                          </p:cBhvr>
                                          <p:by x="110000" y="110000"/>
                                        </p:animScale>
                                      </p:childTnLst>
                                    </p:cTn>
                                  </p:par>
                                  <p:par>
                                    <p:cTn id="35" presetID="6" presetClass="emph" presetSubtype="0" fill="hold" nodeType="withEffect">
                                      <p:stCondLst>
                                        <p:cond delay="1000"/>
                                      </p:stCondLst>
                                      <p:childTnLst>
                                        <p:animScale>
                                          <p:cBhvr>
                                            <p:cTn id="36" dur="250" fill="hold"/>
                                            <p:tgtEl>
                                              <p:spTgt spid="57"/>
                                            </p:tgtEl>
                                          </p:cBhvr>
                                          <p:by x="91000" y="91000"/>
                                        </p:animScale>
                                      </p:childTnLst>
                                    </p:cTn>
                                  </p:par>
                                  <p:par>
                                    <p:cTn id="37" presetID="10" presetClass="entr" presetSubtype="0" fill="hold" nodeType="withEffect">
                                      <p:stCondLst>
                                        <p:cond delay="20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35" presetClass="path" presetSubtype="0" decel="100000" fill="hold" nodeType="withEffect">
                                      <p:stCondLst>
                                        <p:cond delay="200"/>
                                      </p:stCondLst>
                                      <p:childTnLst>
                                        <p:animMotion origin="layout" path="M -1.66667E-6 -2.22222E-6 L -1.66667E-6 0.06158 " pathEditMode="relative" rAng="0" ptsTypes="AA">
                                          <p:cBhvr>
                                            <p:cTn id="41" dur="500" spd="-100000" fill="hold"/>
                                            <p:tgtEl>
                                              <p:spTgt spid="41"/>
                                            </p:tgtEl>
                                            <p:attrNameLst>
                                              <p:attrName>ppt_x</p:attrName>
                                              <p:attrName>ppt_y</p:attrName>
                                            </p:attrNameLst>
                                          </p:cBhvr>
                                          <p:rCtr x="0" y="3079"/>
                                        </p:animMotion>
                                      </p:childTnLst>
                                    </p:cTn>
                                  </p:par>
                                  <p:par>
                                    <p:cTn id="42" presetID="10" presetClass="entr" presetSubtype="0" fill="hold" nodeType="withEffect">
                                      <p:stCondLst>
                                        <p:cond delay="40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35" presetClass="path" presetSubtype="0" decel="100000" fill="hold" nodeType="withEffect">
                                      <p:stCondLst>
                                        <p:cond delay="400"/>
                                      </p:stCondLst>
                                      <p:childTnLst>
                                        <p:animMotion origin="layout" path="M -2.29167E-6 -2.22222E-6 L -2.29167E-6 0.06158 " pathEditMode="relative" rAng="0" ptsTypes="AA">
                                          <p:cBhvr>
                                            <p:cTn id="46" dur="500" spd="-100000" fill="hold"/>
                                            <p:tgtEl>
                                              <p:spTgt spid="45"/>
                                            </p:tgtEl>
                                            <p:attrNameLst>
                                              <p:attrName>ppt_x</p:attrName>
                                              <p:attrName>ppt_y</p:attrName>
                                            </p:attrNameLst>
                                          </p:cBhvr>
                                          <p:rCtr x="0" y="3079"/>
                                        </p:animMotion>
                                      </p:childTnLst>
                                    </p:cTn>
                                  </p:par>
                                  <p:par>
                                    <p:cTn id="47" presetID="10" presetClass="entr" presetSubtype="0" fill="hold" nodeType="withEffect">
                                      <p:stCondLst>
                                        <p:cond delay="8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35" presetClass="path" presetSubtype="0" decel="100000" fill="hold" nodeType="withEffect">
                                      <p:stCondLst>
                                        <p:cond delay="800"/>
                                      </p:stCondLst>
                                      <p:childTnLst>
                                        <p:animMotion origin="layout" path="M -2.70833E-6 -2.22222E-6 L -2.70833E-6 0.06158 " pathEditMode="relative" rAng="0" ptsTypes="AA">
                                          <p:cBhvr>
                                            <p:cTn id="51" dur="500" spd="-100000" fill="hold"/>
                                            <p:tgtEl>
                                              <p:spTgt spid="49"/>
                                            </p:tgtEl>
                                            <p:attrNameLst>
                                              <p:attrName>ppt_x</p:attrName>
                                              <p:attrName>ppt_y</p:attrName>
                                            </p:attrNameLst>
                                          </p:cBhvr>
                                          <p:rCtr x="0" y="3079"/>
                                        </p:animMotion>
                                      </p:childTnLst>
                                    </p:cTn>
                                  </p:par>
                                  <p:par>
                                    <p:cTn id="52" presetID="10" presetClass="entr" presetSubtype="0"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35" presetClass="path" presetSubtype="0" decel="100000" fill="hold" nodeType="withEffect">
                                      <p:stCondLst>
                                        <p:cond delay="1000"/>
                                      </p:stCondLst>
                                      <p:childTnLst>
                                        <p:animMotion origin="layout" path="M -4.58333E-6 -2.22222E-6 L -4.58333E-6 0.06158 " pathEditMode="relative" rAng="0" ptsTypes="AA">
                                          <p:cBhvr>
                                            <p:cTn id="56" dur="500" spd="-100000" fill="hold"/>
                                            <p:tgtEl>
                                              <p:spTgt spid="53"/>
                                            </p:tgtEl>
                                            <p:attrNameLst>
                                              <p:attrName>ppt_x</p:attrName>
                                              <p:attrName>ppt_y</p:attrName>
                                            </p:attrNameLst>
                                          </p:cBhvr>
                                          <p:rCtr x="0"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0E132-C7C7-A34E-A779-E76369A41299}"/>
              </a:ext>
            </a:extLst>
          </p:cNvPr>
          <p:cNvGrpSpPr/>
          <p:nvPr/>
        </p:nvGrpSpPr>
        <p:grpSpPr>
          <a:xfrm>
            <a:off x="3008418" y="1867670"/>
            <a:ext cx="6474448" cy="3613693"/>
            <a:chOff x="3008418" y="1867670"/>
            <a:chExt cx="6474448" cy="3826567"/>
          </a:xfrm>
        </p:grpSpPr>
        <p:sp>
          <p:nvSpPr>
            <p:cNvPr id="3" name="Freeform: Shape 100">
              <a:extLst>
                <a:ext uri="{FF2B5EF4-FFF2-40B4-BE49-F238E27FC236}">
                  <a16:creationId xmlns:a16="http://schemas.microsoft.com/office/drawing/2014/main" id="{7D879E73-9F0C-2B43-AA18-CF4A72A5F932}"/>
                </a:ext>
              </a:extLst>
            </p:cNvPr>
            <p:cNvSpPr/>
            <p:nvPr/>
          </p:nvSpPr>
          <p:spPr>
            <a:xfrm>
              <a:off x="3599457" y="3224378"/>
              <a:ext cx="458045" cy="675014"/>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5000">
                  <a:schemeClr val="accent5"/>
                </a:gs>
                <a:gs pos="38000">
                  <a:schemeClr val="accent2"/>
                </a:gs>
                <a:gs pos="100000">
                  <a:schemeClr val="accent2">
                    <a:lumMod val="40000"/>
                    <a:lumOff val="60000"/>
                  </a:schemeClr>
                </a:gs>
              </a:gsLst>
              <a:lin ang="18900000" scaled="0"/>
            </a:gradFill>
            <a:ln w="6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a:ea typeface="+mn-ea"/>
                <a:cs typeface="+mn-cs"/>
              </a:endParaRPr>
            </a:p>
          </p:txBody>
        </p:sp>
        <p:grpSp>
          <p:nvGrpSpPr>
            <p:cNvPr id="4" name="Group 3">
              <a:extLst>
                <a:ext uri="{FF2B5EF4-FFF2-40B4-BE49-F238E27FC236}">
                  <a16:creationId xmlns:a16="http://schemas.microsoft.com/office/drawing/2014/main" id="{46C1502D-AE87-A74D-90EF-99B514E36065}"/>
                </a:ext>
              </a:extLst>
            </p:cNvPr>
            <p:cNvGrpSpPr/>
            <p:nvPr/>
          </p:nvGrpSpPr>
          <p:grpSpPr>
            <a:xfrm>
              <a:off x="3008418" y="1867670"/>
              <a:ext cx="1640123" cy="3822121"/>
              <a:chOff x="3909110" y="1527428"/>
              <a:chExt cx="1640123" cy="3822121"/>
            </a:xfrm>
          </p:grpSpPr>
          <p:cxnSp>
            <p:nvCxnSpPr>
              <p:cNvPr id="30" name="Straight Connector 29">
                <a:extLst>
                  <a:ext uri="{FF2B5EF4-FFF2-40B4-BE49-F238E27FC236}">
                    <a16:creationId xmlns:a16="http://schemas.microsoft.com/office/drawing/2014/main" id="{462BFD16-347F-B94A-81A6-F0456BD8DED9}"/>
                  </a:ext>
                </a:extLst>
              </p:cNvPr>
              <p:cNvCxnSpPr>
                <a:cxnSpLocks/>
              </p:cNvCxnSpPr>
              <p:nvPr/>
            </p:nvCxnSpPr>
            <p:spPr>
              <a:xfrm>
                <a:off x="4729171" y="2527623"/>
                <a:ext cx="0" cy="251063"/>
              </a:xfrm>
              <a:prstGeom prst="line">
                <a:avLst/>
              </a:prstGeom>
              <a:noFill/>
              <a:ln w="19050" cap="rnd" cmpd="sng" algn="ctr">
                <a:solidFill>
                  <a:schemeClr val="accent5"/>
                </a:solidFill>
                <a:prstDash val="solid"/>
                <a:headEnd type="arrow" w="lg" len="sm"/>
                <a:tailEnd type="none" w="lg" len="sm"/>
              </a:ln>
              <a:effectLst/>
            </p:spPr>
          </p:cxnSp>
          <p:sp>
            <p:nvSpPr>
              <p:cNvPr id="31" name="TextBox 30">
                <a:extLst>
                  <a:ext uri="{FF2B5EF4-FFF2-40B4-BE49-F238E27FC236}">
                    <a16:creationId xmlns:a16="http://schemas.microsoft.com/office/drawing/2014/main" id="{593CAF00-8B2D-5048-AEF8-064829B7CFD8}"/>
                  </a:ext>
                </a:extLst>
              </p:cNvPr>
              <p:cNvSpPr txBox="1"/>
              <p:nvPr/>
            </p:nvSpPr>
            <p:spPr>
              <a:xfrm>
                <a:off x="4160370" y="3631033"/>
                <a:ext cx="1137603" cy="323165"/>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0F0F0"/>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DW Silo 1</a:t>
                </a:r>
              </a:p>
            </p:txBody>
          </p:sp>
          <p:sp>
            <p:nvSpPr>
              <p:cNvPr id="32" name="TextBox 31">
                <a:extLst>
                  <a:ext uri="{FF2B5EF4-FFF2-40B4-BE49-F238E27FC236}">
                    <a16:creationId xmlns:a16="http://schemas.microsoft.com/office/drawing/2014/main" id="{710749B6-10B9-0D4A-A446-947DD3686D6A}"/>
                  </a:ext>
                </a:extLst>
              </p:cNvPr>
              <p:cNvSpPr txBox="1"/>
              <p:nvPr/>
            </p:nvSpPr>
            <p:spPr>
              <a:xfrm>
                <a:off x="3991377" y="1926180"/>
                <a:ext cx="1475588" cy="553998"/>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0F0F0"/>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Business Intelligence</a:t>
                </a:r>
              </a:p>
            </p:txBody>
          </p:sp>
          <p:grpSp>
            <p:nvGrpSpPr>
              <p:cNvPr id="33" name="Group 32">
                <a:extLst>
                  <a:ext uri="{FF2B5EF4-FFF2-40B4-BE49-F238E27FC236}">
                    <a16:creationId xmlns:a16="http://schemas.microsoft.com/office/drawing/2014/main" id="{BAB90741-74A6-2545-B7DB-27E3E8B9C9AF}"/>
                  </a:ext>
                </a:extLst>
              </p:cNvPr>
              <p:cNvGrpSpPr/>
              <p:nvPr/>
            </p:nvGrpSpPr>
            <p:grpSpPr>
              <a:xfrm>
                <a:off x="3909110" y="3991192"/>
                <a:ext cx="1640123" cy="1358357"/>
                <a:chOff x="1140592" y="3991192"/>
                <a:chExt cx="1640123" cy="1358357"/>
              </a:xfrm>
            </p:grpSpPr>
            <p:cxnSp>
              <p:nvCxnSpPr>
                <p:cNvPr id="35" name="Straight Connector 34">
                  <a:extLst>
                    <a:ext uri="{FF2B5EF4-FFF2-40B4-BE49-F238E27FC236}">
                      <a16:creationId xmlns:a16="http://schemas.microsoft.com/office/drawing/2014/main" id="{04B24B27-6EA0-2041-BAFB-9619C609DB4F}"/>
                    </a:ext>
                  </a:extLst>
                </p:cNvPr>
                <p:cNvCxnSpPr>
                  <a:cxnSpLocks/>
                </p:cNvCxnSpPr>
                <p:nvPr/>
              </p:nvCxnSpPr>
              <p:spPr>
                <a:xfrm>
                  <a:off x="1951934" y="3991192"/>
                  <a:ext cx="0" cy="282894"/>
                </a:xfrm>
                <a:prstGeom prst="line">
                  <a:avLst/>
                </a:prstGeom>
                <a:noFill/>
                <a:ln w="19050" cap="rnd" cmpd="sng" algn="ctr">
                  <a:solidFill>
                    <a:schemeClr val="accent5"/>
                  </a:solidFill>
                  <a:prstDash val="solid"/>
                  <a:headEnd type="arrow" w="lg" len="sm"/>
                  <a:tailEnd type="none" w="lg" len="sm"/>
                </a:ln>
                <a:effectLst/>
              </p:spPr>
            </p:cxnSp>
            <p:cxnSp>
              <p:nvCxnSpPr>
                <p:cNvPr id="36" name="Straight Connector 35">
                  <a:extLst>
                    <a:ext uri="{FF2B5EF4-FFF2-40B4-BE49-F238E27FC236}">
                      <a16:creationId xmlns:a16="http://schemas.microsoft.com/office/drawing/2014/main" id="{8AF8C821-06A4-1D41-9357-3C1309BF4F5F}"/>
                    </a:ext>
                  </a:extLst>
                </p:cNvPr>
                <p:cNvCxnSpPr>
                  <a:cxnSpLocks/>
                </p:cNvCxnSpPr>
                <p:nvPr/>
              </p:nvCxnSpPr>
              <p:spPr>
                <a:xfrm>
                  <a:off x="1419617" y="3991192"/>
                  <a:ext cx="0" cy="282894"/>
                </a:xfrm>
                <a:prstGeom prst="line">
                  <a:avLst/>
                </a:prstGeom>
                <a:noFill/>
                <a:ln w="19050" cap="rnd" cmpd="sng" algn="ctr">
                  <a:solidFill>
                    <a:schemeClr val="accent5"/>
                  </a:solidFill>
                  <a:prstDash val="solid"/>
                  <a:headEnd type="arrow" w="lg" len="sm"/>
                  <a:tailEnd type="none" w="lg" len="sm"/>
                </a:ln>
                <a:effectLst/>
              </p:spPr>
            </p:cxnSp>
            <p:grpSp>
              <p:nvGrpSpPr>
                <p:cNvPr id="37" name="Group 36">
                  <a:extLst>
                    <a:ext uri="{FF2B5EF4-FFF2-40B4-BE49-F238E27FC236}">
                      <a16:creationId xmlns:a16="http://schemas.microsoft.com/office/drawing/2014/main" id="{6D8B4E4E-03C0-B846-BFF6-90EFA3E17471}"/>
                    </a:ext>
                  </a:extLst>
                </p:cNvPr>
                <p:cNvGrpSpPr/>
                <p:nvPr/>
              </p:nvGrpSpPr>
              <p:grpSpPr>
                <a:xfrm>
                  <a:off x="1140592" y="4423436"/>
                  <a:ext cx="1640123" cy="926113"/>
                  <a:chOff x="1140592" y="4423436"/>
                  <a:chExt cx="1640123" cy="926113"/>
                </a:xfrm>
              </p:grpSpPr>
              <p:sp>
                <p:nvSpPr>
                  <p:cNvPr id="38" name="TextBox 37">
                    <a:extLst>
                      <a:ext uri="{FF2B5EF4-FFF2-40B4-BE49-F238E27FC236}">
                        <a16:creationId xmlns:a16="http://schemas.microsoft.com/office/drawing/2014/main" id="{8FB939B2-A263-1F4F-9FAD-00B6F3A7E0C5}"/>
                      </a:ext>
                    </a:extLst>
                  </p:cNvPr>
                  <p:cNvSpPr txBox="1"/>
                  <p:nvPr/>
                </p:nvSpPr>
                <p:spPr>
                  <a:xfrm>
                    <a:off x="1140592" y="4813509"/>
                    <a:ext cx="558050" cy="323165"/>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0F0F0"/>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ERP</a:t>
                    </a:r>
                  </a:p>
                </p:txBody>
              </p:sp>
              <p:sp>
                <p:nvSpPr>
                  <p:cNvPr id="39" name="TextBox 38">
                    <a:extLst>
                      <a:ext uri="{FF2B5EF4-FFF2-40B4-BE49-F238E27FC236}">
                        <a16:creationId xmlns:a16="http://schemas.microsoft.com/office/drawing/2014/main" id="{746471A9-230C-8740-8159-4863BF56DCC6}"/>
                      </a:ext>
                    </a:extLst>
                  </p:cNvPr>
                  <p:cNvSpPr txBox="1"/>
                  <p:nvPr/>
                </p:nvSpPr>
                <p:spPr>
                  <a:xfrm>
                    <a:off x="1655289" y="4813509"/>
                    <a:ext cx="567378" cy="536040"/>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0F0F0"/>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CRM</a:t>
                    </a:r>
                  </a:p>
                </p:txBody>
              </p:sp>
              <p:sp>
                <p:nvSpPr>
                  <p:cNvPr id="40" name="TextBox 39">
                    <a:extLst>
                      <a:ext uri="{FF2B5EF4-FFF2-40B4-BE49-F238E27FC236}">
                        <a16:creationId xmlns:a16="http://schemas.microsoft.com/office/drawing/2014/main" id="{18C0DA21-C665-EA41-BE64-C2EB553B87A1}"/>
                      </a:ext>
                    </a:extLst>
                  </p:cNvPr>
                  <p:cNvSpPr txBox="1"/>
                  <p:nvPr/>
                </p:nvSpPr>
                <p:spPr>
                  <a:xfrm>
                    <a:off x="2162797" y="4813512"/>
                    <a:ext cx="617918" cy="323165"/>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0F0F0"/>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LOB</a:t>
                    </a:r>
                  </a:p>
                </p:txBody>
              </p:sp>
              <p:sp>
                <p:nvSpPr>
                  <p:cNvPr id="41" name="Freeform: Shape 101">
                    <a:extLst>
                      <a:ext uri="{FF2B5EF4-FFF2-40B4-BE49-F238E27FC236}">
                        <a16:creationId xmlns:a16="http://schemas.microsoft.com/office/drawing/2014/main" id="{0ED3CD34-0D4D-0349-BCBA-78BD572C9DCD}"/>
                      </a:ext>
                    </a:extLst>
                  </p:cNvPr>
                  <p:cNvSpPr/>
                  <p:nvPr/>
                </p:nvSpPr>
                <p:spPr>
                  <a:xfrm>
                    <a:off x="1303289" y="4423436"/>
                    <a:ext cx="234775" cy="345985"/>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5000">
                        <a:schemeClr val="accent5"/>
                      </a:gs>
                      <a:gs pos="38000">
                        <a:schemeClr val="accent2"/>
                      </a:gs>
                      <a:gs pos="100000">
                        <a:schemeClr val="accent2">
                          <a:lumMod val="40000"/>
                          <a:lumOff val="60000"/>
                        </a:schemeClr>
                      </a:gs>
                    </a:gsLst>
                    <a:lin ang="18900000" scaled="0"/>
                  </a:gradFill>
                  <a:ln w="6342" cap="flat">
                    <a:gradFill>
                      <a:gsLst>
                        <a:gs pos="38000">
                          <a:schemeClr val="accent2"/>
                        </a:gs>
                        <a:gs pos="0">
                          <a:schemeClr val="accent5"/>
                        </a:gs>
                        <a:gs pos="99000">
                          <a:schemeClr val="accent2">
                            <a:lumMod val="40000"/>
                            <a:lumOff val="60000"/>
                          </a:schemeClr>
                        </a:gs>
                      </a:gsLst>
                      <a:lin ang="189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a:ea typeface="+mn-ea"/>
                      <a:cs typeface="+mn-cs"/>
                    </a:endParaRPr>
                  </a:p>
                </p:txBody>
              </p:sp>
              <p:sp>
                <p:nvSpPr>
                  <p:cNvPr id="42" name="Freeform: Shape 102">
                    <a:extLst>
                      <a:ext uri="{FF2B5EF4-FFF2-40B4-BE49-F238E27FC236}">
                        <a16:creationId xmlns:a16="http://schemas.microsoft.com/office/drawing/2014/main" id="{DB06B9D2-EB9B-1247-BC63-25E87CBC1F2C}"/>
                      </a:ext>
                    </a:extLst>
                  </p:cNvPr>
                  <p:cNvSpPr/>
                  <p:nvPr/>
                </p:nvSpPr>
                <p:spPr>
                  <a:xfrm>
                    <a:off x="1834547" y="4423436"/>
                    <a:ext cx="234775" cy="345985"/>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5000">
                        <a:schemeClr val="accent5"/>
                      </a:gs>
                      <a:gs pos="38000">
                        <a:schemeClr val="accent2"/>
                      </a:gs>
                      <a:gs pos="100000">
                        <a:schemeClr val="accent2">
                          <a:lumMod val="40000"/>
                          <a:lumOff val="60000"/>
                        </a:schemeClr>
                      </a:gs>
                    </a:gsLst>
                    <a:lin ang="18900000" scaled="0"/>
                  </a:gradFill>
                  <a:ln w="6342" cap="flat">
                    <a:gradFill>
                      <a:gsLst>
                        <a:gs pos="38000">
                          <a:schemeClr val="accent2"/>
                        </a:gs>
                        <a:gs pos="0">
                          <a:schemeClr val="accent5"/>
                        </a:gs>
                        <a:gs pos="99000">
                          <a:schemeClr val="accent2">
                            <a:lumMod val="40000"/>
                            <a:lumOff val="60000"/>
                          </a:schemeClr>
                        </a:gs>
                      </a:gsLst>
                      <a:lin ang="189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a:ea typeface="+mn-ea"/>
                      <a:cs typeface="+mn-cs"/>
                    </a:endParaRPr>
                  </a:p>
                </p:txBody>
              </p:sp>
              <p:sp>
                <p:nvSpPr>
                  <p:cNvPr id="43" name="Freeform: Shape 103">
                    <a:extLst>
                      <a:ext uri="{FF2B5EF4-FFF2-40B4-BE49-F238E27FC236}">
                        <a16:creationId xmlns:a16="http://schemas.microsoft.com/office/drawing/2014/main" id="{5EFCF2EA-CC2B-5641-A884-1AB938FC1478}"/>
                      </a:ext>
                    </a:extLst>
                  </p:cNvPr>
                  <p:cNvSpPr/>
                  <p:nvPr/>
                </p:nvSpPr>
                <p:spPr>
                  <a:xfrm>
                    <a:off x="2359741" y="4423436"/>
                    <a:ext cx="234775" cy="345985"/>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5000">
                        <a:schemeClr val="accent5"/>
                      </a:gs>
                      <a:gs pos="38000">
                        <a:schemeClr val="accent2"/>
                      </a:gs>
                      <a:gs pos="100000">
                        <a:schemeClr val="accent2">
                          <a:lumMod val="40000"/>
                          <a:lumOff val="60000"/>
                        </a:schemeClr>
                      </a:gs>
                    </a:gsLst>
                    <a:lin ang="18900000" scaled="0"/>
                  </a:gradFill>
                  <a:ln w="6342" cap="flat">
                    <a:gradFill>
                      <a:gsLst>
                        <a:gs pos="38000">
                          <a:schemeClr val="accent2"/>
                        </a:gs>
                        <a:gs pos="0">
                          <a:schemeClr val="accent5"/>
                        </a:gs>
                        <a:gs pos="99000">
                          <a:schemeClr val="accent2">
                            <a:lumMod val="40000"/>
                            <a:lumOff val="60000"/>
                          </a:schemeClr>
                        </a:gs>
                      </a:gsLst>
                      <a:lin ang="189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a:ea typeface="+mn-ea"/>
                      <a:cs typeface="+mn-cs"/>
                    </a:endParaRPr>
                  </a:p>
                </p:txBody>
              </p:sp>
            </p:grpSp>
          </p:grpSp>
          <p:sp>
            <p:nvSpPr>
              <p:cNvPr id="34" name="Graphic 104">
                <a:extLst>
                  <a:ext uri="{FF2B5EF4-FFF2-40B4-BE49-F238E27FC236}">
                    <a16:creationId xmlns:a16="http://schemas.microsoft.com/office/drawing/2014/main" id="{422EBE37-4D9E-8B49-8FC4-0F106E9B8E7B}"/>
                  </a:ext>
                </a:extLst>
              </p:cNvPr>
              <p:cNvSpPr/>
              <p:nvPr/>
            </p:nvSpPr>
            <p:spPr>
              <a:xfrm>
                <a:off x="4559463" y="1527428"/>
                <a:ext cx="339416" cy="365054"/>
              </a:xfrm>
              <a:custGeom>
                <a:avLst/>
                <a:gdLst>
                  <a:gd name="connsiteX0" fmla="*/ 935565 w 965930"/>
                  <a:gd name="connsiteY0" fmla="*/ 981264 h 1038891"/>
                  <a:gd name="connsiteX1" fmla="*/ 872890 w 965930"/>
                  <a:gd name="connsiteY1" fmla="*/ 981264 h 1038891"/>
                  <a:gd name="connsiteX2" fmla="*/ 872890 w 965930"/>
                  <a:gd name="connsiteY2" fmla="*/ 167257 h 1038891"/>
                  <a:gd name="connsiteX3" fmla="*/ 819932 w 965930"/>
                  <a:gd name="connsiteY3" fmla="*/ 114203 h 1038891"/>
                  <a:gd name="connsiteX4" fmla="*/ 689249 w 965930"/>
                  <a:gd name="connsiteY4" fmla="*/ 114203 h 1038891"/>
                  <a:gd name="connsiteX5" fmla="*/ 636194 w 965930"/>
                  <a:gd name="connsiteY5" fmla="*/ 167257 h 1038891"/>
                  <a:gd name="connsiteX6" fmla="*/ 636194 w 965930"/>
                  <a:gd name="connsiteY6" fmla="*/ 981264 h 1038891"/>
                  <a:gd name="connsiteX7" fmla="*/ 606571 w 965930"/>
                  <a:gd name="connsiteY7" fmla="*/ 981264 h 1038891"/>
                  <a:gd name="connsiteX8" fmla="*/ 606571 w 965930"/>
                  <a:gd name="connsiteY8" fmla="*/ 326134 h 1038891"/>
                  <a:gd name="connsiteX9" fmla="*/ 555899 w 965930"/>
                  <a:gd name="connsiteY9" fmla="*/ 275557 h 1038891"/>
                  <a:gd name="connsiteX10" fmla="*/ 420453 w 965930"/>
                  <a:gd name="connsiteY10" fmla="*/ 275557 h 1038891"/>
                  <a:gd name="connsiteX11" fmla="*/ 369875 w 965930"/>
                  <a:gd name="connsiteY11" fmla="*/ 326134 h 1038891"/>
                  <a:gd name="connsiteX12" fmla="*/ 369875 w 965930"/>
                  <a:gd name="connsiteY12" fmla="*/ 981264 h 1038891"/>
                  <a:gd name="connsiteX13" fmla="*/ 340062 w 965930"/>
                  <a:gd name="connsiteY13" fmla="*/ 981264 h 1038891"/>
                  <a:gd name="connsiteX14" fmla="*/ 340062 w 965930"/>
                  <a:gd name="connsiteY14" fmla="*/ 491583 h 1038891"/>
                  <a:gd name="connsiteX15" fmla="*/ 292437 w 965930"/>
                  <a:gd name="connsiteY15" fmla="*/ 443958 h 1038891"/>
                  <a:gd name="connsiteX16" fmla="*/ 151371 w 965930"/>
                  <a:gd name="connsiteY16" fmla="*/ 443958 h 1038891"/>
                  <a:gd name="connsiteX17" fmla="*/ 103746 w 965930"/>
                  <a:gd name="connsiteY17" fmla="*/ 491583 h 1038891"/>
                  <a:gd name="connsiteX18" fmla="*/ 103746 w 965930"/>
                  <a:gd name="connsiteY18" fmla="*/ 981264 h 1038891"/>
                  <a:gd name="connsiteX19" fmla="*/ 56121 w 965930"/>
                  <a:gd name="connsiteY19" fmla="*/ 981264 h 1038891"/>
                  <a:gd name="connsiteX20" fmla="*/ 56121 w 965930"/>
                  <a:gd name="connsiteY20" fmla="*/ 28097 h 1038891"/>
                  <a:gd name="connsiteX21" fmla="*/ 27546 w 965930"/>
                  <a:gd name="connsiteY21" fmla="*/ -478 h 1038891"/>
                  <a:gd name="connsiteX22" fmla="*/ -1029 w 965930"/>
                  <a:gd name="connsiteY22" fmla="*/ 28097 h 1038891"/>
                  <a:gd name="connsiteX23" fmla="*/ -1029 w 965930"/>
                  <a:gd name="connsiteY23" fmla="*/ 1009839 h 1038891"/>
                  <a:gd name="connsiteX24" fmla="*/ 27546 w 965930"/>
                  <a:gd name="connsiteY24" fmla="*/ 1038414 h 1038891"/>
                  <a:gd name="connsiteX25" fmla="*/ 936327 w 965930"/>
                  <a:gd name="connsiteY25" fmla="*/ 1038414 h 1038891"/>
                  <a:gd name="connsiteX26" fmla="*/ 964902 w 965930"/>
                  <a:gd name="connsiteY26" fmla="*/ 1009839 h 1038891"/>
                  <a:gd name="connsiteX27" fmla="*/ 936327 w 965930"/>
                  <a:gd name="connsiteY27" fmla="*/ 981264 h 1038891"/>
                  <a:gd name="connsiteX28" fmla="*/ 160516 w 965930"/>
                  <a:gd name="connsiteY28" fmla="*/ 981264 h 1038891"/>
                  <a:gd name="connsiteX29" fmla="*/ 160516 w 965930"/>
                  <a:gd name="connsiteY29" fmla="*/ 500918 h 1038891"/>
                  <a:gd name="connsiteX30" fmla="*/ 282912 w 965930"/>
                  <a:gd name="connsiteY30" fmla="*/ 500918 h 1038891"/>
                  <a:gd name="connsiteX31" fmla="*/ 282912 w 965930"/>
                  <a:gd name="connsiteY31" fmla="*/ 981264 h 1038891"/>
                  <a:gd name="connsiteX32" fmla="*/ 427216 w 965930"/>
                  <a:gd name="connsiteY32" fmla="*/ 981264 h 1038891"/>
                  <a:gd name="connsiteX33" fmla="*/ 427216 w 965930"/>
                  <a:gd name="connsiteY33" fmla="*/ 332707 h 1038891"/>
                  <a:gd name="connsiteX34" fmla="*/ 549612 w 965930"/>
                  <a:gd name="connsiteY34" fmla="*/ 332707 h 1038891"/>
                  <a:gd name="connsiteX35" fmla="*/ 549612 w 965930"/>
                  <a:gd name="connsiteY35" fmla="*/ 981264 h 1038891"/>
                  <a:gd name="connsiteX36" fmla="*/ 693916 w 965930"/>
                  <a:gd name="connsiteY36" fmla="*/ 981264 h 1038891"/>
                  <a:gd name="connsiteX37" fmla="*/ 693916 w 965930"/>
                  <a:gd name="connsiteY37" fmla="*/ 171639 h 1038891"/>
                  <a:gd name="connsiteX38" fmla="*/ 816312 w 965930"/>
                  <a:gd name="connsiteY38" fmla="*/ 171639 h 1038891"/>
                  <a:gd name="connsiteX39" fmla="*/ 816312 w 965930"/>
                  <a:gd name="connsiteY39" fmla="*/ 981264 h 103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65930" h="1038891">
                    <a:moveTo>
                      <a:pt x="935565" y="981264"/>
                    </a:moveTo>
                    <a:lnTo>
                      <a:pt x="872890" y="981264"/>
                    </a:lnTo>
                    <a:lnTo>
                      <a:pt x="872890" y="167257"/>
                    </a:lnTo>
                    <a:cubicBezTo>
                      <a:pt x="872795" y="138016"/>
                      <a:pt x="849173" y="114308"/>
                      <a:pt x="819932" y="114203"/>
                    </a:cubicBezTo>
                    <a:lnTo>
                      <a:pt x="689249" y="114203"/>
                    </a:lnTo>
                    <a:cubicBezTo>
                      <a:pt x="660007" y="114251"/>
                      <a:pt x="636289" y="137977"/>
                      <a:pt x="636194" y="167257"/>
                    </a:cubicBezTo>
                    <a:lnTo>
                      <a:pt x="636194" y="981264"/>
                    </a:lnTo>
                    <a:lnTo>
                      <a:pt x="606571" y="981264"/>
                    </a:lnTo>
                    <a:lnTo>
                      <a:pt x="606571" y="326134"/>
                    </a:lnTo>
                    <a:cubicBezTo>
                      <a:pt x="606476" y="298188"/>
                      <a:pt x="583807" y="275557"/>
                      <a:pt x="555899" y="275557"/>
                    </a:cubicBezTo>
                    <a:lnTo>
                      <a:pt x="420453" y="275557"/>
                    </a:lnTo>
                    <a:cubicBezTo>
                      <a:pt x="392545" y="275557"/>
                      <a:pt x="369875" y="298198"/>
                      <a:pt x="369875" y="326134"/>
                    </a:cubicBezTo>
                    <a:lnTo>
                      <a:pt x="369875" y="981264"/>
                    </a:lnTo>
                    <a:lnTo>
                      <a:pt x="340062" y="981264"/>
                    </a:lnTo>
                    <a:lnTo>
                      <a:pt x="340062" y="491583"/>
                    </a:lnTo>
                    <a:cubicBezTo>
                      <a:pt x="340062" y="465285"/>
                      <a:pt x="318726" y="443958"/>
                      <a:pt x="292437" y="443958"/>
                    </a:cubicBezTo>
                    <a:lnTo>
                      <a:pt x="151371" y="443958"/>
                    </a:lnTo>
                    <a:cubicBezTo>
                      <a:pt x="125082" y="443958"/>
                      <a:pt x="103746" y="465285"/>
                      <a:pt x="103746" y="491583"/>
                    </a:cubicBezTo>
                    <a:lnTo>
                      <a:pt x="103746" y="981264"/>
                    </a:lnTo>
                    <a:lnTo>
                      <a:pt x="56121" y="981264"/>
                    </a:lnTo>
                    <a:lnTo>
                      <a:pt x="56121" y="28097"/>
                    </a:lnTo>
                    <a:cubicBezTo>
                      <a:pt x="56121" y="12314"/>
                      <a:pt x="43358" y="-478"/>
                      <a:pt x="27546" y="-478"/>
                    </a:cubicBezTo>
                    <a:cubicBezTo>
                      <a:pt x="11736" y="-478"/>
                      <a:pt x="-1029" y="12314"/>
                      <a:pt x="-1029" y="28097"/>
                    </a:cubicBezTo>
                    <a:lnTo>
                      <a:pt x="-1029" y="1009839"/>
                    </a:lnTo>
                    <a:cubicBezTo>
                      <a:pt x="-1029" y="1025622"/>
                      <a:pt x="11736" y="1038414"/>
                      <a:pt x="27546" y="1038414"/>
                    </a:cubicBezTo>
                    <a:lnTo>
                      <a:pt x="936327" y="1038414"/>
                    </a:lnTo>
                    <a:cubicBezTo>
                      <a:pt x="952139" y="1038414"/>
                      <a:pt x="964902" y="1025622"/>
                      <a:pt x="964902" y="1009839"/>
                    </a:cubicBezTo>
                    <a:cubicBezTo>
                      <a:pt x="964902" y="994056"/>
                      <a:pt x="952139" y="981264"/>
                      <a:pt x="936327" y="981264"/>
                    </a:cubicBezTo>
                    <a:close/>
                    <a:moveTo>
                      <a:pt x="160516" y="981264"/>
                    </a:moveTo>
                    <a:lnTo>
                      <a:pt x="160516" y="500918"/>
                    </a:lnTo>
                    <a:lnTo>
                      <a:pt x="282912" y="500918"/>
                    </a:lnTo>
                    <a:lnTo>
                      <a:pt x="282912" y="981264"/>
                    </a:lnTo>
                    <a:close/>
                    <a:moveTo>
                      <a:pt x="427216" y="981264"/>
                    </a:moveTo>
                    <a:lnTo>
                      <a:pt x="427216" y="332707"/>
                    </a:lnTo>
                    <a:lnTo>
                      <a:pt x="549612" y="332707"/>
                    </a:lnTo>
                    <a:lnTo>
                      <a:pt x="549612" y="981264"/>
                    </a:lnTo>
                    <a:close/>
                    <a:moveTo>
                      <a:pt x="693916" y="981264"/>
                    </a:moveTo>
                    <a:lnTo>
                      <a:pt x="693916" y="171639"/>
                    </a:lnTo>
                    <a:lnTo>
                      <a:pt x="816312" y="171639"/>
                    </a:lnTo>
                    <a:lnTo>
                      <a:pt x="816312" y="981264"/>
                    </a:lnTo>
                    <a:close/>
                  </a:path>
                </a:pathLst>
              </a:custGeom>
              <a:gradFill>
                <a:gsLst>
                  <a:gs pos="5000">
                    <a:schemeClr val="accent5"/>
                  </a:gs>
                  <a:gs pos="38000">
                    <a:schemeClr val="accent2"/>
                  </a:gs>
                  <a:gs pos="100000">
                    <a:schemeClr val="accent2">
                      <a:lumMod val="40000"/>
                      <a:lumOff val="60000"/>
                    </a:schemeClr>
                  </a:gs>
                </a:gsLst>
                <a:lin ang="18900000" scaled="0"/>
              </a:gradFill>
              <a:ln w="6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a:ea typeface="+mn-ea"/>
                  <a:cs typeface="+mn-cs"/>
                </a:endParaRPr>
              </a:p>
            </p:txBody>
          </p:sp>
        </p:grpSp>
        <p:sp>
          <p:nvSpPr>
            <p:cNvPr id="5" name="Freeform: Shape 112">
              <a:extLst>
                <a:ext uri="{FF2B5EF4-FFF2-40B4-BE49-F238E27FC236}">
                  <a16:creationId xmlns:a16="http://schemas.microsoft.com/office/drawing/2014/main" id="{C3EE431F-D273-C742-A86B-3C97889C44FD}"/>
                </a:ext>
              </a:extLst>
            </p:cNvPr>
            <p:cNvSpPr/>
            <p:nvPr/>
          </p:nvSpPr>
          <p:spPr>
            <a:xfrm>
              <a:off x="7895858" y="3224378"/>
              <a:ext cx="458045" cy="675014"/>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5000">
                  <a:schemeClr val="accent5"/>
                </a:gs>
                <a:gs pos="38000">
                  <a:schemeClr val="accent2"/>
                </a:gs>
                <a:gs pos="100000">
                  <a:schemeClr val="accent2">
                    <a:lumMod val="40000"/>
                    <a:lumOff val="60000"/>
                  </a:schemeClr>
                </a:gs>
              </a:gsLst>
              <a:lin ang="18900000" scaled="0"/>
            </a:gradFill>
            <a:ln w="6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a:ea typeface="+mn-ea"/>
                <a:cs typeface="+mn-cs"/>
              </a:endParaRPr>
            </a:p>
          </p:txBody>
        </p:sp>
        <p:grpSp>
          <p:nvGrpSpPr>
            <p:cNvPr id="6" name="Group 5">
              <a:extLst>
                <a:ext uri="{FF2B5EF4-FFF2-40B4-BE49-F238E27FC236}">
                  <a16:creationId xmlns:a16="http://schemas.microsoft.com/office/drawing/2014/main" id="{A4ACF2EC-FAAE-544C-911A-0DC40842E88D}"/>
                </a:ext>
              </a:extLst>
            </p:cNvPr>
            <p:cNvGrpSpPr/>
            <p:nvPr/>
          </p:nvGrpSpPr>
          <p:grpSpPr>
            <a:xfrm>
              <a:off x="6766895" y="1867670"/>
              <a:ext cx="2715971" cy="3826567"/>
              <a:chOff x="6056741" y="1527428"/>
              <a:chExt cx="2715971" cy="3826567"/>
            </a:xfrm>
          </p:grpSpPr>
          <p:grpSp>
            <p:nvGrpSpPr>
              <p:cNvPr id="8" name="Group 7">
                <a:extLst>
                  <a:ext uri="{FF2B5EF4-FFF2-40B4-BE49-F238E27FC236}">
                    <a16:creationId xmlns:a16="http://schemas.microsoft.com/office/drawing/2014/main" id="{B82C48E6-5218-234E-A8AC-7BA44EB9743F}"/>
                  </a:ext>
                </a:extLst>
              </p:cNvPr>
              <p:cNvGrpSpPr/>
              <p:nvPr/>
            </p:nvGrpSpPr>
            <p:grpSpPr>
              <a:xfrm>
                <a:off x="7110810" y="3991192"/>
                <a:ext cx="612937" cy="282894"/>
                <a:chOff x="4263982" y="3493294"/>
                <a:chExt cx="753524" cy="452358"/>
              </a:xfrm>
            </p:grpSpPr>
            <p:cxnSp>
              <p:nvCxnSpPr>
                <p:cNvPr id="28" name="Straight Connector 27">
                  <a:extLst>
                    <a:ext uri="{FF2B5EF4-FFF2-40B4-BE49-F238E27FC236}">
                      <a16:creationId xmlns:a16="http://schemas.microsoft.com/office/drawing/2014/main" id="{7A061680-B8AD-D243-82C4-41142907ED28}"/>
                    </a:ext>
                  </a:extLst>
                </p:cNvPr>
                <p:cNvCxnSpPr>
                  <a:cxnSpLocks/>
                </p:cNvCxnSpPr>
                <p:nvPr/>
              </p:nvCxnSpPr>
              <p:spPr>
                <a:xfrm>
                  <a:off x="5017506" y="3493294"/>
                  <a:ext cx="0" cy="452358"/>
                </a:xfrm>
                <a:prstGeom prst="line">
                  <a:avLst/>
                </a:prstGeom>
                <a:noFill/>
                <a:ln w="19050" cap="rnd" cmpd="sng" algn="ctr">
                  <a:solidFill>
                    <a:schemeClr val="accent5"/>
                  </a:solidFill>
                  <a:prstDash val="solid"/>
                  <a:headEnd type="arrow" w="lg" len="sm"/>
                  <a:tailEnd type="none" w="lg" len="sm"/>
                </a:ln>
                <a:effectLst/>
              </p:spPr>
            </p:cxnSp>
            <p:cxnSp>
              <p:nvCxnSpPr>
                <p:cNvPr id="29" name="Straight Connector 28">
                  <a:extLst>
                    <a:ext uri="{FF2B5EF4-FFF2-40B4-BE49-F238E27FC236}">
                      <a16:creationId xmlns:a16="http://schemas.microsoft.com/office/drawing/2014/main" id="{3F555777-5F29-274F-B873-FCEE19C13841}"/>
                    </a:ext>
                  </a:extLst>
                </p:cNvPr>
                <p:cNvCxnSpPr>
                  <a:cxnSpLocks/>
                </p:cNvCxnSpPr>
                <p:nvPr/>
              </p:nvCxnSpPr>
              <p:spPr>
                <a:xfrm>
                  <a:off x="4263982" y="3493294"/>
                  <a:ext cx="0" cy="452358"/>
                </a:xfrm>
                <a:prstGeom prst="line">
                  <a:avLst/>
                </a:prstGeom>
                <a:noFill/>
                <a:ln w="19050" cap="rnd" cmpd="sng" algn="ctr">
                  <a:solidFill>
                    <a:schemeClr val="accent5"/>
                  </a:solidFill>
                  <a:prstDash val="solid"/>
                  <a:headEnd type="arrow" w="lg" len="sm"/>
                  <a:tailEnd type="none" w="lg" len="sm"/>
                </a:ln>
                <a:effectLst/>
              </p:spPr>
            </p:cxnSp>
          </p:grpSp>
          <p:sp>
            <p:nvSpPr>
              <p:cNvPr id="9" name="TextBox 8">
                <a:extLst>
                  <a:ext uri="{FF2B5EF4-FFF2-40B4-BE49-F238E27FC236}">
                    <a16:creationId xmlns:a16="http://schemas.microsoft.com/office/drawing/2014/main" id="{6D4C1C63-7538-4747-BF98-B2F07C5A793C}"/>
                  </a:ext>
                </a:extLst>
              </p:cNvPr>
              <p:cNvSpPr txBox="1"/>
              <p:nvPr/>
            </p:nvSpPr>
            <p:spPr>
              <a:xfrm>
                <a:off x="6845925" y="3631033"/>
                <a:ext cx="1137603" cy="323165"/>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0F0F0"/>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DW Silo 2</a:t>
                </a:r>
              </a:p>
            </p:txBody>
          </p:sp>
          <p:sp>
            <p:nvSpPr>
              <p:cNvPr id="10" name="TextBox 9">
                <a:extLst>
                  <a:ext uri="{FF2B5EF4-FFF2-40B4-BE49-F238E27FC236}">
                    <a16:creationId xmlns:a16="http://schemas.microsoft.com/office/drawing/2014/main" id="{854DDE87-214D-9443-809B-E94D1C06DF0D}"/>
                  </a:ext>
                </a:extLst>
              </p:cNvPr>
              <p:cNvSpPr txBox="1"/>
              <p:nvPr/>
            </p:nvSpPr>
            <p:spPr>
              <a:xfrm>
                <a:off x="6697699" y="1926180"/>
                <a:ext cx="1434055" cy="553998"/>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0F0F0"/>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Business Intelligence</a:t>
                </a:r>
              </a:p>
            </p:txBody>
          </p:sp>
          <p:sp>
            <p:nvSpPr>
              <p:cNvPr id="11" name="Graphic 104">
                <a:extLst>
                  <a:ext uri="{FF2B5EF4-FFF2-40B4-BE49-F238E27FC236}">
                    <a16:creationId xmlns:a16="http://schemas.microsoft.com/office/drawing/2014/main" id="{F2ED025F-8575-CF4B-AA03-EBCD7AD41AF0}"/>
                  </a:ext>
                </a:extLst>
              </p:cNvPr>
              <p:cNvSpPr/>
              <p:nvPr/>
            </p:nvSpPr>
            <p:spPr>
              <a:xfrm>
                <a:off x="7245018" y="1527428"/>
                <a:ext cx="339416" cy="365054"/>
              </a:xfrm>
              <a:custGeom>
                <a:avLst/>
                <a:gdLst>
                  <a:gd name="connsiteX0" fmla="*/ 935565 w 965930"/>
                  <a:gd name="connsiteY0" fmla="*/ 981264 h 1038891"/>
                  <a:gd name="connsiteX1" fmla="*/ 872890 w 965930"/>
                  <a:gd name="connsiteY1" fmla="*/ 981264 h 1038891"/>
                  <a:gd name="connsiteX2" fmla="*/ 872890 w 965930"/>
                  <a:gd name="connsiteY2" fmla="*/ 167257 h 1038891"/>
                  <a:gd name="connsiteX3" fmla="*/ 819932 w 965930"/>
                  <a:gd name="connsiteY3" fmla="*/ 114203 h 1038891"/>
                  <a:gd name="connsiteX4" fmla="*/ 689249 w 965930"/>
                  <a:gd name="connsiteY4" fmla="*/ 114203 h 1038891"/>
                  <a:gd name="connsiteX5" fmla="*/ 636194 w 965930"/>
                  <a:gd name="connsiteY5" fmla="*/ 167257 h 1038891"/>
                  <a:gd name="connsiteX6" fmla="*/ 636194 w 965930"/>
                  <a:gd name="connsiteY6" fmla="*/ 981264 h 1038891"/>
                  <a:gd name="connsiteX7" fmla="*/ 606571 w 965930"/>
                  <a:gd name="connsiteY7" fmla="*/ 981264 h 1038891"/>
                  <a:gd name="connsiteX8" fmla="*/ 606571 w 965930"/>
                  <a:gd name="connsiteY8" fmla="*/ 326134 h 1038891"/>
                  <a:gd name="connsiteX9" fmla="*/ 555899 w 965930"/>
                  <a:gd name="connsiteY9" fmla="*/ 275557 h 1038891"/>
                  <a:gd name="connsiteX10" fmla="*/ 420453 w 965930"/>
                  <a:gd name="connsiteY10" fmla="*/ 275557 h 1038891"/>
                  <a:gd name="connsiteX11" fmla="*/ 369875 w 965930"/>
                  <a:gd name="connsiteY11" fmla="*/ 326134 h 1038891"/>
                  <a:gd name="connsiteX12" fmla="*/ 369875 w 965930"/>
                  <a:gd name="connsiteY12" fmla="*/ 981264 h 1038891"/>
                  <a:gd name="connsiteX13" fmla="*/ 340062 w 965930"/>
                  <a:gd name="connsiteY13" fmla="*/ 981264 h 1038891"/>
                  <a:gd name="connsiteX14" fmla="*/ 340062 w 965930"/>
                  <a:gd name="connsiteY14" fmla="*/ 491583 h 1038891"/>
                  <a:gd name="connsiteX15" fmla="*/ 292437 w 965930"/>
                  <a:gd name="connsiteY15" fmla="*/ 443958 h 1038891"/>
                  <a:gd name="connsiteX16" fmla="*/ 151371 w 965930"/>
                  <a:gd name="connsiteY16" fmla="*/ 443958 h 1038891"/>
                  <a:gd name="connsiteX17" fmla="*/ 103746 w 965930"/>
                  <a:gd name="connsiteY17" fmla="*/ 491583 h 1038891"/>
                  <a:gd name="connsiteX18" fmla="*/ 103746 w 965930"/>
                  <a:gd name="connsiteY18" fmla="*/ 981264 h 1038891"/>
                  <a:gd name="connsiteX19" fmla="*/ 56121 w 965930"/>
                  <a:gd name="connsiteY19" fmla="*/ 981264 h 1038891"/>
                  <a:gd name="connsiteX20" fmla="*/ 56121 w 965930"/>
                  <a:gd name="connsiteY20" fmla="*/ 28097 h 1038891"/>
                  <a:gd name="connsiteX21" fmla="*/ 27546 w 965930"/>
                  <a:gd name="connsiteY21" fmla="*/ -478 h 1038891"/>
                  <a:gd name="connsiteX22" fmla="*/ -1029 w 965930"/>
                  <a:gd name="connsiteY22" fmla="*/ 28097 h 1038891"/>
                  <a:gd name="connsiteX23" fmla="*/ -1029 w 965930"/>
                  <a:gd name="connsiteY23" fmla="*/ 1009839 h 1038891"/>
                  <a:gd name="connsiteX24" fmla="*/ 27546 w 965930"/>
                  <a:gd name="connsiteY24" fmla="*/ 1038414 h 1038891"/>
                  <a:gd name="connsiteX25" fmla="*/ 936327 w 965930"/>
                  <a:gd name="connsiteY25" fmla="*/ 1038414 h 1038891"/>
                  <a:gd name="connsiteX26" fmla="*/ 964902 w 965930"/>
                  <a:gd name="connsiteY26" fmla="*/ 1009839 h 1038891"/>
                  <a:gd name="connsiteX27" fmla="*/ 936327 w 965930"/>
                  <a:gd name="connsiteY27" fmla="*/ 981264 h 1038891"/>
                  <a:gd name="connsiteX28" fmla="*/ 160516 w 965930"/>
                  <a:gd name="connsiteY28" fmla="*/ 981264 h 1038891"/>
                  <a:gd name="connsiteX29" fmla="*/ 160516 w 965930"/>
                  <a:gd name="connsiteY29" fmla="*/ 500918 h 1038891"/>
                  <a:gd name="connsiteX30" fmla="*/ 282912 w 965930"/>
                  <a:gd name="connsiteY30" fmla="*/ 500918 h 1038891"/>
                  <a:gd name="connsiteX31" fmla="*/ 282912 w 965930"/>
                  <a:gd name="connsiteY31" fmla="*/ 981264 h 1038891"/>
                  <a:gd name="connsiteX32" fmla="*/ 427216 w 965930"/>
                  <a:gd name="connsiteY32" fmla="*/ 981264 h 1038891"/>
                  <a:gd name="connsiteX33" fmla="*/ 427216 w 965930"/>
                  <a:gd name="connsiteY33" fmla="*/ 332707 h 1038891"/>
                  <a:gd name="connsiteX34" fmla="*/ 549612 w 965930"/>
                  <a:gd name="connsiteY34" fmla="*/ 332707 h 1038891"/>
                  <a:gd name="connsiteX35" fmla="*/ 549612 w 965930"/>
                  <a:gd name="connsiteY35" fmla="*/ 981264 h 1038891"/>
                  <a:gd name="connsiteX36" fmla="*/ 693916 w 965930"/>
                  <a:gd name="connsiteY36" fmla="*/ 981264 h 1038891"/>
                  <a:gd name="connsiteX37" fmla="*/ 693916 w 965930"/>
                  <a:gd name="connsiteY37" fmla="*/ 171639 h 1038891"/>
                  <a:gd name="connsiteX38" fmla="*/ 816312 w 965930"/>
                  <a:gd name="connsiteY38" fmla="*/ 171639 h 1038891"/>
                  <a:gd name="connsiteX39" fmla="*/ 816312 w 965930"/>
                  <a:gd name="connsiteY39" fmla="*/ 981264 h 103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65930" h="1038891">
                    <a:moveTo>
                      <a:pt x="935565" y="981264"/>
                    </a:moveTo>
                    <a:lnTo>
                      <a:pt x="872890" y="981264"/>
                    </a:lnTo>
                    <a:lnTo>
                      <a:pt x="872890" y="167257"/>
                    </a:lnTo>
                    <a:cubicBezTo>
                      <a:pt x="872795" y="138016"/>
                      <a:pt x="849173" y="114308"/>
                      <a:pt x="819932" y="114203"/>
                    </a:cubicBezTo>
                    <a:lnTo>
                      <a:pt x="689249" y="114203"/>
                    </a:lnTo>
                    <a:cubicBezTo>
                      <a:pt x="660007" y="114251"/>
                      <a:pt x="636289" y="137977"/>
                      <a:pt x="636194" y="167257"/>
                    </a:cubicBezTo>
                    <a:lnTo>
                      <a:pt x="636194" y="981264"/>
                    </a:lnTo>
                    <a:lnTo>
                      <a:pt x="606571" y="981264"/>
                    </a:lnTo>
                    <a:lnTo>
                      <a:pt x="606571" y="326134"/>
                    </a:lnTo>
                    <a:cubicBezTo>
                      <a:pt x="606476" y="298188"/>
                      <a:pt x="583807" y="275557"/>
                      <a:pt x="555899" y="275557"/>
                    </a:cubicBezTo>
                    <a:lnTo>
                      <a:pt x="420453" y="275557"/>
                    </a:lnTo>
                    <a:cubicBezTo>
                      <a:pt x="392545" y="275557"/>
                      <a:pt x="369875" y="298198"/>
                      <a:pt x="369875" y="326134"/>
                    </a:cubicBezTo>
                    <a:lnTo>
                      <a:pt x="369875" y="981264"/>
                    </a:lnTo>
                    <a:lnTo>
                      <a:pt x="340062" y="981264"/>
                    </a:lnTo>
                    <a:lnTo>
                      <a:pt x="340062" y="491583"/>
                    </a:lnTo>
                    <a:cubicBezTo>
                      <a:pt x="340062" y="465285"/>
                      <a:pt x="318726" y="443958"/>
                      <a:pt x="292437" y="443958"/>
                    </a:cubicBezTo>
                    <a:lnTo>
                      <a:pt x="151371" y="443958"/>
                    </a:lnTo>
                    <a:cubicBezTo>
                      <a:pt x="125082" y="443958"/>
                      <a:pt x="103746" y="465285"/>
                      <a:pt x="103746" y="491583"/>
                    </a:cubicBezTo>
                    <a:lnTo>
                      <a:pt x="103746" y="981264"/>
                    </a:lnTo>
                    <a:lnTo>
                      <a:pt x="56121" y="981264"/>
                    </a:lnTo>
                    <a:lnTo>
                      <a:pt x="56121" y="28097"/>
                    </a:lnTo>
                    <a:cubicBezTo>
                      <a:pt x="56121" y="12314"/>
                      <a:pt x="43358" y="-478"/>
                      <a:pt x="27546" y="-478"/>
                    </a:cubicBezTo>
                    <a:cubicBezTo>
                      <a:pt x="11736" y="-478"/>
                      <a:pt x="-1029" y="12314"/>
                      <a:pt x="-1029" y="28097"/>
                    </a:cubicBezTo>
                    <a:lnTo>
                      <a:pt x="-1029" y="1009839"/>
                    </a:lnTo>
                    <a:cubicBezTo>
                      <a:pt x="-1029" y="1025622"/>
                      <a:pt x="11736" y="1038414"/>
                      <a:pt x="27546" y="1038414"/>
                    </a:cubicBezTo>
                    <a:lnTo>
                      <a:pt x="936327" y="1038414"/>
                    </a:lnTo>
                    <a:cubicBezTo>
                      <a:pt x="952139" y="1038414"/>
                      <a:pt x="964902" y="1025622"/>
                      <a:pt x="964902" y="1009839"/>
                    </a:cubicBezTo>
                    <a:cubicBezTo>
                      <a:pt x="964902" y="994056"/>
                      <a:pt x="952139" y="981264"/>
                      <a:pt x="936327" y="981264"/>
                    </a:cubicBezTo>
                    <a:close/>
                    <a:moveTo>
                      <a:pt x="160516" y="981264"/>
                    </a:moveTo>
                    <a:lnTo>
                      <a:pt x="160516" y="500918"/>
                    </a:lnTo>
                    <a:lnTo>
                      <a:pt x="282912" y="500918"/>
                    </a:lnTo>
                    <a:lnTo>
                      <a:pt x="282912" y="981264"/>
                    </a:lnTo>
                    <a:close/>
                    <a:moveTo>
                      <a:pt x="427216" y="981264"/>
                    </a:moveTo>
                    <a:lnTo>
                      <a:pt x="427216" y="332707"/>
                    </a:lnTo>
                    <a:lnTo>
                      <a:pt x="549612" y="332707"/>
                    </a:lnTo>
                    <a:lnTo>
                      <a:pt x="549612" y="981264"/>
                    </a:lnTo>
                    <a:close/>
                    <a:moveTo>
                      <a:pt x="693916" y="981264"/>
                    </a:moveTo>
                    <a:lnTo>
                      <a:pt x="693916" y="171639"/>
                    </a:lnTo>
                    <a:lnTo>
                      <a:pt x="816312" y="171639"/>
                    </a:lnTo>
                    <a:lnTo>
                      <a:pt x="816312" y="981264"/>
                    </a:lnTo>
                    <a:close/>
                  </a:path>
                </a:pathLst>
              </a:custGeom>
              <a:gradFill>
                <a:gsLst>
                  <a:gs pos="5000">
                    <a:schemeClr val="accent5"/>
                  </a:gs>
                  <a:gs pos="38000">
                    <a:schemeClr val="accent2"/>
                  </a:gs>
                  <a:gs pos="100000">
                    <a:schemeClr val="accent2">
                      <a:lumMod val="40000"/>
                      <a:lumOff val="60000"/>
                    </a:schemeClr>
                  </a:gs>
                </a:gsLst>
                <a:lin ang="18900000" scaled="0"/>
              </a:gradFill>
              <a:ln w="6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a:ea typeface="+mn-ea"/>
                  <a:cs typeface="+mn-cs"/>
                </a:endParaRPr>
              </a:p>
            </p:txBody>
          </p:sp>
          <p:cxnSp>
            <p:nvCxnSpPr>
              <p:cNvPr id="12" name="Straight Connector 11">
                <a:extLst>
                  <a:ext uri="{FF2B5EF4-FFF2-40B4-BE49-F238E27FC236}">
                    <a16:creationId xmlns:a16="http://schemas.microsoft.com/office/drawing/2014/main" id="{6224E088-D2CC-F14C-8088-11604A52F8E2}"/>
                  </a:ext>
                </a:extLst>
              </p:cNvPr>
              <p:cNvCxnSpPr>
                <a:cxnSpLocks/>
              </p:cNvCxnSpPr>
              <p:nvPr/>
            </p:nvCxnSpPr>
            <p:spPr>
              <a:xfrm>
                <a:off x="7414726" y="2527623"/>
                <a:ext cx="0" cy="251063"/>
              </a:xfrm>
              <a:prstGeom prst="line">
                <a:avLst/>
              </a:prstGeom>
              <a:noFill/>
              <a:ln w="19050" cap="rnd" cmpd="sng" algn="ctr">
                <a:solidFill>
                  <a:schemeClr val="accent5"/>
                </a:solidFill>
                <a:prstDash val="solid"/>
                <a:headEnd type="arrow" w="lg" len="sm"/>
                <a:tailEnd type="none" w="lg" len="sm"/>
              </a:ln>
              <a:effectLst/>
            </p:spPr>
          </p:cxnSp>
          <p:grpSp>
            <p:nvGrpSpPr>
              <p:cNvPr id="13" name="Group 12">
                <a:extLst>
                  <a:ext uri="{FF2B5EF4-FFF2-40B4-BE49-F238E27FC236}">
                    <a16:creationId xmlns:a16="http://schemas.microsoft.com/office/drawing/2014/main" id="{305825CE-2FE6-9741-8B54-BC799C4400CB}"/>
                  </a:ext>
                </a:extLst>
              </p:cNvPr>
              <p:cNvGrpSpPr/>
              <p:nvPr/>
            </p:nvGrpSpPr>
            <p:grpSpPr>
              <a:xfrm>
                <a:off x="6056741" y="4446255"/>
                <a:ext cx="2715971" cy="907740"/>
                <a:chOff x="3617192" y="4446255"/>
                <a:chExt cx="2715971" cy="907740"/>
              </a:xfrm>
            </p:grpSpPr>
            <p:sp>
              <p:nvSpPr>
                <p:cNvPr id="14" name="TextBox 13">
                  <a:extLst>
                    <a:ext uri="{FF2B5EF4-FFF2-40B4-BE49-F238E27FC236}">
                      <a16:creationId xmlns:a16="http://schemas.microsoft.com/office/drawing/2014/main" id="{B68A99C4-1A31-7741-9FFE-10508F3E4134}"/>
                    </a:ext>
                  </a:extLst>
                </p:cNvPr>
                <p:cNvSpPr txBox="1"/>
                <p:nvPr/>
              </p:nvSpPr>
              <p:spPr>
                <a:xfrm>
                  <a:off x="3617192" y="4817949"/>
                  <a:ext cx="832413" cy="536040"/>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0F0F0"/>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Devices</a:t>
                  </a:r>
                </a:p>
              </p:txBody>
            </p:sp>
            <p:sp>
              <p:nvSpPr>
                <p:cNvPr id="15" name="TextBox 14">
                  <a:extLst>
                    <a:ext uri="{FF2B5EF4-FFF2-40B4-BE49-F238E27FC236}">
                      <a16:creationId xmlns:a16="http://schemas.microsoft.com/office/drawing/2014/main" id="{5FA799E3-CB77-5E4B-A7DC-482ADFC8B670}"/>
                    </a:ext>
                  </a:extLst>
                </p:cNvPr>
                <p:cNvSpPr txBox="1"/>
                <p:nvPr/>
              </p:nvSpPr>
              <p:spPr>
                <a:xfrm>
                  <a:off x="4354697" y="4817956"/>
                  <a:ext cx="620875" cy="323165"/>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0F0F0"/>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Web</a:t>
                  </a:r>
                </a:p>
              </p:txBody>
            </p:sp>
            <p:grpSp>
              <p:nvGrpSpPr>
                <p:cNvPr id="16" name="Group 17">
                  <a:extLst>
                    <a:ext uri="{FF2B5EF4-FFF2-40B4-BE49-F238E27FC236}">
                      <a16:creationId xmlns:a16="http://schemas.microsoft.com/office/drawing/2014/main" id="{B8D92F29-E443-704D-AC75-90CAD3B5B0BD}"/>
                    </a:ext>
                  </a:extLst>
                </p:cNvPr>
                <p:cNvGrpSpPr>
                  <a:grpSpLocks noChangeAspect="1"/>
                </p:cNvGrpSpPr>
                <p:nvPr/>
              </p:nvGrpSpPr>
              <p:grpSpPr bwMode="auto">
                <a:xfrm>
                  <a:off x="5153732" y="4515789"/>
                  <a:ext cx="286358" cy="173797"/>
                  <a:chOff x="2721" y="1512"/>
                  <a:chExt cx="318" cy="193"/>
                </a:xfrm>
              </p:grpSpPr>
              <p:sp>
                <p:nvSpPr>
                  <p:cNvPr id="25" name="Freeform 18">
                    <a:extLst>
                      <a:ext uri="{FF2B5EF4-FFF2-40B4-BE49-F238E27FC236}">
                        <a16:creationId xmlns:a16="http://schemas.microsoft.com/office/drawing/2014/main" id="{9982FA8F-F48F-1346-B47E-7E88D96DE8F1}"/>
                      </a:ext>
                    </a:extLst>
                  </p:cNvPr>
                  <p:cNvSpPr>
                    <a:spLocks/>
                  </p:cNvSpPr>
                  <p:nvPr/>
                </p:nvSpPr>
                <p:spPr bwMode="auto">
                  <a:xfrm>
                    <a:off x="2826" y="1675"/>
                    <a:ext cx="108" cy="30"/>
                  </a:xfrm>
                  <a:custGeom>
                    <a:avLst/>
                    <a:gdLst>
                      <a:gd name="T0" fmla="*/ 52 w 52"/>
                      <a:gd name="T1" fmla="*/ 14 h 14"/>
                      <a:gd name="T2" fmla="*/ 0 w 52"/>
                      <a:gd name="T3" fmla="*/ 14 h 14"/>
                    </a:gdLst>
                    <a:ahLst/>
                    <a:cxnLst>
                      <a:cxn ang="0">
                        <a:pos x="T0" y="T1"/>
                      </a:cxn>
                      <a:cxn ang="0">
                        <a:pos x="T2" y="T3"/>
                      </a:cxn>
                    </a:cxnLst>
                    <a:rect l="0" t="0" r="r" b="b"/>
                    <a:pathLst>
                      <a:path w="52" h="14">
                        <a:moveTo>
                          <a:pt x="52" y="14"/>
                        </a:moveTo>
                        <a:cubicBezTo>
                          <a:pt x="37" y="0"/>
                          <a:pt x="14" y="0"/>
                          <a:pt x="0" y="14"/>
                        </a:cubicBezTo>
                      </a:path>
                    </a:pathLst>
                  </a:custGeom>
                  <a:noFill/>
                  <a:ln w="19050" cap="rnd">
                    <a:gradFill>
                      <a:gsLst>
                        <a:gs pos="38000">
                          <a:schemeClr val="accent2"/>
                        </a:gs>
                        <a:gs pos="0">
                          <a:schemeClr val="accent5"/>
                        </a:gs>
                        <a:gs pos="99000">
                          <a:schemeClr val="accent2">
                            <a:lumMod val="40000"/>
                            <a:lumOff val="60000"/>
                          </a:schemeClr>
                        </a:gs>
                      </a:gsLst>
                      <a:lin ang="18900000" scaled="0"/>
                    </a:gra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6" name="Freeform 19">
                    <a:extLst>
                      <a:ext uri="{FF2B5EF4-FFF2-40B4-BE49-F238E27FC236}">
                        <a16:creationId xmlns:a16="http://schemas.microsoft.com/office/drawing/2014/main" id="{9EE2A1B4-A2B1-974E-9D56-5B0932D22454}"/>
                      </a:ext>
                    </a:extLst>
                  </p:cNvPr>
                  <p:cNvSpPr>
                    <a:spLocks/>
                  </p:cNvSpPr>
                  <p:nvPr/>
                </p:nvSpPr>
                <p:spPr bwMode="auto">
                  <a:xfrm>
                    <a:off x="2773" y="1595"/>
                    <a:ext cx="211" cy="59"/>
                  </a:xfrm>
                  <a:custGeom>
                    <a:avLst/>
                    <a:gdLst>
                      <a:gd name="T0" fmla="*/ 101 w 101"/>
                      <a:gd name="T1" fmla="*/ 28 h 28"/>
                      <a:gd name="T2" fmla="*/ 0 w 101"/>
                      <a:gd name="T3" fmla="*/ 28 h 28"/>
                    </a:gdLst>
                    <a:ahLst/>
                    <a:cxnLst>
                      <a:cxn ang="0">
                        <a:pos x="T0" y="T1"/>
                      </a:cxn>
                      <a:cxn ang="0">
                        <a:pos x="T2" y="T3"/>
                      </a:cxn>
                    </a:cxnLst>
                    <a:rect l="0" t="0" r="r" b="b"/>
                    <a:pathLst>
                      <a:path w="101" h="28">
                        <a:moveTo>
                          <a:pt x="101" y="28"/>
                        </a:moveTo>
                        <a:cubicBezTo>
                          <a:pt x="73" y="0"/>
                          <a:pt x="28" y="0"/>
                          <a:pt x="0" y="28"/>
                        </a:cubicBezTo>
                      </a:path>
                    </a:pathLst>
                  </a:custGeom>
                  <a:noFill/>
                  <a:ln w="19050" cap="rnd">
                    <a:gradFill>
                      <a:gsLst>
                        <a:gs pos="38000">
                          <a:schemeClr val="accent2"/>
                        </a:gs>
                        <a:gs pos="0">
                          <a:schemeClr val="accent5"/>
                        </a:gs>
                        <a:gs pos="99000">
                          <a:schemeClr val="accent2">
                            <a:lumMod val="40000"/>
                            <a:lumOff val="60000"/>
                          </a:schemeClr>
                        </a:gs>
                      </a:gsLst>
                      <a:lin ang="18900000" scaled="0"/>
                    </a:gra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7" name="Freeform 20">
                    <a:extLst>
                      <a:ext uri="{FF2B5EF4-FFF2-40B4-BE49-F238E27FC236}">
                        <a16:creationId xmlns:a16="http://schemas.microsoft.com/office/drawing/2014/main" id="{59C3A728-2059-7941-9291-9492A18D447C}"/>
                      </a:ext>
                    </a:extLst>
                  </p:cNvPr>
                  <p:cNvSpPr>
                    <a:spLocks/>
                  </p:cNvSpPr>
                  <p:nvPr/>
                </p:nvSpPr>
                <p:spPr bwMode="auto">
                  <a:xfrm>
                    <a:off x="2721" y="1512"/>
                    <a:ext cx="318" cy="89"/>
                  </a:xfrm>
                  <a:custGeom>
                    <a:avLst/>
                    <a:gdLst>
                      <a:gd name="T0" fmla="*/ 152 w 152"/>
                      <a:gd name="T1" fmla="*/ 42 h 42"/>
                      <a:gd name="T2" fmla="*/ 0 w 152"/>
                      <a:gd name="T3" fmla="*/ 42 h 42"/>
                    </a:gdLst>
                    <a:ahLst/>
                    <a:cxnLst>
                      <a:cxn ang="0">
                        <a:pos x="T0" y="T1"/>
                      </a:cxn>
                      <a:cxn ang="0">
                        <a:pos x="T2" y="T3"/>
                      </a:cxn>
                    </a:cxnLst>
                    <a:rect l="0" t="0" r="r" b="b"/>
                    <a:pathLst>
                      <a:path w="152" h="42">
                        <a:moveTo>
                          <a:pt x="152" y="42"/>
                        </a:moveTo>
                        <a:cubicBezTo>
                          <a:pt x="110" y="0"/>
                          <a:pt x="42" y="0"/>
                          <a:pt x="0" y="42"/>
                        </a:cubicBezTo>
                      </a:path>
                    </a:pathLst>
                  </a:custGeom>
                  <a:noFill/>
                  <a:ln w="19050" cap="rnd">
                    <a:gradFill>
                      <a:gsLst>
                        <a:gs pos="38000">
                          <a:schemeClr val="accent2"/>
                        </a:gs>
                        <a:gs pos="0">
                          <a:schemeClr val="accent5"/>
                        </a:gs>
                        <a:gs pos="99000">
                          <a:schemeClr val="accent2">
                            <a:lumMod val="40000"/>
                            <a:lumOff val="60000"/>
                          </a:schemeClr>
                        </a:gs>
                      </a:gsLst>
                      <a:lin ang="18900000" scaled="0"/>
                    </a:gra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a:ea typeface="+mn-ea"/>
                      <a:cs typeface="+mn-cs"/>
                    </a:endParaRPr>
                  </a:p>
                </p:txBody>
              </p:sp>
            </p:grpSp>
            <p:sp>
              <p:nvSpPr>
                <p:cNvPr id="17" name="TextBox 16">
                  <a:extLst>
                    <a:ext uri="{FF2B5EF4-FFF2-40B4-BE49-F238E27FC236}">
                      <a16:creationId xmlns:a16="http://schemas.microsoft.com/office/drawing/2014/main" id="{BB7D96F5-B717-AF45-9E6B-4D2C7772839A}"/>
                    </a:ext>
                  </a:extLst>
                </p:cNvPr>
                <p:cNvSpPr txBox="1"/>
                <p:nvPr/>
              </p:nvSpPr>
              <p:spPr>
                <a:xfrm>
                  <a:off x="4880878" y="4817945"/>
                  <a:ext cx="832068" cy="536040"/>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0F0F0"/>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Sensors</a:t>
                  </a:r>
                </a:p>
              </p:txBody>
            </p:sp>
            <p:sp>
              <p:nvSpPr>
                <p:cNvPr id="18" name="Freeform 9">
                  <a:extLst>
                    <a:ext uri="{FF2B5EF4-FFF2-40B4-BE49-F238E27FC236}">
                      <a16:creationId xmlns:a16="http://schemas.microsoft.com/office/drawing/2014/main" id="{000AA62B-8FA4-6D49-A6B9-3BCF3E425380}"/>
                    </a:ext>
                  </a:extLst>
                </p:cNvPr>
                <p:cNvSpPr>
                  <a:spLocks noChangeAspect="1"/>
                </p:cNvSpPr>
                <p:nvPr/>
              </p:nvSpPr>
              <p:spPr bwMode="auto">
                <a:xfrm>
                  <a:off x="5861649" y="4469347"/>
                  <a:ext cx="271550" cy="266701"/>
                </a:xfrm>
                <a:custGeom>
                  <a:avLst/>
                  <a:gdLst>
                    <a:gd name="T0" fmla="*/ 3 w 121"/>
                    <a:gd name="T1" fmla="*/ 90 h 119"/>
                    <a:gd name="T2" fmla="*/ 87 w 121"/>
                    <a:gd name="T3" fmla="*/ 83 h 119"/>
                    <a:gd name="T4" fmla="*/ 109 w 121"/>
                    <a:gd name="T5" fmla="*/ 30 h 119"/>
                    <a:gd name="T6" fmla="*/ 121 w 121"/>
                    <a:gd name="T7" fmla="*/ 17 h 119"/>
                    <a:gd name="T8" fmla="*/ 108 w 121"/>
                    <a:gd name="T9" fmla="*/ 20 h 119"/>
                    <a:gd name="T10" fmla="*/ 118 w 121"/>
                    <a:gd name="T11" fmla="*/ 7 h 119"/>
                    <a:gd name="T12" fmla="*/ 103 w 121"/>
                    <a:gd name="T13" fmla="*/ 12 h 119"/>
                    <a:gd name="T14" fmla="*/ 75 w 121"/>
                    <a:gd name="T15" fmla="*/ 7 h 119"/>
                    <a:gd name="T16" fmla="*/ 60 w 121"/>
                    <a:gd name="T17" fmla="*/ 34 h 119"/>
                    <a:gd name="T18" fmla="*/ 11 w 121"/>
                    <a:gd name="T19" fmla="*/ 9 h 119"/>
                    <a:gd name="T20" fmla="*/ 18 w 121"/>
                    <a:gd name="T21" fmla="*/ 41 h 119"/>
                    <a:gd name="T22" fmla="*/ 8 w 121"/>
                    <a:gd name="T23" fmla="*/ 39 h 119"/>
                    <a:gd name="T24" fmla="*/ 25 w 121"/>
                    <a:gd name="T25" fmla="*/ 63 h 119"/>
                    <a:gd name="T26" fmla="*/ 16 w 121"/>
                    <a:gd name="T27" fmla="*/ 64 h 119"/>
                    <a:gd name="T28" fmla="*/ 38 w 121"/>
                    <a:gd name="T29" fmla="*/ 80 h 119"/>
                    <a:gd name="T30" fmla="*/ 3 w 121"/>
                    <a:gd name="T31" fmla="*/ 9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19">
                      <a:moveTo>
                        <a:pt x="3" y="90"/>
                      </a:moveTo>
                      <a:cubicBezTo>
                        <a:pt x="3" y="90"/>
                        <a:pt x="46" y="119"/>
                        <a:pt x="87" y="83"/>
                      </a:cubicBezTo>
                      <a:cubicBezTo>
                        <a:pt x="104" y="68"/>
                        <a:pt x="109" y="48"/>
                        <a:pt x="109" y="30"/>
                      </a:cubicBezTo>
                      <a:cubicBezTo>
                        <a:pt x="109" y="30"/>
                        <a:pt x="119" y="22"/>
                        <a:pt x="121" y="17"/>
                      </a:cubicBezTo>
                      <a:cubicBezTo>
                        <a:pt x="121" y="17"/>
                        <a:pt x="114" y="19"/>
                        <a:pt x="108" y="20"/>
                      </a:cubicBezTo>
                      <a:cubicBezTo>
                        <a:pt x="108" y="20"/>
                        <a:pt x="118" y="13"/>
                        <a:pt x="118" y="7"/>
                      </a:cubicBezTo>
                      <a:cubicBezTo>
                        <a:pt x="118" y="7"/>
                        <a:pt x="110" y="11"/>
                        <a:pt x="103" y="12"/>
                      </a:cubicBezTo>
                      <a:cubicBezTo>
                        <a:pt x="103" y="12"/>
                        <a:pt x="89" y="0"/>
                        <a:pt x="75" y="7"/>
                      </a:cubicBezTo>
                      <a:cubicBezTo>
                        <a:pt x="61" y="14"/>
                        <a:pt x="60" y="25"/>
                        <a:pt x="60" y="34"/>
                      </a:cubicBezTo>
                      <a:cubicBezTo>
                        <a:pt x="60" y="34"/>
                        <a:pt x="30" y="33"/>
                        <a:pt x="11" y="9"/>
                      </a:cubicBezTo>
                      <a:cubicBezTo>
                        <a:pt x="11" y="9"/>
                        <a:pt x="0" y="27"/>
                        <a:pt x="18" y="41"/>
                      </a:cubicBezTo>
                      <a:cubicBezTo>
                        <a:pt x="18" y="41"/>
                        <a:pt x="13" y="42"/>
                        <a:pt x="8" y="39"/>
                      </a:cubicBezTo>
                      <a:cubicBezTo>
                        <a:pt x="8" y="39"/>
                        <a:pt x="6" y="58"/>
                        <a:pt x="25" y="63"/>
                      </a:cubicBezTo>
                      <a:cubicBezTo>
                        <a:pt x="25" y="63"/>
                        <a:pt x="19" y="64"/>
                        <a:pt x="16" y="64"/>
                      </a:cubicBezTo>
                      <a:cubicBezTo>
                        <a:pt x="16" y="64"/>
                        <a:pt x="20" y="79"/>
                        <a:pt x="38" y="80"/>
                      </a:cubicBezTo>
                      <a:cubicBezTo>
                        <a:pt x="38" y="80"/>
                        <a:pt x="28" y="92"/>
                        <a:pt x="3" y="90"/>
                      </a:cubicBezTo>
                      <a:close/>
                    </a:path>
                  </a:pathLst>
                </a:custGeom>
                <a:noFill/>
                <a:ln w="19050" cap="rnd">
                  <a:gradFill>
                    <a:gsLst>
                      <a:gs pos="38000">
                        <a:schemeClr val="accent2"/>
                      </a:gs>
                      <a:gs pos="0">
                        <a:schemeClr val="accent5"/>
                      </a:gs>
                      <a:gs pos="99000">
                        <a:schemeClr val="accent2">
                          <a:lumMod val="40000"/>
                          <a:lumOff val="60000"/>
                        </a:schemeClr>
                      </a:gs>
                    </a:gsLst>
                    <a:lin ang="18900000" scaled="0"/>
                  </a:gra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19" name="TextBox 18">
                  <a:extLst>
                    <a:ext uri="{FF2B5EF4-FFF2-40B4-BE49-F238E27FC236}">
                      <a16:creationId xmlns:a16="http://schemas.microsoft.com/office/drawing/2014/main" id="{48FC2D5E-8032-F24C-935A-3AD8BD577B26}"/>
                    </a:ext>
                  </a:extLst>
                </p:cNvPr>
                <p:cNvSpPr txBox="1"/>
                <p:nvPr/>
              </p:nvSpPr>
              <p:spPr>
                <a:xfrm>
                  <a:off x="5661690" y="4817955"/>
                  <a:ext cx="671473" cy="536040"/>
                </a:xfrm>
                <a:prstGeom prst="rect">
                  <a:avLst/>
                </a:prstGeom>
                <a:noFill/>
              </p:spPr>
              <p:txBody>
                <a:bodyPr wrap="square" rtlCol="0">
                  <a:spAutoFit/>
                </a:bodyPr>
                <a:lstStyle/>
                <a:p>
                  <a:pPr marL="0" marR="0" lvl="0" indent="0" algn="ctr" defTabSz="914307"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0F0F0"/>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Social</a:t>
                  </a:r>
                </a:p>
              </p:txBody>
            </p:sp>
            <p:grpSp>
              <p:nvGrpSpPr>
                <p:cNvPr id="20" name="Group 19">
                  <a:extLst>
                    <a:ext uri="{FF2B5EF4-FFF2-40B4-BE49-F238E27FC236}">
                      <a16:creationId xmlns:a16="http://schemas.microsoft.com/office/drawing/2014/main" id="{9534C0B6-77D6-0546-ABF5-4FC97DDC637E}"/>
                    </a:ext>
                  </a:extLst>
                </p:cNvPr>
                <p:cNvGrpSpPr/>
                <p:nvPr/>
              </p:nvGrpSpPr>
              <p:grpSpPr>
                <a:xfrm>
                  <a:off x="3959862" y="4446255"/>
                  <a:ext cx="167663" cy="312214"/>
                  <a:chOff x="3959862" y="4446255"/>
                  <a:chExt cx="167663" cy="312214"/>
                </a:xfrm>
                <a:gradFill>
                  <a:gsLst>
                    <a:gs pos="38000">
                      <a:schemeClr val="accent2"/>
                    </a:gs>
                    <a:gs pos="0">
                      <a:schemeClr val="accent5"/>
                    </a:gs>
                    <a:gs pos="99000">
                      <a:schemeClr val="accent2">
                        <a:lumMod val="40000"/>
                        <a:lumOff val="60000"/>
                      </a:schemeClr>
                    </a:gs>
                  </a:gsLst>
                  <a:lin ang="18900000" scaled="0"/>
                </a:gradFill>
              </p:grpSpPr>
              <p:sp>
                <p:nvSpPr>
                  <p:cNvPr id="22" name="Freeform: Shape 170">
                    <a:extLst>
                      <a:ext uri="{FF2B5EF4-FFF2-40B4-BE49-F238E27FC236}">
                        <a16:creationId xmlns:a16="http://schemas.microsoft.com/office/drawing/2014/main" id="{EA46431A-CAA8-FA44-9034-4EA570A361FC}"/>
                      </a:ext>
                    </a:extLst>
                  </p:cNvPr>
                  <p:cNvSpPr/>
                  <p:nvPr/>
                </p:nvSpPr>
                <p:spPr>
                  <a:xfrm>
                    <a:off x="3959862" y="4446255"/>
                    <a:ext cx="167663" cy="312214"/>
                  </a:xfrm>
                  <a:custGeom>
                    <a:avLst/>
                    <a:gdLst>
                      <a:gd name="connsiteX0" fmla="*/ 131804 w 167663"/>
                      <a:gd name="connsiteY0" fmla="*/ -790 h 312214"/>
                      <a:gd name="connsiteX1" fmla="*/ 33931 w 167663"/>
                      <a:gd name="connsiteY1" fmla="*/ -790 h 312214"/>
                      <a:gd name="connsiteX2" fmla="*/ -932 w 167663"/>
                      <a:gd name="connsiteY2" fmla="*/ 34072 h 312214"/>
                      <a:gd name="connsiteX3" fmla="*/ -932 w 167663"/>
                      <a:gd name="connsiteY3" fmla="*/ 282307 h 312214"/>
                      <a:gd name="connsiteX4" fmla="*/ 33931 w 167663"/>
                      <a:gd name="connsiteY4" fmla="*/ 311424 h 312214"/>
                      <a:gd name="connsiteX5" fmla="*/ 131804 w 167663"/>
                      <a:gd name="connsiteY5" fmla="*/ 311424 h 312214"/>
                      <a:gd name="connsiteX6" fmla="*/ 166731 w 167663"/>
                      <a:gd name="connsiteY6" fmla="*/ 282307 h 312214"/>
                      <a:gd name="connsiteX7" fmla="*/ 166731 w 167663"/>
                      <a:gd name="connsiteY7" fmla="*/ 266942 h 312214"/>
                      <a:gd name="connsiteX8" fmla="*/ 166731 w 167663"/>
                      <a:gd name="connsiteY8" fmla="*/ 266490 h 312214"/>
                      <a:gd name="connsiteX9" fmla="*/ 166731 w 167663"/>
                      <a:gd name="connsiteY9" fmla="*/ 266038 h 312214"/>
                      <a:gd name="connsiteX10" fmla="*/ 166731 w 167663"/>
                      <a:gd name="connsiteY10" fmla="*/ 33620 h 312214"/>
                      <a:gd name="connsiteX11" fmla="*/ 131804 w 167663"/>
                      <a:gd name="connsiteY11" fmla="*/ -790 h 312214"/>
                      <a:gd name="connsiteX12" fmla="*/ 18436 w 167663"/>
                      <a:gd name="connsiteY12" fmla="*/ 61704 h 312214"/>
                      <a:gd name="connsiteX13" fmla="*/ 147557 w 167663"/>
                      <a:gd name="connsiteY13" fmla="*/ 61704 h 312214"/>
                      <a:gd name="connsiteX14" fmla="*/ 147557 w 167663"/>
                      <a:gd name="connsiteY14" fmla="*/ 256483 h 312214"/>
                      <a:gd name="connsiteX15" fmla="*/ 18436 w 167663"/>
                      <a:gd name="connsiteY15" fmla="*/ 256483 h 312214"/>
                      <a:gd name="connsiteX16" fmla="*/ 33931 w 167663"/>
                      <a:gd name="connsiteY16" fmla="*/ 18578 h 312214"/>
                      <a:gd name="connsiteX17" fmla="*/ 131804 w 167663"/>
                      <a:gd name="connsiteY17" fmla="*/ 18578 h 312214"/>
                      <a:gd name="connsiteX18" fmla="*/ 147363 w 167663"/>
                      <a:gd name="connsiteY18" fmla="*/ 34072 h 312214"/>
                      <a:gd name="connsiteX19" fmla="*/ 147363 w 167663"/>
                      <a:gd name="connsiteY19" fmla="*/ 42336 h 312214"/>
                      <a:gd name="connsiteX20" fmla="*/ 18243 w 167663"/>
                      <a:gd name="connsiteY20" fmla="*/ 42336 h 312214"/>
                      <a:gd name="connsiteX21" fmla="*/ 18243 w 167663"/>
                      <a:gd name="connsiteY21" fmla="*/ 34072 h 312214"/>
                      <a:gd name="connsiteX22" fmla="*/ 33866 w 167663"/>
                      <a:gd name="connsiteY22" fmla="*/ 18578 h 312214"/>
                      <a:gd name="connsiteX23" fmla="*/ 33931 w 167663"/>
                      <a:gd name="connsiteY23" fmla="*/ 18578 h 312214"/>
                      <a:gd name="connsiteX24" fmla="*/ 131804 w 167663"/>
                      <a:gd name="connsiteY24" fmla="*/ 292314 h 312214"/>
                      <a:gd name="connsiteX25" fmla="*/ 33931 w 167663"/>
                      <a:gd name="connsiteY25" fmla="*/ 292314 h 312214"/>
                      <a:gd name="connsiteX26" fmla="*/ 18436 w 167663"/>
                      <a:gd name="connsiteY26" fmla="*/ 282565 h 312214"/>
                      <a:gd name="connsiteX27" fmla="*/ 18436 w 167663"/>
                      <a:gd name="connsiteY27" fmla="*/ 276109 h 312214"/>
                      <a:gd name="connsiteX28" fmla="*/ 147557 w 167663"/>
                      <a:gd name="connsiteY28" fmla="*/ 276109 h 312214"/>
                      <a:gd name="connsiteX29" fmla="*/ 147557 w 167663"/>
                      <a:gd name="connsiteY29" fmla="*/ 282565 h 312214"/>
                      <a:gd name="connsiteX30" fmla="*/ 131804 w 167663"/>
                      <a:gd name="connsiteY30" fmla="*/ 292314 h 31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7663" h="312214">
                        <a:moveTo>
                          <a:pt x="131804" y="-790"/>
                        </a:moveTo>
                        <a:lnTo>
                          <a:pt x="33931" y="-790"/>
                        </a:lnTo>
                        <a:cubicBezTo>
                          <a:pt x="14679" y="-790"/>
                          <a:pt x="-932" y="14820"/>
                          <a:pt x="-932" y="34072"/>
                        </a:cubicBezTo>
                        <a:lnTo>
                          <a:pt x="-932" y="282307"/>
                        </a:lnTo>
                        <a:cubicBezTo>
                          <a:pt x="-932" y="300255"/>
                          <a:pt x="12432" y="311424"/>
                          <a:pt x="33931" y="311424"/>
                        </a:cubicBezTo>
                        <a:lnTo>
                          <a:pt x="131804" y="311424"/>
                        </a:lnTo>
                        <a:cubicBezTo>
                          <a:pt x="153303" y="311424"/>
                          <a:pt x="166731" y="300255"/>
                          <a:pt x="166731" y="282307"/>
                        </a:cubicBezTo>
                        <a:lnTo>
                          <a:pt x="166731" y="266942"/>
                        </a:lnTo>
                        <a:cubicBezTo>
                          <a:pt x="166731" y="266942"/>
                          <a:pt x="166731" y="266942"/>
                          <a:pt x="166731" y="266490"/>
                        </a:cubicBezTo>
                        <a:cubicBezTo>
                          <a:pt x="166731" y="266038"/>
                          <a:pt x="166731" y="266490"/>
                          <a:pt x="166731" y="266038"/>
                        </a:cubicBezTo>
                        <a:lnTo>
                          <a:pt x="166731" y="33620"/>
                        </a:lnTo>
                        <a:cubicBezTo>
                          <a:pt x="166448" y="14530"/>
                          <a:pt x="150895" y="-790"/>
                          <a:pt x="131804" y="-790"/>
                        </a:cubicBezTo>
                        <a:close/>
                        <a:moveTo>
                          <a:pt x="18436" y="61704"/>
                        </a:moveTo>
                        <a:lnTo>
                          <a:pt x="147557" y="61704"/>
                        </a:lnTo>
                        <a:lnTo>
                          <a:pt x="147557" y="256483"/>
                        </a:lnTo>
                        <a:lnTo>
                          <a:pt x="18436" y="256483"/>
                        </a:lnTo>
                        <a:close/>
                        <a:moveTo>
                          <a:pt x="33931" y="18578"/>
                        </a:moveTo>
                        <a:lnTo>
                          <a:pt x="131804" y="18578"/>
                        </a:lnTo>
                        <a:cubicBezTo>
                          <a:pt x="140372" y="18578"/>
                          <a:pt x="147325" y="25505"/>
                          <a:pt x="147363" y="34072"/>
                        </a:cubicBezTo>
                        <a:lnTo>
                          <a:pt x="147363" y="42336"/>
                        </a:lnTo>
                        <a:lnTo>
                          <a:pt x="18243" y="42336"/>
                        </a:lnTo>
                        <a:lnTo>
                          <a:pt x="18243" y="34072"/>
                        </a:lnTo>
                        <a:cubicBezTo>
                          <a:pt x="18275" y="25479"/>
                          <a:pt x="25274" y="18539"/>
                          <a:pt x="33866" y="18578"/>
                        </a:cubicBezTo>
                        <a:cubicBezTo>
                          <a:pt x="33886" y="18578"/>
                          <a:pt x="33911" y="18578"/>
                          <a:pt x="33931" y="18578"/>
                        </a:cubicBezTo>
                        <a:close/>
                        <a:moveTo>
                          <a:pt x="131804" y="292314"/>
                        </a:moveTo>
                        <a:lnTo>
                          <a:pt x="33931" y="292314"/>
                        </a:lnTo>
                        <a:cubicBezTo>
                          <a:pt x="18436" y="292314"/>
                          <a:pt x="18436" y="284954"/>
                          <a:pt x="18436" y="282565"/>
                        </a:cubicBezTo>
                        <a:lnTo>
                          <a:pt x="18436" y="276109"/>
                        </a:lnTo>
                        <a:lnTo>
                          <a:pt x="147557" y="276109"/>
                        </a:lnTo>
                        <a:lnTo>
                          <a:pt x="147557" y="282565"/>
                        </a:lnTo>
                        <a:cubicBezTo>
                          <a:pt x="147363" y="284954"/>
                          <a:pt x="147363" y="292314"/>
                          <a:pt x="131804" y="292314"/>
                        </a:cubicBezTo>
                        <a:close/>
                      </a:path>
                    </a:pathLst>
                  </a:custGeom>
                  <a:grpFill/>
                  <a:ln w="6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a:ea typeface="+mn-ea"/>
                      <a:cs typeface="+mn-cs"/>
                    </a:endParaRPr>
                  </a:p>
                </p:txBody>
              </p:sp>
              <p:sp>
                <p:nvSpPr>
                  <p:cNvPr id="23" name="Freeform: Shape 171">
                    <a:extLst>
                      <a:ext uri="{FF2B5EF4-FFF2-40B4-BE49-F238E27FC236}">
                        <a16:creationId xmlns:a16="http://schemas.microsoft.com/office/drawing/2014/main" id="{9048B419-5D8D-7244-9A88-6F852A81F661}"/>
                      </a:ext>
                    </a:extLst>
                  </p:cNvPr>
                  <p:cNvSpPr/>
                  <p:nvPr/>
                </p:nvSpPr>
                <p:spPr>
                  <a:xfrm>
                    <a:off x="4011252" y="4470658"/>
                    <a:ext cx="14461" cy="14461"/>
                  </a:xfrm>
                  <a:custGeom>
                    <a:avLst/>
                    <a:gdLst>
                      <a:gd name="connsiteX0" fmla="*/ 6234 w 14461"/>
                      <a:gd name="connsiteY0" fmla="*/ 13672 h 14461"/>
                      <a:gd name="connsiteX1" fmla="*/ 13530 w 14461"/>
                      <a:gd name="connsiteY1" fmla="*/ 6505 h 14461"/>
                      <a:gd name="connsiteX2" fmla="*/ 6364 w 14461"/>
                      <a:gd name="connsiteY2" fmla="*/ -790 h 14461"/>
                      <a:gd name="connsiteX3" fmla="*/ -932 w 14461"/>
                      <a:gd name="connsiteY3" fmla="*/ 6376 h 14461"/>
                      <a:gd name="connsiteX4" fmla="*/ -932 w 14461"/>
                      <a:gd name="connsiteY4" fmla="*/ 6441 h 14461"/>
                      <a:gd name="connsiteX5" fmla="*/ 6234 w 14461"/>
                      <a:gd name="connsiteY5" fmla="*/ 13672 h 1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61" h="14461">
                        <a:moveTo>
                          <a:pt x="6234" y="13672"/>
                        </a:moveTo>
                        <a:cubicBezTo>
                          <a:pt x="10231" y="13704"/>
                          <a:pt x="13491" y="10502"/>
                          <a:pt x="13530" y="6505"/>
                        </a:cubicBezTo>
                        <a:cubicBezTo>
                          <a:pt x="13562" y="2509"/>
                          <a:pt x="10360" y="-751"/>
                          <a:pt x="6364" y="-790"/>
                        </a:cubicBezTo>
                        <a:cubicBezTo>
                          <a:pt x="2367" y="-822"/>
                          <a:pt x="-893" y="2380"/>
                          <a:pt x="-932" y="6376"/>
                        </a:cubicBezTo>
                        <a:cubicBezTo>
                          <a:pt x="-932" y="6396"/>
                          <a:pt x="-932" y="6422"/>
                          <a:pt x="-932" y="6441"/>
                        </a:cubicBezTo>
                        <a:cubicBezTo>
                          <a:pt x="-932" y="10411"/>
                          <a:pt x="2264" y="13633"/>
                          <a:pt x="6234" y="13672"/>
                        </a:cubicBezTo>
                        <a:close/>
                      </a:path>
                    </a:pathLst>
                  </a:custGeom>
                  <a:grpFill/>
                  <a:ln w="6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a:ea typeface="+mn-ea"/>
                      <a:cs typeface="+mn-cs"/>
                    </a:endParaRPr>
                  </a:p>
                </p:txBody>
              </p:sp>
              <p:sp>
                <p:nvSpPr>
                  <p:cNvPr id="24" name="Freeform: Shape 172">
                    <a:extLst>
                      <a:ext uri="{FF2B5EF4-FFF2-40B4-BE49-F238E27FC236}">
                        <a16:creationId xmlns:a16="http://schemas.microsoft.com/office/drawing/2014/main" id="{DE307816-4A17-CB42-8615-4888ED8F4F03}"/>
                      </a:ext>
                    </a:extLst>
                  </p:cNvPr>
                  <p:cNvSpPr/>
                  <p:nvPr/>
                </p:nvSpPr>
                <p:spPr>
                  <a:xfrm>
                    <a:off x="4032879" y="4471433"/>
                    <a:ext cx="49905" cy="12912"/>
                  </a:xfrm>
                  <a:custGeom>
                    <a:avLst/>
                    <a:gdLst>
                      <a:gd name="connsiteX0" fmla="*/ 5524 w 49905"/>
                      <a:gd name="connsiteY0" fmla="*/ 12122 h 12912"/>
                      <a:gd name="connsiteX1" fmla="*/ 42517 w 49905"/>
                      <a:gd name="connsiteY1" fmla="*/ 12122 h 12912"/>
                      <a:gd name="connsiteX2" fmla="*/ 48973 w 49905"/>
                      <a:gd name="connsiteY2" fmla="*/ 5666 h 12912"/>
                      <a:gd name="connsiteX3" fmla="*/ 42517 w 49905"/>
                      <a:gd name="connsiteY3" fmla="*/ -790 h 12912"/>
                      <a:gd name="connsiteX4" fmla="*/ 5524 w 49905"/>
                      <a:gd name="connsiteY4" fmla="*/ -790 h 12912"/>
                      <a:gd name="connsiteX5" fmla="*/ -932 w 49905"/>
                      <a:gd name="connsiteY5" fmla="*/ 5666 h 12912"/>
                      <a:gd name="connsiteX6" fmla="*/ 5524 w 49905"/>
                      <a:gd name="connsiteY6" fmla="*/ 12122 h 1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05" h="12912">
                        <a:moveTo>
                          <a:pt x="5524" y="12122"/>
                        </a:moveTo>
                        <a:lnTo>
                          <a:pt x="42517" y="12122"/>
                        </a:lnTo>
                        <a:cubicBezTo>
                          <a:pt x="46081" y="12122"/>
                          <a:pt x="48973" y="9230"/>
                          <a:pt x="48973" y="5666"/>
                        </a:cubicBezTo>
                        <a:cubicBezTo>
                          <a:pt x="48973" y="2102"/>
                          <a:pt x="46081" y="-790"/>
                          <a:pt x="42517" y="-790"/>
                        </a:cubicBezTo>
                        <a:lnTo>
                          <a:pt x="5524" y="-790"/>
                        </a:lnTo>
                        <a:cubicBezTo>
                          <a:pt x="1961" y="-790"/>
                          <a:pt x="-932" y="2102"/>
                          <a:pt x="-932" y="5666"/>
                        </a:cubicBezTo>
                        <a:cubicBezTo>
                          <a:pt x="-932" y="9230"/>
                          <a:pt x="1961" y="12122"/>
                          <a:pt x="5524" y="12122"/>
                        </a:cubicBezTo>
                        <a:close/>
                      </a:path>
                    </a:pathLst>
                  </a:custGeom>
                  <a:grpFill/>
                  <a:ln w="6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a:ea typeface="+mn-ea"/>
                      <a:cs typeface="+mn-cs"/>
                    </a:endParaRPr>
                  </a:p>
                </p:txBody>
              </p:sp>
            </p:grpSp>
            <p:sp>
              <p:nvSpPr>
                <p:cNvPr id="21" name="Freeform: Shape 176">
                  <a:extLst>
                    <a:ext uri="{FF2B5EF4-FFF2-40B4-BE49-F238E27FC236}">
                      <a16:creationId xmlns:a16="http://schemas.microsoft.com/office/drawing/2014/main" id="{46EC4E90-4714-D948-B33A-CB9221593DF2}"/>
                    </a:ext>
                  </a:extLst>
                </p:cNvPr>
                <p:cNvSpPr/>
                <p:nvPr/>
              </p:nvSpPr>
              <p:spPr>
                <a:xfrm>
                  <a:off x="4509793" y="4446256"/>
                  <a:ext cx="321569" cy="312214"/>
                </a:xfrm>
                <a:custGeom>
                  <a:avLst/>
                  <a:gdLst>
                    <a:gd name="connsiteX0" fmla="*/ 347024 w 596383"/>
                    <a:gd name="connsiteY0" fmla="*/ 376024 h 579035"/>
                    <a:gd name="connsiteX1" fmla="*/ 251228 w 596383"/>
                    <a:gd name="connsiteY1" fmla="*/ 376024 h 579035"/>
                    <a:gd name="connsiteX2" fmla="*/ 251228 w 596383"/>
                    <a:gd name="connsiteY2" fmla="*/ 352550 h 579035"/>
                    <a:gd name="connsiteX3" fmla="*/ 347024 w 596383"/>
                    <a:gd name="connsiteY3" fmla="*/ 352550 h 579035"/>
                    <a:gd name="connsiteX4" fmla="*/ 347024 w 596383"/>
                    <a:gd name="connsiteY4" fmla="*/ 376024 h 579035"/>
                    <a:gd name="connsiteX5" fmla="*/ 503724 w 596383"/>
                    <a:gd name="connsiteY5" fmla="*/ 158420 h 579035"/>
                    <a:gd name="connsiteX6" fmla="*/ 428229 w 596383"/>
                    <a:gd name="connsiteY6" fmla="*/ 82291 h 579035"/>
                    <a:gd name="connsiteX7" fmla="*/ 385089 w 596383"/>
                    <a:gd name="connsiteY7" fmla="*/ 97516 h 579035"/>
                    <a:gd name="connsiteX8" fmla="*/ 348927 w 596383"/>
                    <a:gd name="connsiteY8" fmla="*/ 46763 h 579035"/>
                    <a:gd name="connsiteX9" fmla="*/ 171291 w 596383"/>
                    <a:gd name="connsiteY9" fmla="*/ 13140 h 579035"/>
                    <a:gd name="connsiteX10" fmla="*/ 78033 w 596383"/>
                    <a:gd name="connsiteY10" fmla="*/ 153345 h 579035"/>
                    <a:gd name="connsiteX11" fmla="*/ 78033 w 596383"/>
                    <a:gd name="connsiteY11" fmla="*/ 162227 h 579035"/>
                    <a:gd name="connsiteX12" fmla="*/ 0 w 596383"/>
                    <a:gd name="connsiteY12" fmla="*/ 269442 h 579035"/>
                    <a:gd name="connsiteX13" fmla="*/ 0 w 596383"/>
                    <a:gd name="connsiteY13" fmla="*/ 276421 h 579035"/>
                    <a:gd name="connsiteX14" fmla="*/ 0 w 596383"/>
                    <a:gd name="connsiteY14" fmla="*/ 277055 h 579035"/>
                    <a:gd name="connsiteX15" fmla="*/ 114829 w 596383"/>
                    <a:gd name="connsiteY15" fmla="*/ 376024 h 579035"/>
                    <a:gd name="connsiteX16" fmla="*/ 178905 w 596383"/>
                    <a:gd name="connsiteY16" fmla="*/ 376024 h 579035"/>
                    <a:gd name="connsiteX17" fmla="*/ 178905 w 596383"/>
                    <a:gd name="connsiteY17" fmla="*/ 352550 h 579035"/>
                    <a:gd name="connsiteX18" fmla="*/ 114829 w 596383"/>
                    <a:gd name="connsiteY18" fmla="*/ 352550 h 579035"/>
                    <a:gd name="connsiteX19" fmla="*/ 23474 w 596383"/>
                    <a:gd name="connsiteY19" fmla="*/ 275786 h 579035"/>
                    <a:gd name="connsiteX20" fmla="*/ 23474 w 596383"/>
                    <a:gd name="connsiteY20" fmla="*/ 268808 h 579035"/>
                    <a:gd name="connsiteX21" fmla="*/ 93259 w 596383"/>
                    <a:gd name="connsiteY21" fmla="*/ 181893 h 579035"/>
                    <a:gd name="connsiteX22" fmla="*/ 102141 w 596383"/>
                    <a:gd name="connsiteY22" fmla="*/ 168571 h 579035"/>
                    <a:gd name="connsiteX23" fmla="*/ 100872 w 596383"/>
                    <a:gd name="connsiteY23" fmla="*/ 153345 h 579035"/>
                    <a:gd name="connsiteX24" fmla="*/ 180173 w 596383"/>
                    <a:gd name="connsiteY24" fmla="*/ 34710 h 579035"/>
                    <a:gd name="connsiteX25" fmla="*/ 331164 w 596383"/>
                    <a:gd name="connsiteY25" fmla="*/ 63258 h 579035"/>
                    <a:gd name="connsiteX26" fmla="*/ 368594 w 596383"/>
                    <a:gd name="connsiteY26" fmla="*/ 122259 h 579035"/>
                    <a:gd name="connsiteX27" fmla="*/ 378111 w 596383"/>
                    <a:gd name="connsiteY27" fmla="*/ 129871 h 579035"/>
                    <a:gd name="connsiteX28" fmla="*/ 389530 w 596383"/>
                    <a:gd name="connsiteY28" fmla="*/ 125431 h 579035"/>
                    <a:gd name="connsiteX29" fmla="*/ 427594 w 596383"/>
                    <a:gd name="connsiteY29" fmla="*/ 105764 h 579035"/>
                    <a:gd name="connsiteX30" fmla="*/ 479617 w 596383"/>
                    <a:gd name="connsiteY30" fmla="*/ 168571 h 579035"/>
                    <a:gd name="connsiteX31" fmla="*/ 489133 w 596383"/>
                    <a:gd name="connsiteY31" fmla="*/ 179356 h 579035"/>
                    <a:gd name="connsiteX32" fmla="*/ 572875 w 596383"/>
                    <a:gd name="connsiteY32" fmla="*/ 268174 h 579035"/>
                    <a:gd name="connsiteX33" fmla="*/ 481519 w 596383"/>
                    <a:gd name="connsiteY33" fmla="*/ 351916 h 579035"/>
                    <a:gd name="connsiteX34" fmla="*/ 417444 w 596383"/>
                    <a:gd name="connsiteY34" fmla="*/ 351916 h 579035"/>
                    <a:gd name="connsiteX35" fmla="*/ 417444 w 596383"/>
                    <a:gd name="connsiteY35" fmla="*/ 376024 h 579035"/>
                    <a:gd name="connsiteX36" fmla="*/ 481519 w 596383"/>
                    <a:gd name="connsiteY36" fmla="*/ 376024 h 579035"/>
                    <a:gd name="connsiteX37" fmla="*/ 596348 w 596383"/>
                    <a:gd name="connsiteY37" fmla="*/ 268808 h 579035"/>
                    <a:gd name="connsiteX38" fmla="*/ 503724 w 596383"/>
                    <a:gd name="connsiteY38" fmla="*/ 158420 h 579035"/>
                    <a:gd name="connsiteX39" fmla="*/ 394605 w 596383"/>
                    <a:gd name="connsiteY39" fmla="*/ 538433 h 579035"/>
                    <a:gd name="connsiteX40" fmla="*/ 394605 w 596383"/>
                    <a:gd name="connsiteY40" fmla="*/ 352550 h 579035"/>
                    <a:gd name="connsiteX41" fmla="*/ 370497 w 596383"/>
                    <a:gd name="connsiteY41" fmla="*/ 352550 h 579035"/>
                    <a:gd name="connsiteX42" fmla="*/ 370497 w 596383"/>
                    <a:gd name="connsiteY42" fmla="*/ 538433 h 579035"/>
                    <a:gd name="connsiteX43" fmla="*/ 319110 w 596383"/>
                    <a:gd name="connsiteY43" fmla="*/ 487046 h 579035"/>
                    <a:gd name="connsiteX44" fmla="*/ 302615 w 596383"/>
                    <a:gd name="connsiteY44" fmla="*/ 504175 h 579035"/>
                    <a:gd name="connsiteX45" fmla="*/ 374303 w 596383"/>
                    <a:gd name="connsiteY45" fmla="*/ 575864 h 579035"/>
                    <a:gd name="connsiteX46" fmla="*/ 382551 w 596383"/>
                    <a:gd name="connsiteY46" fmla="*/ 579036 h 579035"/>
                    <a:gd name="connsiteX47" fmla="*/ 390799 w 596383"/>
                    <a:gd name="connsiteY47" fmla="*/ 575864 h 579035"/>
                    <a:gd name="connsiteX48" fmla="*/ 462487 w 596383"/>
                    <a:gd name="connsiteY48" fmla="*/ 504175 h 579035"/>
                    <a:gd name="connsiteX49" fmla="*/ 445992 w 596383"/>
                    <a:gd name="connsiteY49" fmla="*/ 487046 h 579035"/>
                    <a:gd name="connsiteX50" fmla="*/ 394605 w 596383"/>
                    <a:gd name="connsiteY50" fmla="*/ 538433 h 579035"/>
                    <a:gd name="connsiteX51" fmla="*/ 279142 w 596383"/>
                    <a:gd name="connsiteY51" fmla="*/ 241528 h 579035"/>
                    <a:gd name="connsiteX52" fmla="*/ 295637 w 596383"/>
                    <a:gd name="connsiteY52" fmla="*/ 224399 h 579035"/>
                    <a:gd name="connsiteX53" fmla="*/ 223948 w 596383"/>
                    <a:gd name="connsiteY53" fmla="*/ 152710 h 579035"/>
                    <a:gd name="connsiteX54" fmla="*/ 207453 w 596383"/>
                    <a:gd name="connsiteY54" fmla="*/ 152710 h 579035"/>
                    <a:gd name="connsiteX55" fmla="*/ 135764 w 596383"/>
                    <a:gd name="connsiteY55" fmla="*/ 224399 h 579035"/>
                    <a:gd name="connsiteX56" fmla="*/ 152259 w 596383"/>
                    <a:gd name="connsiteY56" fmla="*/ 241528 h 579035"/>
                    <a:gd name="connsiteX57" fmla="*/ 203647 w 596383"/>
                    <a:gd name="connsiteY57" fmla="*/ 190141 h 579035"/>
                    <a:gd name="connsiteX58" fmla="*/ 203647 w 596383"/>
                    <a:gd name="connsiteY58" fmla="*/ 376024 h 579035"/>
                    <a:gd name="connsiteX59" fmla="*/ 227754 w 596383"/>
                    <a:gd name="connsiteY59" fmla="*/ 376024 h 579035"/>
                    <a:gd name="connsiteX60" fmla="*/ 227754 w 596383"/>
                    <a:gd name="connsiteY60" fmla="*/ 190141 h 579035"/>
                    <a:gd name="connsiteX61" fmla="*/ 279142 w 596383"/>
                    <a:gd name="connsiteY61" fmla="*/ 241528 h 57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6383" h="579035">
                      <a:moveTo>
                        <a:pt x="347024" y="376024"/>
                      </a:moveTo>
                      <a:lnTo>
                        <a:pt x="251228" y="376024"/>
                      </a:lnTo>
                      <a:lnTo>
                        <a:pt x="251228" y="352550"/>
                      </a:lnTo>
                      <a:lnTo>
                        <a:pt x="347024" y="352550"/>
                      </a:lnTo>
                      <a:lnTo>
                        <a:pt x="347024" y="376024"/>
                      </a:lnTo>
                      <a:close/>
                      <a:moveTo>
                        <a:pt x="503724" y="158420"/>
                      </a:moveTo>
                      <a:cubicBezTo>
                        <a:pt x="497380" y="105764"/>
                        <a:pt x="461853" y="82291"/>
                        <a:pt x="428229" y="82291"/>
                      </a:cubicBezTo>
                      <a:cubicBezTo>
                        <a:pt x="412368" y="82291"/>
                        <a:pt x="397143" y="88000"/>
                        <a:pt x="385089" y="97516"/>
                      </a:cubicBezTo>
                      <a:cubicBezTo>
                        <a:pt x="376207" y="78484"/>
                        <a:pt x="364153" y="61355"/>
                        <a:pt x="348927" y="46763"/>
                      </a:cubicBezTo>
                      <a:cubicBezTo>
                        <a:pt x="302615" y="451"/>
                        <a:pt x="231561" y="-12871"/>
                        <a:pt x="171291" y="13140"/>
                      </a:cubicBezTo>
                      <a:cubicBezTo>
                        <a:pt x="116098" y="38516"/>
                        <a:pt x="80571" y="91807"/>
                        <a:pt x="78033" y="153345"/>
                      </a:cubicBezTo>
                      <a:cubicBezTo>
                        <a:pt x="78033" y="156517"/>
                        <a:pt x="78033" y="159055"/>
                        <a:pt x="78033" y="162227"/>
                      </a:cubicBezTo>
                      <a:cubicBezTo>
                        <a:pt x="48850" y="171743"/>
                        <a:pt x="0" y="198388"/>
                        <a:pt x="0" y="269442"/>
                      </a:cubicBezTo>
                      <a:lnTo>
                        <a:pt x="0" y="276421"/>
                      </a:lnTo>
                      <a:cubicBezTo>
                        <a:pt x="0" y="276421"/>
                        <a:pt x="0" y="277055"/>
                        <a:pt x="0" y="277055"/>
                      </a:cubicBezTo>
                      <a:cubicBezTo>
                        <a:pt x="3807" y="334787"/>
                        <a:pt x="52022" y="376024"/>
                        <a:pt x="114829" y="376024"/>
                      </a:cubicBezTo>
                      <a:lnTo>
                        <a:pt x="178905" y="376024"/>
                      </a:lnTo>
                      <a:lnTo>
                        <a:pt x="178905" y="352550"/>
                      </a:lnTo>
                      <a:lnTo>
                        <a:pt x="114829" y="352550"/>
                      </a:lnTo>
                      <a:cubicBezTo>
                        <a:pt x="64711" y="352550"/>
                        <a:pt x="26646" y="320195"/>
                        <a:pt x="23474" y="275786"/>
                      </a:cubicBezTo>
                      <a:lnTo>
                        <a:pt x="23474" y="268808"/>
                      </a:lnTo>
                      <a:cubicBezTo>
                        <a:pt x="23474" y="207904"/>
                        <a:pt x="67248" y="188238"/>
                        <a:pt x="93259" y="181893"/>
                      </a:cubicBezTo>
                      <a:cubicBezTo>
                        <a:pt x="98969" y="180625"/>
                        <a:pt x="102775" y="174915"/>
                        <a:pt x="102141" y="168571"/>
                      </a:cubicBezTo>
                      <a:cubicBezTo>
                        <a:pt x="101506" y="163495"/>
                        <a:pt x="100872" y="157786"/>
                        <a:pt x="100872" y="153345"/>
                      </a:cubicBezTo>
                      <a:cubicBezTo>
                        <a:pt x="102775" y="101957"/>
                        <a:pt x="133227" y="56280"/>
                        <a:pt x="180173" y="34710"/>
                      </a:cubicBezTo>
                      <a:cubicBezTo>
                        <a:pt x="230926" y="12505"/>
                        <a:pt x="291830" y="23925"/>
                        <a:pt x="331164" y="63258"/>
                      </a:cubicBezTo>
                      <a:cubicBezTo>
                        <a:pt x="347658" y="79753"/>
                        <a:pt x="360981" y="100054"/>
                        <a:pt x="368594" y="122259"/>
                      </a:cubicBezTo>
                      <a:cubicBezTo>
                        <a:pt x="369863" y="126699"/>
                        <a:pt x="373669" y="129237"/>
                        <a:pt x="378111" y="129871"/>
                      </a:cubicBezTo>
                      <a:cubicBezTo>
                        <a:pt x="382551" y="130506"/>
                        <a:pt x="386992" y="128603"/>
                        <a:pt x="389530" y="125431"/>
                      </a:cubicBezTo>
                      <a:cubicBezTo>
                        <a:pt x="398411" y="113377"/>
                        <a:pt x="413003" y="105764"/>
                        <a:pt x="427594" y="105764"/>
                      </a:cubicBezTo>
                      <a:cubicBezTo>
                        <a:pt x="449799" y="105764"/>
                        <a:pt x="477079" y="122259"/>
                        <a:pt x="479617" y="168571"/>
                      </a:cubicBezTo>
                      <a:cubicBezTo>
                        <a:pt x="480251" y="173646"/>
                        <a:pt x="484057" y="178721"/>
                        <a:pt x="489133" y="179356"/>
                      </a:cubicBezTo>
                      <a:cubicBezTo>
                        <a:pt x="527198" y="186969"/>
                        <a:pt x="572875" y="209173"/>
                        <a:pt x="572875" y="268174"/>
                      </a:cubicBezTo>
                      <a:cubicBezTo>
                        <a:pt x="572875" y="324636"/>
                        <a:pt x="543058" y="351916"/>
                        <a:pt x="481519" y="351916"/>
                      </a:cubicBezTo>
                      <a:lnTo>
                        <a:pt x="417444" y="351916"/>
                      </a:lnTo>
                      <a:lnTo>
                        <a:pt x="417444" y="376024"/>
                      </a:lnTo>
                      <a:lnTo>
                        <a:pt x="481519" y="376024"/>
                      </a:lnTo>
                      <a:cubicBezTo>
                        <a:pt x="555746" y="376024"/>
                        <a:pt x="596348" y="337959"/>
                        <a:pt x="596348" y="268808"/>
                      </a:cubicBezTo>
                      <a:cubicBezTo>
                        <a:pt x="597617" y="212345"/>
                        <a:pt x="564627" y="173646"/>
                        <a:pt x="503724" y="158420"/>
                      </a:cubicBezTo>
                      <a:close/>
                      <a:moveTo>
                        <a:pt x="394605" y="538433"/>
                      </a:moveTo>
                      <a:lnTo>
                        <a:pt x="394605" y="352550"/>
                      </a:lnTo>
                      <a:lnTo>
                        <a:pt x="370497" y="352550"/>
                      </a:lnTo>
                      <a:lnTo>
                        <a:pt x="370497" y="538433"/>
                      </a:lnTo>
                      <a:lnTo>
                        <a:pt x="319110" y="487046"/>
                      </a:lnTo>
                      <a:lnTo>
                        <a:pt x="302615" y="504175"/>
                      </a:lnTo>
                      <a:lnTo>
                        <a:pt x="374303" y="575864"/>
                      </a:lnTo>
                      <a:cubicBezTo>
                        <a:pt x="376841" y="578401"/>
                        <a:pt x="379379" y="579036"/>
                        <a:pt x="382551" y="579036"/>
                      </a:cubicBezTo>
                      <a:cubicBezTo>
                        <a:pt x="385723" y="579036"/>
                        <a:pt x="388895" y="577767"/>
                        <a:pt x="390799" y="575864"/>
                      </a:cubicBezTo>
                      <a:lnTo>
                        <a:pt x="462487" y="504175"/>
                      </a:lnTo>
                      <a:lnTo>
                        <a:pt x="445992" y="487046"/>
                      </a:lnTo>
                      <a:lnTo>
                        <a:pt x="394605" y="538433"/>
                      </a:lnTo>
                      <a:close/>
                      <a:moveTo>
                        <a:pt x="279142" y="241528"/>
                      </a:moveTo>
                      <a:lnTo>
                        <a:pt x="295637" y="224399"/>
                      </a:lnTo>
                      <a:lnTo>
                        <a:pt x="223948" y="152710"/>
                      </a:lnTo>
                      <a:cubicBezTo>
                        <a:pt x="219507" y="148269"/>
                        <a:pt x="211894" y="148269"/>
                        <a:pt x="207453" y="152710"/>
                      </a:cubicBezTo>
                      <a:lnTo>
                        <a:pt x="135764" y="224399"/>
                      </a:lnTo>
                      <a:lnTo>
                        <a:pt x="152259" y="241528"/>
                      </a:lnTo>
                      <a:lnTo>
                        <a:pt x="203647" y="190141"/>
                      </a:lnTo>
                      <a:lnTo>
                        <a:pt x="203647" y="376024"/>
                      </a:lnTo>
                      <a:lnTo>
                        <a:pt x="227754" y="376024"/>
                      </a:lnTo>
                      <a:lnTo>
                        <a:pt x="227754" y="190141"/>
                      </a:lnTo>
                      <a:lnTo>
                        <a:pt x="279142" y="241528"/>
                      </a:lnTo>
                      <a:close/>
                    </a:path>
                  </a:pathLst>
                </a:custGeom>
                <a:gradFill>
                  <a:gsLst>
                    <a:gs pos="5000">
                      <a:schemeClr val="accent5"/>
                    </a:gs>
                    <a:gs pos="38000">
                      <a:schemeClr val="accent2"/>
                    </a:gs>
                    <a:gs pos="100000">
                      <a:schemeClr val="accent2">
                        <a:lumMod val="40000"/>
                        <a:lumOff val="60000"/>
                      </a:schemeClr>
                    </a:gs>
                  </a:gsLst>
                  <a:lin ang="18900000" scaled="0"/>
                </a:gradFill>
                <a:ln w="6342" cap="flat">
                  <a:gradFill>
                    <a:gsLst>
                      <a:gs pos="38000">
                        <a:schemeClr val="accent2"/>
                      </a:gs>
                      <a:gs pos="0">
                        <a:schemeClr val="accent5"/>
                      </a:gs>
                      <a:gs pos="99000">
                        <a:schemeClr val="accent2">
                          <a:lumMod val="40000"/>
                          <a:lumOff val="60000"/>
                        </a:schemeClr>
                      </a:gs>
                    </a:gsLst>
                    <a:lin ang="189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a:ea typeface="+mn-ea"/>
                    <a:cs typeface="+mn-cs"/>
                  </a:endParaRPr>
                </a:p>
              </p:txBody>
            </p:sp>
          </p:grpSp>
        </p:grpSp>
        <p:sp>
          <p:nvSpPr>
            <p:cNvPr id="7" name="Title 1">
              <a:extLst>
                <a:ext uri="{FF2B5EF4-FFF2-40B4-BE49-F238E27FC236}">
                  <a16:creationId xmlns:a16="http://schemas.microsoft.com/office/drawing/2014/main" id="{819D5E32-83BF-EE44-8CF1-B73FA012CB1E}"/>
                </a:ext>
              </a:extLst>
            </p:cNvPr>
            <p:cNvSpPr txBox="1">
              <a:spLocks/>
            </p:cNvSpPr>
            <p:nvPr/>
          </p:nvSpPr>
          <p:spPr>
            <a:xfrm>
              <a:off x="5006784" y="3403141"/>
              <a:ext cx="2054606" cy="322253"/>
            </a:xfrm>
          </p:spPr>
          <p:txBody>
            <a:bodyPr anchor="ctr" anchorCtr="0">
              <a:noAutofit/>
            </a:bodyPr>
            <a:lstStyle>
              <a:lvl1pPr algn="l" defTabSz="2167677" rtl="0" eaLnBrk="1" latinLnBrk="0" hangingPunct="1">
                <a:lnSpc>
                  <a:spcPct val="90000"/>
                </a:lnSpc>
                <a:spcBef>
                  <a:spcPct val="0"/>
                </a:spcBef>
                <a:buNone/>
                <a:defRPr sz="10431" kern="1200">
                  <a:solidFill>
                    <a:schemeClr val="tx1"/>
                  </a:solidFill>
                  <a:latin typeface="+mj-lt"/>
                  <a:ea typeface="+mj-ea"/>
                  <a:cs typeface="+mj-cs"/>
                </a:defRPr>
              </a:lvl1pPr>
            </a:lstStyle>
            <a:p>
              <a:pPr marL="0" marR="0" lvl="0" indent="0" algn="ctr" defTabSz="1806325" rtl="0" eaLnBrk="1" fontAlgn="auto" latinLnBrk="0" hangingPunct="1">
                <a:lnSpc>
                  <a:spcPct val="90000"/>
                </a:lnSpc>
                <a:spcBef>
                  <a:spcPct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Amazon Ember Heavy" panose="020B0803020204020204" pitchFamily="34" charset="0"/>
                  <a:ea typeface="Amazon Ember Heavy" panose="020B0803020204020204" pitchFamily="34" charset="0"/>
                  <a:cs typeface="Amazon Ember Heavy" panose="020B0803020204020204" pitchFamily="34" charset="0"/>
                </a:rPr>
                <a:t>Data silos</a:t>
              </a:r>
            </a:p>
          </p:txBody>
        </p:sp>
      </p:grpSp>
      <p:sp>
        <p:nvSpPr>
          <p:cNvPr id="44" name="Title 4">
            <a:extLst>
              <a:ext uri="{FF2B5EF4-FFF2-40B4-BE49-F238E27FC236}">
                <a16:creationId xmlns:a16="http://schemas.microsoft.com/office/drawing/2014/main" id="{4AF2D645-0640-8E4D-AC2B-174ECF66C41E}"/>
              </a:ext>
            </a:extLst>
          </p:cNvPr>
          <p:cNvSpPr>
            <a:spLocks noGrp="1"/>
          </p:cNvSpPr>
          <p:nvPr>
            <p:ph type="title"/>
          </p:nvPr>
        </p:nvSpPr>
        <p:spPr>
          <a:xfrm>
            <a:off x="269875" y="289511"/>
            <a:ext cx="11652356" cy="671065"/>
          </a:xfrm>
        </p:spPr>
        <p:txBody>
          <a:bodyPr>
            <a:normAutofit fontScale="90000"/>
          </a:bodyPr>
          <a:lstStyle/>
          <a:p>
            <a:r>
              <a:rPr lang="en-US" dirty="0"/>
              <a:t>Traditional approaches don’t scale</a:t>
            </a:r>
            <a:br>
              <a:rPr lang="en-US" dirty="0"/>
            </a:br>
            <a:endParaRPr lang="en-US" dirty="0"/>
          </a:p>
        </p:txBody>
      </p:sp>
    </p:spTree>
    <p:extLst>
      <p:ext uri="{BB962C8B-B14F-4D97-AF65-F5344CB8AC3E}">
        <p14:creationId xmlns:p14="http://schemas.microsoft.com/office/powerpoint/2010/main" val="2569865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77">
            <a:extLst>
              <a:ext uri="{FF2B5EF4-FFF2-40B4-BE49-F238E27FC236}">
                <a16:creationId xmlns:a16="http://schemas.microsoft.com/office/drawing/2014/main" id="{10944642-9D80-E64B-9600-1F15E0A5C527}"/>
              </a:ext>
            </a:extLst>
          </p:cNvPr>
          <p:cNvSpPr/>
          <p:nvPr/>
        </p:nvSpPr>
        <p:spPr>
          <a:xfrm>
            <a:off x="3600012" y="3224262"/>
            <a:ext cx="458045" cy="675014"/>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5000">
                <a:schemeClr val="accent5"/>
              </a:gs>
              <a:gs pos="38000">
                <a:schemeClr val="accent2"/>
              </a:gs>
              <a:gs pos="100000">
                <a:schemeClr val="accent2">
                  <a:lumMod val="40000"/>
                  <a:lumOff val="60000"/>
                </a:schemeClr>
              </a:gs>
            </a:gsLst>
            <a:lin ang="18900000" scaled="0"/>
          </a:gradFill>
          <a:ln w="6342" cap="flat">
            <a:noFill/>
            <a:prstDash val="solid"/>
            <a:miter/>
          </a:ln>
        </p:spPr>
        <p:txBody>
          <a:bodyPr rtlCol="0" anchor="ctr"/>
          <a:lstStyle/>
          <a:p>
            <a:endParaRPr lang="en-US"/>
          </a:p>
        </p:txBody>
      </p:sp>
      <p:sp>
        <p:nvSpPr>
          <p:cNvPr id="51" name="Freeform: Shape 78">
            <a:extLst>
              <a:ext uri="{FF2B5EF4-FFF2-40B4-BE49-F238E27FC236}">
                <a16:creationId xmlns:a16="http://schemas.microsoft.com/office/drawing/2014/main" id="{795E0E64-7407-A94E-9607-9F7893080B75}"/>
              </a:ext>
            </a:extLst>
          </p:cNvPr>
          <p:cNvSpPr/>
          <p:nvPr/>
        </p:nvSpPr>
        <p:spPr>
          <a:xfrm>
            <a:off x="8320832" y="3224262"/>
            <a:ext cx="458045" cy="675014"/>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5000">
                <a:schemeClr val="accent5"/>
              </a:gs>
              <a:gs pos="38000">
                <a:schemeClr val="accent2"/>
              </a:gs>
              <a:gs pos="100000">
                <a:schemeClr val="accent2">
                  <a:lumMod val="40000"/>
                  <a:lumOff val="60000"/>
                </a:schemeClr>
              </a:gs>
            </a:gsLst>
            <a:lin ang="18900000" scaled="0"/>
          </a:gradFill>
          <a:ln w="6342" cap="flat">
            <a:noFill/>
            <a:prstDash val="solid"/>
            <a:miter/>
          </a:ln>
        </p:spPr>
        <p:txBody>
          <a:bodyPr rtlCol="0" anchor="ctr"/>
          <a:lstStyle/>
          <a:p>
            <a:endParaRPr lang="en-US"/>
          </a:p>
        </p:txBody>
      </p:sp>
      <p:sp>
        <p:nvSpPr>
          <p:cNvPr id="52" name="Freeform: Shape 74">
            <a:extLst>
              <a:ext uri="{FF2B5EF4-FFF2-40B4-BE49-F238E27FC236}">
                <a16:creationId xmlns:a16="http://schemas.microsoft.com/office/drawing/2014/main" id="{0D1D2DA8-E986-5048-A6C6-57226AC190AF}"/>
              </a:ext>
            </a:extLst>
          </p:cNvPr>
          <p:cNvSpPr/>
          <p:nvPr/>
        </p:nvSpPr>
        <p:spPr>
          <a:xfrm>
            <a:off x="2357923" y="428421"/>
            <a:ext cx="458045" cy="675014"/>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5000">
                <a:schemeClr val="accent5">
                  <a:alpha val="0"/>
                </a:schemeClr>
              </a:gs>
              <a:gs pos="38000">
                <a:schemeClr val="accent2">
                  <a:alpha val="0"/>
                </a:schemeClr>
              </a:gs>
              <a:gs pos="100000">
                <a:schemeClr val="accent2">
                  <a:lumMod val="40000"/>
                  <a:lumOff val="60000"/>
                  <a:alpha val="0"/>
                </a:schemeClr>
              </a:gs>
            </a:gsLst>
            <a:lin ang="18900000" scaled="0"/>
          </a:gradFill>
          <a:ln w="6342" cap="flat">
            <a:noFill/>
            <a:prstDash val="solid"/>
            <a:miter/>
          </a:ln>
        </p:spPr>
        <p:txBody>
          <a:bodyPr rtlCol="0" anchor="ctr"/>
          <a:lstStyle/>
          <a:p>
            <a:endParaRPr lang="en-US"/>
          </a:p>
        </p:txBody>
      </p:sp>
      <p:sp>
        <p:nvSpPr>
          <p:cNvPr id="53" name="Freeform: Shape 75">
            <a:extLst>
              <a:ext uri="{FF2B5EF4-FFF2-40B4-BE49-F238E27FC236}">
                <a16:creationId xmlns:a16="http://schemas.microsoft.com/office/drawing/2014/main" id="{101D2929-CED0-5746-89EB-F5851432E0CE}"/>
              </a:ext>
            </a:extLst>
          </p:cNvPr>
          <p:cNvSpPr/>
          <p:nvPr/>
        </p:nvSpPr>
        <p:spPr>
          <a:xfrm>
            <a:off x="2936463" y="2410014"/>
            <a:ext cx="458045" cy="675014"/>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5000">
                <a:schemeClr val="accent5">
                  <a:alpha val="0"/>
                </a:schemeClr>
              </a:gs>
              <a:gs pos="38000">
                <a:schemeClr val="accent2">
                  <a:alpha val="0"/>
                </a:schemeClr>
              </a:gs>
              <a:gs pos="100000">
                <a:schemeClr val="accent2">
                  <a:lumMod val="40000"/>
                  <a:lumOff val="60000"/>
                  <a:alpha val="0"/>
                </a:schemeClr>
              </a:gs>
            </a:gsLst>
            <a:lin ang="18900000" scaled="0"/>
          </a:gradFill>
          <a:ln w="6342" cap="flat">
            <a:noFill/>
            <a:prstDash val="solid"/>
            <a:miter/>
          </a:ln>
        </p:spPr>
        <p:txBody>
          <a:bodyPr rtlCol="0" anchor="ctr"/>
          <a:lstStyle/>
          <a:p>
            <a:endParaRPr lang="en-US"/>
          </a:p>
        </p:txBody>
      </p:sp>
      <p:sp>
        <p:nvSpPr>
          <p:cNvPr id="54" name="TextBox 53">
            <a:extLst>
              <a:ext uri="{FF2B5EF4-FFF2-40B4-BE49-F238E27FC236}">
                <a16:creationId xmlns:a16="http://schemas.microsoft.com/office/drawing/2014/main" id="{0FA5B117-F1AF-5543-ACCE-7C27558931EA}"/>
              </a:ext>
            </a:extLst>
          </p:cNvPr>
          <p:cNvSpPr txBox="1"/>
          <p:nvPr/>
        </p:nvSpPr>
        <p:spPr>
          <a:xfrm>
            <a:off x="7916893" y="1742447"/>
            <a:ext cx="1173042" cy="646331"/>
          </a:xfrm>
          <a:prstGeom prst="rect">
            <a:avLst/>
          </a:prstGeom>
          <a:noFill/>
        </p:spPr>
        <p:txBody>
          <a:bodyPr wrap="square" rtlCol="0" anchor="ctr" anchorCtr="0">
            <a:spAutoFit/>
          </a:bodyPr>
          <a:lstStyle/>
          <a:p>
            <a:pPr defTabSz="609576">
              <a:defRPr/>
            </a:pPr>
            <a:r>
              <a:rPr lang="en-US" kern="0" dirty="0">
                <a:solidFill>
                  <a:srgbClr val="F0F0F0"/>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Analytics &amp; BI</a:t>
            </a:r>
          </a:p>
        </p:txBody>
      </p:sp>
      <p:sp>
        <p:nvSpPr>
          <p:cNvPr id="55" name="TextBox 54">
            <a:extLst>
              <a:ext uri="{FF2B5EF4-FFF2-40B4-BE49-F238E27FC236}">
                <a16:creationId xmlns:a16="http://schemas.microsoft.com/office/drawing/2014/main" id="{F1850D45-BECF-6C46-8F24-269323985327}"/>
              </a:ext>
            </a:extLst>
          </p:cNvPr>
          <p:cNvSpPr txBox="1"/>
          <p:nvPr/>
        </p:nvSpPr>
        <p:spPr>
          <a:xfrm>
            <a:off x="3043898" y="4443499"/>
            <a:ext cx="1173042" cy="646331"/>
          </a:xfrm>
          <a:prstGeom prst="rect">
            <a:avLst/>
          </a:prstGeom>
          <a:noFill/>
        </p:spPr>
        <p:txBody>
          <a:bodyPr wrap="square" rtlCol="0" anchor="ctr" anchorCtr="0">
            <a:spAutoFit/>
          </a:bodyPr>
          <a:lstStyle/>
          <a:p>
            <a:pPr algn="r" defTabSz="609576">
              <a:defRPr/>
            </a:pPr>
            <a:r>
              <a:rPr lang="en-US" kern="0" dirty="0">
                <a:solidFill>
                  <a:srgbClr val="F0F0F0"/>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Machine Learning</a:t>
            </a:r>
          </a:p>
        </p:txBody>
      </p:sp>
      <p:sp>
        <p:nvSpPr>
          <p:cNvPr id="56" name="TextBox 55">
            <a:extLst>
              <a:ext uri="{FF2B5EF4-FFF2-40B4-BE49-F238E27FC236}">
                <a16:creationId xmlns:a16="http://schemas.microsoft.com/office/drawing/2014/main" id="{C05B175C-8A5F-B44F-95E9-E0A791A99DC0}"/>
              </a:ext>
            </a:extLst>
          </p:cNvPr>
          <p:cNvSpPr txBox="1"/>
          <p:nvPr/>
        </p:nvSpPr>
        <p:spPr>
          <a:xfrm>
            <a:off x="7977294" y="4625306"/>
            <a:ext cx="1528001" cy="369332"/>
          </a:xfrm>
          <a:prstGeom prst="rect">
            <a:avLst/>
          </a:prstGeom>
          <a:noFill/>
        </p:spPr>
        <p:txBody>
          <a:bodyPr wrap="square" rtlCol="0" anchor="ctr" anchorCtr="0">
            <a:spAutoFit/>
          </a:bodyPr>
          <a:lstStyle/>
          <a:p>
            <a:pPr defTabSz="609576">
              <a:defRPr/>
            </a:pPr>
            <a:r>
              <a:rPr lang="en-US" kern="0" dirty="0">
                <a:solidFill>
                  <a:srgbClr val="F0F0F0"/>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Databases</a:t>
            </a:r>
          </a:p>
        </p:txBody>
      </p:sp>
      <p:grpSp>
        <p:nvGrpSpPr>
          <p:cNvPr id="57" name="Group 56">
            <a:extLst>
              <a:ext uri="{FF2B5EF4-FFF2-40B4-BE49-F238E27FC236}">
                <a16:creationId xmlns:a16="http://schemas.microsoft.com/office/drawing/2014/main" id="{63390EC0-6B6B-DE40-9DAD-BFABD02EFA0E}"/>
              </a:ext>
            </a:extLst>
          </p:cNvPr>
          <p:cNvGrpSpPr/>
          <p:nvPr/>
        </p:nvGrpSpPr>
        <p:grpSpPr>
          <a:xfrm>
            <a:off x="4108302" y="1473272"/>
            <a:ext cx="3982292" cy="3959900"/>
            <a:chOff x="4397157" y="1059891"/>
            <a:chExt cx="3982292" cy="3959900"/>
          </a:xfrm>
        </p:grpSpPr>
        <p:sp>
          <p:nvSpPr>
            <p:cNvPr id="58" name="Arc 57">
              <a:extLst>
                <a:ext uri="{FF2B5EF4-FFF2-40B4-BE49-F238E27FC236}">
                  <a16:creationId xmlns:a16="http://schemas.microsoft.com/office/drawing/2014/main" id="{0D2EB676-A2EA-AB4D-9F7E-65AAB46E527D}"/>
                </a:ext>
              </a:extLst>
            </p:cNvPr>
            <p:cNvSpPr/>
            <p:nvPr/>
          </p:nvSpPr>
          <p:spPr bwMode="auto">
            <a:xfrm>
              <a:off x="4397157" y="1137658"/>
              <a:ext cx="3868993" cy="3868989"/>
            </a:xfrm>
            <a:prstGeom prst="arc">
              <a:avLst>
                <a:gd name="adj1" fmla="val 19827239"/>
                <a:gd name="adj2" fmla="val 1577754"/>
              </a:avLst>
            </a:prstGeom>
            <a:noFill/>
            <a:ln w="25400" cap="rnd">
              <a:solidFill>
                <a:schemeClr val="bg1">
                  <a:alpha val="50000"/>
                </a:schemeClr>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rtl="0" eaLnBrk="0" fontAlgn="base" latinLnBrk="0" hangingPunct="0">
                <a:lnSpc>
                  <a:spcPct val="90000"/>
                </a:lnSpc>
                <a:spcBef>
                  <a:spcPct val="0"/>
                </a:spcBef>
                <a:spcAft>
                  <a:spcPct val="0"/>
                </a:spcAft>
                <a:buClrTx/>
                <a:buSzTx/>
                <a:buFontTx/>
                <a:buNone/>
                <a:tabLst/>
                <a:defRPr/>
              </a:pPr>
              <a:endParaRPr kumimoji="0" lang="en-US" sz="1455" b="0" i="0" u="none" strike="noStrike" kern="1200" cap="none" spc="0" normalizeH="0" baseline="0" noProof="0" dirty="0">
                <a:ln>
                  <a:noFill/>
                </a:ln>
                <a:solidFill>
                  <a:srgbClr val="000000"/>
                </a:solidFill>
                <a:effectLst/>
                <a:uLnTx/>
                <a:uFillTx/>
                <a:latin typeface="Amazon Ember"/>
                <a:ea typeface="Segoe UI" pitchFamily="34" charset="0"/>
                <a:cs typeface="Segoe UI" pitchFamily="34" charset="0"/>
              </a:endParaRPr>
            </a:p>
          </p:txBody>
        </p:sp>
        <p:grpSp>
          <p:nvGrpSpPr>
            <p:cNvPr id="59" name="Group 58">
              <a:extLst>
                <a:ext uri="{FF2B5EF4-FFF2-40B4-BE49-F238E27FC236}">
                  <a16:creationId xmlns:a16="http://schemas.microsoft.com/office/drawing/2014/main" id="{51C8A06D-4ECA-3041-8CEB-11F429998336}"/>
                </a:ext>
              </a:extLst>
            </p:cNvPr>
            <p:cNvGrpSpPr/>
            <p:nvPr/>
          </p:nvGrpSpPr>
          <p:grpSpPr>
            <a:xfrm>
              <a:off x="7293153" y="3958792"/>
              <a:ext cx="837069" cy="837069"/>
              <a:chOff x="3538725" y="4227698"/>
              <a:chExt cx="940785" cy="940785"/>
            </a:xfrm>
          </p:grpSpPr>
          <p:sp>
            <p:nvSpPr>
              <p:cNvPr id="74" name="Oval 73">
                <a:extLst>
                  <a:ext uri="{FF2B5EF4-FFF2-40B4-BE49-F238E27FC236}">
                    <a16:creationId xmlns:a16="http://schemas.microsoft.com/office/drawing/2014/main" id="{1FDEF08A-8BF0-534B-987B-7430BF5A1499}"/>
                  </a:ext>
                </a:extLst>
              </p:cNvPr>
              <p:cNvSpPr/>
              <p:nvPr/>
            </p:nvSpPr>
            <p:spPr>
              <a:xfrm>
                <a:off x="3538725" y="4227698"/>
                <a:ext cx="940785" cy="940785"/>
              </a:xfrm>
              <a:prstGeom prst="ellipse">
                <a:avLst/>
              </a:prstGeom>
              <a:gradFill>
                <a:gsLst>
                  <a:gs pos="0">
                    <a:schemeClr val="accent4">
                      <a:lumMod val="50000"/>
                      <a:alpha val="10000"/>
                    </a:schemeClr>
                  </a:gs>
                  <a:gs pos="100000">
                    <a:schemeClr val="accent4">
                      <a:lumMod val="60000"/>
                      <a:lumOff val="40000"/>
                      <a:alpha val="10000"/>
                    </a:schemeClr>
                  </a:gs>
                </a:gsLst>
                <a:lin ang="18600000" scaled="0"/>
              </a:gradFill>
              <a:ln w="25400">
                <a:gradFill>
                  <a:gsLst>
                    <a:gs pos="0">
                      <a:schemeClr val="accent4">
                        <a:lumMod val="50000"/>
                      </a:schemeClr>
                    </a:gs>
                    <a:gs pos="100000">
                      <a:schemeClr val="accent4">
                        <a:lumMod val="60000"/>
                        <a:lumOff val="40000"/>
                      </a:schemeClr>
                    </a:gs>
                  </a:gsLst>
                  <a:lin ang="186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200" dirty="0"/>
              </a:p>
            </p:txBody>
          </p:sp>
          <p:sp>
            <p:nvSpPr>
              <p:cNvPr id="75" name="Freeform: Shape 222">
                <a:extLst>
                  <a:ext uri="{FF2B5EF4-FFF2-40B4-BE49-F238E27FC236}">
                    <a16:creationId xmlns:a16="http://schemas.microsoft.com/office/drawing/2014/main" id="{40B405D4-1F9D-5841-9BD4-0E8D16CB68DB}"/>
                  </a:ext>
                </a:extLst>
              </p:cNvPr>
              <p:cNvSpPr/>
              <p:nvPr/>
            </p:nvSpPr>
            <p:spPr>
              <a:xfrm>
                <a:off x="3806449" y="4408142"/>
                <a:ext cx="396678" cy="584577"/>
              </a:xfrm>
              <a:custGeom>
                <a:avLst/>
                <a:gdLst>
                  <a:gd name="connsiteX0" fmla="*/ 229023 w 458045"/>
                  <a:gd name="connsiteY0" fmla="*/ 336873 h 675014"/>
                  <a:gd name="connsiteX1" fmla="*/ 24108 w 458045"/>
                  <a:gd name="connsiteY1" fmla="*/ 264550 h 675014"/>
                  <a:gd name="connsiteX2" fmla="*/ 24108 w 458045"/>
                  <a:gd name="connsiteY2" fmla="*/ 140205 h 675014"/>
                  <a:gd name="connsiteX3" fmla="*/ 229023 w 458045"/>
                  <a:gd name="connsiteY3" fmla="*/ 192227 h 675014"/>
                  <a:gd name="connsiteX4" fmla="*/ 433938 w 458045"/>
                  <a:gd name="connsiteY4" fmla="*/ 140205 h 675014"/>
                  <a:gd name="connsiteX5" fmla="*/ 433938 w 458045"/>
                  <a:gd name="connsiteY5" fmla="*/ 264550 h 675014"/>
                  <a:gd name="connsiteX6" fmla="*/ 229023 w 458045"/>
                  <a:gd name="connsiteY6" fmla="*/ 336873 h 675014"/>
                  <a:gd name="connsiteX7" fmla="*/ 229023 w 458045"/>
                  <a:gd name="connsiteY7" fmla="*/ 502455 h 675014"/>
                  <a:gd name="connsiteX8" fmla="*/ 24108 w 458045"/>
                  <a:gd name="connsiteY8" fmla="*/ 430132 h 675014"/>
                  <a:gd name="connsiteX9" fmla="*/ 24108 w 458045"/>
                  <a:gd name="connsiteY9" fmla="*/ 308959 h 675014"/>
                  <a:gd name="connsiteX10" fmla="*/ 229023 w 458045"/>
                  <a:gd name="connsiteY10" fmla="*/ 360981 h 675014"/>
                  <a:gd name="connsiteX11" fmla="*/ 433938 w 458045"/>
                  <a:gd name="connsiteY11" fmla="*/ 308959 h 675014"/>
                  <a:gd name="connsiteX12" fmla="*/ 433938 w 458045"/>
                  <a:gd name="connsiteY12" fmla="*/ 430132 h 675014"/>
                  <a:gd name="connsiteX13" fmla="*/ 229023 w 458045"/>
                  <a:gd name="connsiteY13" fmla="*/ 502455 h 675014"/>
                  <a:gd name="connsiteX14" fmla="*/ 229023 w 458045"/>
                  <a:gd name="connsiteY14" fmla="*/ 650907 h 675014"/>
                  <a:gd name="connsiteX15" fmla="*/ 24108 w 458045"/>
                  <a:gd name="connsiteY15" fmla="*/ 578584 h 675014"/>
                  <a:gd name="connsiteX16" fmla="*/ 24108 w 458045"/>
                  <a:gd name="connsiteY16" fmla="*/ 475175 h 675014"/>
                  <a:gd name="connsiteX17" fmla="*/ 229023 w 458045"/>
                  <a:gd name="connsiteY17" fmla="*/ 527197 h 675014"/>
                  <a:gd name="connsiteX18" fmla="*/ 433938 w 458045"/>
                  <a:gd name="connsiteY18" fmla="*/ 475175 h 675014"/>
                  <a:gd name="connsiteX19" fmla="*/ 433938 w 458045"/>
                  <a:gd name="connsiteY19" fmla="*/ 578584 h 675014"/>
                  <a:gd name="connsiteX20" fmla="*/ 229023 w 458045"/>
                  <a:gd name="connsiteY20" fmla="*/ 650907 h 675014"/>
                  <a:gd name="connsiteX21" fmla="*/ 229023 w 458045"/>
                  <a:gd name="connsiteY21" fmla="*/ 24108 h 675014"/>
                  <a:gd name="connsiteX22" fmla="*/ 433938 w 458045"/>
                  <a:gd name="connsiteY22" fmla="*/ 96431 h 675014"/>
                  <a:gd name="connsiteX23" fmla="*/ 229023 w 458045"/>
                  <a:gd name="connsiteY23" fmla="*/ 168754 h 675014"/>
                  <a:gd name="connsiteX24" fmla="*/ 24108 w 458045"/>
                  <a:gd name="connsiteY24" fmla="*/ 96431 h 675014"/>
                  <a:gd name="connsiteX25" fmla="*/ 229023 w 458045"/>
                  <a:gd name="connsiteY25" fmla="*/ 24108 h 675014"/>
                  <a:gd name="connsiteX26" fmla="*/ 229023 w 458045"/>
                  <a:gd name="connsiteY26" fmla="*/ 0 h 675014"/>
                  <a:gd name="connsiteX27" fmla="*/ 0 w 458045"/>
                  <a:gd name="connsiteY27" fmla="*/ 96431 h 675014"/>
                  <a:gd name="connsiteX28" fmla="*/ 0 w 458045"/>
                  <a:gd name="connsiteY28" fmla="*/ 578584 h 675014"/>
                  <a:gd name="connsiteX29" fmla="*/ 229023 w 458045"/>
                  <a:gd name="connsiteY29" fmla="*/ 675015 h 675014"/>
                  <a:gd name="connsiteX30" fmla="*/ 458046 w 458045"/>
                  <a:gd name="connsiteY30" fmla="*/ 578584 h 675014"/>
                  <a:gd name="connsiteX31" fmla="*/ 458046 w 458045"/>
                  <a:gd name="connsiteY31" fmla="*/ 96431 h 675014"/>
                  <a:gd name="connsiteX32" fmla="*/ 229023 w 458045"/>
                  <a:gd name="connsiteY32" fmla="*/ 0 h 6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045" h="675014">
                    <a:moveTo>
                      <a:pt x="229023" y="336873"/>
                    </a:moveTo>
                    <a:cubicBezTo>
                      <a:pt x="108485" y="336873"/>
                      <a:pt x="24108" y="298808"/>
                      <a:pt x="24108" y="264550"/>
                    </a:cubicBezTo>
                    <a:lnTo>
                      <a:pt x="24108" y="140205"/>
                    </a:lnTo>
                    <a:cubicBezTo>
                      <a:pt x="60904" y="171926"/>
                      <a:pt x="137033" y="192227"/>
                      <a:pt x="229023" y="192227"/>
                    </a:cubicBezTo>
                    <a:cubicBezTo>
                      <a:pt x="321013" y="192227"/>
                      <a:pt x="397142" y="171291"/>
                      <a:pt x="433938" y="140205"/>
                    </a:cubicBezTo>
                    <a:lnTo>
                      <a:pt x="433938" y="264550"/>
                    </a:lnTo>
                    <a:cubicBezTo>
                      <a:pt x="433938" y="298808"/>
                      <a:pt x="349561" y="336873"/>
                      <a:pt x="229023" y="336873"/>
                    </a:cubicBezTo>
                    <a:moveTo>
                      <a:pt x="229023" y="502455"/>
                    </a:moveTo>
                    <a:cubicBezTo>
                      <a:pt x="108485" y="502455"/>
                      <a:pt x="24108" y="464390"/>
                      <a:pt x="24108" y="430132"/>
                    </a:cubicBezTo>
                    <a:lnTo>
                      <a:pt x="24108" y="308959"/>
                    </a:lnTo>
                    <a:cubicBezTo>
                      <a:pt x="60904" y="340680"/>
                      <a:pt x="137033" y="360981"/>
                      <a:pt x="229023" y="360981"/>
                    </a:cubicBezTo>
                    <a:cubicBezTo>
                      <a:pt x="321013" y="360981"/>
                      <a:pt x="397142" y="340045"/>
                      <a:pt x="433938" y="308959"/>
                    </a:cubicBezTo>
                    <a:lnTo>
                      <a:pt x="433938" y="430132"/>
                    </a:lnTo>
                    <a:cubicBezTo>
                      <a:pt x="433938" y="464390"/>
                      <a:pt x="349561" y="502455"/>
                      <a:pt x="229023" y="502455"/>
                    </a:cubicBezTo>
                    <a:moveTo>
                      <a:pt x="229023" y="650907"/>
                    </a:moveTo>
                    <a:cubicBezTo>
                      <a:pt x="108485" y="650907"/>
                      <a:pt x="24108" y="612843"/>
                      <a:pt x="24108" y="578584"/>
                    </a:cubicBezTo>
                    <a:lnTo>
                      <a:pt x="24108" y="475175"/>
                    </a:lnTo>
                    <a:cubicBezTo>
                      <a:pt x="60904" y="506896"/>
                      <a:pt x="137033" y="527197"/>
                      <a:pt x="229023" y="527197"/>
                    </a:cubicBezTo>
                    <a:cubicBezTo>
                      <a:pt x="321013" y="527197"/>
                      <a:pt x="397142" y="506261"/>
                      <a:pt x="433938" y="475175"/>
                    </a:cubicBezTo>
                    <a:lnTo>
                      <a:pt x="433938" y="578584"/>
                    </a:lnTo>
                    <a:cubicBezTo>
                      <a:pt x="433938" y="612208"/>
                      <a:pt x="349561" y="650907"/>
                      <a:pt x="229023" y="650907"/>
                    </a:cubicBezTo>
                    <a:moveTo>
                      <a:pt x="229023" y="24108"/>
                    </a:moveTo>
                    <a:cubicBezTo>
                      <a:pt x="349561" y="24108"/>
                      <a:pt x="433938" y="62172"/>
                      <a:pt x="433938" y="96431"/>
                    </a:cubicBezTo>
                    <a:cubicBezTo>
                      <a:pt x="433938" y="130689"/>
                      <a:pt x="349561" y="168754"/>
                      <a:pt x="229023" y="168754"/>
                    </a:cubicBezTo>
                    <a:cubicBezTo>
                      <a:pt x="108485" y="168754"/>
                      <a:pt x="24108" y="130689"/>
                      <a:pt x="24108" y="96431"/>
                    </a:cubicBezTo>
                    <a:cubicBezTo>
                      <a:pt x="24108" y="62172"/>
                      <a:pt x="108485" y="24108"/>
                      <a:pt x="229023" y="24108"/>
                    </a:cubicBezTo>
                    <a:moveTo>
                      <a:pt x="229023" y="0"/>
                    </a:moveTo>
                    <a:cubicBezTo>
                      <a:pt x="98334" y="0"/>
                      <a:pt x="0" y="41237"/>
                      <a:pt x="0" y="96431"/>
                    </a:cubicBezTo>
                    <a:lnTo>
                      <a:pt x="0" y="578584"/>
                    </a:lnTo>
                    <a:cubicBezTo>
                      <a:pt x="0" y="633778"/>
                      <a:pt x="98334" y="675015"/>
                      <a:pt x="229023" y="675015"/>
                    </a:cubicBezTo>
                    <a:cubicBezTo>
                      <a:pt x="359712" y="675015"/>
                      <a:pt x="458046" y="633778"/>
                      <a:pt x="458046" y="578584"/>
                    </a:cubicBezTo>
                    <a:lnTo>
                      <a:pt x="458046" y="96431"/>
                    </a:lnTo>
                    <a:cubicBezTo>
                      <a:pt x="458046" y="41237"/>
                      <a:pt x="359712" y="0"/>
                      <a:pt x="229023" y="0"/>
                    </a:cubicBezTo>
                  </a:path>
                </a:pathLst>
              </a:custGeom>
              <a:gradFill>
                <a:gsLst>
                  <a:gs pos="1000">
                    <a:schemeClr val="accent4">
                      <a:lumMod val="50000"/>
                    </a:schemeClr>
                  </a:gs>
                  <a:gs pos="98000">
                    <a:schemeClr val="accent4">
                      <a:lumMod val="60000"/>
                      <a:lumOff val="40000"/>
                    </a:schemeClr>
                  </a:gs>
                  <a:gs pos="49000">
                    <a:schemeClr val="accent4"/>
                  </a:gs>
                </a:gsLst>
                <a:lin ang="16200000" scaled="1"/>
              </a:gradFill>
              <a:ln w="6342" cap="flat">
                <a:noFill/>
                <a:prstDash val="solid"/>
                <a:miter/>
              </a:ln>
            </p:spPr>
            <p:txBody>
              <a:bodyPr rtlCol="0" anchor="ctr"/>
              <a:lstStyle/>
              <a:p>
                <a:endParaRPr lang="en-US" dirty="0"/>
              </a:p>
            </p:txBody>
          </p:sp>
        </p:grpSp>
        <p:grpSp>
          <p:nvGrpSpPr>
            <p:cNvPr id="60" name="Group 59">
              <a:extLst>
                <a:ext uri="{FF2B5EF4-FFF2-40B4-BE49-F238E27FC236}">
                  <a16:creationId xmlns:a16="http://schemas.microsoft.com/office/drawing/2014/main" id="{48A8DAA0-A664-914F-98F9-C8AAF096BE20}"/>
                </a:ext>
              </a:extLst>
            </p:cNvPr>
            <p:cNvGrpSpPr/>
            <p:nvPr/>
          </p:nvGrpSpPr>
          <p:grpSpPr>
            <a:xfrm>
              <a:off x="4685462" y="1356896"/>
              <a:ext cx="837072" cy="837072"/>
              <a:chOff x="4477567" y="989082"/>
              <a:chExt cx="940789" cy="940789"/>
            </a:xfrm>
          </p:grpSpPr>
          <p:sp>
            <p:nvSpPr>
              <p:cNvPr id="72" name="Oval 71">
                <a:extLst>
                  <a:ext uri="{FF2B5EF4-FFF2-40B4-BE49-F238E27FC236}">
                    <a16:creationId xmlns:a16="http://schemas.microsoft.com/office/drawing/2014/main" id="{1F9C09B1-740C-E94E-B3C9-5B9960963882}"/>
                  </a:ext>
                </a:extLst>
              </p:cNvPr>
              <p:cNvSpPr/>
              <p:nvPr/>
            </p:nvSpPr>
            <p:spPr>
              <a:xfrm>
                <a:off x="4477567" y="989082"/>
                <a:ext cx="940789" cy="940789"/>
              </a:xfrm>
              <a:prstGeom prst="ellipse">
                <a:avLst/>
              </a:prstGeom>
              <a:gradFill>
                <a:gsLst>
                  <a:gs pos="38000">
                    <a:schemeClr val="accent5">
                      <a:alpha val="10000"/>
                    </a:schemeClr>
                  </a:gs>
                  <a:gs pos="0">
                    <a:schemeClr val="accent5">
                      <a:lumMod val="50000"/>
                      <a:alpha val="10000"/>
                    </a:schemeClr>
                  </a:gs>
                  <a:gs pos="100000">
                    <a:schemeClr val="accent2">
                      <a:alpha val="20000"/>
                    </a:schemeClr>
                  </a:gs>
                </a:gsLst>
                <a:lin ang="18600000" scaled="0"/>
              </a:gradFill>
              <a:ln w="25400">
                <a:gradFill>
                  <a:gsLst>
                    <a:gs pos="38000">
                      <a:schemeClr val="accent5"/>
                    </a:gs>
                    <a:gs pos="0">
                      <a:schemeClr val="accent5">
                        <a:lumMod val="50000"/>
                      </a:schemeClr>
                    </a:gs>
                    <a:gs pos="100000">
                      <a:schemeClr val="accent2"/>
                    </a:gs>
                  </a:gsLst>
                  <a:lin ang="18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1044">
                <a:extLst>
                  <a:ext uri="{FF2B5EF4-FFF2-40B4-BE49-F238E27FC236}">
                    <a16:creationId xmlns:a16="http://schemas.microsoft.com/office/drawing/2014/main" id="{5868D3C1-0552-524B-8FD2-5C43E797EE08}"/>
                  </a:ext>
                </a:extLst>
              </p:cNvPr>
              <p:cNvSpPr/>
              <p:nvPr/>
            </p:nvSpPr>
            <p:spPr>
              <a:xfrm>
                <a:off x="4680286" y="1138396"/>
                <a:ext cx="539414" cy="596007"/>
              </a:xfrm>
              <a:custGeom>
                <a:avLst/>
                <a:gdLst>
                  <a:gd name="connsiteX0" fmla="*/ 499825 w 627000"/>
                  <a:gd name="connsiteY0" fmla="*/ 427104 h 692782"/>
                  <a:gd name="connsiteX1" fmla="*/ 541036 w 627000"/>
                  <a:gd name="connsiteY1" fmla="*/ 445521 h 692782"/>
                  <a:gd name="connsiteX2" fmla="*/ 595329 w 627000"/>
                  <a:gd name="connsiteY2" fmla="*/ 392179 h 692782"/>
                  <a:gd name="connsiteX3" fmla="*/ 595329 w 627000"/>
                  <a:gd name="connsiteY3" fmla="*/ 392179 h 692782"/>
                  <a:gd name="connsiteX4" fmla="*/ 569231 w 627000"/>
                  <a:gd name="connsiteY4" fmla="*/ 392179 h 692782"/>
                  <a:gd name="connsiteX5" fmla="*/ 541036 w 627000"/>
                  <a:gd name="connsiteY5" fmla="*/ 420121 h 692782"/>
                  <a:gd name="connsiteX6" fmla="*/ 512906 w 627000"/>
                  <a:gd name="connsiteY6" fmla="*/ 392179 h 692782"/>
                  <a:gd name="connsiteX7" fmla="*/ 486745 w 627000"/>
                  <a:gd name="connsiteY7" fmla="*/ 392179 h 692782"/>
                  <a:gd name="connsiteX8" fmla="*/ 458613 w 627000"/>
                  <a:gd name="connsiteY8" fmla="*/ 420121 h 692782"/>
                  <a:gd name="connsiteX9" fmla="*/ 430420 w 627000"/>
                  <a:gd name="connsiteY9" fmla="*/ 392179 h 692782"/>
                  <a:gd name="connsiteX10" fmla="*/ 404322 w 627000"/>
                  <a:gd name="connsiteY10" fmla="*/ 392179 h 692782"/>
                  <a:gd name="connsiteX11" fmla="*/ 376127 w 627000"/>
                  <a:gd name="connsiteY11" fmla="*/ 420121 h 692782"/>
                  <a:gd name="connsiteX12" fmla="*/ 347933 w 627000"/>
                  <a:gd name="connsiteY12" fmla="*/ 392179 h 692782"/>
                  <a:gd name="connsiteX13" fmla="*/ 321836 w 627000"/>
                  <a:gd name="connsiteY13" fmla="*/ 392179 h 692782"/>
                  <a:gd name="connsiteX14" fmla="*/ 293641 w 627000"/>
                  <a:gd name="connsiteY14" fmla="*/ 420121 h 692782"/>
                  <a:gd name="connsiteX15" fmla="*/ 293641 w 627000"/>
                  <a:gd name="connsiteY15" fmla="*/ 445521 h 692782"/>
                  <a:gd name="connsiteX16" fmla="*/ 334916 w 627000"/>
                  <a:gd name="connsiteY16" fmla="*/ 427104 h 692782"/>
                  <a:gd name="connsiteX17" fmla="*/ 376127 w 627000"/>
                  <a:gd name="connsiteY17" fmla="*/ 445521 h 692782"/>
                  <a:gd name="connsiteX18" fmla="*/ 417338 w 627000"/>
                  <a:gd name="connsiteY18" fmla="*/ 427104 h 692782"/>
                  <a:gd name="connsiteX19" fmla="*/ 458613 w 627000"/>
                  <a:gd name="connsiteY19" fmla="*/ 445521 h 692782"/>
                  <a:gd name="connsiteX20" fmla="*/ 499825 w 627000"/>
                  <a:gd name="connsiteY20" fmla="*/ 427104 h 692782"/>
                  <a:gd name="connsiteX21" fmla="*/ 488333 w 627000"/>
                  <a:gd name="connsiteY21" fmla="*/ 252479 h 692782"/>
                  <a:gd name="connsiteX22" fmla="*/ 462233 w 627000"/>
                  <a:gd name="connsiteY22" fmla="*/ 252479 h 692782"/>
                  <a:gd name="connsiteX23" fmla="*/ 434040 w 627000"/>
                  <a:gd name="connsiteY23" fmla="*/ 280421 h 692782"/>
                  <a:gd name="connsiteX24" fmla="*/ 405910 w 627000"/>
                  <a:gd name="connsiteY24" fmla="*/ 252479 h 692782"/>
                  <a:gd name="connsiteX25" fmla="*/ 379747 w 627000"/>
                  <a:gd name="connsiteY25" fmla="*/ 252479 h 692782"/>
                  <a:gd name="connsiteX26" fmla="*/ 351617 w 627000"/>
                  <a:gd name="connsiteY26" fmla="*/ 280421 h 692782"/>
                  <a:gd name="connsiteX27" fmla="*/ 323423 w 627000"/>
                  <a:gd name="connsiteY27" fmla="*/ 252479 h 692782"/>
                  <a:gd name="connsiteX28" fmla="*/ 297324 w 627000"/>
                  <a:gd name="connsiteY28" fmla="*/ 252479 h 692782"/>
                  <a:gd name="connsiteX29" fmla="*/ 269130 w 627000"/>
                  <a:gd name="connsiteY29" fmla="*/ 280421 h 692782"/>
                  <a:gd name="connsiteX30" fmla="*/ 269130 w 627000"/>
                  <a:gd name="connsiteY30" fmla="*/ 305821 h 692782"/>
                  <a:gd name="connsiteX31" fmla="*/ 310342 w 627000"/>
                  <a:gd name="connsiteY31" fmla="*/ 286771 h 692782"/>
                  <a:gd name="connsiteX32" fmla="*/ 351617 w 627000"/>
                  <a:gd name="connsiteY32" fmla="*/ 305821 h 692782"/>
                  <a:gd name="connsiteX33" fmla="*/ 392828 w 627000"/>
                  <a:gd name="connsiteY33" fmla="*/ 286771 h 692782"/>
                  <a:gd name="connsiteX34" fmla="*/ 434040 w 627000"/>
                  <a:gd name="connsiteY34" fmla="*/ 305821 h 692782"/>
                  <a:gd name="connsiteX35" fmla="*/ 475315 w 627000"/>
                  <a:gd name="connsiteY35" fmla="*/ 286771 h 692782"/>
                  <a:gd name="connsiteX36" fmla="*/ 516526 w 627000"/>
                  <a:gd name="connsiteY36" fmla="*/ 305821 h 692782"/>
                  <a:gd name="connsiteX37" fmla="*/ 516526 w 627000"/>
                  <a:gd name="connsiteY37" fmla="*/ 280421 h 692782"/>
                  <a:gd name="connsiteX38" fmla="*/ 488333 w 627000"/>
                  <a:gd name="connsiteY38" fmla="*/ 252479 h 692782"/>
                  <a:gd name="connsiteX39" fmla="*/ 281258 w 627000"/>
                  <a:gd name="connsiteY39" fmla="*/ 603000 h 692782"/>
                  <a:gd name="connsiteX40" fmla="*/ 322470 w 627000"/>
                  <a:gd name="connsiteY40" fmla="*/ 583950 h 692782"/>
                  <a:gd name="connsiteX41" fmla="*/ 363745 w 627000"/>
                  <a:gd name="connsiteY41" fmla="*/ 603000 h 692782"/>
                  <a:gd name="connsiteX42" fmla="*/ 404956 w 627000"/>
                  <a:gd name="connsiteY42" fmla="*/ 583950 h 692782"/>
                  <a:gd name="connsiteX43" fmla="*/ 446168 w 627000"/>
                  <a:gd name="connsiteY43" fmla="*/ 603000 h 692782"/>
                  <a:gd name="connsiteX44" fmla="*/ 446168 w 627000"/>
                  <a:gd name="connsiteY44" fmla="*/ 577600 h 692782"/>
                  <a:gd name="connsiteX45" fmla="*/ 418038 w 627000"/>
                  <a:gd name="connsiteY45" fmla="*/ 549658 h 692782"/>
                  <a:gd name="connsiteX46" fmla="*/ 391875 w 627000"/>
                  <a:gd name="connsiteY46" fmla="*/ 549658 h 692782"/>
                  <a:gd name="connsiteX47" fmla="*/ 363745 w 627000"/>
                  <a:gd name="connsiteY47" fmla="*/ 577600 h 692782"/>
                  <a:gd name="connsiteX48" fmla="*/ 335551 w 627000"/>
                  <a:gd name="connsiteY48" fmla="*/ 549658 h 692782"/>
                  <a:gd name="connsiteX49" fmla="*/ 309452 w 627000"/>
                  <a:gd name="connsiteY49" fmla="*/ 549658 h 692782"/>
                  <a:gd name="connsiteX50" fmla="*/ 281258 w 627000"/>
                  <a:gd name="connsiteY50" fmla="*/ 577600 h 692782"/>
                  <a:gd name="connsiteX51" fmla="*/ 253065 w 627000"/>
                  <a:gd name="connsiteY51" fmla="*/ 549658 h 692782"/>
                  <a:gd name="connsiteX52" fmla="*/ 226966 w 627000"/>
                  <a:gd name="connsiteY52" fmla="*/ 549658 h 692782"/>
                  <a:gd name="connsiteX53" fmla="*/ 198772 w 627000"/>
                  <a:gd name="connsiteY53" fmla="*/ 577600 h 692782"/>
                  <a:gd name="connsiteX54" fmla="*/ 198772 w 627000"/>
                  <a:gd name="connsiteY54" fmla="*/ 603000 h 692782"/>
                  <a:gd name="connsiteX55" fmla="*/ 240047 w 627000"/>
                  <a:gd name="connsiteY55" fmla="*/ 583950 h 692782"/>
                  <a:gd name="connsiteX56" fmla="*/ 281258 w 627000"/>
                  <a:gd name="connsiteY56" fmla="*/ 603000 h 692782"/>
                  <a:gd name="connsiteX57" fmla="*/ 95712 w 627000"/>
                  <a:gd name="connsiteY57" fmla="*/ 103886 h 692782"/>
                  <a:gd name="connsiteX58" fmla="*/ 108793 w 627000"/>
                  <a:gd name="connsiteY58" fmla="*/ 103886 h 692782"/>
                  <a:gd name="connsiteX59" fmla="*/ 108793 w 627000"/>
                  <a:gd name="connsiteY59" fmla="*/ 91186 h 692782"/>
                  <a:gd name="connsiteX60" fmla="*/ 95712 w 627000"/>
                  <a:gd name="connsiteY60" fmla="*/ 91186 h 692782"/>
                  <a:gd name="connsiteX61" fmla="*/ 69612 w 627000"/>
                  <a:gd name="connsiteY61" fmla="*/ 116586 h 692782"/>
                  <a:gd name="connsiteX62" fmla="*/ 69612 w 627000"/>
                  <a:gd name="connsiteY62" fmla="*/ 77854 h 692782"/>
                  <a:gd name="connsiteX63" fmla="*/ 82312 w 627000"/>
                  <a:gd name="connsiteY63" fmla="*/ 65154 h 692782"/>
                  <a:gd name="connsiteX64" fmla="*/ 82694 w 627000"/>
                  <a:gd name="connsiteY64" fmla="*/ 65154 h 692782"/>
                  <a:gd name="connsiteX65" fmla="*/ 121873 w 627000"/>
                  <a:gd name="connsiteY65" fmla="*/ 65154 h 692782"/>
                  <a:gd name="connsiteX66" fmla="*/ 134573 w 627000"/>
                  <a:gd name="connsiteY66" fmla="*/ 77854 h 692782"/>
                  <a:gd name="connsiteX67" fmla="*/ 134573 w 627000"/>
                  <a:gd name="connsiteY67" fmla="*/ 116586 h 692782"/>
                  <a:gd name="connsiteX68" fmla="*/ 121873 w 627000"/>
                  <a:gd name="connsiteY68" fmla="*/ 129286 h 692782"/>
                  <a:gd name="connsiteX69" fmla="*/ 82694 w 627000"/>
                  <a:gd name="connsiteY69" fmla="*/ 129286 h 692782"/>
                  <a:gd name="connsiteX70" fmla="*/ 69612 w 627000"/>
                  <a:gd name="connsiteY70" fmla="*/ 117225 h 692782"/>
                  <a:gd name="connsiteX71" fmla="*/ 69612 w 627000"/>
                  <a:gd name="connsiteY71" fmla="*/ 116586 h 692782"/>
                  <a:gd name="connsiteX72" fmla="*/ 174135 w 627000"/>
                  <a:gd name="connsiteY72" fmla="*/ 52454 h 692782"/>
                  <a:gd name="connsiteX73" fmla="*/ 186835 w 627000"/>
                  <a:gd name="connsiteY73" fmla="*/ 52454 h 692782"/>
                  <a:gd name="connsiteX74" fmla="*/ 186835 w 627000"/>
                  <a:gd name="connsiteY74" fmla="*/ 39754 h 692782"/>
                  <a:gd name="connsiteX75" fmla="*/ 174135 w 627000"/>
                  <a:gd name="connsiteY75" fmla="*/ 39754 h 692782"/>
                  <a:gd name="connsiteX76" fmla="*/ 147972 w 627000"/>
                  <a:gd name="connsiteY76" fmla="*/ 65154 h 692782"/>
                  <a:gd name="connsiteX77" fmla="*/ 147972 w 627000"/>
                  <a:gd name="connsiteY77" fmla="*/ 27054 h 692782"/>
                  <a:gd name="connsiteX78" fmla="*/ 160672 w 627000"/>
                  <a:gd name="connsiteY78" fmla="*/ 13721 h 692782"/>
                  <a:gd name="connsiteX79" fmla="*/ 161053 w 627000"/>
                  <a:gd name="connsiteY79" fmla="*/ 14354 h 692782"/>
                  <a:gd name="connsiteX80" fmla="*/ 200232 w 627000"/>
                  <a:gd name="connsiteY80" fmla="*/ 14354 h 692782"/>
                  <a:gd name="connsiteX81" fmla="*/ 213314 w 627000"/>
                  <a:gd name="connsiteY81" fmla="*/ 26421 h 692782"/>
                  <a:gd name="connsiteX82" fmla="*/ 213314 w 627000"/>
                  <a:gd name="connsiteY82" fmla="*/ 27054 h 692782"/>
                  <a:gd name="connsiteX83" fmla="*/ 213314 w 627000"/>
                  <a:gd name="connsiteY83" fmla="*/ 65154 h 692782"/>
                  <a:gd name="connsiteX84" fmla="*/ 200614 w 627000"/>
                  <a:gd name="connsiteY84" fmla="*/ 77854 h 692782"/>
                  <a:gd name="connsiteX85" fmla="*/ 200232 w 627000"/>
                  <a:gd name="connsiteY85" fmla="*/ 77854 h 692782"/>
                  <a:gd name="connsiteX86" fmla="*/ 161053 w 627000"/>
                  <a:gd name="connsiteY86" fmla="*/ 77854 h 692782"/>
                  <a:gd name="connsiteX87" fmla="*/ 147972 w 627000"/>
                  <a:gd name="connsiteY87" fmla="*/ 65786 h 692782"/>
                  <a:gd name="connsiteX88" fmla="*/ 147972 w 627000"/>
                  <a:gd name="connsiteY88" fmla="*/ 65154 h 692782"/>
                  <a:gd name="connsiteX89" fmla="*/ 187151 w 627000"/>
                  <a:gd name="connsiteY89" fmla="*/ 141986 h 692782"/>
                  <a:gd name="connsiteX90" fmla="*/ 200232 w 627000"/>
                  <a:gd name="connsiteY90" fmla="*/ 141986 h 692782"/>
                  <a:gd name="connsiteX91" fmla="*/ 200232 w 627000"/>
                  <a:gd name="connsiteY91" fmla="*/ 129286 h 692782"/>
                  <a:gd name="connsiteX92" fmla="*/ 187151 w 627000"/>
                  <a:gd name="connsiteY92" fmla="*/ 129286 h 692782"/>
                  <a:gd name="connsiteX93" fmla="*/ 213314 w 627000"/>
                  <a:gd name="connsiteY93" fmla="*/ 103886 h 692782"/>
                  <a:gd name="connsiteX94" fmla="*/ 226014 w 627000"/>
                  <a:gd name="connsiteY94" fmla="*/ 116586 h 692782"/>
                  <a:gd name="connsiteX95" fmla="*/ 226014 w 627000"/>
                  <a:gd name="connsiteY95" fmla="*/ 155325 h 692782"/>
                  <a:gd name="connsiteX96" fmla="*/ 213314 w 627000"/>
                  <a:gd name="connsiteY96" fmla="*/ 168025 h 692782"/>
                  <a:gd name="connsiteX97" fmla="*/ 174135 w 627000"/>
                  <a:gd name="connsiteY97" fmla="*/ 168025 h 692782"/>
                  <a:gd name="connsiteX98" fmla="*/ 161053 w 627000"/>
                  <a:gd name="connsiteY98" fmla="*/ 155325 h 692782"/>
                  <a:gd name="connsiteX99" fmla="*/ 161053 w 627000"/>
                  <a:gd name="connsiteY99" fmla="*/ 155325 h 692782"/>
                  <a:gd name="connsiteX100" fmla="*/ 161053 w 627000"/>
                  <a:gd name="connsiteY100" fmla="*/ 116586 h 692782"/>
                  <a:gd name="connsiteX101" fmla="*/ 173753 w 627000"/>
                  <a:gd name="connsiteY101" fmla="*/ 103886 h 692782"/>
                  <a:gd name="connsiteX102" fmla="*/ 174135 w 627000"/>
                  <a:gd name="connsiteY102" fmla="*/ 103886 h 692782"/>
                  <a:gd name="connsiteX103" fmla="*/ 163466 w 627000"/>
                  <a:gd name="connsiteY103" fmla="*/ 207396 h 692782"/>
                  <a:gd name="connsiteX104" fmla="*/ 63644 w 627000"/>
                  <a:gd name="connsiteY104" fmla="*/ 200407 h 692782"/>
                  <a:gd name="connsiteX105" fmla="*/ 146194 w 627000"/>
                  <a:gd name="connsiteY105" fmla="*/ 328046 h 692782"/>
                  <a:gd name="connsiteX106" fmla="*/ 148226 w 627000"/>
                  <a:gd name="connsiteY106" fmla="*/ 335029 h 692782"/>
                  <a:gd name="connsiteX107" fmla="*/ 148226 w 627000"/>
                  <a:gd name="connsiteY107" fmla="*/ 350904 h 692782"/>
                  <a:gd name="connsiteX108" fmla="*/ 174387 w 627000"/>
                  <a:gd name="connsiteY108" fmla="*/ 350904 h 692782"/>
                  <a:gd name="connsiteX109" fmla="*/ 174387 w 627000"/>
                  <a:gd name="connsiteY109" fmla="*/ 334396 h 692782"/>
                  <a:gd name="connsiteX110" fmla="*/ 176356 w 627000"/>
                  <a:gd name="connsiteY110" fmla="*/ 327407 h 692782"/>
                  <a:gd name="connsiteX111" fmla="*/ 262081 w 627000"/>
                  <a:gd name="connsiteY111" fmla="*/ 200407 h 692782"/>
                  <a:gd name="connsiteX112" fmla="*/ 163720 w 627000"/>
                  <a:gd name="connsiteY112" fmla="*/ 207396 h 692782"/>
                  <a:gd name="connsiteX113" fmla="*/ 18242 w 627000"/>
                  <a:gd name="connsiteY113" fmla="*/ 175007 h 692782"/>
                  <a:gd name="connsiteX114" fmla="*/ 18242 w 627000"/>
                  <a:gd name="connsiteY114" fmla="*/ 173104 h 692782"/>
                  <a:gd name="connsiteX115" fmla="*/ 147972 w 627000"/>
                  <a:gd name="connsiteY115" fmla="*/ 138811 h 692782"/>
                  <a:gd name="connsiteX116" fmla="*/ 148480 w 627000"/>
                  <a:gd name="connsiteY116" fmla="*/ 164211 h 692782"/>
                  <a:gd name="connsiteX117" fmla="*/ 58247 w 627000"/>
                  <a:gd name="connsiteY117" fmla="*/ 173104 h 692782"/>
                  <a:gd name="connsiteX118" fmla="*/ 163720 w 627000"/>
                  <a:gd name="connsiteY118" fmla="*/ 181357 h 692782"/>
                  <a:gd name="connsiteX119" fmla="*/ 269003 w 627000"/>
                  <a:gd name="connsiteY119" fmla="*/ 172471 h 692782"/>
                  <a:gd name="connsiteX120" fmla="*/ 240238 w 627000"/>
                  <a:gd name="connsiteY120" fmla="*/ 168025 h 692782"/>
                  <a:gd name="connsiteX121" fmla="*/ 243413 w 627000"/>
                  <a:gd name="connsiteY121" fmla="*/ 142625 h 692782"/>
                  <a:gd name="connsiteX122" fmla="*/ 309198 w 627000"/>
                  <a:gd name="connsiteY122" fmla="*/ 173104 h 692782"/>
                  <a:gd name="connsiteX123" fmla="*/ 303547 w 627000"/>
                  <a:gd name="connsiteY123" fmla="*/ 185804 h 692782"/>
                  <a:gd name="connsiteX124" fmla="*/ 200487 w 627000"/>
                  <a:gd name="connsiteY124" fmla="*/ 338204 h 692782"/>
                  <a:gd name="connsiteX125" fmla="*/ 200487 w 627000"/>
                  <a:gd name="connsiteY125" fmla="*/ 360429 h 692782"/>
                  <a:gd name="connsiteX126" fmla="*/ 192295 w 627000"/>
                  <a:gd name="connsiteY126" fmla="*/ 372496 h 692782"/>
                  <a:gd name="connsiteX127" fmla="*/ 161878 w 627000"/>
                  <a:gd name="connsiteY127" fmla="*/ 378207 h 692782"/>
                  <a:gd name="connsiteX128" fmla="*/ 130637 w 627000"/>
                  <a:gd name="connsiteY128" fmla="*/ 372496 h 692782"/>
                  <a:gd name="connsiteX129" fmla="*/ 122127 w 627000"/>
                  <a:gd name="connsiteY129" fmla="*/ 360429 h 692782"/>
                  <a:gd name="connsiteX130" fmla="*/ 122127 w 627000"/>
                  <a:gd name="connsiteY130" fmla="*/ 338204 h 692782"/>
                  <a:gd name="connsiteX131" fmla="*/ 21860 w 627000"/>
                  <a:gd name="connsiteY131" fmla="*/ 183261 h 692782"/>
                  <a:gd name="connsiteX132" fmla="*/ 21860 w 627000"/>
                  <a:gd name="connsiteY132" fmla="*/ 183261 h 692782"/>
                  <a:gd name="connsiteX133" fmla="*/ 21860 w 627000"/>
                  <a:gd name="connsiteY133" fmla="*/ 183261 h 692782"/>
                  <a:gd name="connsiteX134" fmla="*/ 19893 w 627000"/>
                  <a:gd name="connsiteY134" fmla="*/ 180086 h 692782"/>
                  <a:gd name="connsiteX135" fmla="*/ 19893 w 627000"/>
                  <a:gd name="connsiteY135" fmla="*/ 180086 h 692782"/>
                  <a:gd name="connsiteX136" fmla="*/ 18496 w 627000"/>
                  <a:gd name="connsiteY136" fmla="*/ 175646 h 692782"/>
                  <a:gd name="connsiteX137" fmla="*/ 147972 w 627000"/>
                  <a:gd name="connsiteY137" fmla="*/ 424561 h 692782"/>
                  <a:gd name="connsiteX138" fmla="*/ 147972 w 627000"/>
                  <a:gd name="connsiteY138" fmla="*/ 385829 h 692782"/>
                  <a:gd name="connsiteX139" fmla="*/ 121873 w 627000"/>
                  <a:gd name="connsiteY139" fmla="*/ 385829 h 692782"/>
                  <a:gd name="connsiteX140" fmla="*/ 121873 w 627000"/>
                  <a:gd name="connsiteY140" fmla="*/ 411229 h 692782"/>
                  <a:gd name="connsiteX141" fmla="*/ 95712 w 627000"/>
                  <a:gd name="connsiteY141" fmla="*/ 411229 h 692782"/>
                  <a:gd name="connsiteX142" fmla="*/ 83900 w 627000"/>
                  <a:gd name="connsiteY142" fmla="*/ 418850 h 692782"/>
                  <a:gd name="connsiteX143" fmla="*/ 85678 w 627000"/>
                  <a:gd name="connsiteY143" fmla="*/ 432182 h 692782"/>
                  <a:gd name="connsiteX144" fmla="*/ 151020 w 627000"/>
                  <a:gd name="connsiteY144" fmla="*/ 509654 h 692782"/>
                  <a:gd name="connsiteX145" fmla="*/ 161053 w 627000"/>
                  <a:gd name="connsiteY145" fmla="*/ 514100 h 692782"/>
                  <a:gd name="connsiteX146" fmla="*/ 171085 w 627000"/>
                  <a:gd name="connsiteY146" fmla="*/ 509654 h 692782"/>
                  <a:gd name="connsiteX147" fmla="*/ 236363 w 627000"/>
                  <a:gd name="connsiteY147" fmla="*/ 432182 h 692782"/>
                  <a:gd name="connsiteX148" fmla="*/ 238142 w 627000"/>
                  <a:gd name="connsiteY148" fmla="*/ 418850 h 692782"/>
                  <a:gd name="connsiteX149" fmla="*/ 226331 w 627000"/>
                  <a:gd name="connsiteY149" fmla="*/ 411229 h 692782"/>
                  <a:gd name="connsiteX150" fmla="*/ 200232 w 627000"/>
                  <a:gd name="connsiteY150" fmla="*/ 411229 h 692782"/>
                  <a:gd name="connsiteX151" fmla="*/ 200232 w 627000"/>
                  <a:gd name="connsiteY151" fmla="*/ 385829 h 692782"/>
                  <a:gd name="connsiteX152" fmla="*/ 174135 w 627000"/>
                  <a:gd name="connsiteY152" fmla="*/ 385829 h 692782"/>
                  <a:gd name="connsiteX153" fmla="*/ 174135 w 627000"/>
                  <a:gd name="connsiteY153" fmla="*/ 424561 h 692782"/>
                  <a:gd name="connsiteX154" fmla="*/ 186835 w 627000"/>
                  <a:gd name="connsiteY154" fmla="*/ 437261 h 692782"/>
                  <a:gd name="connsiteX155" fmla="*/ 198136 w 627000"/>
                  <a:gd name="connsiteY155" fmla="*/ 437261 h 692782"/>
                  <a:gd name="connsiteX156" fmla="*/ 160735 w 627000"/>
                  <a:gd name="connsiteY156" fmla="*/ 481079 h 692782"/>
                  <a:gd name="connsiteX157" fmla="*/ 123271 w 627000"/>
                  <a:gd name="connsiteY157" fmla="*/ 437261 h 692782"/>
                  <a:gd name="connsiteX158" fmla="*/ 134573 w 627000"/>
                  <a:gd name="connsiteY158" fmla="*/ 437261 h 692782"/>
                  <a:gd name="connsiteX159" fmla="*/ 147654 w 627000"/>
                  <a:gd name="connsiteY159" fmla="*/ 425200 h 692782"/>
                  <a:gd name="connsiteX160" fmla="*/ 147654 w 627000"/>
                  <a:gd name="connsiteY160" fmla="*/ 424561 h 692782"/>
                  <a:gd name="connsiteX161" fmla="*/ 631271 w 627000"/>
                  <a:gd name="connsiteY161" fmla="*/ 399161 h 692782"/>
                  <a:gd name="connsiteX162" fmla="*/ 317771 w 627000"/>
                  <a:gd name="connsiteY162" fmla="*/ 706504 h 692782"/>
                  <a:gd name="connsiteX163" fmla="*/ 4272 w 627000"/>
                  <a:gd name="connsiteY163" fmla="*/ 399161 h 692782"/>
                  <a:gd name="connsiteX164" fmla="*/ 35387 w 627000"/>
                  <a:gd name="connsiteY164" fmla="*/ 265179 h 692782"/>
                  <a:gd name="connsiteX165" fmla="*/ 58945 w 627000"/>
                  <a:gd name="connsiteY165" fmla="*/ 276607 h 692782"/>
                  <a:gd name="connsiteX166" fmla="*/ 30433 w 627000"/>
                  <a:gd name="connsiteY166" fmla="*/ 399161 h 692782"/>
                  <a:gd name="connsiteX167" fmla="*/ 317771 w 627000"/>
                  <a:gd name="connsiteY167" fmla="*/ 681104 h 692782"/>
                  <a:gd name="connsiteX168" fmla="*/ 605108 w 627000"/>
                  <a:gd name="connsiteY168" fmla="*/ 399161 h 692782"/>
                  <a:gd name="connsiteX169" fmla="*/ 317771 w 627000"/>
                  <a:gd name="connsiteY169" fmla="*/ 117225 h 692782"/>
                  <a:gd name="connsiteX170" fmla="*/ 267797 w 627000"/>
                  <a:gd name="connsiteY170" fmla="*/ 121032 h 692782"/>
                  <a:gd name="connsiteX171" fmla="*/ 263287 w 627000"/>
                  <a:gd name="connsiteY171" fmla="*/ 95632 h 692782"/>
                  <a:gd name="connsiteX172" fmla="*/ 317771 w 627000"/>
                  <a:gd name="connsiteY172" fmla="*/ 91186 h 692782"/>
                  <a:gd name="connsiteX173" fmla="*/ 631271 w 627000"/>
                  <a:gd name="connsiteY173" fmla="*/ 399161 h 6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627000" h="692782">
                    <a:moveTo>
                      <a:pt x="499825" y="427104"/>
                    </a:moveTo>
                    <a:cubicBezTo>
                      <a:pt x="510240" y="439171"/>
                      <a:pt x="525288" y="445521"/>
                      <a:pt x="541036" y="445521"/>
                    </a:cubicBezTo>
                    <a:cubicBezTo>
                      <a:pt x="570755" y="446154"/>
                      <a:pt x="595075" y="422025"/>
                      <a:pt x="595329" y="392179"/>
                    </a:cubicBezTo>
                    <a:cubicBezTo>
                      <a:pt x="595329" y="392179"/>
                      <a:pt x="595329" y="392179"/>
                      <a:pt x="595329" y="392179"/>
                    </a:cubicBezTo>
                    <a:lnTo>
                      <a:pt x="569231" y="392179"/>
                    </a:lnTo>
                    <a:cubicBezTo>
                      <a:pt x="569041" y="408054"/>
                      <a:pt x="556468" y="420121"/>
                      <a:pt x="541036" y="420121"/>
                    </a:cubicBezTo>
                    <a:cubicBezTo>
                      <a:pt x="525606" y="420121"/>
                      <a:pt x="513033" y="408054"/>
                      <a:pt x="512906" y="392179"/>
                    </a:cubicBezTo>
                    <a:lnTo>
                      <a:pt x="486745" y="392179"/>
                    </a:lnTo>
                    <a:cubicBezTo>
                      <a:pt x="486618" y="408054"/>
                      <a:pt x="474045" y="420121"/>
                      <a:pt x="458613" y="420121"/>
                    </a:cubicBezTo>
                    <a:cubicBezTo>
                      <a:pt x="443183" y="420121"/>
                      <a:pt x="430610" y="408054"/>
                      <a:pt x="430420" y="392179"/>
                    </a:cubicBezTo>
                    <a:lnTo>
                      <a:pt x="404322" y="392179"/>
                    </a:lnTo>
                    <a:cubicBezTo>
                      <a:pt x="404131" y="408054"/>
                      <a:pt x="391559" y="420121"/>
                      <a:pt x="376127" y="420121"/>
                    </a:cubicBezTo>
                    <a:cubicBezTo>
                      <a:pt x="360697" y="420121"/>
                      <a:pt x="348124" y="408054"/>
                      <a:pt x="347933" y="392179"/>
                    </a:cubicBezTo>
                    <a:lnTo>
                      <a:pt x="321836" y="392179"/>
                    </a:lnTo>
                    <a:cubicBezTo>
                      <a:pt x="321645" y="408054"/>
                      <a:pt x="309072" y="420121"/>
                      <a:pt x="293641" y="420121"/>
                    </a:cubicBezTo>
                    <a:lnTo>
                      <a:pt x="293641" y="445521"/>
                    </a:lnTo>
                    <a:cubicBezTo>
                      <a:pt x="309452" y="445521"/>
                      <a:pt x="324502" y="438532"/>
                      <a:pt x="334916" y="427104"/>
                    </a:cubicBezTo>
                    <a:cubicBezTo>
                      <a:pt x="345330" y="438532"/>
                      <a:pt x="360379" y="445521"/>
                      <a:pt x="376127" y="445521"/>
                    </a:cubicBezTo>
                    <a:cubicBezTo>
                      <a:pt x="391875" y="445521"/>
                      <a:pt x="406925" y="438532"/>
                      <a:pt x="417338" y="427104"/>
                    </a:cubicBezTo>
                    <a:cubicBezTo>
                      <a:pt x="427753" y="438532"/>
                      <a:pt x="442802" y="445521"/>
                      <a:pt x="458613" y="445521"/>
                    </a:cubicBezTo>
                    <a:cubicBezTo>
                      <a:pt x="474361" y="445521"/>
                      <a:pt x="489412" y="438532"/>
                      <a:pt x="499825" y="427104"/>
                    </a:cubicBezTo>
                    <a:close/>
                    <a:moveTo>
                      <a:pt x="488333" y="252479"/>
                    </a:moveTo>
                    <a:lnTo>
                      <a:pt x="462233" y="252479"/>
                    </a:lnTo>
                    <a:cubicBezTo>
                      <a:pt x="462043" y="268354"/>
                      <a:pt x="449470" y="280421"/>
                      <a:pt x="434040" y="280421"/>
                    </a:cubicBezTo>
                    <a:cubicBezTo>
                      <a:pt x="418673" y="280421"/>
                      <a:pt x="406099" y="268354"/>
                      <a:pt x="405910" y="252479"/>
                    </a:cubicBezTo>
                    <a:lnTo>
                      <a:pt x="379747" y="252479"/>
                    </a:lnTo>
                    <a:cubicBezTo>
                      <a:pt x="379556" y="268354"/>
                      <a:pt x="366983" y="280421"/>
                      <a:pt x="351617" y="280421"/>
                    </a:cubicBezTo>
                    <a:cubicBezTo>
                      <a:pt x="336185" y="280421"/>
                      <a:pt x="323612" y="268354"/>
                      <a:pt x="323423" y="252479"/>
                    </a:cubicBezTo>
                    <a:lnTo>
                      <a:pt x="297324" y="252479"/>
                    </a:lnTo>
                    <a:cubicBezTo>
                      <a:pt x="297133" y="268354"/>
                      <a:pt x="284560" y="280421"/>
                      <a:pt x="269130" y="280421"/>
                    </a:cubicBezTo>
                    <a:lnTo>
                      <a:pt x="269130" y="305821"/>
                    </a:lnTo>
                    <a:cubicBezTo>
                      <a:pt x="284942" y="305821"/>
                      <a:pt x="299991" y="298832"/>
                      <a:pt x="310342" y="286771"/>
                    </a:cubicBezTo>
                    <a:cubicBezTo>
                      <a:pt x="320755" y="298832"/>
                      <a:pt x="335805" y="305821"/>
                      <a:pt x="351617" y="305821"/>
                    </a:cubicBezTo>
                    <a:cubicBezTo>
                      <a:pt x="367428" y="305821"/>
                      <a:pt x="382413" y="298832"/>
                      <a:pt x="392828" y="286771"/>
                    </a:cubicBezTo>
                    <a:cubicBezTo>
                      <a:pt x="403242" y="298832"/>
                      <a:pt x="418228" y="305821"/>
                      <a:pt x="434040" y="305821"/>
                    </a:cubicBezTo>
                    <a:cubicBezTo>
                      <a:pt x="449851" y="305821"/>
                      <a:pt x="464900" y="298832"/>
                      <a:pt x="475315" y="286771"/>
                    </a:cubicBezTo>
                    <a:cubicBezTo>
                      <a:pt x="485728" y="298832"/>
                      <a:pt x="500715" y="305821"/>
                      <a:pt x="516526" y="305821"/>
                    </a:cubicBezTo>
                    <a:lnTo>
                      <a:pt x="516526" y="280421"/>
                    </a:lnTo>
                    <a:cubicBezTo>
                      <a:pt x="501096" y="280421"/>
                      <a:pt x="488523" y="268354"/>
                      <a:pt x="488333" y="252479"/>
                    </a:cubicBezTo>
                    <a:close/>
                    <a:moveTo>
                      <a:pt x="281258" y="603000"/>
                    </a:moveTo>
                    <a:cubicBezTo>
                      <a:pt x="297070" y="603000"/>
                      <a:pt x="312056" y="596011"/>
                      <a:pt x="322470" y="583950"/>
                    </a:cubicBezTo>
                    <a:cubicBezTo>
                      <a:pt x="332885" y="596011"/>
                      <a:pt x="347933" y="603000"/>
                      <a:pt x="363745" y="603000"/>
                    </a:cubicBezTo>
                    <a:cubicBezTo>
                      <a:pt x="379556" y="603000"/>
                      <a:pt x="394543" y="596011"/>
                      <a:pt x="404956" y="583950"/>
                    </a:cubicBezTo>
                    <a:cubicBezTo>
                      <a:pt x="415371" y="596011"/>
                      <a:pt x="430356" y="603000"/>
                      <a:pt x="446168" y="603000"/>
                    </a:cubicBezTo>
                    <a:lnTo>
                      <a:pt x="446168" y="577600"/>
                    </a:lnTo>
                    <a:cubicBezTo>
                      <a:pt x="430801" y="577600"/>
                      <a:pt x="418228" y="565533"/>
                      <a:pt x="418038" y="549658"/>
                    </a:cubicBezTo>
                    <a:lnTo>
                      <a:pt x="391875" y="549658"/>
                    </a:lnTo>
                    <a:cubicBezTo>
                      <a:pt x="391686" y="565533"/>
                      <a:pt x="379111" y="577600"/>
                      <a:pt x="363745" y="577600"/>
                    </a:cubicBezTo>
                    <a:cubicBezTo>
                      <a:pt x="348315" y="577600"/>
                      <a:pt x="335742" y="565533"/>
                      <a:pt x="335551" y="549658"/>
                    </a:cubicBezTo>
                    <a:lnTo>
                      <a:pt x="309452" y="549658"/>
                    </a:lnTo>
                    <a:cubicBezTo>
                      <a:pt x="309261" y="565533"/>
                      <a:pt x="296688" y="577600"/>
                      <a:pt x="281258" y="577600"/>
                    </a:cubicBezTo>
                    <a:cubicBezTo>
                      <a:pt x="265828" y="577600"/>
                      <a:pt x="253255" y="565533"/>
                      <a:pt x="253065" y="549658"/>
                    </a:cubicBezTo>
                    <a:lnTo>
                      <a:pt x="226966" y="549658"/>
                    </a:lnTo>
                    <a:cubicBezTo>
                      <a:pt x="226775" y="565533"/>
                      <a:pt x="214202" y="577600"/>
                      <a:pt x="198772" y="577600"/>
                    </a:cubicBezTo>
                    <a:lnTo>
                      <a:pt x="198772" y="603000"/>
                    </a:lnTo>
                    <a:cubicBezTo>
                      <a:pt x="214583" y="603000"/>
                      <a:pt x="229634" y="596011"/>
                      <a:pt x="240047" y="583950"/>
                    </a:cubicBezTo>
                    <a:cubicBezTo>
                      <a:pt x="250460" y="596011"/>
                      <a:pt x="265447" y="603000"/>
                      <a:pt x="281258" y="603000"/>
                    </a:cubicBezTo>
                    <a:close/>
                    <a:moveTo>
                      <a:pt x="95712" y="103886"/>
                    </a:moveTo>
                    <a:lnTo>
                      <a:pt x="108793" y="103886"/>
                    </a:lnTo>
                    <a:lnTo>
                      <a:pt x="108793" y="91186"/>
                    </a:lnTo>
                    <a:lnTo>
                      <a:pt x="95712" y="91186"/>
                    </a:lnTo>
                    <a:close/>
                    <a:moveTo>
                      <a:pt x="69612" y="116586"/>
                    </a:moveTo>
                    <a:lnTo>
                      <a:pt x="69612" y="77854"/>
                    </a:lnTo>
                    <a:cubicBezTo>
                      <a:pt x="69612" y="70871"/>
                      <a:pt x="75265" y="65154"/>
                      <a:pt x="82312" y="65154"/>
                    </a:cubicBezTo>
                    <a:cubicBezTo>
                      <a:pt x="82439" y="65154"/>
                      <a:pt x="82567" y="65154"/>
                      <a:pt x="82694" y="65154"/>
                    </a:cubicBezTo>
                    <a:lnTo>
                      <a:pt x="121873" y="65154"/>
                    </a:lnTo>
                    <a:cubicBezTo>
                      <a:pt x="128858" y="65154"/>
                      <a:pt x="134573" y="70871"/>
                      <a:pt x="134573" y="77854"/>
                    </a:cubicBezTo>
                    <a:lnTo>
                      <a:pt x="134573" y="116586"/>
                    </a:lnTo>
                    <a:cubicBezTo>
                      <a:pt x="134573" y="123575"/>
                      <a:pt x="128858" y="129286"/>
                      <a:pt x="121873" y="129286"/>
                    </a:cubicBezTo>
                    <a:lnTo>
                      <a:pt x="82694" y="129286"/>
                    </a:lnTo>
                    <a:cubicBezTo>
                      <a:pt x="75710" y="129286"/>
                      <a:pt x="69803" y="124207"/>
                      <a:pt x="69612" y="117225"/>
                    </a:cubicBezTo>
                    <a:cubicBezTo>
                      <a:pt x="69612" y="116586"/>
                      <a:pt x="69612" y="116586"/>
                      <a:pt x="69612" y="116586"/>
                    </a:cubicBezTo>
                    <a:close/>
                    <a:moveTo>
                      <a:pt x="174135" y="52454"/>
                    </a:moveTo>
                    <a:lnTo>
                      <a:pt x="186835" y="52454"/>
                    </a:lnTo>
                    <a:lnTo>
                      <a:pt x="186835" y="39754"/>
                    </a:lnTo>
                    <a:lnTo>
                      <a:pt x="174135" y="39754"/>
                    </a:lnTo>
                    <a:close/>
                    <a:moveTo>
                      <a:pt x="147972" y="65154"/>
                    </a:moveTo>
                    <a:lnTo>
                      <a:pt x="147972" y="27054"/>
                    </a:lnTo>
                    <a:cubicBezTo>
                      <a:pt x="147972" y="19432"/>
                      <a:pt x="153623" y="14354"/>
                      <a:pt x="160672" y="13721"/>
                    </a:cubicBezTo>
                    <a:cubicBezTo>
                      <a:pt x="160799" y="13721"/>
                      <a:pt x="160926" y="13721"/>
                      <a:pt x="161053" y="14354"/>
                    </a:cubicBezTo>
                    <a:lnTo>
                      <a:pt x="200232" y="14354"/>
                    </a:lnTo>
                    <a:cubicBezTo>
                      <a:pt x="207218" y="13721"/>
                      <a:pt x="213123" y="19432"/>
                      <a:pt x="213314" y="26421"/>
                    </a:cubicBezTo>
                    <a:cubicBezTo>
                      <a:pt x="213314" y="26421"/>
                      <a:pt x="213314" y="26421"/>
                      <a:pt x="213314" y="27054"/>
                    </a:cubicBezTo>
                    <a:lnTo>
                      <a:pt x="213314" y="65154"/>
                    </a:lnTo>
                    <a:cubicBezTo>
                      <a:pt x="213314" y="72136"/>
                      <a:pt x="207661" y="77854"/>
                      <a:pt x="200614" y="77854"/>
                    </a:cubicBezTo>
                    <a:cubicBezTo>
                      <a:pt x="200487" y="77854"/>
                      <a:pt x="200359" y="77854"/>
                      <a:pt x="200232" y="77854"/>
                    </a:cubicBezTo>
                    <a:lnTo>
                      <a:pt x="161053" y="77854"/>
                    </a:lnTo>
                    <a:cubicBezTo>
                      <a:pt x="154068" y="77854"/>
                      <a:pt x="148163" y="72775"/>
                      <a:pt x="147972" y="65786"/>
                    </a:cubicBezTo>
                    <a:cubicBezTo>
                      <a:pt x="147972" y="65154"/>
                      <a:pt x="147972" y="65154"/>
                      <a:pt x="147972" y="65154"/>
                    </a:cubicBezTo>
                    <a:close/>
                    <a:moveTo>
                      <a:pt x="187151" y="141986"/>
                    </a:moveTo>
                    <a:lnTo>
                      <a:pt x="200232" y="141986"/>
                    </a:lnTo>
                    <a:lnTo>
                      <a:pt x="200232" y="129286"/>
                    </a:lnTo>
                    <a:lnTo>
                      <a:pt x="187151" y="129286"/>
                    </a:lnTo>
                    <a:close/>
                    <a:moveTo>
                      <a:pt x="213314" y="103886"/>
                    </a:moveTo>
                    <a:cubicBezTo>
                      <a:pt x="220298" y="103886"/>
                      <a:pt x="226014" y="109604"/>
                      <a:pt x="226014" y="116586"/>
                    </a:cubicBezTo>
                    <a:lnTo>
                      <a:pt x="226014" y="155325"/>
                    </a:lnTo>
                    <a:cubicBezTo>
                      <a:pt x="226014" y="162307"/>
                      <a:pt x="220298" y="168025"/>
                      <a:pt x="213314" y="168025"/>
                    </a:cubicBezTo>
                    <a:lnTo>
                      <a:pt x="174135" y="168025"/>
                    </a:lnTo>
                    <a:cubicBezTo>
                      <a:pt x="167149" y="168025"/>
                      <a:pt x="161244" y="162307"/>
                      <a:pt x="161053" y="155325"/>
                    </a:cubicBezTo>
                    <a:cubicBezTo>
                      <a:pt x="161053" y="155325"/>
                      <a:pt x="161053" y="155325"/>
                      <a:pt x="161053" y="155325"/>
                    </a:cubicBezTo>
                    <a:lnTo>
                      <a:pt x="161053" y="116586"/>
                    </a:lnTo>
                    <a:cubicBezTo>
                      <a:pt x="161053" y="109604"/>
                      <a:pt x="166704" y="103886"/>
                      <a:pt x="173753" y="103886"/>
                    </a:cubicBezTo>
                    <a:cubicBezTo>
                      <a:pt x="173880" y="103886"/>
                      <a:pt x="174008" y="103886"/>
                      <a:pt x="174135" y="103886"/>
                    </a:cubicBezTo>
                    <a:close/>
                    <a:moveTo>
                      <a:pt x="163466" y="207396"/>
                    </a:moveTo>
                    <a:cubicBezTo>
                      <a:pt x="130064" y="207396"/>
                      <a:pt x="96663" y="205486"/>
                      <a:pt x="63644" y="200407"/>
                    </a:cubicBezTo>
                    <a:lnTo>
                      <a:pt x="146194" y="328046"/>
                    </a:lnTo>
                    <a:cubicBezTo>
                      <a:pt x="147527" y="329950"/>
                      <a:pt x="148226" y="332486"/>
                      <a:pt x="148226" y="335029"/>
                    </a:cubicBezTo>
                    <a:lnTo>
                      <a:pt x="148226" y="350904"/>
                    </a:lnTo>
                    <a:cubicBezTo>
                      <a:pt x="156798" y="352807"/>
                      <a:pt x="165816" y="352807"/>
                      <a:pt x="174387" y="350904"/>
                    </a:cubicBezTo>
                    <a:lnTo>
                      <a:pt x="174387" y="334396"/>
                    </a:lnTo>
                    <a:cubicBezTo>
                      <a:pt x="174387" y="331854"/>
                      <a:pt x="175087" y="329950"/>
                      <a:pt x="176356" y="327407"/>
                    </a:cubicBezTo>
                    <a:lnTo>
                      <a:pt x="262081" y="200407"/>
                    </a:lnTo>
                    <a:cubicBezTo>
                      <a:pt x="229506" y="205486"/>
                      <a:pt x="196612" y="207396"/>
                      <a:pt x="163720" y="207396"/>
                    </a:cubicBezTo>
                    <a:close/>
                    <a:moveTo>
                      <a:pt x="18242" y="175007"/>
                    </a:moveTo>
                    <a:cubicBezTo>
                      <a:pt x="18178" y="174375"/>
                      <a:pt x="18178" y="173736"/>
                      <a:pt x="18242" y="173104"/>
                    </a:cubicBezTo>
                    <a:cubicBezTo>
                      <a:pt x="18242" y="164850"/>
                      <a:pt x="18242" y="141354"/>
                      <a:pt x="147972" y="138811"/>
                    </a:cubicBezTo>
                    <a:lnTo>
                      <a:pt x="148480" y="164211"/>
                    </a:lnTo>
                    <a:cubicBezTo>
                      <a:pt x="118191" y="164211"/>
                      <a:pt x="87965" y="166754"/>
                      <a:pt x="58247" y="173104"/>
                    </a:cubicBezTo>
                    <a:cubicBezTo>
                      <a:pt x="92981" y="179454"/>
                      <a:pt x="128350" y="182629"/>
                      <a:pt x="163720" y="181357"/>
                    </a:cubicBezTo>
                    <a:cubicBezTo>
                      <a:pt x="199026" y="181996"/>
                      <a:pt x="234333" y="179454"/>
                      <a:pt x="269003" y="172471"/>
                    </a:cubicBezTo>
                    <a:cubicBezTo>
                      <a:pt x="259478" y="170561"/>
                      <a:pt x="249890" y="169296"/>
                      <a:pt x="240238" y="168025"/>
                    </a:cubicBezTo>
                    <a:lnTo>
                      <a:pt x="243413" y="142625"/>
                    </a:lnTo>
                    <a:cubicBezTo>
                      <a:pt x="290148" y="148336"/>
                      <a:pt x="309198" y="157229"/>
                      <a:pt x="309198" y="173104"/>
                    </a:cubicBezTo>
                    <a:cubicBezTo>
                      <a:pt x="309136" y="177550"/>
                      <a:pt x="307103" y="181996"/>
                      <a:pt x="303547" y="185804"/>
                    </a:cubicBezTo>
                    <a:lnTo>
                      <a:pt x="200487" y="338204"/>
                    </a:lnTo>
                    <a:lnTo>
                      <a:pt x="200487" y="360429"/>
                    </a:lnTo>
                    <a:cubicBezTo>
                      <a:pt x="200487" y="365507"/>
                      <a:pt x="197248" y="370586"/>
                      <a:pt x="192295" y="372496"/>
                    </a:cubicBezTo>
                    <a:cubicBezTo>
                      <a:pt x="182643" y="376304"/>
                      <a:pt x="172293" y="378207"/>
                      <a:pt x="161878" y="378207"/>
                    </a:cubicBezTo>
                    <a:cubicBezTo>
                      <a:pt x="151210" y="378207"/>
                      <a:pt x="140606" y="376304"/>
                      <a:pt x="130637" y="372496"/>
                    </a:cubicBezTo>
                    <a:cubicBezTo>
                      <a:pt x="125556" y="370586"/>
                      <a:pt x="122127" y="366146"/>
                      <a:pt x="122127" y="360429"/>
                    </a:cubicBezTo>
                    <a:lnTo>
                      <a:pt x="122127" y="338204"/>
                    </a:lnTo>
                    <a:lnTo>
                      <a:pt x="21860" y="183261"/>
                    </a:lnTo>
                    <a:lnTo>
                      <a:pt x="21860" y="183261"/>
                    </a:lnTo>
                    <a:lnTo>
                      <a:pt x="21860" y="183261"/>
                    </a:lnTo>
                    <a:lnTo>
                      <a:pt x="19893" y="180086"/>
                    </a:lnTo>
                    <a:lnTo>
                      <a:pt x="19893" y="180086"/>
                    </a:lnTo>
                    <a:cubicBezTo>
                      <a:pt x="19194" y="178821"/>
                      <a:pt x="18685" y="177550"/>
                      <a:pt x="18496" y="175646"/>
                    </a:cubicBezTo>
                    <a:close/>
                    <a:moveTo>
                      <a:pt x="147972" y="424561"/>
                    </a:moveTo>
                    <a:lnTo>
                      <a:pt x="147972" y="385829"/>
                    </a:lnTo>
                    <a:lnTo>
                      <a:pt x="121873" y="385829"/>
                    </a:lnTo>
                    <a:lnTo>
                      <a:pt x="121873" y="411229"/>
                    </a:lnTo>
                    <a:lnTo>
                      <a:pt x="95712" y="411229"/>
                    </a:lnTo>
                    <a:cubicBezTo>
                      <a:pt x="90695" y="411229"/>
                      <a:pt x="86123" y="414404"/>
                      <a:pt x="83900" y="418850"/>
                    </a:cubicBezTo>
                    <a:cubicBezTo>
                      <a:pt x="81742" y="423296"/>
                      <a:pt x="82439" y="428375"/>
                      <a:pt x="85678" y="432182"/>
                    </a:cubicBezTo>
                    <a:lnTo>
                      <a:pt x="151020" y="509654"/>
                    </a:lnTo>
                    <a:cubicBezTo>
                      <a:pt x="153561" y="512196"/>
                      <a:pt x="157179" y="514100"/>
                      <a:pt x="161053" y="514100"/>
                    </a:cubicBezTo>
                    <a:cubicBezTo>
                      <a:pt x="164926" y="514100"/>
                      <a:pt x="168546" y="512196"/>
                      <a:pt x="171085" y="509654"/>
                    </a:cubicBezTo>
                    <a:lnTo>
                      <a:pt x="236363" y="432182"/>
                    </a:lnTo>
                    <a:cubicBezTo>
                      <a:pt x="239602" y="428375"/>
                      <a:pt x="240301" y="423296"/>
                      <a:pt x="238142" y="418850"/>
                    </a:cubicBezTo>
                    <a:cubicBezTo>
                      <a:pt x="236047" y="414404"/>
                      <a:pt x="231410" y="411229"/>
                      <a:pt x="226331" y="411229"/>
                    </a:cubicBezTo>
                    <a:lnTo>
                      <a:pt x="200232" y="411229"/>
                    </a:lnTo>
                    <a:lnTo>
                      <a:pt x="200232" y="385829"/>
                    </a:lnTo>
                    <a:lnTo>
                      <a:pt x="174135" y="385829"/>
                    </a:lnTo>
                    <a:lnTo>
                      <a:pt x="174135" y="424561"/>
                    </a:lnTo>
                    <a:cubicBezTo>
                      <a:pt x="174135" y="431550"/>
                      <a:pt x="179849" y="437261"/>
                      <a:pt x="186835" y="437261"/>
                    </a:cubicBezTo>
                    <a:lnTo>
                      <a:pt x="198136" y="437261"/>
                    </a:lnTo>
                    <a:lnTo>
                      <a:pt x="160735" y="481079"/>
                    </a:lnTo>
                    <a:lnTo>
                      <a:pt x="123271" y="437261"/>
                    </a:lnTo>
                    <a:lnTo>
                      <a:pt x="134573" y="437261"/>
                    </a:lnTo>
                    <a:cubicBezTo>
                      <a:pt x="141558" y="437261"/>
                      <a:pt x="147463" y="432182"/>
                      <a:pt x="147654" y="425200"/>
                    </a:cubicBezTo>
                    <a:cubicBezTo>
                      <a:pt x="147654" y="424561"/>
                      <a:pt x="147654" y="424561"/>
                      <a:pt x="147654" y="424561"/>
                    </a:cubicBezTo>
                    <a:close/>
                    <a:moveTo>
                      <a:pt x="631271" y="399161"/>
                    </a:moveTo>
                    <a:cubicBezTo>
                      <a:pt x="631271" y="568708"/>
                      <a:pt x="490618" y="706504"/>
                      <a:pt x="317771" y="706504"/>
                    </a:cubicBezTo>
                    <a:cubicBezTo>
                      <a:pt x="144924" y="706504"/>
                      <a:pt x="4272" y="568708"/>
                      <a:pt x="4272" y="399161"/>
                    </a:cubicBezTo>
                    <a:cubicBezTo>
                      <a:pt x="4145" y="352807"/>
                      <a:pt x="14813" y="307086"/>
                      <a:pt x="35387" y="265179"/>
                    </a:cubicBezTo>
                    <a:lnTo>
                      <a:pt x="58945" y="276607"/>
                    </a:lnTo>
                    <a:cubicBezTo>
                      <a:pt x="40085" y="314707"/>
                      <a:pt x="30306" y="356621"/>
                      <a:pt x="30433" y="399161"/>
                    </a:cubicBezTo>
                    <a:cubicBezTo>
                      <a:pt x="30433" y="554736"/>
                      <a:pt x="159339" y="681104"/>
                      <a:pt x="317771" y="681104"/>
                    </a:cubicBezTo>
                    <a:cubicBezTo>
                      <a:pt x="476203" y="681104"/>
                      <a:pt x="605108" y="554736"/>
                      <a:pt x="605108" y="399161"/>
                    </a:cubicBezTo>
                    <a:cubicBezTo>
                      <a:pt x="605108" y="243586"/>
                      <a:pt x="476203" y="117225"/>
                      <a:pt x="317771" y="117225"/>
                    </a:cubicBezTo>
                    <a:cubicBezTo>
                      <a:pt x="301008" y="117225"/>
                      <a:pt x="284306" y="118496"/>
                      <a:pt x="267797" y="121032"/>
                    </a:cubicBezTo>
                    <a:lnTo>
                      <a:pt x="263287" y="95632"/>
                    </a:lnTo>
                    <a:cubicBezTo>
                      <a:pt x="281258" y="93096"/>
                      <a:pt x="299484" y="91186"/>
                      <a:pt x="317771" y="91186"/>
                    </a:cubicBezTo>
                    <a:cubicBezTo>
                      <a:pt x="490618" y="91186"/>
                      <a:pt x="631271" y="228982"/>
                      <a:pt x="631271" y="399161"/>
                    </a:cubicBezTo>
                    <a:close/>
                  </a:path>
                </a:pathLst>
              </a:custGeom>
              <a:gradFill>
                <a:gsLst>
                  <a:gs pos="91000">
                    <a:schemeClr val="accent6">
                      <a:lumMod val="60000"/>
                      <a:lumOff val="40000"/>
                    </a:schemeClr>
                  </a:gs>
                  <a:gs pos="0">
                    <a:schemeClr val="accent5">
                      <a:lumMod val="50000"/>
                    </a:schemeClr>
                  </a:gs>
                  <a:gs pos="32000">
                    <a:schemeClr val="accent5"/>
                  </a:gs>
                </a:gsLst>
                <a:lin ang="18600000" scaled="0"/>
              </a:gradFill>
              <a:ln w="6350" cap="flat">
                <a:noFill/>
                <a:prstDash val="solid"/>
                <a:miter/>
              </a:ln>
            </p:spPr>
            <p:txBody>
              <a:bodyPr rtlCol="0" anchor="ctr"/>
              <a:lstStyle/>
              <a:p>
                <a:endParaRPr lang="en-US" dirty="0"/>
              </a:p>
            </p:txBody>
          </p:sp>
        </p:grpSp>
        <p:grpSp>
          <p:nvGrpSpPr>
            <p:cNvPr id="61" name="Group 60">
              <a:extLst>
                <a:ext uri="{FF2B5EF4-FFF2-40B4-BE49-F238E27FC236}">
                  <a16:creationId xmlns:a16="http://schemas.microsoft.com/office/drawing/2014/main" id="{9BABC208-51E3-1646-A24A-112395B6C79F}"/>
                </a:ext>
              </a:extLst>
            </p:cNvPr>
            <p:cNvGrpSpPr/>
            <p:nvPr/>
          </p:nvGrpSpPr>
          <p:grpSpPr>
            <a:xfrm>
              <a:off x="7211310" y="1321622"/>
              <a:ext cx="837072" cy="837072"/>
              <a:chOff x="6390657" y="989082"/>
              <a:chExt cx="940789" cy="940789"/>
            </a:xfrm>
          </p:grpSpPr>
          <p:sp>
            <p:nvSpPr>
              <p:cNvPr id="68" name="Oval 67">
                <a:extLst>
                  <a:ext uri="{FF2B5EF4-FFF2-40B4-BE49-F238E27FC236}">
                    <a16:creationId xmlns:a16="http://schemas.microsoft.com/office/drawing/2014/main" id="{6A0BF277-58DA-3745-90A9-7EDA85F6AC23}"/>
                  </a:ext>
                </a:extLst>
              </p:cNvPr>
              <p:cNvSpPr/>
              <p:nvPr/>
            </p:nvSpPr>
            <p:spPr>
              <a:xfrm>
                <a:off x="6390657" y="989082"/>
                <a:ext cx="940789" cy="940789"/>
              </a:xfrm>
              <a:prstGeom prst="ellipse">
                <a:avLst/>
              </a:prstGeom>
              <a:gradFill>
                <a:gsLst>
                  <a:gs pos="18000">
                    <a:schemeClr val="accent1">
                      <a:alpha val="10000"/>
                    </a:schemeClr>
                  </a:gs>
                  <a:gs pos="100000">
                    <a:schemeClr val="accent1">
                      <a:lumMod val="20000"/>
                      <a:lumOff val="80000"/>
                      <a:alpha val="10000"/>
                    </a:schemeClr>
                  </a:gs>
                </a:gsLst>
                <a:lin ang="18600000" scaled="0"/>
              </a:gradFill>
              <a:ln w="25400">
                <a:gradFill>
                  <a:gsLst>
                    <a:gs pos="16000">
                      <a:schemeClr val="accent1"/>
                    </a:gs>
                    <a:gs pos="100000">
                      <a:schemeClr val="accent1">
                        <a:lumMod val="20000"/>
                        <a:lumOff val="80000"/>
                      </a:schemeClr>
                    </a:gs>
                  </a:gsLst>
                  <a:lin ang="18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69" name="Group 68">
                <a:extLst>
                  <a:ext uri="{FF2B5EF4-FFF2-40B4-BE49-F238E27FC236}">
                    <a16:creationId xmlns:a16="http://schemas.microsoft.com/office/drawing/2014/main" id="{36982586-0060-A345-81B0-D7535FDE08BE}"/>
                  </a:ext>
                </a:extLst>
              </p:cNvPr>
              <p:cNvGrpSpPr/>
              <p:nvPr/>
            </p:nvGrpSpPr>
            <p:grpSpPr>
              <a:xfrm>
                <a:off x="6668913" y="1177149"/>
                <a:ext cx="397024" cy="582240"/>
                <a:chOff x="7605297" y="1139893"/>
                <a:chExt cx="320219" cy="469605"/>
              </a:xfrm>
            </p:grpSpPr>
            <p:sp>
              <p:nvSpPr>
                <p:cNvPr id="70" name="Freeform: Shape 208">
                  <a:extLst>
                    <a:ext uri="{FF2B5EF4-FFF2-40B4-BE49-F238E27FC236}">
                      <a16:creationId xmlns:a16="http://schemas.microsoft.com/office/drawing/2014/main" id="{1DE73B66-A2F6-4B43-A7E4-BC9169A3E8DA}"/>
                    </a:ext>
                  </a:extLst>
                </p:cNvPr>
                <p:cNvSpPr/>
                <p:nvPr/>
              </p:nvSpPr>
              <p:spPr>
                <a:xfrm>
                  <a:off x="7605297" y="1139893"/>
                  <a:ext cx="320219" cy="469605"/>
                </a:xfrm>
                <a:custGeom>
                  <a:avLst/>
                  <a:gdLst>
                    <a:gd name="connsiteX0" fmla="*/ 454239 w 454239"/>
                    <a:gd name="connsiteY0" fmla="*/ 72957 h 595713"/>
                    <a:gd name="connsiteX1" fmla="*/ 451702 w 454239"/>
                    <a:gd name="connsiteY1" fmla="*/ 72957 h 595713"/>
                    <a:gd name="connsiteX2" fmla="*/ 227120 w 454239"/>
                    <a:gd name="connsiteY2" fmla="*/ 0 h 595713"/>
                    <a:gd name="connsiteX3" fmla="*/ 2538 w 454239"/>
                    <a:gd name="connsiteY3" fmla="*/ 72957 h 595713"/>
                    <a:gd name="connsiteX4" fmla="*/ 0 w 454239"/>
                    <a:gd name="connsiteY4" fmla="*/ 72957 h 595713"/>
                    <a:gd name="connsiteX5" fmla="*/ 634 w 454239"/>
                    <a:gd name="connsiteY5" fmla="*/ 79302 h 595713"/>
                    <a:gd name="connsiteX6" fmla="*/ 0 w 454239"/>
                    <a:gd name="connsiteY6" fmla="*/ 85646 h 595713"/>
                    <a:gd name="connsiteX7" fmla="*/ 0 w 454239"/>
                    <a:gd name="connsiteY7" fmla="*/ 509433 h 595713"/>
                    <a:gd name="connsiteX8" fmla="*/ 227120 w 454239"/>
                    <a:gd name="connsiteY8" fmla="*/ 595714 h 595713"/>
                    <a:gd name="connsiteX9" fmla="*/ 454239 w 454239"/>
                    <a:gd name="connsiteY9" fmla="*/ 509433 h 595713"/>
                    <a:gd name="connsiteX10" fmla="*/ 454239 w 454239"/>
                    <a:gd name="connsiteY10" fmla="*/ 85646 h 595713"/>
                    <a:gd name="connsiteX11" fmla="*/ 453605 w 454239"/>
                    <a:gd name="connsiteY11" fmla="*/ 79302 h 595713"/>
                    <a:gd name="connsiteX12" fmla="*/ 454239 w 454239"/>
                    <a:gd name="connsiteY12" fmla="*/ 72957 h 595713"/>
                    <a:gd name="connsiteX13" fmla="*/ 227120 w 454239"/>
                    <a:gd name="connsiteY13" fmla="*/ 23473 h 595713"/>
                    <a:gd name="connsiteX14" fmla="*/ 428863 w 454239"/>
                    <a:gd name="connsiteY14" fmla="*/ 79302 h 595713"/>
                    <a:gd name="connsiteX15" fmla="*/ 227120 w 454239"/>
                    <a:gd name="connsiteY15" fmla="*/ 135130 h 595713"/>
                    <a:gd name="connsiteX16" fmla="*/ 25377 w 454239"/>
                    <a:gd name="connsiteY16" fmla="*/ 79302 h 595713"/>
                    <a:gd name="connsiteX17" fmla="*/ 227120 w 454239"/>
                    <a:gd name="connsiteY17" fmla="*/ 23473 h 595713"/>
                    <a:gd name="connsiteX18" fmla="*/ 227120 w 454239"/>
                    <a:gd name="connsiteY18" fmla="*/ 572240 h 595713"/>
                    <a:gd name="connsiteX19" fmla="*/ 24108 w 454239"/>
                    <a:gd name="connsiteY19" fmla="*/ 510068 h 595713"/>
                    <a:gd name="connsiteX20" fmla="*/ 24108 w 454239"/>
                    <a:gd name="connsiteY20" fmla="*/ 112926 h 595713"/>
                    <a:gd name="connsiteX21" fmla="*/ 227120 w 454239"/>
                    <a:gd name="connsiteY21" fmla="*/ 159238 h 595713"/>
                    <a:gd name="connsiteX22" fmla="*/ 430132 w 454239"/>
                    <a:gd name="connsiteY22" fmla="*/ 112926 h 595713"/>
                    <a:gd name="connsiteX23" fmla="*/ 430132 w 454239"/>
                    <a:gd name="connsiteY23" fmla="*/ 510068 h 595713"/>
                    <a:gd name="connsiteX24" fmla="*/ 227120 w 454239"/>
                    <a:gd name="connsiteY24" fmla="*/ 572240 h 59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4239" h="595713">
                      <a:moveTo>
                        <a:pt x="454239" y="72957"/>
                      </a:moveTo>
                      <a:lnTo>
                        <a:pt x="451702" y="72957"/>
                      </a:lnTo>
                      <a:cubicBezTo>
                        <a:pt x="435207" y="25377"/>
                        <a:pt x="327992" y="0"/>
                        <a:pt x="227120" y="0"/>
                      </a:cubicBezTo>
                      <a:cubicBezTo>
                        <a:pt x="126248" y="0"/>
                        <a:pt x="19032" y="25377"/>
                        <a:pt x="2538" y="72957"/>
                      </a:cubicBezTo>
                      <a:lnTo>
                        <a:pt x="0" y="72957"/>
                      </a:lnTo>
                      <a:cubicBezTo>
                        <a:pt x="0" y="74861"/>
                        <a:pt x="0" y="77398"/>
                        <a:pt x="634" y="79302"/>
                      </a:cubicBezTo>
                      <a:cubicBezTo>
                        <a:pt x="0" y="81205"/>
                        <a:pt x="0" y="83743"/>
                        <a:pt x="0" y="85646"/>
                      </a:cubicBezTo>
                      <a:lnTo>
                        <a:pt x="0" y="509433"/>
                      </a:lnTo>
                      <a:cubicBezTo>
                        <a:pt x="0" y="565262"/>
                        <a:pt x="116732" y="595714"/>
                        <a:pt x="227120" y="595714"/>
                      </a:cubicBezTo>
                      <a:cubicBezTo>
                        <a:pt x="337508" y="595714"/>
                        <a:pt x="454239" y="565262"/>
                        <a:pt x="454239" y="509433"/>
                      </a:cubicBezTo>
                      <a:lnTo>
                        <a:pt x="454239" y="85646"/>
                      </a:lnTo>
                      <a:cubicBezTo>
                        <a:pt x="454239" y="83743"/>
                        <a:pt x="454239" y="81205"/>
                        <a:pt x="453605" y="79302"/>
                      </a:cubicBezTo>
                      <a:cubicBezTo>
                        <a:pt x="454239" y="77398"/>
                        <a:pt x="454239" y="75495"/>
                        <a:pt x="454239" y="72957"/>
                      </a:cubicBezTo>
                      <a:close/>
                      <a:moveTo>
                        <a:pt x="227120" y="23473"/>
                      </a:moveTo>
                      <a:cubicBezTo>
                        <a:pt x="342583" y="23473"/>
                        <a:pt x="417444" y="53925"/>
                        <a:pt x="428863" y="79302"/>
                      </a:cubicBezTo>
                      <a:cubicBezTo>
                        <a:pt x="417444" y="104678"/>
                        <a:pt x="343217" y="135130"/>
                        <a:pt x="227120" y="135130"/>
                      </a:cubicBezTo>
                      <a:cubicBezTo>
                        <a:pt x="111656" y="135130"/>
                        <a:pt x="36796" y="104678"/>
                        <a:pt x="25377" y="79302"/>
                      </a:cubicBezTo>
                      <a:cubicBezTo>
                        <a:pt x="36796" y="54560"/>
                        <a:pt x="111656" y="23473"/>
                        <a:pt x="227120" y="23473"/>
                      </a:cubicBezTo>
                      <a:close/>
                      <a:moveTo>
                        <a:pt x="227120" y="572240"/>
                      </a:moveTo>
                      <a:cubicBezTo>
                        <a:pt x="101506" y="572240"/>
                        <a:pt x="24108" y="536079"/>
                        <a:pt x="24108" y="510068"/>
                      </a:cubicBezTo>
                      <a:lnTo>
                        <a:pt x="24108" y="112926"/>
                      </a:lnTo>
                      <a:cubicBezTo>
                        <a:pt x="64076" y="142743"/>
                        <a:pt x="147184" y="159238"/>
                        <a:pt x="227120" y="159238"/>
                      </a:cubicBezTo>
                      <a:cubicBezTo>
                        <a:pt x="307056" y="159238"/>
                        <a:pt x="390798" y="143377"/>
                        <a:pt x="430132" y="112926"/>
                      </a:cubicBezTo>
                      <a:lnTo>
                        <a:pt x="430132" y="510068"/>
                      </a:lnTo>
                      <a:cubicBezTo>
                        <a:pt x="430766" y="536079"/>
                        <a:pt x="353368" y="572240"/>
                        <a:pt x="227120" y="572240"/>
                      </a:cubicBezTo>
                      <a:close/>
                    </a:path>
                  </a:pathLst>
                </a:custGeom>
                <a:gradFill>
                  <a:gsLst>
                    <a:gs pos="0">
                      <a:schemeClr val="accent1">
                        <a:lumMod val="75000"/>
                      </a:schemeClr>
                    </a:gs>
                    <a:gs pos="38000">
                      <a:schemeClr val="accent1"/>
                    </a:gs>
                    <a:gs pos="100000">
                      <a:schemeClr val="accent1">
                        <a:lumMod val="40000"/>
                        <a:lumOff val="60000"/>
                      </a:schemeClr>
                    </a:gs>
                  </a:gsLst>
                  <a:lin ang="18900000" scaled="0"/>
                </a:gradFill>
                <a:ln w="63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71" name="Graphic 104">
                  <a:extLst>
                    <a:ext uri="{FF2B5EF4-FFF2-40B4-BE49-F238E27FC236}">
                      <a16:creationId xmlns:a16="http://schemas.microsoft.com/office/drawing/2014/main" id="{EFEACCC4-326A-C849-AD91-0656C353FA2A}"/>
                    </a:ext>
                  </a:extLst>
                </p:cNvPr>
                <p:cNvSpPr/>
                <p:nvPr/>
              </p:nvSpPr>
              <p:spPr>
                <a:xfrm>
                  <a:off x="7666524" y="1304238"/>
                  <a:ext cx="197238" cy="200461"/>
                </a:xfrm>
                <a:custGeom>
                  <a:avLst/>
                  <a:gdLst>
                    <a:gd name="connsiteX0" fmla="*/ 935565 w 965930"/>
                    <a:gd name="connsiteY0" fmla="*/ 981264 h 1038891"/>
                    <a:gd name="connsiteX1" fmla="*/ 872890 w 965930"/>
                    <a:gd name="connsiteY1" fmla="*/ 981264 h 1038891"/>
                    <a:gd name="connsiteX2" fmla="*/ 872890 w 965930"/>
                    <a:gd name="connsiteY2" fmla="*/ 167257 h 1038891"/>
                    <a:gd name="connsiteX3" fmla="*/ 819932 w 965930"/>
                    <a:gd name="connsiteY3" fmla="*/ 114203 h 1038891"/>
                    <a:gd name="connsiteX4" fmla="*/ 689249 w 965930"/>
                    <a:gd name="connsiteY4" fmla="*/ 114203 h 1038891"/>
                    <a:gd name="connsiteX5" fmla="*/ 636194 w 965930"/>
                    <a:gd name="connsiteY5" fmla="*/ 167257 h 1038891"/>
                    <a:gd name="connsiteX6" fmla="*/ 636194 w 965930"/>
                    <a:gd name="connsiteY6" fmla="*/ 981264 h 1038891"/>
                    <a:gd name="connsiteX7" fmla="*/ 606571 w 965930"/>
                    <a:gd name="connsiteY7" fmla="*/ 981264 h 1038891"/>
                    <a:gd name="connsiteX8" fmla="*/ 606571 w 965930"/>
                    <a:gd name="connsiteY8" fmla="*/ 326134 h 1038891"/>
                    <a:gd name="connsiteX9" fmla="*/ 555899 w 965930"/>
                    <a:gd name="connsiteY9" fmla="*/ 275557 h 1038891"/>
                    <a:gd name="connsiteX10" fmla="*/ 420453 w 965930"/>
                    <a:gd name="connsiteY10" fmla="*/ 275557 h 1038891"/>
                    <a:gd name="connsiteX11" fmla="*/ 369875 w 965930"/>
                    <a:gd name="connsiteY11" fmla="*/ 326134 h 1038891"/>
                    <a:gd name="connsiteX12" fmla="*/ 369875 w 965930"/>
                    <a:gd name="connsiteY12" fmla="*/ 981264 h 1038891"/>
                    <a:gd name="connsiteX13" fmla="*/ 340062 w 965930"/>
                    <a:gd name="connsiteY13" fmla="*/ 981264 h 1038891"/>
                    <a:gd name="connsiteX14" fmla="*/ 340062 w 965930"/>
                    <a:gd name="connsiteY14" fmla="*/ 491583 h 1038891"/>
                    <a:gd name="connsiteX15" fmla="*/ 292437 w 965930"/>
                    <a:gd name="connsiteY15" fmla="*/ 443958 h 1038891"/>
                    <a:gd name="connsiteX16" fmla="*/ 151371 w 965930"/>
                    <a:gd name="connsiteY16" fmla="*/ 443958 h 1038891"/>
                    <a:gd name="connsiteX17" fmla="*/ 103746 w 965930"/>
                    <a:gd name="connsiteY17" fmla="*/ 491583 h 1038891"/>
                    <a:gd name="connsiteX18" fmla="*/ 103746 w 965930"/>
                    <a:gd name="connsiteY18" fmla="*/ 981264 h 1038891"/>
                    <a:gd name="connsiteX19" fmla="*/ 56121 w 965930"/>
                    <a:gd name="connsiteY19" fmla="*/ 981264 h 1038891"/>
                    <a:gd name="connsiteX20" fmla="*/ 56121 w 965930"/>
                    <a:gd name="connsiteY20" fmla="*/ 28097 h 1038891"/>
                    <a:gd name="connsiteX21" fmla="*/ 27546 w 965930"/>
                    <a:gd name="connsiteY21" fmla="*/ -478 h 1038891"/>
                    <a:gd name="connsiteX22" fmla="*/ -1029 w 965930"/>
                    <a:gd name="connsiteY22" fmla="*/ 28097 h 1038891"/>
                    <a:gd name="connsiteX23" fmla="*/ -1029 w 965930"/>
                    <a:gd name="connsiteY23" fmla="*/ 1009839 h 1038891"/>
                    <a:gd name="connsiteX24" fmla="*/ 27546 w 965930"/>
                    <a:gd name="connsiteY24" fmla="*/ 1038414 h 1038891"/>
                    <a:gd name="connsiteX25" fmla="*/ 936327 w 965930"/>
                    <a:gd name="connsiteY25" fmla="*/ 1038414 h 1038891"/>
                    <a:gd name="connsiteX26" fmla="*/ 964902 w 965930"/>
                    <a:gd name="connsiteY26" fmla="*/ 1009839 h 1038891"/>
                    <a:gd name="connsiteX27" fmla="*/ 936327 w 965930"/>
                    <a:gd name="connsiteY27" fmla="*/ 981264 h 1038891"/>
                    <a:gd name="connsiteX28" fmla="*/ 160516 w 965930"/>
                    <a:gd name="connsiteY28" fmla="*/ 981264 h 1038891"/>
                    <a:gd name="connsiteX29" fmla="*/ 160516 w 965930"/>
                    <a:gd name="connsiteY29" fmla="*/ 500918 h 1038891"/>
                    <a:gd name="connsiteX30" fmla="*/ 282912 w 965930"/>
                    <a:gd name="connsiteY30" fmla="*/ 500918 h 1038891"/>
                    <a:gd name="connsiteX31" fmla="*/ 282912 w 965930"/>
                    <a:gd name="connsiteY31" fmla="*/ 981264 h 1038891"/>
                    <a:gd name="connsiteX32" fmla="*/ 427216 w 965930"/>
                    <a:gd name="connsiteY32" fmla="*/ 981264 h 1038891"/>
                    <a:gd name="connsiteX33" fmla="*/ 427216 w 965930"/>
                    <a:gd name="connsiteY33" fmla="*/ 332707 h 1038891"/>
                    <a:gd name="connsiteX34" fmla="*/ 549612 w 965930"/>
                    <a:gd name="connsiteY34" fmla="*/ 332707 h 1038891"/>
                    <a:gd name="connsiteX35" fmla="*/ 549612 w 965930"/>
                    <a:gd name="connsiteY35" fmla="*/ 981264 h 1038891"/>
                    <a:gd name="connsiteX36" fmla="*/ 693916 w 965930"/>
                    <a:gd name="connsiteY36" fmla="*/ 981264 h 1038891"/>
                    <a:gd name="connsiteX37" fmla="*/ 693916 w 965930"/>
                    <a:gd name="connsiteY37" fmla="*/ 171639 h 1038891"/>
                    <a:gd name="connsiteX38" fmla="*/ 816312 w 965930"/>
                    <a:gd name="connsiteY38" fmla="*/ 171639 h 1038891"/>
                    <a:gd name="connsiteX39" fmla="*/ 816312 w 965930"/>
                    <a:gd name="connsiteY39" fmla="*/ 981264 h 103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65930" h="1038891">
                      <a:moveTo>
                        <a:pt x="935565" y="981264"/>
                      </a:moveTo>
                      <a:lnTo>
                        <a:pt x="872890" y="981264"/>
                      </a:lnTo>
                      <a:lnTo>
                        <a:pt x="872890" y="167257"/>
                      </a:lnTo>
                      <a:cubicBezTo>
                        <a:pt x="872795" y="138016"/>
                        <a:pt x="849173" y="114308"/>
                        <a:pt x="819932" y="114203"/>
                      </a:cubicBezTo>
                      <a:lnTo>
                        <a:pt x="689249" y="114203"/>
                      </a:lnTo>
                      <a:cubicBezTo>
                        <a:pt x="660007" y="114251"/>
                        <a:pt x="636289" y="137977"/>
                        <a:pt x="636194" y="167257"/>
                      </a:cubicBezTo>
                      <a:lnTo>
                        <a:pt x="636194" y="981264"/>
                      </a:lnTo>
                      <a:lnTo>
                        <a:pt x="606571" y="981264"/>
                      </a:lnTo>
                      <a:lnTo>
                        <a:pt x="606571" y="326134"/>
                      </a:lnTo>
                      <a:cubicBezTo>
                        <a:pt x="606476" y="298188"/>
                        <a:pt x="583807" y="275557"/>
                        <a:pt x="555899" y="275557"/>
                      </a:cubicBezTo>
                      <a:lnTo>
                        <a:pt x="420453" y="275557"/>
                      </a:lnTo>
                      <a:cubicBezTo>
                        <a:pt x="392545" y="275557"/>
                        <a:pt x="369875" y="298198"/>
                        <a:pt x="369875" y="326134"/>
                      </a:cubicBezTo>
                      <a:lnTo>
                        <a:pt x="369875" y="981264"/>
                      </a:lnTo>
                      <a:lnTo>
                        <a:pt x="340062" y="981264"/>
                      </a:lnTo>
                      <a:lnTo>
                        <a:pt x="340062" y="491583"/>
                      </a:lnTo>
                      <a:cubicBezTo>
                        <a:pt x="340062" y="465285"/>
                        <a:pt x="318726" y="443958"/>
                        <a:pt x="292437" y="443958"/>
                      </a:cubicBezTo>
                      <a:lnTo>
                        <a:pt x="151371" y="443958"/>
                      </a:lnTo>
                      <a:cubicBezTo>
                        <a:pt x="125082" y="443958"/>
                        <a:pt x="103746" y="465285"/>
                        <a:pt x="103746" y="491583"/>
                      </a:cubicBezTo>
                      <a:lnTo>
                        <a:pt x="103746" y="981264"/>
                      </a:lnTo>
                      <a:lnTo>
                        <a:pt x="56121" y="981264"/>
                      </a:lnTo>
                      <a:lnTo>
                        <a:pt x="56121" y="28097"/>
                      </a:lnTo>
                      <a:cubicBezTo>
                        <a:pt x="56121" y="12314"/>
                        <a:pt x="43358" y="-478"/>
                        <a:pt x="27546" y="-478"/>
                      </a:cubicBezTo>
                      <a:cubicBezTo>
                        <a:pt x="11736" y="-478"/>
                        <a:pt x="-1029" y="12314"/>
                        <a:pt x="-1029" y="28097"/>
                      </a:cubicBezTo>
                      <a:lnTo>
                        <a:pt x="-1029" y="1009839"/>
                      </a:lnTo>
                      <a:cubicBezTo>
                        <a:pt x="-1029" y="1025622"/>
                        <a:pt x="11736" y="1038414"/>
                        <a:pt x="27546" y="1038414"/>
                      </a:cubicBezTo>
                      <a:lnTo>
                        <a:pt x="936327" y="1038414"/>
                      </a:lnTo>
                      <a:cubicBezTo>
                        <a:pt x="952139" y="1038414"/>
                        <a:pt x="964902" y="1025622"/>
                        <a:pt x="964902" y="1009839"/>
                      </a:cubicBezTo>
                      <a:cubicBezTo>
                        <a:pt x="964902" y="994056"/>
                        <a:pt x="952139" y="981264"/>
                        <a:pt x="936327" y="981264"/>
                      </a:cubicBezTo>
                      <a:close/>
                      <a:moveTo>
                        <a:pt x="160516" y="981264"/>
                      </a:moveTo>
                      <a:lnTo>
                        <a:pt x="160516" y="500918"/>
                      </a:lnTo>
                      <a:lnTo>
                        <a:pt x="282912" y="500918"/>
                      </a:lnTo>
                      <a:lnTo>
                        <a:pt x="282912" y="981264"/>
                      </a:lnTo>
                      <a:close/>
                      <a:moveTo>
                        <a:pt x="427216" y="981264"/>
                      </a:moveTo>
                      <a:lnTo>
                        <a:pt x="427216" y="332707"/>
                      </a:lnTo>
                      <a:lnTo>
                        <a:pt x="549612" y="332707"/>
                      </a:lnTo>
                      <a:lnTo>
                        <a:pt x="549612" y="981264"/>
                      </a:lnTo>
                      <a:close/>
                      <a:moveTo>
                        <a:pt x="693916" y="981264"/>
                      </a:moveTo>
                      <a:lnTo>
                        <a:pt x="693916" y="171639"/>
                      </a:lnTo>
                      <a:lnTo>
                        <a:pt x="816312" y="171639"/>
                      </a:lnTo>
                      <a:lnTo>
                        <a:pt x="816312" y="981264"/>
                      </a:lnTo>
                      <a:close/>
                    </a:path>
                  </a:pathLst>
                </a:custGeom>
                <a:gradFill>
                  <a:gsLst>
                    <a:gs pos="0">
                      <a:schemeClr val="accent1">
                        <a:lumMod val="75000"/>
                      </a:schemeClr>
                    </a:gs>
                    <a:gs pos="38000">
                      <a:schemeClr val="accent1"/>
                    </a:gs>
                    <a:gs pos="100000">
                      <a:schemeClr val="accent1">
                        <a:lumMod val="40000"/>
                        <a:lumOff val="60000"/>
                      </a:schemeClr>
                    </a:gs>
                  </a:gsLst>
                  <a:lin ang="18900000" scaled="0"/>
                </a:gradFill>
                <a:ln w="63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400"/>
                </a:p>
              </p:txBody>
            </p:sp>
          </p:grpSp>
        </p:grpSp>
        <p:grpSp>
          <p:nvGrpSpPr>
            <p:cNvPr id="62" name="Group 61">
              <a:extLst>
                <a:ext uri="{FF2B5EF4-FFF2-40B4-BE49-F238E27FC236}">
                  <a16:creationId xmlns:a16="http://schemas.microsoft.com/office/drawing/2014/main" id="{729D51C8-912F-CB46-9826-ABD2AB483859}"/>
                </a:ext>
              </a:extLst>
            </p:cNvPr>
            <p:cNvGrpSpPr/>
            <p:nvPr/>
          </p:nvGrpSpPr>
          <p:grpSpPr>
            <a:xfrm>
              <a:off x="4685463" y="3961015"/>
              <a:ext cx="835777" cy="835777"/>
              <a:chOff x="3263488" y="3912431"/>
              <a:chExt cx="939333" cy="939333"/>
            </a:xfrm>
          </p:grpSpPr>
          <p:sp>
            <p:nvSpPr>
              <p:cNvPr id="66" name="Oval 65">
                <a:extLst>
                  <a:ext uri="{FF2B5EF4-FFF2-40B4-BE49-F238E27FC236}">
                    <a16:creationId xmlns:a16="http://schemas.microsoft.com/office/drawing/2014/main" id="{00A7D940-E524-9F49-A81E-2327CFAE9C3A}"/>
                  </a:ext>
                </a:extLst>
              </p:cNvPr>
              <p:cNvSpPr/>
              <p:nvPr/>
            </p:nvSpPr>
            <p:spPr>
              <a:xfrm rot="2736572" flipH="1">
                <a:off x="3263488" y="3912431"/>
                <a:ext cx="939333" cy="939333"/>
              </a:xfrm>
              <a:prstGeom prst="ellipse">
                <a:avLst/>
              </a:prstGeom>
              <a:gradFill>
                <a:gsLst>
                  <a:gs pos="0">
                    <a:schemeClr val="accent3">
                      <a:lumMod val="75000"/>
                      <a:alpha val="10000"/>
                    </a:schemeClr>
                  </a:gs>
                  <a:gs pos="100000">
                    <a:schemeClr val="accent3">
                      <a:lumMod val="40000"/>
                      <a:lumOff val="60000"/>
                      <a:alpha val="10000"/>
                    </a:schemeClr>
                  </a:gs>
                </a:gsLst>
                <a:lin ang="18600000" scaled="0"/>
              </a:gradFill>
              <a:ln w="25400">
                <a:gradFill>
                  <a:gsLst>
                    <a:gs pos="0">
                      <a:schemeClr val="accent3">
                        <a:lumMod val="75000"/>
                      </a:schemeClr>
                    </a:gs>
                    <a:gs pos="100000">
                      <a:schemeClr val="accent3">
                        <a:lumMod val="40000"/>
                        <a:lumOff val="60000"/>
                      </a:schemeClr>
                    </a:gs>
                  </a:gsLst>
                  <a:lin ang="186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algn="ctr" defTabSz="565171" eaLnBrk="0" fontAlgn="base" hangingPunct="0">
                  <a:lnSpc>
                    <a:spcPct val="90000"/>
                  </a:lnSpc>
                  <a:spcBef>
                    <a:spcPct val="0"/>
                  </a:spcBef>
                  <a:spcAft>
                    <a:spcPct val="0"/>
                  </a:spcAft>
                </a:pPr>
                <a:endParaRPr lang="en-US" sz="1200" dirty="0"/>
              </a:p>
            </p:txBody>
          </p:sp>
          <p:sp>
            <p:nvSpPr>
              <p:cNvPr id="67" name="Freeform: Shape 239">
                <a:extLst>
                  <a:ext uri="{FF2B5EF4-FFF2-40B4-BE49-F238E27FC236}">
                    <a16:creationId xmlns:a16="http://schemas.microsoft.com/office/drawing/2014/main" id="{5D7243ED-B3BB-324A-A948-18EED8A5D137}"/>
                  </a:ext>
                </a:extLst>
              </p:cNvPr>
              <p:cNvSpPr/>
              <p:nvPr/>
            </p:nvSpPr>
            <p:spPr>
              <a:xfrm>
                <a:off x="3428458" y="4087742"/>
                <a:ext cx="618932" cy="597695"/>
              </a:xfrm>
              <a:custGeom>
                <a:avLst/>
                <a:gdLst>
                  <a:gd name="connsiteX0" fmla="*/ 325454 w 674697"/>
                  <a:gd name="connsiteY0" fmla="*/ 417761 h 675332"/>
                  <a:gd name="connsiteX1" fmla="*/ 325454 w 674697"/>
                  <a:gd name="connsiteY1" fmla="*/ 328308 h 675332"/>
                  <a:gd name="connsiteX2" fmla="*/ 260744 w 674697"/>
                  <a:gd name="connsiteY2" fmla="*/ 290878 h 675332"/>
                  <a:gd name="connsiteX3" fmla="*/ 272797 w 674697"/>
                  <a:gd name="connsiteY3" fmla="*/ 269942 h 675332"/>
                  <a:gd name="connsiteX4" fmla="*/ 325454 w 674697"/>
                  <a:gd name="connsiteY4" fmla="*/ 300394 h 675332"/>
                  <a:gd name="connsiteX5" fmla="*/ 325454 w 674697"/>
                  <a:gd name="connsiteY5" fmla="*/ 56780 h 675332"/>
                  <a:gd name="connsiteX6" fmla="*/ 259475 w 674697"/>
                  <a:gd name="connsiteY6" fmla="*/ 26328 h 675332"/>
                  <a:gd name="connsiteX7" fmla="*/ 192861 w 674697"/>
                  <a:gd name="connsiteY7" fmla="*/ 59952 h 675332"/>
                  <a:gd name="connsiteX8" fmla="*/ 192861 w 674697"/>
                  <a:gd name="connsiteY8" fmla="*/ 145598 h 675332"/>
                  <a:gd name="connsiteX9" fmla="*/ 168754 w 674697"/>
                  <a:gd name="connsiteY9" fmla="*/ 145598 h 675332"/>
                  <a:gd name="connsiteX10" fmla="*/ 168754 w 674697"/>
                  <a:gd name="connsiteY10" fmla="*/ 72006 h 675332"/>
                  <a:gd name="connsiteX11" fmla="*/ 108485 w 674697"/>
                  <a:gd name="connsiteY11" fmla="*/ 102458 h 675332"/>
                  <a:gd name="connsiteX12" fmla="*/ 108485 w 674697"/>
                  <a:gd name="connsiteY12" fmla="*/ 194447 h 675332"/>
                  <a:gd name="connsiteX13" fmla="*/ 180808 w 674697"/>
                  <a:gd name="connsiteY13" fmla="*/ 235050 h 675332"/>
                  <a:gd name="connsiteX14" fmla="*/ 253131 w 674697"/>
                  <a:gd name="connsiteY14" fmla="*/ 195082 h 675332"/>
                  <a:gd name="connsiteX15" fmla="*/ 253131 w 674697"/>
                  <a:gd name="connsiteY15" fmla="*/ 97382 h 675332"/>
                  <a:gd name="connsiteX16" fmla="*/ 277238 w 674697"/>
                  <a:gd name="connsiteY16" fmla="*/ 97382 h 675332"/>
                  <a:gd name="connsiteX17" fmla="*/ 277238 w 674697"/>
                  <a:gd name="connsiteY17" fmla="*/ 201426 h 675332"/>
                  <a:gd name="connsiteX18" fmla="*/ 270894 w 674697"/>
                  <a:gd name="connsiteY18" fmla="*/ 212211 h 675332"/>
                  <a:gd name="connsiteX19" fmla="*/ 192861 w 674697"/>
                  <a:gd name="connsiteY19" fmla="*/ 255351 h 675332"/>
                  <a:gd name="connsiteX20" fmla="*/ 192861 w 674697"/>
                  <a:gd name="connsiteY20" fmla="*/ 313717 h 675332"/>
                  <a:gd name="connsiteX21" fmla="*/ 270894 w 674697"/>
                  <a:gd name="connsiteY21" fmla="*/ 358760 h 675332"/>
                  <a:gd name="connsiteX22" fmla="*/ 277238 w 674697"/>
                  <a:gd name="connsiteY22" fmla="*/ 369545 h 675332"/>
                  <a:gd name="connsiteX23" fmla="*/ 277238 w 674697"/>
                  <a:gd name="connsiteY23" fmla="*/ 445675 h 675332"/>
                  <a:gd name="connsiteX24" fmla="*/ 325454 w 674697"/>
                  <a:gd name="connsiteY24" fmla="*/ 417761 h 675332"/>
                  <a:gd name="connsiteX25" fmla="*/ 325454 w 674697"/>
                  <a:gd name="connsiteY25" fmla="*/ 445040 h 675332"/>
                  <a:gd name="connsiteX26" fmla="*/ 177636 w 674697"/>
                  <a:gd name="connsiteY26" fmla="*/ 530686 h 675332"/>
                  <a:gd name="connsiteX27" fmla="*/ 165582 w 674697"/>
                  <a:gd name="connsiteY27" fmla="*/ 509751 h 675332"/>
                  <a:gd name="connsiteX28" fmla="*/ 253131 w 674697"/>
                  <a:gd name="connsiteY28" fmla="*/ 458998 h 675332"/>
                  <a:gd name="connsiteX29" fmla="*/ 253131 w 674697"/>
                  <a:gd name="connsiteY29" fmla="*/ 376524 h 675332"/>
                  <a:gd name="connsiteX30" fmla="*/ 181442 w 674697"/>
                  <a:gd name="connsiteY30" fmla="*/ 337190 h 675332"/>
                  <a:gd name="connsiteX31" fmla="*/ 100872 w 674697"/>
                  <a:gd name="connsiteY31" fmla="*/ 383502 h 675332"/>
                  <a:gd name="connsiteX32" fmla="*/ 88818 w 674697"/>
                  <a:gd name="connsiteY32" fmla="*/ 362567 h 675332"/>
                  <a:gd name="connsiteX33" fmla="*/ 168754 w 674697"/>
                  <a:gd name="connsiteY33" fmla="*/ 316255 h 675332"/>
                  <a:gd name="connsiteX34" fmla="*/ 168754 w 674697"/>
                  <a:gd name="connsiteY34" fmla="*/ 254717 h 675332"/>
                  <a:gd name="connsiteX35" fmla="*/ 97065 w 674697"/>
                  <a:gd name="connsiteY35" fmla="*/ 214749 h 675332"/>
                  <a:gd name="connsiteX36" fmla="*/ 24108 w 674697"/>
                  <a:gd name="connsiteY36" fmla="*/ 255351 h 675332"/>
                  <a:gd name="connsiteX37" fmla="*/ 24108 w 674697"/>
                  <a:gd name="connsiteY37" fmla="*/ 309276 h 675332"/>
                  <a:gd name="connsiteX38" fmla="*/ 87549 w 674697"/>
                  <a:gd name="connsiteY38" fmla="*/ 273115 h 675332"/>
                  <a:gd name="connsiteX39" fmla="*/ 99603 w 674697"/>
                  <a:gd name="connsiteY39" fmla="*/ 294050 h 675332"/>
                  <a:gd name="connsiteX40" fmla="*/ 24108 w 674697"/>
                  <a:gd name="connsiteY40" fmla="*/ 337190 h 675332"/>
                  <a:gd name="connsiteX41" fmla="*/ 24108 w 674697"/>
                  <a:gd name="connsiteY41" fmla="*/ 403804 h 675332"/>
                  <a:gd name="connsiteX42" fmla="*/ 96431 w 674697"/>
                  <a:gd name="connsiteY42" fmla="*/ 448212 h 675332"/>
                  <a:gd name="connsiteX43" fmla="*/ 168754 w 674697"/>
                  <a:gd name="connsiteY43" fmla="*/ 406341 h 675332"/>
                  <a:gd name="connsiteX44" fmla="*/ 180808 w 674697"/>
                  <a:gd name="connsiteY44" fmla="*/ 427277 h 675332"/>
                  <a:gd name="connsiteX45" fmla="*/ 108485 w 674697"/>
                  <a:gd name="connsiteY45" fmla="*/ 469782 h 675332"/>
                  <a:gd name="connsiteX46" fmla="*/ 108485 w 674697"/>
                  <a:gd name="connsiteY46" fmla="*/ 557331 h 675332"/>
                  <a:gd name="connsiteX47" fmla="*/ 173829 w 674697"/>
                  <a:gd name="connsiteY47" fmla="*/ 596665 h 675332"/>
                  <a:gd name="connsiteX48" fmla="*/ 265185 w 674697"/>
                  <a:gd name="connsiteY48" fmla="*/ 542106 h 675332"/>
                  <a:gd name="connsiteX49" fmla="*/ 277873 w 674697"/>
                  <a:gd name="connsiteY49" fmla="*/ 563041 h 675332"/>
                  <a:gd name="connsiteX50" fmla="*/ 197302 w 674697"/>
                  <a:gd name="connsiteY50" fmla="*/ 611257 h 675332"/>
                  <a:gd name="connsiteX51" fmla="*/ 260109 w 674697"/>
                  <a:gd name="connsiteY51" fmla="*/ 649321 h 675332"/>
                  <a:gd name="connsiteX52" fmla="*/ 325454 w 674697"/>
                  <a:gd name="connsiteY52" fmla="*/ 618869 h 675332"/>
                  <a:gd name="connsiteX53" fmla="*/ 325454 w 674697"/>
                  <a:gd name="connsiteY53" fmla="*/ 445040 h 675332"/>
                  <a:gd name="connsiteX54" fmla="*/ 349561 w 674697"/>
                  <a:gd name="connsiteY54" fmla="*/ 48532 h 675332"/>
                  <a:gd name="connsiteX55" fmla="*/ 349561 w 674697"/>
                  <a:gd name="connsiteY55" fmla="*/ 627117 h 675332"/>
                  <a:gd name="connsiteX56" fmla="*/ 342583 w 674697"/>
                  <a:gd name="connsiteY56" fmla="*/ 637902 h 675332"/>
                  <a:gd name="connsiteX57" fmla="*/ 264550 w 674697"/>
                  <a:gd name="connsiteY57" fmla="*/ 674063 h 675332"/>
                  <a:gd name="connsiteX58" fmla="*/ 259475 w 674697"/>
                  <a:gd name="connsiteY58" fmla="*/ 675332 h 675332"/>
                  <a:gd name="connsiteX59" fmla="*/ 253131 w 674697"/>
                  <a:gd name="connsiteY59" fmla="*/ 673429 h 675332"/>
                  <a:gd name="connsiteX60" fmla="*/ 90087 w 674697"/>
                  <a:gd name="connsiteY60" fmla="*/ 575095 h 675332"/>
                  <a:gd name="connsiteX61" fmla="*/ 84377 w 674697"/>
                  <a:gd name="connsiteY61" fmla="*/ 564944 h 675332"/>
                  <a:gd name="connsiteX62" fmla="*/ 84377 w 674697"/>
                  <a:gd name="connsiteY62" fmla="*/ 470417 h 675332"/>
                  <a:gd name="connsiteX63" fmla="*/ 5710 w 674697"/>
                  <a:gd name="connsiteY63" fmla="*/ 420933 h 675332"/>
                  <a:gd name="connsiteX64" fmla="*/ 0 w 674697"/>
                  <a:gd name="connsiteY64" fmla="*/ 410782 h 675332"/>
                  <a:gd name="connsiteX65" fmla="*/ 0 w 674697"/>
                  <a:gd name="connsiteY65" fmla="*/ 403169 h 675332"/>
                  <a:gd name="connsiteX66" fmla="*/ 0 w 674697"/>
                  <a:gd name="connsiteY66" fmla="*/ 402535 h 675332"/>
                  <a:gd name="connsiteX67" fmla="*/ 0 w 674697"/>
                  <a:gd name="connsiteY67" fmla="*/ 255985 h 675332"/>
                  <a:gd name="connsiteX68" fmla="*/ 0 w 674697"/>
                  <a:gd name="connsiteY68" fmla="*/ 255351 h 675332"/>
                  <a:gd name="connsiteX69" fmla="*/ 0 w 674697"/>
                  <a:gd name="connsiteY69" fmla="*/ 247738 h 675332"/>
                  <a:gd name="connsiteX70" fmla="*/ 6344 w 674697"/>
                  <a:gd name="connsiteY70" fmla="*/ 236953 h 675332"/>
                  <a:gd name="connsiteX71" fmla="*/ 84377 w 674697"/>
                  <a:gd name="connsiteY71" fmla="*/ 193813 h 675332"/>
                  <a:gd name="connsiteX72" fmla="*/ 84377 w 674697"/>
                  <a:gd name="connsiteY72" fmla="*/ 94210 h 675332"/>
                  <a:gd name="connsiteX73" fmla="*/ 90721 w 674697"/>
                  <a:gd name="connsiteY73" fmla="*/ 83425 h 675332"/>
                  <a:gd name="connsiteX74" fmla="*/ 253131 w 674697"/>
                  <a:gd name="connsiteY74" fmla="*/ 1586 h 675332"/>
                  <a:gd name="connsiteX75" fmla="*/ 263916 w 674697"/>
                  <a:gd name="connsiteY75" fmla="*/ 1586 h 675332"/>
                  <a:gd name="connsiteX76" fmla="*/ 341948 w 674697"/>
                  <a:gd name="connsiteY76" fmla="*/ 37748 h 675332"/>
                  <a:gd name="connsiteX77" fmla="*/ 349561 w 674697"/>
                  <a:gd name="connsiteY77" fmla="*/ 48532 h 675332"/>
                  <a:gd name="connsiteX78" fmla="*/ 349561 w 674697"/>
                  <a:gd name="connsiteY78" fmla="*/ 48532 h 675332"/>
                  <a:gd name="connsiteX79" fmla="*/ 673746 w 674697"/>
                  <a:gd name="connsiteY79" fmla="*/ 396825 h 675332"/>
                  <a:gd name="connsiteX80" fmla="*/ 666768 w 674697"/>
                  <a:gd name="connsiteY80" fmla="*/ 390481 h 675332"/>
                  <a:gd name="connsiteX81" fmla="*/ 625531 w 674697"/>
                  <a:gd name="connsiteY81" fmla="*/ 375889 h 675332"/>
                  <a:gd name="connsiteX82" fmla="*/ 625531 w 674697"/>
                  <a:gd name="connsiteY82" fmla="*/ 297857 h 675332"/>
                  <a:gd name="connsiteX83" fmla="*/ 666768 w 674697"/>
                  <a:gd name="connsiteY83" fmla="*/ 283265 h 675332"/>
                  <a:gd name="connsiteX84" fmla="*/ 673746 w 674697"/>
                  <a:gd name="connsiteY84" fmla="*/ 276921 h 675332"/>
                  <a:gd name="connsiteX85" fmla="*/ 673746 w 674697"/>
                  <a:gd name="connsiteY85" fmla="*/ 267405 h 675332"/>
                  <a:gd name="connsiteX86" fmla="*/ 624262 w 674697"/>
                  <a:gd name="connsiteY86" fmla="*/ 148135 h 675332"/>
                  <a:gd name="connsiteX87" fmla="*/ 617284 w 674697"/>
                  <a:gd name="connsiteY87" fmla="*/ 141791 h 675332"/>
                  <a:gd name="connsiteX88" fmla="*/ 607767 w 674697"/>
                  <a:gd name="connsiteY88" fmla="*/ 142426 h 675332"/>
                  <a:gd name="connsiteX89" fmla="*/ 568434 w 674697"/>
                  <a:gd name="connsiteY89" fmla="*/ 161458 h 675332"/>
                  <a:gd name="connsiteX90" fmla="*/ 513240 w 674697"/>
                  <a:gd name="connsiteY90" fmla="*/ 106899 h 675332"/>
                  <a:gd name="connsiteX91" fmla="*/ 532272 w 674697"/>
                  <a:gd name="connsiteY91" fmla="*/ 66930 h 675332"/>
                  <a:gd name="connsiteX92" fmla="*/ 532907 w 674697"/>
                  <a:gd name="connsiteY92" fmla="*/ 57414 h 675332"/>
                  <a:gd name="connsiteX93" fmla="*/ 525928 w 674697"/>
                  <a:gd name="connsiteY93" fmla="*/ 50436 h 675332"/>
                  <a:gd name="connsiteX94" fmla="*/ 406659 w 674697"/>
                  <a:gd name="connsiteY94" fmla="*/ 952 h 675332"/>
                  <a:gd name="connsiteX95" fmla="*/ 397142 w 674697"/>
                  <a:gd name="connsiteY95" fmla="*/ 952 h 675332"/>
                  <a:gd name="connsiteX96" fmla="*/ 390798 w 674697"/>
                  <a:gd name="connsiteY96" fmla="*/ 7930 h 675332"/>
                  <a:gd name="connsiteX97" fmla="*/ 373035 w 674697"/>
                  <a:gd name="connsiteY97" fmla="*/ 59318 h 675332"/>
                  <a:gd name="connsiteX98" fmla="*/ 395874 w 674697"/>
                  <a:gd name="connsiteY98" fmla="*/ 66930 h 675332"/>
                  <a:gd name="connsiteX99" fmla="*/ 409196 w 674697"/>
                  <a:gd name="connsiteY99" fmla="*/ 27597 h 675332"/>
                  <a:gd name="connsiteX100" fmla="*/ 504992 w 674697"/>
                  <a:gd name="connsiteY100" fmla="*/ 66930 h 675332"/>
                  <a:gd name="connsiteX101" fmla="*/ 487229 w 674697"/>
                  <a:gd name="connsiteY101" fmla="*/ 104361 h 675332"/>
                  <a:gd name="connsiteX102" fmla="*/ 491035 w 674697"/>
                  <a:gd name="connsiteY102" fmla="*/ 119587 h 675332"/>
                  <a:gd name="connsiteX103" fmla="*/ 554477 w 674697"/>
                  <a:gd name="connsiteY103" fmla="*/ 183028 h 675332"/>
                  <a:gd name="connsiteX104" fmla="*/ 569703 w 674697"/>
                  <a:gd name="connsiteY104" fmla="*/ 186835 h 675332"/>
                  <a:gd name="connsiteX105" fmla="*/ 607133 w 674697"/>
                  <a:gd name="connsiteY105" fmla="*/ 169071 h 675332"/>
                  <a:gd name="connsiteX106" fmla="*/ 647101 w 674697"/>
                  <a:gd name="connsiteY106" fmla="*/ 264867 h 675332"/>
                  <a:gd name="connsiteX107" fmla="*/ 608402 w 674697"/>
                  <a:gd name="connsiteY107" fmla="*/ 278824 h 675332"/>
                  <a:gd name="connsiteX108" fmla="*/ 600789 w 674697"/>
                  <a:gd name="connsiteY108" fmla="*/ 292147 h 675332"/>
                  <a:gd name="connsiteX109" fmla="*/ 600789 w 674697"/>
                  <a:gd name="connsiteY109" fmla="*/ 382234 h 675332"/>
                  <a:gd name="connsiteX110" fmla="*/ 609036 w 674697"/>
                  <a:gd name="connsiteY110" fmla="*/ 395556 h 675332"/>
                  <a:gd name="connsiteX111" fmla="*/ 647735 w 674697"/>
                  <a:gd name="connsiteY111" fmla="*/ 408879 h 675332"/>
                  <a:gd name="connsiteX112" fmla="*/ 608402 w 674697"/>
                  <a:gd name="connsiteY112" fmla="*/ 504675 h 675332"/>
                  <a:gd name="connsiteX113" fmla="*/ 570971 w 674697"/>
                  <a:gd name="connsiteY113" fmla="*/ 486912 h 675332"/>
                  <a:gd name="connsiteX114" fmla="*/ 555746 w 674697"/>
                  <a:gd name="connsiteY114" fmla="*/ 490718 h 675332"/>
                  <a:gd name="connsiteX115" fmla="*/ 492304 w 674697"/>
                  <a:gd name="connsiteY115" fmla="*/ 554159 h 675332"/>
                  <a:gd name="connsiteX116" fmla="*/ 488498 w 674697"/>
                  <a:gd name="connsiteY116" fmla="*/ 569385 h 675332"/>
                  <a:gd name="connsiteX117" fmla="*/ 506261 w 674697"/>
                  <a:gd name="connsiteY117" fmla="*/ 606181 h 675332"/>
                  <a:gd name="connsiteX118" fmla="*/ 410465 w 674697"/>
                  <a:gd name="connsiteY118" fmla="*/ 646149 h 675332"/>
                  <a:gd name="connsiteX119" fmla="*/ 396508 w 674697"/>
                  <a:gd name="connsiteY119" fmla="*/ 607450 h 675332"/>
                  <a:gd name="connsiteX120" fmla="*/ 373669 w 674697"/>
                  <a:gd name="connsiteY120" fmla="*/ 615697 h 675332"/>
                  <a:gd name="connsiteX121" fmla="*/ 391433 w 674697"/>
                  <a:gd name="connsiteY121" fmla="*/ 666450 h 675332"/>
                  <a:gd name="connsiteX122" fmla="*/ 397777 w 674697"/>
                  <a:gd name="connsiteY122" fmla="*/ 673429 h 675332"/>
                  <a:gd name="connsiteX123" fmla="*/ 402852 w 674697"/>
                  <a:gd name="connsiteY123" fmla="*/ 674698 h 675332"/>
                  <a:gd name="connsiteX124" fmla="*/ 407293 w 674697"/>
                  <a:gd name="connsiteY124" fmla="*/ 674063 h 675332"/>
                  <a:gd name="connsiteX125" fmla="*/ 526562 w 674697"/>
                  <a:gd name="connsiteY125" fmla="*/ 624579 h 675332"/>
                  <a:gd name="connsiteX126" fmla="*/ 532907 w 674697"/>
                  <a:gd name="connsiteY126" fmla="*/ 617601 h 675332"/>
                  <a:gd name="connsiteX127" fmla="*/ 532272 w 674697"/>
                  <a:gd name="connsiteY127" fmla="*/ 608084 h 675332"/>
                  <a:gd name="connsiteX128" fmla="*/ 513240 w 674697"/>
                  <a:gd name="connsiteY128" fmla="*/ 568751 h 675332"/>
                  <a:gd name="connsiteX129" fmla="*/ 568434 w 674697"/>
                  <a:gd name="connsiteY129" fmla="*/ 513557 h 675332"/>
                  <a:gd name="connsiteX130" fmla="*/ 607767 w 674697"/>
                  <a:gd name="connsiteY130" fmla="*/ 532589 h 675332"/>
                  <a:gd name="connsiteX131" fmla="*/ 617284 w 674697"/>
                  <a:gd name="connsiteY131" fmla="*/ 533224 h 675332"/>
                  <a:gd name="connsiteX132" fmla="*/ 624262 w 674697"/>
                  <a:gd name="connsiteY132" fmla="*/ 526245 h 675332"/>
                  <a:gd name="connsiteX133" fmla="*/ 673746 w 674697"/>
                  <a:gd name="connsiteY133" fmla="*/ 406976 h 675332"/>
                  <a:gd name="connsiteX134" fmla="*/ 673746 w 674697"/>
                  <a:gd name="connsiteY134" fmla="*/ 396825 h 675332"/>
                  <a:gd name="connsiteX135" fmla="*/ 673746 w 674697"/>
                  <a:gd name="connsiteY135" fmla="*/ 396825 h 675332"/>
                  <a:gd name="connsiteX136" fmla="*/ 470100 w 674697"/>
                  <a:gd name="connsiteY136" fmla="*/ 337825 h 675332"/>
                  <a:gd name="connsiteX137" fmla="*/ 382551 w 674697"/>
                  <a:gd name="connsiteY137" fmla="*/ 221727 h 675332"/>
                  <a:gd name="connsiteX138" fmla="*/ 388895 w 674697"/>
                  <a:gd name="connsiteY138" fmla="*/ 198254 h 675332"/>
                  <a:gd name="connsiteX139" fmla="*/ 494207 w 674697"/>
                  <a:gd name="connsiteY139" fmla="*/ 337190 h 675332"/>
                  <a:gd name="connsiteX140" fmla="*/ 388895 w 674697"/>
                  <a:gd name="connsiteY140" fmla="*/ 476127 h 675332"/>
                  <a:gd name="connsiteX141" fmla="*/ 382551 w 674697"/>
                  <a:gd name="connsiteY141" fmla="*/ 452653 h 675332"/>
                  <a:gd name="connsiteX142" fmla="*/ 470100 w 674697"/>
                  <a:gd name="connsiteY142" fmla="*/ 337825 h 675332"/>
                  <a:gd name="connsiteX143" fmla="*/ 470100 w 674697"/>
                  <a:gd name="connsiteY143" fmla="*/ 337825 h 6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4697" h="675332">
                    <a:moveTo>
                      <a:pt x="325454" y="417761"/>
                    </a:moveTo>
                    <a:lnTo>
                      <a:pt x="325454" y="328308"/>
                    </a:lnTo>
                    <a:lnTo>
                      <a:pt x="260744" y="290878"/>
                    </a:lnTo>
                    <a:lnTo>
                      <a:pt x="272797" y="269942"/>
                    </a:lnTo>
                    <a:lnTo>
                      <a:pt x="325454" y="300394"/>
                    </a:lnTo>
                    <a:lnTo>
                      <a:pt x="325454" y="56780"/>
                    </a:lnTo>
                    <a:lnTo>
                      <a:pt x="259475" y="26328"/>
                    </a:lnTo>
                    <a:lnTo>
                      <a:pt x="192861" y="59952"/>
                    </a:lnTo>
                    <a:lnTo>
                      <a:pt x="192861" y="145598"/>
                    </a:lnTo>
                    <a:lnTo>
                      <a:pt x="168754" y="145598"/>
                    </a:lnTo>
                    <a:lnTo>
                      <a:pt x="168754" y="72006"/>
                    </a:lnTo>
                    <a:lnTo>
                      <a:pt x="108485" y="102458"/>
                    </a:lnTo>
                    <a:lnTo>
                      <a:pt x="108485" y="194447"/>
                    </a:lnTo>
                    <a:lnTo>
                      <a:pt x="180808" y="235050"/>
                    </a:lnTo>
                    <a:lnTo>
                      <a:pt x="253131" y="195082"/>
                    </a:lnTo>
                    <a:lnTo>
                      <a:pt x="253131" y="97382"/>
                    </a:lnTo>
                    <a:lnTo>
                      <a:pt x="277238" y="97382"/>
                    </a:lnTo>
                    <a:lnTo>
                      <a:pt x="277238" y="201426"/>
                    </a:lnTo>
                    <a:cubicBezTo>
                      <a:pt x="277238" y="205867"/>
                      <a:pt x="274701" y="209673"/>
                      <a:pt x="270894" y="212211"/>
                    </a:cubicBezTo>
                    <a:lnTo>
                      <a:pt x="192861" y="255351"/>
                    </a:lnTo>
                    <a:lnTo>
                      <a:pt x="192861" y="313717"/>
                    </a:lnTo>
                    <a:lnTo>
                      <a:pt x="270894" y="358760"/>
                    </a:lnTo>
                    <a:cubicBezTo>
                      <a:pt x="274701" y="360664"/>
                      <a:pt x="277238" y="365104"/>
                      <a:pt x="277238" y="369545"/>
                    </a:cubicBezTo>
                    <a:lnTo>
                      <a:pt x="277238" y="445675"/>
                    </a:lnTo>
                    <a:lnTo>
                      <a:pt x="325454" y="417761"/>
                    </a:lnTo>
                    <a:close/>
                    <a:moveTo>
                      <a:pt x="325454" y="445040"/>
                    </a:moveTo>
                    <a:lnTo>
                      <a:pt x="177636" y="530686"/>
                    </a:lnTo>
                    <a:lnTo>
                      <a:pt x="165582" y="509751"/>
                    </a:lnTo>
                    <a:lnTo>
                      <a:pt x="253131" y="458998"/>
                    </a:lnTo>
                    <a:lnTo>
                      <a:pt x="253131" y="376524"/>
                    </a:lnTo>
                    <a:lnTo>
                      <a:pt x="181442" y="337190"/>
                    </a:lnTo>
                    <a:lnTo>
                      <a:pt x="100872" y="383502"/>
                    </a:lnTo>
                    <a:lnTo>
                      <a:pt x="88818" y="362567"/>
                    </a:lnTo>
                    <a:lnTo>
                      <a:pt x="168754" y="316255"/>
                    </a:lnTo>
                    <a:lnTo>
                      <a:pt x="168754" y="254717"/>
                    </a:lnTo>
                    <a:lnTo>
                      <a:pt x="97065" y="214749"/>
                    </a:lnTo>
                    <a:lnTo>
                      <a:pt x="24108" y="255351"/>
                    </a:lnTo>
                    <a:lnTo>
                      <a:pt x="24108" y="309276"/>
                    </a:lnTo>
                    <a:lnTo>
                      <a:pt x="87549" y="273115"/>
                    </a:lnTo>
                    <a:lnTo>
                      <a:pt x="99603" y="294050"/>
                    </a:lnTo>
                    <a:lnTo>
                      <a:pt x="24108" y="337190"/>
                    </a:lnTo>
                    <a:lnTo>
                      <a:pt x="24108" y="403804"/>
                    </a:lnTo>
                    <a:lnTo>
                      <a:pt x="96431" y="448212"/>
                    </a:lnTo>
                    <a:lnTo>
                      <a:pt x="168754" y="406341"/>
                    </a:lnTo>
                    <a:lnTo>
                      <a:pt x="180808" y="427277"/>
                    </a:lnTo>
                    <a:lnTo>
                      <a:pt x="108485" y="469782"/>
                    </a:lnTo>
                    <a:lnTo>
                      <a:pt x="108485" y="557331"/>
                    </a:lnTo>
                    <a:lnTo>
                      <a:pt x="173829" y="596665"/>
                    </a:lnTo>
                    <a:lnTo>
                      <a:pt x="265185" y="542106"/>
                    </a:lnTo>
                    <a:lnTo>
                      <a:pt x="277873" y="563041"/>
                    </a:lnTo>
                    <a:lnTo>
                      <a:pt x="197302" y="611257"/>
                    </a:lnTo>
                    <a:lnTo>
                      <a:pt x="260109" y="649321"/>
                    </a:lnTo>
                    <a:lnTo>
                      <a:pt x="325454" y="618869"/>
                    </a:lnTo>
                    <a:lnTo>
                      <a:pt x="325454" y="445040"/>
                    </a:lnTo>
                    <a:close/>
                    <a:moveTo>
                      <a:pt x="349561" y="48532"/>
                    </a:moveTo>
                    <a:lnTo>
                      <a:pt x="349561" y="627117"/>
                    </a:lnTo>
                    <a:cubicBezTo>
                      <a:pt x="349561" y="631558"/>
                      <a:pt x="347024" y="635999"/>
                      <a:pt x="342583" y="637902"/>
                    </a:cubicBezTo>
                    <a:lnTo>
                      <a:pt x="264550" y="674063"/>
                    </a:lnTo>
                    <a:cubicBezTo>
                      <a:pt x="262647" y="674698"/>
                      <a:pt x="261378" y="675332"/>
                      <a:pt x="259475" y="675332"/>
                    </a:cubicBezTo>
                    <a:cubicBezTo>
                      <a:pt x="257572" y="675332"/>
                      <a:pt x="255034" y="674698"/>
                      <a:pt x="253131" y="673429"/>
                    </a:cubicBezTo>
                    <a:lnTo>
                      <a:pt x="90087" y="575095"/>
                    </a:lnTo>
                    <a:cubicBezTo>
                      <a:pt x="86280" y="573192"/>
                      <a:pt x="84377" y="568751"/>
                      <a:pt x="84377" y="564944"/>
                    </a:cubicBezTo>
                    <a:lnTo>
                      <a:pt x="84377" y="470417"/>
                    </a:lnTo>
                    <a:lnTo>
                      <a:pt x="5710" y="420933"/>
                    </a:lnTo>
                    <a:cubicBezTo>
                      <a:pt x="1903" y="419029"/>
                      <a:pt x="0" y="414589"/>
                      <a:pt x="0" y="410782"/>
                    </a:cubicBezTo>
                    <a:lnTo>
                      <a:pt x="0" y="403169"/>
                    </a:lnTo>
                    <a:cubicBezTo>
                      <a:pt x="0" y="403169"/>
                      <a:pt x="0" y="402535"/>
                      <a:pt x="0" y="402535"/>
                    </a:cubicBezTo>
                    <a:lnTo>
                      <a:pt x="0" y="255985"/>
                    </a:lnTo>
                    <a:cubicBezTo>
                      <a:pt x="0" y="255985"/>
                      <a:pt x="0" y="255351"/>
                      <a:pt x="0" y="255351"/>
                    </a:cubicBezTo>
                    <a:lnTo>
                      <a:pt x="0" y="247738"/>
                    </a:lnTo>
                    <a:cubicBezTo>
                      <a:pt x="0" y="243297"/>
                      <a:pt x="2538" y="239491"/>
                      <a:pt x="6344" y="236953"/>
                    </a:cubicBezTo>
                    <a:lnTo>
                      <a:pt x="84377" y="193813"/>
                    </a:lnTo>
                    <a:lnTo>
                      <a:pt x="84377" y="94210"/>
                    </a:lnTo>
                    <a:cubicBezTo>
                      <a:pt x="84377" y="89769"/>
                      <a:pt x="86915" y="85329"/>
                      <a:pt x="90721" y="83425"/>
                    </a:cubicBezTo>
                    <a:lnTo>
                      <a:pt x="253131" y="1586"/>
                    </a:lnTo>
                    <a:cubicBezTo>
                      <a:pt x="256303" y="-317"/>
                      <a:pt x="260109" y="-317"/>
                      <a:pt x="263916" y="1586"/>
                    </a:cubicBezTo>
                    <a:lnTo>
                      <a:pt x="341948" y="37748"/>
                    </a:lnTo>
                    <a:cubicBezTo>
                      <a:pt x="347024" y="39651"/>
                      <a:pt x="349561" y="44092"/>
                      <a:pt x="349561" y="48532"/>
                    </a:cubicBezTo>
                    <a:lnTo>
                      <a:pt x="349561" y="48532"/>
                    </a:lnTo>
                    <a:close/>
                    <a:moveTo>
                      <a:pt x="673746" y="396825"/>
                    </a:moveTo>
                    <a:cubicBezTo>
                      <a:pt x="672477" y="393653"/>
                      <a:pt x="669940" y="391750"/>
                      <a:pt x="666768" y="390481"/>
                    </a:cubicBezTo>
                    <a:lnTo>
                      <a:pt x="625531" y="375889"/>
                    </a:lnTo>
                    <a:cubicBezTo>
                      <a:pt x="628703" y="349878"/>
                      <a:pt x="628703" y="323868"/>
                      <a:pt x="625531" y="297857"/>
                    </a:cubicBezTo>
                    <a:lnTo>
                      <a:pt x="666768" y="283265"/>
                    </a:lnTo>
                    <a:cubicBezTo>
                      <a:pt x="669940" y="281996"/>
                      <a:pt x="672477" y="280093"/>
                      <a:pt x="673746" y="276921"/>
                    </a:cubicBezTo>
                    <a:cubicBezTo>
                      <a:pt x="675015" y="273749"/>
                      <a:pt x="675015" y="270577"/>
                      <a:pt x="673746" y="267405"/>
                    </a:cubicBezTo>
                    <a:lnTo>
                      <a:pt x="624262" y="148135"/>
                    </a:lnTo>
                    <a:cubicBezTo>
                      <a:pt x="622993" y="144963"/>
                      <a:pt x="620456" y="142426"/>
                      <a:pt x="617284" y="141791"/>
                    </a:cubicBezTo>
                    <a:cubicBezTo>
                      <a:pt x="614111" y="140522"/>
                      <a:pt x="610939" y="140522"/>
                      <a:pt x="607767" y="142426"/>
                    </a:cubicBezTo>
                    <a:lnTo>
                      <a:pt x="568434" y="161458"/>
                    </a:lnTo>
                    <a:cubicBezTo>
                      <a:pt x="552573" y="140522"/>
                      <a:pt x="534175" y="122124"/>
                      <a:pt x="513240" y="106899"/>
                    </a:cubicBezTo>
                    <a:lnTo>
                      <a:pt x="532272" y="66930"/>
                    </a:lnTo>
                    <a:cubicBezTo>
                      <a:pt x="533541" y="63758"/>
                      <a:pt x="533541" y="60586"/>
                      <a:pt x="532907" y="57414"/>
                    </a:cubicBezTo>
                    <a:cubicBezTo>
                      <a:pt x="531638" y="54242"/>
                      <a:pt x="529100" y="51705"/>
                      <a:pt x="525928" y="50436"/>
                    </a:cubicBezTo>
                    <a:lnTo>
                      <a:pt x="406659" y="952"/>
                    </a:lnTo>
                    <a:cubicBezTo>
                      <a:pt x="403486" y="-317"/>
                      <a:pt x="400314" y="-317"/>
                      <a:pt x="397142" y="952"/>
                    </a:cubicBezTo>
                    <a:cubicBezTo>
                      <a:pt x="393970" y="2220"/>
                      <a:pt x="392067" y="4758"/>
                      <a:pt x="390798" y="7930"/>
                    </a:cubicBezTo>
                    <a:lnTo>
                      <a:pt x="373035" y="59318"/>
                    </a:lnTo>
                    <a:lnTo>
                      <a:pt x="395874" y="66930"/>
                    </a:lnTo>
                    <a:lnTo>
                      <a:pt x="409196" y="27597"/>
                    </a:lnTo>
                    <a:lnTo>
                      <a:pt x="504992" y="66930"/>
                    </a:lnTo>
                    <a:lnTo>
                      <a:pt x="487229" y="104361"/>
                    </a:lnTo>
                    <a:cubicBezTo>
                      <a:pt x="484691" y="109436"/>
                      <a:pt x="486594" y="115780"/>
                      <a:pt x="491035" y="119587"/>
                    </a:cubicBezTo>
                    <a:cubicBezTo>
                      <a:pt x="515777" y="136716"/>
                      <a:pt x="537347" y="158286"/>
                      <a:pt x="554477" y="183028"/>
                    </a:cubicBezTo>
                    <a:cubicBezTo>
                      <a:pt x="557649" y="188103"/>
                      <a:pt x="563993" y="189372"/>
                      <a:pt x="569703" y="186835"/>
                    </a:cubicBezTo>
                    <a:lnTo>
                      <a:pt x="607133" y="169071"/>
                    </a:lnTo>
                    <a:lnTo>
                      <a:pt x="647101" y="264867"/>
                    </a:lnTo>
                    <a:lnTo>
                      <a:pt x="608402" y="278824"/>
                    </a:lnTo>
                    <a:cubicBezTo>
                      <a:pt x="602692" y="280728"/>
                      <a:pt x="599520" y="286437"/>
                      <a:pt x="600789" y="292147"/>
                    </a:cubicBezTo>
                    <a:cubicBezTo>
                      <a:pt x="605864" y="321964"/>
                      <a:pt x="605864" y="352416"/>
                      <a:pt x="600789" y="382234"/>
                    </a:cubicBezTo>
                    <a:cubicBezTo>
                      <a:pt x="599520" y="387943"/>
                      <a:pt x="603326" y="393653"/>
                      <a:pt x="609036" y="395556"/>
                    </a:cubicBezTo>
                    <a:lnTo>
                      <a:pt x="647735" y="408879"/>
                    </a:lnTo>
                    <a:lnTo>
                      <a:pt x="608402" y="504675"/>
                    </a:lnTo>
                    <a:lnTo>
                      <a:pt x="570971" y="486912"/>
                    </a:lnTo>
                    <a:cubicBezTo>
                      <a:pt x="565896" y="484374"/>
                      <a:pt x="559552" y="486277"/>
                      <a:pt x="555746" y="490718"/>
                    </a:cubicBezTo>
                    <a:cubicBezTo>
                      <a:pt x="538616" y="515460"/>
                      <a:pt x="517046" y="537030"/>
                      <a:pt x="492304" y="554159"/>
                    </a:cubicBezTo>
                    <a:cubicBezTo>
                      <a:pt x="487229" y="557331"/>
                      <a:pt x="485960" y="563676"/>
                      <a:pt x="488498" y="569385"/>
                    </a:cubicBezTo>
                    <a:lnTo>
                      <a:pt x="506261" y="606181"/>
                    </a:lnTo>
                    <a:lnTo>
                      <a:pt x="410465" y="646149"/>
                    </a:lnTo>
                    <a:lnTo>
                      <a:pt x="396508" y="607450"/>
                    </a:lnTo>
                    <a:lnTo>
                      <a:pt x="373669" y="615697"/>
                    </a:lnTo>
                    <a:lnTo>
                      <a:pt x="391433" y="666450"/>
                    </a:lnTo>
                    <a:cubicBezTo>
                      <a:pt x="392701" y="669622"/>
                      <a:pt x="394605" y="672160"/>
                      <a:pt x="397777" y="673429"/>
                    </a:cubicBezTo>
                    <a:cubicBezTo>
                      <a:pt x="399046" y="674063"/>
                      <a:pt x="400949" y="674698"/>
                      <a:pt x="402852" y="674698"/>
                    </a:cubicBezTo>
                    <a:cubicBezTo>
                      <a:pt x="404121" y="674698"/>
                      <a:pt x="406024" y="674698"/>
                      <a:pt x="407293" y="674063"/>
                    </a:cubicBezTo>
                    <a:lnTo>
                      <a:pt x="526562" y="624579"/>
                    </a:lnTo>
                    <a:cubicBezTo>
                      <a:pt x="529735" y="623310"/>
                      <a:pt x="532272" y="620773"/>
                      <a:pt x="532907" y="617601"/>
                    </a:cubicBezTo>
                    <a:cubicBezTo>
                      <a:pt x="534175" y="614429"/>
                      <a:pt x="534175" y="611257"/>
                      <a:pt x="532272" y="608084"/>
                    </a:cubicBezTo>
                    <a:lnTo>
                      <a:pt x="513240" y="568751"/>
                    </a:lnTo>
                    <a:cubicBezTo>
                      <a:pt x="534175" y="552891"/>
                      <a:pt x="552573" y="534493"/>
                      <a:pt x="568434" y="513557"/>
                    </a:cubicBezTo>
                    <a:lnTo>
                      <a:pt x="607767" y="532589"/>
                    </a:lnTo>
                    <a:cubicBezTo>
                      <a:pt x="610939" y="533858"/>
                      <a:pt x="614111" y="534493"/>
                      <a:pt x="617284" y="533224"/>
                    </a:cubicBezTo>
                    <a:cubicBezTo>
                      <a:pt x="620456" y="531955"/>
                      <a:pt x="622993" y="529417"/>
                      <a:pt x="624262" y="526245"/>
                    </a:cubicBezTo>
                    <a:lnTo>
                      <a:pt x="673746" y="406976"/>
                    </a:lnTo>
                    <a:cubicBezTo>
                      <a:pt x="675015" y="403169"/>
                      <a:pt x="675015" y="399997"/>
                      <a:pt x="673746" y="396825"/>
                    </a:cubicBezTo>
                    <a:lnTo>
                      <a:pt x="673746" y="396825"/>
                    </a:lnTo>
                    <a:close/>
                    <a:moveTo>
                      <a:pt x="470100" y="337825"/>
                    </a:moveTo>
                    <a:cubicBezTo>
                      <a:pt x="470100" y="283900"/>
                      <a:pt x="433938" y="236319"/>
                      <a:pt x="382551" y="221727"/>
                    </a:cubicBezTo>
                    <a:lnTo>
                      <a:pt x="388895" y="198254"/>
                    </a:lnTo>
                    <a:cubicBezTo>
                      <a:pt x="451067" y="216017"/>
                      <a:pt x="494207" y="273115"/>
                      <a:pt x="494207" y="337190"/>
                    </a:cubicBezTo>
                    <a:cubicBezTo>
                      <a:pt x="494207" y="401900"/>
                      <a:pt x="451067" y="458998"/>
                      <a:pt x="388895" y="476127"/>
                    </a:cubicBezTo>
                    <a:lnTo>
                      <a:pt x="382551" y="452653"/>
                    </a:lnTo>
                    <a:cubicBezTo>
                      <a:pt x="433938" y="439331"/>
                      <a:pt x="470100" y="391750"/>
                      <a:pt x="470100" y="337825"/>
                    </a:cubicBezTo>
                    <a:lnTo>
                      <a:pt x="470100" y="337825"/>
                    </a:lnTo>
                    <a:close/>
                  </a:path>
                </a:pathLst>
              </a:custGeom>
              <a:gradFill>
                <a:gsLst>
                  <a:gs pos="0">
                    <a:schemeClr val="accent3">
                      <a:lumMod val="50000"/>
                    </a:schemeClr>
                  </a:gs>
                  <a:gs pos="38000">
                    <a:schemeClr val="accent3"/>
                  </a:gs>
                  <a:gs pos="100000">
                    <a:schemeClr val="accent3">
                      <a:lumMod val="40000"/>
                      <a:lumOff val="60000"/>
                    </a:schemeClr>
                  </a:gs>
                </a:gsLst>
                <a:lin ang="18900000" scaled="0"/>
              </a:gradFill>
              <a:ln w="6342" cap="flat">
                <a:noFill/>
                <a:prstDash val="solid"/>
                <a:miter/>
              </a:ln>
            </p:spPr>
            <p:txBody>
              <a:bodyPr rtlCol="0" anchor="ctr"/>
              <a:lstStyle/>
              <a:p>
                <a:endParaRPr lang="en-US"/>
              </a:p>
            </p:txBody>
          </p:sp>
        </p:grpSp>
        <p:sp>
          <p:nvSpPr>
            <p:cNvPr id="63" name="Arc 62">
              <a:extLst>
                <a:ext uri="{FF2B5EF4-FFF2-40B4-BE49-F238E27FC236}">
                  <a16:creationId xmlns:a16="http://schemas.microsoft.com/office/drawing/2014/main" id="{91249BAB-D3AE-4A45-A2FB-505B0A3EC4E0}"/>
                </a:ext>
              </a:extLst>
            </p:cNvPr>
            <p:cNvSpPr/>
            <p:nvPr/>
          </p:nvSpPr>
          <p:spPr bwMode="auto">
            <a:xfrm rot="5400000">
              <a:off x="4397158" y="1098775"/>
              <a:ext cx="3868993" cy="3868989"/>
            </a:xfrm>
            <a:prstGeom prst="arc">
              <a:avLst>
                <a:gd name="adj1" fmla="val 19827239"/>
                <a:gd name="adj2" fmla="val 1577754"/>
              </a:avLst>
            </a:prstGeom>
            <a:noFill/>
            <a:ln w="25400" cap="rnd">
              <a:solidFill>
                <a:schemeClr val="bg1">
                  <a:alpha val="50000"/>
                </a:schemeClr>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rtl="0" eaLnBrk="0" fontAlgn="base" latinLnBrk="0" hangingPunct="0">
                <a:lnSpc>
                  <a:spcPct val="90000"/>
                </a:lnSpc>
                <a:spcBef>
                  <a:spcPct val="0"/>
                </a:spcBef>
                <a:spcAft>
                  <a:spcPct val="0"/>
                </a:spcAft>
                <a:buClrTx/>
                <a:buSzTx/>
                <a:buFontTx/>
                <a:buNone/>
                <a:tabLst/>
                <a:defRPr/>
              </a:pPr>
              <a:endParaRPr kumimoji="0" lang="en-US" sz="1455" b="0" i="0" u="none" strike="noStrike" kern="1200" cap="none" spc="0" normalizeH="0" baseline="0" noProof="0" dirty="0">
                <a:ln>
                  <a:noFill/>
                </a:ln>
                <a:solidFill>
                  <a:srgbClr val="000000"/>
                </a:solidFill>
                <a:effectLst/>
                <a:uLnTx/>
                <a:uFillTx/>
                <a:latin typeface="Amazon Ember"/>
                <a:ea typeface="Segoe UI" pitchFamily="34" charset="0"/>
                <a:cs typeface="Segoe UI" pitchFamily="34" charset="0"/>
              </a:endParaRPr>
            </a:p>
          </p:txBody>
        </p:sp>
        <p:sp>
          <p:nvSpPr>
            <p:cNvPr id="64" name="Arc 63">
              <a:extLst>
                <a:ext uri="{FF2B5EF4-FFF2-40B4-BE49-F238E27FC236}">
                  <a16:creationId xmlns:a16="http://schemas.microsoft.com/office/drawing/2014/main" id="{785793AA-A050-9345-ADE6-24609DE502D8}"/>
                </a:ext>
              </a:extLst>
            </p:cNvPr>
            <p:cNvSpPr/>
            <p:nvPr/>
          </p:nvSpPr>
          <p:spPr bwMode="auto">
            <a:xfrm rot="10800000">
              <a:off x="4510456" y="1059891"/>
              <a:ext cx="3868993" cy="3868989"/>
            </a:xfrm>
            <a:prstGeom prst="arc">
              <a:avLst>
                <a:gd name="adj1" fmla="val 19827239"/>
                <a:gd name="adj2" fmla="val 1577754"/>
              </a:avLst>
            </a:prstGeom>
            <a:noFill/>
            <a:ln w="25400" cap="rnd">
              <a:solidFill>
                <a:schemeClr val="bg1">
                  <a:alpha val="50000"/>
                </a:schemeClr>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rtl="0" eaLnBrk="0" fontAlgn="base" latinLnBrk="0" hangingPunct="0">
                <a:lnSpc>
                  <a:spcPct val="90000"/>
                </a:lnSpc>
                <a:spcBef>
                  <a:spcPct val="0"/>
                </a:spcBef>
                <a:spcAft>
                  <a:spcPct val="0"/>
                </a:spcAft>
                <a:buClrTx/>
                <a:buSzTx/>
                <a:buFontTx/>
                <a:buNone/>
                <a:tabLst/>
                <a:defRPr/>
              </a:pPr>
              <a:endParaRPr kumimoji="0" lang="en-US" sz="1455" b="0" i="0" u="none" strike="noStrike" kern="1200" cap="none" spc="0" normalizeH="0" baseline="0" noProof="0" dirty="0">
                <a:ln>
                  <a:noFill/>
                </a:ln>
                <a:solidFill>
                  <a:srgbClr val="000000"/>
                </a:solidFill>
                <a:effectLst/>
                <a:uLnTx/>
                <a:uFillTx/>
                <a:latin typeface="Amazon Ember"/>
                <a:ea typeface="Segoe UI" pitchFamily="34" charset="0"/>
                <a:cs typeface="Segoe UI" pitchFamily="34" charset="0"/>
              </a:endParaRPr>
            </a:p>
          </p:txBody>
        </p:sp>
        <p:sp>
          <p:nvSpPr>
            <p:cNvPr id="65" name="Arc 64">
              <a:extLst>
                <a:ext uri="{FF2B5EF4-FFF2-40B4-BE49-F238E27FC236}">
                  <a16:creationId xmlns:a16="http://schemas.microsoft.com/office/drawing/2014/main" id="{522E7820-2476-AC46-B227-20226CE8442A}"/>
                </a:ext>
              </a:extLst>
            </p:cNvPr>
            <p:cNvSpPr/>
            <p:nvPr/>
          </p:nvSpPr>
          <p:spPr bwMode="auto">
            <a:xfrm rot="16200000">
              <a:off x="4485037" y="1150799"/>
              <a:ext cx="3868994" cy="3868990"/>
            </a:xfrm>
            <a:prstGeom prst="arc">
              <a:avLst>
                <a:gd name="adj1" fmla="val 19827239"/>
                <a:gd name="adj2" fmla="val 1577754"/>
              </a:avLst>
            </a:prstGeom>
            <a:noFill/>
            <a:ln w="25400" cap="rnd">
              <a:solidFill>
                <a:schemeClr val="bg1">
                  <a:alpha val="50000"/>
                </a:schemeClr>
              </a:solidFill>
              <a:round/>
              <a:headEnd type="arrow" w="lg" len="med"/>
              <a:tailEnd type="arrow" w="lg"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rtl="0" eaLnBrk="0" fontAlgn="base" latinLnBrk="0" hangingPunct="0">
                <a:lnSpc>
                  <a:spcPct val="90000"/>
                </a:lnSpc>
                <a:spcBef>
                  <a:spcPct val="0"/>
                </a:spcBef>
                <a:spcAft>
                  <a:spcPct val="0"/>
                </a:spcAft>
                <a:buClrTx/>
                <a:buSzTx/>
                <a:buFontTx/>
                <a:buNone/>
                <a:tabLst/>
                <a:defRPr/>
              </a:pPr>
              <a:endParaRPr kumimoji="0" lang="en-US" sz="1455" b="0" i="0" u="none" strike="noStrike" kern="1200" cap="none" spc="0" normalizeH="0" baseline="0" noProof="0" dirty="0">
                <a:ln>
                  <a:noFill/>
                </a:ln>
                <a:solidFill>
                  <a:srgbClr val="000000"/>
                </a:solidFill>
                <a:effectLst/>
                <a:uLnTx/>
                <a:uFillTx/>
                <a:latin typeface="Amazon Ember"/>
                <a:ea typeface="Segoe UI" pitchFamily="34" charset="0"/>
                <a:cs typeface="Segoe UI" pitchFamily="34" charset="0"/>
              </a:endParaRPr>
            </a:p>
          </p:txBody>
        </p:sp>
      </p:grpSp>
      <p:sp>
        <p:nvSpPr>
          <p:cNvPr id="76" name="TextBox 75">
            <a:extLst>
              <a:ext uri="{FF2B5EF4-FFF2-40B4-BE49-F238E27FC236}">
                <a16:creationId xmlns:a16="http://schemas.microsoft.com/office/drawing/2014/main" id="{53B3B5E0-E541-6947-9A30-636393DCA61A}"/>
              </a:ext>
            </a:extLst>
          </p:cNvPr>
          <p:cNvSpPr txBox="1"/>
          <p:nvPr/>
        </p:nvSpPr>
        <p:spPr>
          <a:xfrm>
            <a:off x="3150513" y="1806672"/>
            <a:ext cx="1043721" cy="646331"/>
          </a:xfrm>
          <a:prstGeom prst="rect">
            <a:avLst/>
          </a:prstGeom>
          <a:noFill/>
        </p:spPr>
        <p:txBody>
          <a:bodyPr wrap="square" rtlCol="0" anchor="ctr" anchorCtr="0">
            <a:spAutoFit/>
          </a:bodyPr>
          <a:lstStyle/>
          <a:p>
            <a:pPr algn="r" defTabSz="609576">
              <a:defRPr/>
            </a:pPr>
            <a:r>
              <a:rPr lang="en-US" kern="0" dirty="0">
                <a:solidFill>
                  <a:srgbClr val="F0F0F0"/>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Data Lakes</a:t>
            </a:r>
          </a:p>
        </p:txBody>
      </p:sp>
      <p:grpSp>
        <p:nvGrpSpPr>
          <p:cNvPr id="77" name="Group 76">
            <a:extLst>
              <a:ext uri="{FF2B5EF4-FFF2-40B4-BE49-F238E27FC236}">
                <a16:creationId xmlns:a16="http://schemas.microsoft.com/office/drawing/2014/main" id="{289D99C3-BA56-3246-BF34-D15529584340}"/>
              </a:ext>
            </a:extLst>
          </p:cNvPr>
          <p:cNvGrpSpPr/>
          <p:nvPr/>
        </p:nvGrpSpPr>
        <p:grpSpPr>
          <a:xfrm>
            <a:off x="5154161" y="2962771"/>
            <a:ext cx="1849420" cy="1109138"/>
            <a:chOff x="5154161" y="2962771"/>
            <a:chExt cx="1849420" cy="1109138"/>
          </a:xfrm>
        </p:grpSpPr>
        <p:sp>
          <p:nvSpPr>
            <p:cNvPr id="78" name="TextBox 77">
              <a:extLst>
                <a:ext uri="{FF2B5EF4-FFF2-40B4-BE49-F238E27FC236}">
                  <a16:creationId xmlns:a16="http://schemas.microsoft.com/office/drawing/2014/main" id="{5606E2C6-80B7-1049-87C1-F86D3842EF34}"/>
                </a:ext>
              </a:extLst>
            </p:cNvPr>
            <p:cNvSpPr txBox="1"/>
            <p:nvPr/>
          </p:nvSpPr>
          <p:spPr>
            <a:xfrm>
              <a:off x="5366908" y="2962771"/>
              <a:ext cx="1431018" cy="400110"/>
            </a:xfrm>
            <a:prstGeom prst="rect">
              <a:avLst/>
            </a:prstGeom>
            <a:noFill/>
          </p:spPr>
          <p:txBody>
            <a:bodyPr wrap="square" rtlCol="0" anchor="ctr" anchorCtr="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lang="en-US" sz="2000" kern="0" dirty="0">
                  <a:solidFill>
                    <a:srgbClr val="F0F0F0"/>
                  </a:solidFill>
                  <a:latin typeface="+mj-lt"/>
                  <a:ea typeface="Amazon Ember Display Light" panose="020F0403020204020204" pitchFamily="34" charset="0"/>
                  <a:cs typeface="Amazon Ember Display Light" panose="020F0403020204020204" pitchFamily="34" charset="0"/>
                </a:rPr>
                <a:t>Catalog</a:t>
              </a:r>
            </a:p>
          </p:txBody>
        </p:sp>
        <p:sp>
          <p:nvSpPr>
            <p:cNvPr id="79" name="TextBox 78">
              <a:extLst>
                <a:ext uri="{FF2B5EF4-FFF2-40B4-BE49-F238E27FC236}">
                  <a16:creationId xmlns:a16="http://schemas.microsoft.com/office/drawing/2014/main" id="{E5E6B868-230A-6542-AACD-9A01EE387047}"/>
                </a:ext>
              </a:extLst>
            </p:cNvPr>
            <p:cNvSpPr txBox="1"/>
            <p:nvPr/>
          </p:nvSpPr>
          <p:spPr>
            <a:xfrm>
              <a:off x="5154161" y="3671799"/>
              <a:ext cx="1849420" cy="400110"/>
            </a:xfrm>
            <a:prstGeom prst="rect">
              <a:avLst/>
            </a:prstGeom>
            <a:noFill/>
          </p:spPr>
          <p:txBody>
            <a:bodyPr wrap="square" rtlCol="0" anchor="ctr" anchorCtr="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lang="en-US" sz="2000" kern="0" dirty="0">
                  <a:solidFill>
                    <a:srgbClr val="F0F0F0"/>
                  </a:solidFill>
                  <a:latin typeface="+mj-lt"/>
                  <a:ea typeface="Amazon Ember Display Light" panose="020F0403020204020204" pitchFamily="34" charset="0"/>
                  <a:cs typeface="Amazon Ember Display Light" panose="020F0403020204020204" pitchFamily="34" charset="0"/>
                </a:rPr>
                <a:t>Governance</a:t>
              </a:r>
            </a:p>
          </p:txBody>
        </p:sp>
        <p:cxnSp>
          <p:nvCxnSpPr>
            <p:cNvPr id="80" name="Straight Connector 79">
              <a:extLst>
                <a:ext uri="{FF2B5EF4-FFF2-40B4-BE49-F238E27FC236}">
                  <a16:creationId xmlns:a16="http://schemas.microsoft.com/office/drawing/2014/main" id="{BBE67737-C0AB-9C43-9049-234DD252D7E6}"/>
                </a:ext>
              </a:extLst>
            </p:cNvPr>
            <p:cNvCxnSpPr>
              <a:cxnSpLocks/>
            </p:cNvCxnSpPr>
            <p:nvPr/>
          </p:nvCxnSpPr>
          <p:spPr>
            <a:xfrm>
              <a:off x="5458514" y="3524739"/>
              <a:ext cx="1247806" cy="0"/>
            </a:xfrm>
            <a:prstGeom prst="line">
              <a:avLst/>
            </a:prstGeom>
            <a:ln w="34925" cap="rnd">
              <a:gradFill>
                <a:gsLst>
                  <a:gs pos="0">
                    <a:schemeClr val="accent2"/>
                  </a:gs>
                  <a:gs pos="84000">
                    <a:schemeClr val="accent5"/>
                  </a:gs>
                </a:gsLst>
                <a:lin ang="0" scaled="0"/>
              </a:gradFill>
              <a:miter lim="800000"/>
              <a:headEnd w="lg" len="lg"/>
              <a:tailEnd w="lg" len="lg"/>
            </a:ln>
          </p:spPr>
          <p:style>
            <a:lnRef idx="1">
              <a:schemeClr val="accent1"/>
            </a:lnRef>
            <a:fillRef idx="0">
              <a:schemeClr val="accent1"/>
            </a:fillRef>
            <a:effectRef idx="0">
              <a:schemeClr val="accent1"/>
            </a:effectRef>
            <a:fontRef idx="minor">
              <a:schemeClr val="tx1"/>
            </a:fontRef>
          </p:style>
        </p:cxnSp>
      </p:grpSp>
      <p:sp>
        <p:nvSpPr>
          <p:cNvPr id="81" name="Title 4">
            <a:extLst>
              <a:ext uri="{FF2B5EF4-FFF2-40B4-BE49-F238E27FC236}">
                <a16:creationId xmlns:a16="http://schemas.microsoft.com/office/drawing/2014/main" id="{2A2E388F-8755-5646-AE90-EC23433AD137}"/>
              </a:ext>
            </a:extLst>
          </p:cNvPr>
          <p:cNvSpPr txBox="1">
            <a:spLocks/>
          </p:cNvSpPr>
          <p:nvPr/>
        </p:nvSpPr>
        <p:spPr>
          <a:xfrm>
            <a:off x="0" y="75840"/>
            <a:ext cx="12192000" cy="64097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800" dirty="0">
                <a:solidFill>
                  <a:schemeClr val="bg1"/>
                </a:solidFill>
              </a:rPr>
              <a:t>Customers are moving a modern data architecture</a:t>
            </a:r>
            <a:br>
              <a:rPr lang="en-US" sz="3800" dirty="0">
                <a:solidFill>
                  <a:schemeClr val="bg1"/>
                </a:solidFill>
              </a:rPr>
            </a:br>
            <a:endParaRPr lang="en-US" sz="3800" dirty="0">
              <a:solidFill>
                <a:schemeClr val="bg1"/>
              </a:solidFill>
            </a:endParaRPr>
          </a:p>
        </p:txBody>
      </p:sp>
    </p:spTree>
    <p:extLst>
      <p:ext uri="{BB962C8B-B14F-4D97-AF65-F5344CB8AC3E}">
        <p14:creationId xmlns:p14="http://schemas.microsoft.com/office/powerpoint/2010/main" val="219109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5E-6 -2.96296E-6 L 0.18607 -2.96296E-6 " pathEditMode="relative" rAng="0" ptsTypes="AA">
                                      <p:cBhvr>
                                        <p:cTn id="6" dur="1250" fill="hold"/>
                                        <p:tgtEl>
                                          <p:spTgt spid="50"/>
                                        </p:tgtEl>
                                        <p:attrNameLst>
                                          <p:attrName>ppt_x</p:attrName>
                                          <p:attrName>ppt_y</p:attrName>
                                        </p:attrNameLst>
                                      </p:cBhvr>
                                      <p:rCtr x="9297" y="0"/>
                                    </p:animMotion>
                                  </p:childTnLst>
                                </p:cTn>
                              </p:par>
                              <p:par>
                                <p:cTn id="7" presetID="42" presetClass="path" presetSubtype="0" accel="50000" decel="50000" fill="hold" grpId="0" nodeType="withEffect">
                                  <p:stCondLst>
                                    <p:cond delay="0"/>
                                  </p:stCondLst>
                                  <p:childTnLst>
                                    <p:animMotion origin="layout" path="M -1.875E-6 -2.96296E-6 L -0.1664 -2.96296E-6 " pathEditMode="relative" rAng="0" ptsTypes="AA">
                                      <p:cBhvr>
                                        <p:cTn id="8" dur="1250" fill="hold"/>
                                        <p:tgtEl>
                                          <p:spTgt spid="51"/>
                                        </p:tgtEl>
                                        <p:attrNameLst>
                                          <p:attrName>ppt_x</p:attrName>
                                          <p:attrName>ppt_y</p:attrName>
                                        </p:attrNameLst>
                                      </p:cBhvr>
                                      <p:rCtr x="-8320" y="0"/>
                                    </p:animMotion>
                                  </p:childTnLst>
                                </p:cTn>
                              </p:par>
                              <p:par>
                                <p:cTn id="9" presetID="10" presetClass="exit" presetSubtype="0" fill="hold" grpId="1" nodeType="withEffect">
                                  <p:stCondLst>
                                    <p:cond delay="250"/>
                                  </p:stCondLst>
                                  <p:childTnLst>
                                    <p:animEffect transition="out" filter="fade">
                                      <p:cBhvr>
                                        <p:cTn id="10" dur="750"/>
                                        <p:tgtEl>
                                          <p:spTgt spid="50"/>
                                        </p:tgtEl>
                                      </p:cBhvr>
                                    </p:animEffect>
                                    <p:set>
                                      <p:cBhvr>
                                        <p:cTn id="11" dur="1" fill="hold">
                                          <p:stCondLst>
                                            <p:cond delay="749"/>
                                          </p:stCondLst>
                                        </p:cTn>
                                        <p:tgtEl>
                                          <p:spTgt spid="50"/>
                                        </p:tgtEl>
                                        <p:attrNameLst>
                                          <p:attrName>style.visibility</p:attrName>
                                        </p:attrNameLst>
                                      </p:cBhvr>
                                      <p:to>
                                        <p:strVal val="hidden"/>
                                      </p:to>
                                    </p:set>
                                  </p:childTnLst>
                                </p:cTn>
                              </p:par>
                              <p:par>
                                <p:cTn id="12" presetID="10" presetClass="exit" presetSubtype="0" fill="hold" grpId="1" nodeType="withEffect">
                                  <p:stCondLst>
                                    <p:cond delay="250"/>
                                  </p:stCondLst>
                                  <p:childTnLst>
                                    <p:animEffect transition="out" filter="fade">
                                      <p:cBhvr>
                                        <p:cTn id="13" dur="750"/>
                                        <p:tgtEl>
                                          <p:spTgt spid="51"/>
                                        </p:tgtEl>
                                      </p:cBhvr>
                                    </p:animEffect>
                                    <p:set>
                                      <p:cBhvr>
                                        <p:cTn id="14" dur="1" fill="hold">
                                          <p:stCondLst>
                                            <p:cond delay="749"/>
                                          </p:stCondLst>
                                        </p:cTn>
                                        <p:tgtEl>
                                          <p:spTgt spid="51"/>
                                        </p:tgtEl>
                                        <p:attrNameLst>
                                          <p:attrName>style.visibility</p:attrName>
                                        </p:attrNameLst>
                                      </p:cBhvr>
                                      <p:to>
                                        <p:strVal val="hidden"/>
                                      </p:to>
                                    </p:se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fade">
                                      <p:cBhvr>
                                        <p:cTn id="18" dur="500"/>
                                        <p:tgtEl>
                                          <p:spTgt spid="77"/>
                                        </p:tgtEl>
                                      </p:cBhvr>
                                    </p:animEffect>
                                  </p:childTnLst>
                                </p:cTn>
                              </p:par>
                              <p:par>
                                <p:cTn id="19" presetID="10" presetClass="entr" presetSubtype="0" fill="hold" nodeType="withEffect">
                                  <p:stCondLst>
                                    <p:cond delay="25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6" presetClass="emph" presetSubtype="0" fill="hold" nodeType="withEffect">
                                  <p:stCondLst>
                                    <p:cond delay="0"/>
                                  </p:stCondLst>
                                  <p:childTnLst>
                                    <p:animScale>
                                      <p:cBhvr>
                                        <p:cTn id="23" dur="10" fill="hold"/>
                                        <p:tgtEl>
                                          <p:spTgt spid="57"/>
                                        </p:tgtEl>
                                      </p:cBhvr>
                                      <p:by x="1000" y="1000"/>
                                    </p:animScale>
                                  </p:childTnLst>
                                </p:cTn>
                              </p:par>
                              <p:par>
                                <p:cTn id="24" presetID="6" presetClass="emph" presetSubtype="0" decel="100000" fill="hold" nodeType="withEffect">
                                  <p:stCondLst>
                                    <p:cond delay="10"/>
                                  </p:stCondLst>
                                  <p:childTnLst>
                                    <p:animScale>
                                      <p:cBhvr>
                                        <p:cTn id="25" dur="750" fill="hold"/>
                                        <p:tgtEl>
                                          <p:spTgt spid="57"/>
                                        </p:tgtEl>
                                      </p:cBhvr>
                                      <p:by x="9999000" y="9999000"/>
                                    </p:animScale>
                                  </p:childTnLst>
                                </p:cTn>
                              </p:par>
                            </p:childTnLst>
                          </p:cTn>
                        </p:par>
                        <p:par>
                          <p:cTn id="26" fill="hold">
                            <p:stCondLst>
                              <p:cond delay="2010"/>
                            </p:stCondLst>
                            <p:childTnLst>
                              <p:par>
                                <p:cTn id="27" presetID="10" presetClass="entr" presetSubtype="0" fill="hold" grpId="0" nodeType="after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500"/>
                                        <p:tgtEl>
                                          <p:spTgt spid="7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1" grpId="0" animBg="1"/>
      <p:bldP spid="51" grpId="1" animBg="1"/>
      <p:bldP spid="54" grpId="0"/>
      <p:bldP spid="55" grpId="0"/>
      <p:bldP spid="56" grpId="0"/>
      <p:bldP spid="7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E7C5524-7302-0A4C-B00E-9EAE6EC61C55}"/>
              </a:ext>
            </a:extLst>
          </p:cNvPr>
          <p:cNvPicPr>
            <a:picLocks noChangeAspect="1"/>
          </p:cNvPicPr>
          <p:nvPr/>
        </p:nvPicPr>
        <p:blipFill>
          <a:blip r:embed="rId3"/>
          <a:srcRect/>
          <a:stretch/>
        </p:blipFill>
        <p:spPr>
          <a:xfrm>
            <a:off x="4555230" y="2383412"/>
            <a:ext cx="3014773" cy="3014773"/>
          </a:xfrm>
          <a:prstGeom prst="rect">
            <a:avLst/>
          </a:prstGeom>
          <a:noFill/>
        </p:spPr>
      </p:pic>
      <p:sp>
        <p:nvSpPr>
          <p:cNvPr id="99" name="Oval 98">
            <a:extLst>
              <a:ext uri="{FF2B5EF4-FFF2-40B4-BE49-F238E27FC236}">
                <a16:creationId xmlns:a16="http://schemas.microsoft.com/office/drawing/2014/main" id="{41E7CDB0-6654-894C-845E-A81AD111137A}"/>
              </a:ext>
            </a:extLst>
          </p:cNvPr>
          <p:cNvSpPr/>
          <p:nvPr/>
        </p:nvSpPr>
        <p:spPr bwMode="auto">
          <a:xfrm flipH="1">
            <a:off x="5036958" y="4875129"/>
            <a:ext cx="201536" cy="201536"/>
          </a:xfrm>
          <a:prstGeom prst="ellipse">
            <a:avLst/>
          </a:prstGeom>
          <a:noFill/>
          <a:ln w="19050" cap="rnd" cmpd="sng" algn="ctr">
            <a:gradFill flip="none" rotWithShape="1">
              <a:gsLst>
                <a:gs pos="1000">
                  <a:srgbClr val="FFB50E">
                    <a:alpha val="0"/>
                  </a:srgbClr>
                </a:gs>
                <a:gs pos="99000">
                  <a:srgbClr val="00A374">
                    <a:alpha val="0"/>
                  </a:srgbClr>
                </a:gs>
              </a:gsLst>
              <a:lin ang="0" scaled="1"/>
              <a:tileRect/>
            </a:gradFill>
            <a:prstDash val="solid"/>
            <a:miter lim="800000"/>
            <a:headEnd type="none" w="lg" len="lg"/>
            <a:tailEnd type="none" w="lg" len="lg"/>
          </a:ln>
          <a:effectLst>
            <a:glow rad="76200">
              <a:srgbClr val="1E2257">
                <a:alpha val="15000"/>
              </a:srgbClr>
            </a:glow>
          </a:effectLst>
        </p:spPr>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eaLnBrk="0" fontAlgn="base" latinLnBrk="0" hangingPunct="0">
              <a:lnSpc>
                <a:spcPct val="90000"/>
              </a:lnSpc>
              <a:spcBef>
                <a:spcPct val="0"/>
              </a:spcBef>
              <a:spcAft>
                <a:spcPct val="0"/>
              </a:spcAft>
              <a:buClrTx/>
              <a:buSzTx/>
              <a:buFontTx/>
              <a:buNone/>
              <a:tabLst/>
              <a:defRPr/>
            </a:pPr>
            <a:endParaRPr kumimoji="0" lang="en-US" sz="1455" b="0" i="0" u="none" strike="noStrike" kern="0" cap="none" spc="0" normalizeH="0" baseline="0" noProof="0" dirty="0">
              <a:ln>
                <a:noFill/>
              </a:ln>
              <a:solidFill>
                <a:srgbClr val="000000"/>
              </a:solidFill>
              <a:effectLst/>
              <a:uLnTx/>
              <a:uFillTx/>
              <a:latin typeface="Amazon Ember"/>
              <a:ea typeface="+mn-ea"/>
              <a:cs typeface="Segoe UI" pitchFamily="34" charset="0"/>
            </a:endParaRPr>
          </a:p>
        </p:txBody>
      </p:sp>
      <p:sp>
        <p:nvSpPr>
          <p:cNvPr id="100" name="Oval 99">
            <a:extLst>
              <a:ext uri="{FF2B5EF4-FFF2-40B4-BE49-F238E27FC236}">
                <a16:creationId xmlns:a16="http://schemas.microsoft.com/office/drawing/2014/main" id="{4237CA2F-655F-8D49-964C-013DAE64F31C}"/>
              </a:ext>
            </a:extLst>
          </p:cNvPr>
          <p:cNvSpPr/>
          <p:nvPr/>
        </p:nvSpPr>
        <p:spPr>
          <a:xfrm>
            <a:off x="5472044" y="2121686"/>
            <a:ext cx="1237591" cy="1100923"/>
          </a:xfrm>
          <a:prstGeom prst="ellipse">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C1DCE3BD-5523-3941-A5B8-0B6A5146E259}"/>
              </a:ext>
            </a:extLst>
          </p:cNvPr>
          <p:cNvSpPr/>
          <p:nvPr/>
        </p:nvSpPr>
        <p:spPr>
          <a:xfrm>
            <a:off x="6399829" y="4261145"/>
            <a:ext cx="1161863" cy="1161863"/>
          </a:xfrm>
          <a:prstGeom prst="ellipse">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9176F758-39D3-894A-8B38-0BA4E684A7F6}"/>
              </a:ext>
            </a:extLst>
          </p:cNvPr>
          <p:cNvSpPr/>
          <p:nvPr/>
        </p:nvSpPr>
        <p:spPr>
          <a:xfrm>
            <a:off x="4360423" y="4376067"/>
            <a:ext cx="1161863" cy="1161863"/>
          </a:xfrm>
          <a:prstGeom prst="ellipse">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C403DF80-8DB6-4646-A7C6-C770152B83B7}"/>
              </a:ext>
            </a:extLst>
          </p:cNvPr>
          <p:cNvSpPr txBox="1"/>
          <p:nvPr/>
        </p:nvSpPr>
        <p:spPr>
          <a:xfrm>
            <a:off x="8093879" y="5023078"/>
            <a:ext cx="1712054" cy="369332"/>
          </a:xfrm>
          <a:prstGeom prst="rect">
            <a:avLst/>
          </a:prstGeom>
          <a:noFill/>
        </p:spPr>
        <p:txBody>
          <a:bodyPr wrap="square" rtlCol="0" anchor="b" anchorCtr="0">
            <a:spAutoFit/>
          </a:bodyPr>
          <a:lstStyle/>
          <a:p>
            <a:pPr marL="0" lvl="2" defTabSz="828826" eaLnBrk="0" fontAlgn="base" hangingPunct="0">
              <a:lnSpc>
                <a:spcPct val="90000"/>
              </a:lnSpc>
              <a:spcBef>
                <a:spcPts val="727"/>
              </a:spcBef>
              <a:spcAft>
                <a:spcPct val="0"/>
              </a:spcAft>
              <a:buSzPct val="90000"/>
              <a:buFontTx/>
              <a:buChar char="​"/>
              <a:defRPr/>
            </a:pPr>
            <a:r>
              <a:rPr lang="en-US" sz="2000" b="1" kern="100" cap="all" spc="61" dirty="0">
                <a:solidFill>
                  <a:srgbClr val="5B9DDD"/>
                </a:solidFill>
                <a:latin typeface="Amazon Ember" panose="020B0603020204020204" pitchFamily="34" charset="0"/>
              </a:rPr>
              <a:t>INNOVATE</a:t>
            </a:r>
          </a:p>
        </p:txBody>
      </p:sp>
      <p:sp>
        <p:nvSpPr>
          <p:cNvPr id="105" name="TextBox 104">
            <a:extLst>
              <a:ext uri="{FF2B5EF4-FFF2-40B4-BE49-F238E27FC236}">
                <a16:creationId xmlns:a16="http://schemas.microsoft.com/office/drawing/2014/main" id="{7A23BB67-2FC9-7740-B8BA-AEC4634E702E}"/>
              </a:ext>
            </a:extLst>
          </p:cNvPr>
          <p:cNvSpPr txBox="1"/>
          <p:nvPr/>
        </p:nvSpPr>
        <p:spPr>
          <a:xfrm>
            <a:off x="1787844" y="5023078"/>
            <a:ext cx="2226746" cy="369332"/>
          </a:xfrm>
          <a:prstGeom prst="rect">
            <a:avLst/>
          </a:prstGeom>
          <a:noFill/>
        </p:spPr>
        <p:txBody>
          <a:bodyPr wrap="square" rtlCol="0" anchor="b" anchorCtr="0">
            <a:spAutoFit/>
          </a:bodyPr>
          <a:lstStyle/>
          <a:p>
            <a:pPr marL="0" lvl="2" algn="r" defTabSz="828826" eaLnBrk="0" fontAlgn="base" hangingPunct="0">
              <a:lnSpc>
                <a:spcPct val="90000"/>
              </a:lnSpc>
              <a:spcBef>
                <a:spcPts val="727"/>
              </a:spcBef>
              <a:spcAft>
                <a:spcPct val="0"/>
              </a:spcAft>
              <a:buSzPct val="90000"/>
              <a:buFontTx/>
              <a:buChar char="​"/>
              <a:defRPr/>
            </a:pPr>
            <a:r>
              <a:rPr lang="en-US" sz="2000" b="1" kern="100" cap="all" spc="61" dirty="0">
                <a:solidFill>
                  <a:srgbClr val="8A32AD"/>
                </a:solidFill>
                <a:latin typeface="Amazon Ember" panose="020B0603020204020204" pitchFamily="34" charset="0"/>
              </a:rPr>
              <a:t>MODERNIZE</a:t>
            </a:r>
          </a:p>
        </p:txBody>
      </p:sp>
      <p:sp>
        <p:nvSpPr>
          <p:cNvPr id="106" name="TextBox 105">
            <a:extLst>
              <a:ext uri="{FF2B5EF4-FFF2-40B4-BE49-F238E27FC236}">
                <a16:creationId xmlns:a16="http://schemas.microsoft.com/office/drawing/2014/main" id="{556795A4-B712-744F-BCF3-85CD92C4C0F6}"/>
              </a:ext>
            </a:extLst>
          </p:cNvPr>
          <p:cNvSpPr txBox="1"/>
          <p:nvPr/>
        </p:nvSpPr>
        <p:spPr>
          <a:xfrm>
            <a:off x="4954307" y="1442026"/>
            <a:ext cx="2283386" cy="369332"/>
          </a:xfrm>
          <a:prstGeom prst="rect">
            <a:avLst/>
          </a:prstGeom>
          <a:noFill/>
        </p:spPr>
        <p:txBody>
          <a:bodyPr wrap="square" rtlCol="0" anchor="b" anchorCtr="0">
            <a:spAutoFit/>
          </a:bodyPr>
          <a:lstStyle/>
          <a:p>
            <a:pPr marL="0" lvl="2" algn="ctr" defTabSz="828826" eaLnBrk="0" fontAlgn="base" hangingPunct="0">
              <a:lnSpc>
                <a:spcPct val="90000"/>
              </a:lnSpc>
              <a:spcBef>
                <a:spcPts val="727"/>
              </a:spcBef>
              <a:spcAft>
                <a:spcPct val="0"/>
              </a:spcAft>
              <a:buSzPct val="90000"/>
              <a:buFontTx/>
              <a:buChar char="​"/>
              <a:defRPr/>
            </a:pPr>
            <a:r>
              <a:rPr lang="en-US" sz="2000" b="1" kern="100" cap="all" spc="61" dirty="0">
                <a:solidFill>
                  <a:srgbClr val="F07033"/>
                </a:solidFill>
                <a:latin typeface="Amazon Ember" panose="020B0603020204020204" pitchFamily="34" charset="0"/>
              </a:rPr>
              <a:t>UNIFY</a:t>
            </a:r>
          </a:p>
        </p:txBody>
      </p:sp>
      <p:grpSp>
        <p:nvGrpSpPr>
          <p:cNvPr id="107" name="Group 106">
            <a:extLst>
              <a:ext uri="{FF2B5EF4-FFF2-40B4-BE49-F238E27FC236}">
                <a16:creationId xmlns:a16="http://schemas.microsoft.com/office/drawing/2014/main" id="{78A0BC67-C0BF-6E40-A044-B0BA845E0FE6}"/>
              </a:ext>
            </a:extLst>
          </p:cNvPr>
          <p:cNvGrpSpPr/>
          <p:nvPr/>
        </p:nvGrpSpPr>
        <p:grpSpPr>
          <a:xfrm>
            <a:off x="5489291" y="2060747"/>
            <a:ext cx="1220344" cy="1161862"/>
            <a:chOff x="5090717" y="2230533"/>
            <a:chExt cx="1128866" cy="1128864"/>
          </a:xfrm>
        </p:grpSpPr>
        <p:sp>
          <p:nvSpPr>
            <p:cNvPr id="108" name="Graphic 95">
              <a:extLst>
                <a:ext uri="{FF2B5EF4-FFF2-40B4-BE49-F238E27FC236}">
                  <a16:creationId xmlns:a16="http://schemas.microsoft.com/office/drawing/2014/main" id="{382F1410-9D26-FD41-AA27-DF6BF7ECC617}"/>
                </a:ext>
              </a:extLst>
            </p:cNvPr>
            <p:cNvSpPr/>
            <p:nvPr/>
          </p:nvSpPr>
          <p:spPr>
            <a:xfrm>
              <a:off x="5351265" y="2488489"/>
              <a:ext cx="604258" cy="604485"/>
            </a:xfrm>
            <a:custGeom>
              <a:avLst/>
              <a:gdLst>
                <a:gd name="connsiteX0" fmla="*/ 1205522 w 1359493"/>
                <a:gd name="connsiteY0" fmla="*/ 525768 h 1360003"/>
                <a:gd name="connsiteX1" fmla="*/ 1119131 w 1359493"/>
                <a:gd name="connsiteY1" fmla="*/ 552533 h 1360003"/>
                <a:gd name="connsiteX2" fmla="*/ 806139 w 1359493"/>
                <a:gd name="connsiteY2" fmla="*/ 239541 h 1360003"/>
                <a:gd name="connsiteX3" fmla="*/ 765982 w 1359493"/>
                <a:gd name="connsiteY3" fmla="*/ 26143 h 1360003"/>
                <a:gd name="connsiteX4" fmla="*/ 552584 w 1359493"/>
                <a:gd name="connsiteY4" fmla="*/ 66301 h 1360003"/>
                <a:gd name="connsiteX5" fmla="*/ 552584 w 1359493"/>
                <a:gd name="connsiteY5" fmla="*/ 239541 h 1360003"/>
                <a:gd name="connsiteX6" fmla="*/ 239973 w 1359493"/>
                <a:gd name="connsiteY6" fmla="*/ 552533 h 1360003"/>
                <a:gd name="connsiteX7" fmla="*/ 26375 w 1359493"/>
                <a:gd name="connsiteY7" fmla="*/ 592338 h 1360003"/>
                <a:gd name="connsiteX8" fmla="*/ 66170 w 1359493"/>
                <a:gd name="connsiteY8" fmla="*/ 805937 h 1360003"/>
                <a:gd name="connsiteX9" fmla="*/ 233115 w 1359493"/>
                <a:gd name="connsiteY9" fmla="*/ 810375 h 1360003"/>
                <a:gd name="connsiteX10" fmla="*/ 548678 w 1359493"/>
                <a:gd name="connsiteY10" fmla="*/ 1125938 h 1360003"/>
                <a:gd name="connsiteX11" fmla="*/ 525723 w 1359493"/>
                <a:gd name="connsiteY11" fmla="*/ 1205377 h 1360003"/>
                <a:gd name="connsiteX12" fmla="*/ 678818 w 1359493"/>
                <a:gd name="connsiteY12" fmla="*/ 1359367 h 1360003"/>
                <a:gd name="connsiteX13" fmla="*/ 832809 w 1359493"/>
                <a:gd name="connsiteY13" fmla="*/ 1206281 h 1360003"/>
                <a:gd name="connsiteX14" fmla="*/ 810330 w 1359493"/>
                <a:gd name="connsiteY14" fmla="*/ 1125843 h 1360003"/>
                <a:gd name="connsiteX15" fmla="*/ 1125798 w 1359493"/>
                <a:gd name="connsiteY15" fmla="*/ 810375 h 1360003"/>
                <a:gd name="connsiteX16" fmla="*/ 1336606 w 1359493"/>
                <a:gd name="connsiteY16" fmla="*/ 758864 h 1360003"/>
                <a:gd name="connsiteX17" fmla="*/ 1285094 w 1359493"/>
                <a:gd name="connsiteY17" fmla="*/ 548056 h 1360003"/>
                <a:gd name="connsiteX18" fmla="*/ 1205332 w 1359493"/>
                <a:gd name="connsiteY18" fmla="*/ 525768 h 1360003"/>
                <a:gd name="connsiteX19" fmla="*/ 679361 w 1359493"/>
                <a:gd name="connsiteY19" fmla="*/ 1051929 h 1360003"/>
                <a:gd name="connsiteX20" fmla="*/ 586588 w 1359493"/>
                <a:gd name="connsiteY20" fmla="*/ 1083362 h 1360003"/>
                <a:gd name="connsiteX21" fmla="*/ 275216 w 1359493"/>
                <a:gd name="connsiteY21" fmla="*/ 771989 h 1360003"/>
                <a:gd name="connsiteX22" fmla="*/ 279978 w 1359493"/>
                <a:gd name="connsiteY22" fmla="*/ 592919 h 1360003"/>
                <a:gd name="connsiteX23" fmla="*/ 592970 w 1359493"/>
                <a:gd name="connsiteY23" fmla="*/ 279928 h 1360003"/>
                <a:gd name="connsiteX24" fmla="*/ 765753 w 1359493"/>
                <a:gd name="connsiteY24" fmla="*/ 279928 h 1360003"/>
                <a:gd name="connsiteX25" fmla="*/ 1078745 w 1359493"/>
                <a:gd name="connsiteY25" fmla="*/ 592919 h 1360003"/>
                <a:gd name="connsiteX26" fmla="*/ 1083412 w 1359493"/>
                <a:gd name="connsiteY26" fmla="*/ 771989 h 1360003"/>
                <a:gd name="connsiteX27" fmla="*/ 772039 w 1359493"/>
                <a:gd name="connsiteY27" fmla="*/ 1083362 h 1360003"/>
                <a:gd name="connsiteX28" fmla="*/ 679361 w 1359493"/>
                <a:gd name="connsiteY28" fmla="*/ 1051929 h 1360003"/>
                <a:gd name="connsiteX29" fmla="*/ 679361 w 1359493"/>
                <a:gd name="connsiteY29" fmla="*/ 56757 h 1360003"/>
                <a:gd name="connsiteX30" fmla="*/ 775754 w 1359493"/>
                <a:gd name="connsiteY30" fmla="*/ 153150 h 1360003"/>
                <a:gd name="connsiteX31" fmla="*/ 764420 w 1359493"/>
                <a:gd name="connsiteY31" fmla="*/ 198203 h 1360003"/>
                <a:gd name="connsiteX32" fmla="*/ 757562 w 1359493"/>
                <a:gd name="connsiteY32" fmla="*/ 209252 h 1360003"/>
                <a:gd name="connsiteX33" fmla="*/ 755942 w 1359493"/>
                <a:gd name="connsiteY33" fmla="*/ 211443 h 1360003"/>
                <a:gd name="connsiteX34" fmla="*/ 737654 w 1359493"/>
                <a:gd name="connsiteY34" fmla="*/ 229731 h 1360003"/>
                <a:gd name="connsiteX35" fmla="*/ 735464 w 1359493"/>
                <a:gd name="connsiteY35" fmla="*/ 231350 h 1360003"/>
                <a:gd name="connsiteX36" fmla="*/ 724414 w 1359493"/>
                <a:gd name="connsiteY36" fmla="*/ 238208 h 1360003"/>
                <a:gd name="connsiteX37" fmla="*/ 634213 w 1359493"/>
                <a:gd name="connsiteY37" fmla="*/ 238208 h 1360003"/>
                <a:gd name="connsiteX38" fmla="*/ 623259 w 1359493"/>
                <a:gd name="connsiteY38" fmla="*/ 231350 h 1360003"/>
                <a:gd name="connsiteX39" fmla="*/ 621068 w 1359493"/>
                <a:gd name="connsiteY39" fmla="*/ 229731 h 1360003"/>
                <a:gd name="connsiteX40" fmla="*/ 602781 w 1359493"/>
                <a:gd name="connsiteY40" fmla="*/ 211443 h 1360003"/>
                <a:gd name="connsiteX41" fmla="*/ 601161 w 1359493"/>
                <a:gd name="connsiteY41" fmla="*/ 209252 h 1360003"/>
                <a:gd name="connsiteX42" fmla="*/ 594208 w 1359493"/>
                <a:gd name="connsiteY42" fmla="*/ 198203 h 1360003"/>
                <a:gd name="connsiteX43" fmla="*/ 634118 w 1359493"/>
                <a:gd name="connsiteY43" fmla="*/ 67997 h 1360003"/>
                <a:gd name="connsiteX44" fmla="*/ 679361 w 1359493"/>
                <a:gd name="connsiteY44" fmla="*/ 56757 h 1360003"/>
                <a:gd name="connsiteX45" fmla="*/ 56808 w 1359493"/>
                <a:gd name="connsiteY45" fmla="*/ 679311 h 1360003"/>
                <a:gd name="connsiteX46" fmla="*/ 153010 w 1359493"/>
                <a:gd name="connsiteY46" fmla="*/ 582918 h 1360003"/>
                <a:gd name="connsiteX47" fmla="*/ 198254 w 1359493"/>
                <a:gd name="connsiteY47" fmla="*/ 594158 h 1360003"/>
                <a:gd name="connsiteX48" fmla="*/ 209303 w 1359493"/>
                <a:gd name="connsiteY48" fmla="*/ 601111 h 1360003"/>
                <a:gd name="connsiteX49" fmla="*/ 211493 w 1359493"/>
                <a:gd name="connsiteY49" fmla="*/ 602730 h 1360003"/>
                <a:gd name="connsiteX50" fmla="*/ 229781 w 1359493"/>
                <a:gd name="connsiteY50" fmla="*/ 621018 h 1360003"/>
                <a:gd name="connsiteX51" fmla="*/ 231400 w 1359493"/>
                <a:gd name="connsiteY51" fmla="*/ 623209 h 1360003"/>
                <a:gd name="connsiteX52" fmla="*/ 238259 w 1359493"/>
                <a:gd name="connsiteY52" fmla="*/ 634163 h 1360003"/>
                <a:gd name="connsiteX53" fmla="*/ 234068 w 1359493"/>
                <a:gd name="connsiteY53" fmla="*/ 731413 h 1360003"/>
                <a:gd name="connsiteX54" fmla="*/ 226066 w 1359493"/>
                <a:gd name="connsiteY54" fmla="*/ 742176 h 1360003"/>
                <a:gd name="connsiteX55" fmla="*/ 224733 w 1359493"/>
                <a:gd name="connsiteY55" fmla="*/ 743605 h 1360003"/>
                <a:gd name="connsiteX56" fmla="*/ 216161 w 1359493"/>
                <a:gd name="connsiteY56" fmla="*/ 752082 h 1360003"/>
                <a:gd name="connsiteX57" fmla="*/ 214922 w 1359493"/>
                <a:gd name="connsiteY57" fmla="*/ 753225 h 1360003"/>
                <a:gd name="connsiteX58" fmla="*/ 205397 w 1359493"/>
                <a:gd name="connsiteY58" fmla="*/ 760464 h 1360003"/>
                <a:gd name="connsiteX59" fmla="*/ 202349 w 1359493"/>
                <a:gd name="connsiteY59" fmla="*/ 762274 h 1360003"/>
                <a:gd name="connsiteX60" fmla="*/ 191586 w 1359493"/>
                <a:gd name="connsiteY60" fmla="*/ 767894 h 1360003"/>
                <a:gd name="connsiteX61" fmla="*/ 65104 w 1359493"/>
                <a:gd name="connsiteY61" fmla="*/ 717420 h 1360003"/>
                <a:gd name="connsiteX62" fmla="*/ 57284 w 1359493"/>
                <a:gd name="connsiteY62" fmla="*/ 679311 h 1360003"/>
                <a:gd name="connsiteX63" fmla="*/ 679361 w 1359493"/>
                <a:gd name="connsiteY63" fmla="*/ 1301865 h 1360003"/>
                <a:gd name="connsiteX64" fmla="*/ 582873 w 1359493"/>
                <a:gd name="connsiteY64" fmla="*/ 1205377 h 1360003"/>
                <a:gd name="connsiteX65" fmla="*/ 590684 w 1359493"/>
                <a:gd name="connsiteY65" fmla="*/ 1167277 h 1360003"/>
                <a:gd name="connsiteX66" fmla="*/ 596208 w 1359493"/>
                <a:gd name="connsiteY66" fmla="*/ 1156323 h 1360003"/>
                <a:gd name="connsiteX67" fmla="*/ 598018 w 1359493"/>
                <a:gd name="connsiteY67" fmla="*/ 1153370 h 1360003"/>
                <a:gd name="connsiteX68" fmla="*/ 605352 w 1359493"/>
                <a:gd name="connsiteY68" fmla="*/ 1143274 h 1360003"/>
                <a:gd name="connsiteX69" fmla="*/ 606495 w 1359493"/>
                <a:gd name="connsiteY69" fmla="*/ 1142131 h 1360003"/>
                <a:gd name="connsiteX70" fmla="*/ 614972 w 1359493"/>
                <a:gd name="connsiteY70" fmla="*/ 1133558 h 1360003"/>
                <a:gd name="connsiteX71" fmla="*/ 616401 w 1359493"/>
                <a:gd name="connsiteY71" fmla="*/ 1132225 h 1360003"/>
                <a:gd name="connsiteX72" fmla="*/ 627069 w 1359493"/>
                <a:gd name="connsiteY72" fmla="*/ 1124128 h 1360003"/>
                <a:gd name="connsiteX73" fmla="*/ 731844 w 1359493"/>
                <a:gd name="connsiteY73" fmla="*/ 1124128 h 1360003"/>
                <a:gd name="connsiteX74" fmla="*/ 742512 w 1359493"/>
                <a:gd name="connsiteY74" fmla="*/ 1132225 h 1360003"/>
                <a:gd name="connsiteX75" fmla="*/ 743941 w 1359493"/>
                <a:gd name="connsiteY75" fmla="*/ 1133558 h 1360003"/>
                <a:gd name="connsiteX76" fmla="*/ 752418 w 1359493"/>
                <a:gd name="connsiteY76" fmla="*/ 1142131 h 1360003"/>
                <a:gd name="connsiteX77" fmla="*/ 753561 w 1359493"/>
                <a:gd name="connsiteY77" fmla="*/ 1143274 h 1360003"/>
                <a:gd name="connsiteX78" fmla="*/ 760800 w 1359493"/>
                <a:gd name="connsiteY78" fmla="*/ 1153370 h 1360003"/>
                <a:gd name="connsiteX79" fmla="*/ 762610 w 1359493"/>
                <a:gd name="connsiteY79" fmla="*/ 1156323 h 1360003"/>
                <a:gd name="connsiteX80" fmla="*/ 768230 w 1359493"/>
                <a:gd name="connsiteY80" fmla="*/ 1167277 h 1360003"/>
                <a:gd name="connsiteX81" fmla="*/ 776040 w 1359493"/>
                <a:gd name="connsiteY81" fmla="*/ 1205377 h 1360003"/>
                <a:gd name="connsiteX82" fmla="*/ 679552 w 1359493"/>
                <a:gd name="connsiteY82" fmla="*/ 1301865 h 1360003"/>
                <a:gd name="connsiteX83" fmla="*/ 679361 w 1359493"/>
                <a:gd name="connsiteY83" fmla="*/ 1301865 h 1360003"/>
                <a:gd name="connsiteX84" fmla="*/ 1205522 w 1359493"/>
                <a:gd name="connsiteY84" fmla="*/ 775704 h 1360003"/>
                <a:gd name="connsiteX85" fmla="*/ 1167422 w 1359493"/>
                <a:gd name="connsiteY85" fmla="*/ 767894 h 1360003"/>
                <a:gd name="connsiteX86" fmla="*/ 1156659 w 1359493"/>
                <a:gd name="connsiteY86" fmla="*/ 762274 h 1360003"/>
                <a:gd name="connsiteX87" fmla="*/ 1153611 w 1359493"/>
                <a:gd name="connsiteY87" fmla="*/ 760464 h 1360003"/>
                <a:gd name="connsiteX88" fmla="*/ 1143515 w 1359493"/>
                <a:gd name="connsiteY88" fmla="*/ 753225 h 1360003"/>
                <a:gd name="connsiteX89" fmla="*/ 1142372 w 1359493"/>
                <a:gd name="connsiteY89" fmla="*/ 752082 h 1360003"/>
                <a:gd name="connsiteX90" fmla="*/ 1133799 w 1359493"/>
                <a:gd name="connsiteY90" fmla="*/ 743605 h 1360003"/>
                <a:gd name="connsiteX91" fmla="*/ 1132466 w 1359493"/>
                <a:gd name="connsiteY91" fmla="*/ 742176 h 1360003"/>
                <a:gd name="connsiteX92" fmla="*/ 1124369 w 1359493"/>
                <a:gd name="connsiteY92" fmla="*/ 731413 h 1360003"/>
                <a:gd name="connsiteX93" fmla="*/ 1120178 w 1359493"/>
                <a:gd name="connsiteY93" fmla="*/ 634163 h 1360003"/>
                <a:gd name="connsiteX94" fmla="*/ 1127132 w 1359493"/>
                <a:gd name="connsiteY94" fmla="*/ 623209 h 1360003"/>
                <a:gd name="connsiteX95" fmla="*/ 1128751 w 1359493"/>
                <a:gd name="connsiteY95" fmla="*/ 621018 h 1360003"/>
                <a:gd name="connsiteX96" fmla="*/ 1147039 w 1359493"/>
                <a:gd name="connsiteY96" fmla="*/ 602730 h 1360003"/>
                <a:gd name="connsiteX97" fmla="*/ 1149230 w 1359493"/>
                <a:gd name="connsiteY97" fmla="*/ 601111 h 1360003"/>
                <a:gd name="connsiteX98" fmla="*/ 1160183 w 1359493"/>
                <a:gd name="connsiteY98" fmla="*/ 594158 h 1360003"/>
                <a:gd name="connsiteX99" fmla="*/ 1290504 w 1359493"/>
                <a:gd name="connsiteY99" fmla="*/ 634144 h 1360003"/>
                <a:gd name="connsiteX100" fmla="*/ 1250528 w 1359493"/>
                <a:gd name="connsiteY100" fmla="*/ 764465 h 1360003"/>
                <a:gd name="connsiteX101" fmla="*/ 1205332 w 1359493"/>
                <a:gd name="connsiteY101" fmla="*/ 775704 h 136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59493" h="1360003">
                  <a:moveTo>
                    <a:pt x="1205522" y="525768"/>
                  </a:moveTo>
                  <a:cubicBezTo>
                    <a:pt x="1174681" y="525739"/>
                    <a:pt x="1144553" y="535074"/>
                    <a:pt x="1119131" y="552533"/>
                  </a:cubicBezTo>
                  <a:lnTo>
                    <a:pt x="806139" y="239541"/>
                  </a:lnTo>
                  <a:cubicBezTo>
                    <a:pt x="853973" y="169524"/>
                    <a:pt x="836000" y="73988"/>
                    <a:pt x="765982" y="26143"/>
                  </a:cubicBezTo>
                  <a:cubicBezTo>
                    <a:pt x="695963" y="-21691"/>
                    <a:pt x="600418" y="-3718"/>
                    <a:pt x="552584" y="66301"/>
                  </a:cubicBezTo>
                  <a:cubicBezTo>
                    <a:pt x="516893" y="118536"/>
                    <a:pt x="516893" y="187307"/>
                    <a:pt x="552584" y="239541"/>
                  </a:cubicBezTo>
                  <a:lnTo>
                    <a:pt x="239973" y="552533"/>
                  </a:lnTo>
                  <a:cubicBezTo>
                    <a:pt x="170002" y="504537"/>
                    <a:pt x="74362" y="522358"/>
                    <a:pt x="26375" y="592338"/>
                  </a:cubicBezTo>
                  <a:cubicBezTo>
                    <a:pt x="-21621" y="662309"/>
                    <a:pt x="-3800" y="757940"/>
                    <a:pt x="66170" y="805937"/>
                  </a:cubicBezTo>
                  <a:cubicBezTo>
                    <a:pt x="116091" y="840169"/>
                    <a:pt x="181452" y="841912"/>
                    <a:pt x="233115" y="810375"/>
                  </a:cubicBezTo>
                  <a:lnTo>
                    <a:pt x="548678" y="1125938"/>
                  </a:lnTo>
                  <a:cubicBezTo>
                    <a:pt x="533848" y="1149798"/>
                    <a:pt x="525904" y="1177288"/>
                    <a:pt x="525723" y="1205377"/>
                  </a:cubicBezTo>
                  <a:cubicBezTo>
                    <a:pt x="525475" y="1290178"/>
                    <a:pt x="594017" y="1359120"/>
                    <a:pt x="678818" y="1359367"/>
                  </a:cubicBezTo>
                  <a:cubicBezTo>
                    <a:pt x="763610" y="1359615"/>
                    <a:pt x="832561" y="1291073"/>
                    <a:pt x="832809" y="1206281"/>
                  </a:cubicBezTo>
                  <a:cubicBezTo>
                    <a:pt x="832895" y="1177907"/>
                    <a:pt x="825113" y="1150065"/>
                    <a:pt x="810330" y="1125843"/>
                  </a:cubicBezTo>
                  <a:lnTo>
                    <a:pt x="1125798" y="810375"/>
                  </a:lnTo>
                  <a:cubicBezTo>
                    <a:pt x="1198236" y="854362"/>
                    <a:pt x="1292619" y="831301"/>
                    <a:pt x="1336606" y="758864"/>
                  </a:cubicBezTo>
                  <a:cubicBezTo>
                    <a:pt x="1380592" y="686426"/>
                    <a:pt x="1357522" y="592043"/>
                    <a:pt x="1285094" y="548056"/>
                  </a:cubicBezTo>
                  <a:cubicBezTo>
                    <a:pt x="1261053" y="533454"/>
                    <a:pt x="1233459" y="525749"/>
                    <a:pt x="1205332" y="525768"/>
                  </a:cubicBezTo>
                  <a:close/>
                  <a:moveTo>
                    <a:pt x="679361" y="1051929"/>
                  </a:moveTo>
                  <a:cubicBezTo>
                    <a:pt x="645824" y="1051910"/>
                    <a:pt x="613210" y="1062959"/>
                    <a:pt x="586588" y="1083362"/>
                  </a:cubicBezTo>
                  <a:lnTo>
                    <a:pt x="275216" y="771989"/>
                  </a:lnTo>
                  <a:cubicBezTo>
                    <a:pt x="315421" y="719630"/>
                    <a:pt x="317345" y="647345"/>
                    <a:pt x="279978" y="592919"/>
                  </a:cubicBezTo>
                  <a:lnTo>
                    <a:pt x="592970" y="279928"/>
                  </a:lnTo>
                  <a:cubicBezTo>
                    <a:pt x="645005" y="315732"/>
                    <a:pt x="713718" y="315732"/>
                    <a:pt x="765753" y="279928"/>
                  </a:cubicBezTo>
                  <a:lnTo>
                    <a:pt x="1078745" y="592919"/>
                  </a:lnTo>
                  <a:cubicBezTo>
                    <a:pt x="1041359" y="647317"/>
                    <a:pt x="1043235" y="719611"/>
                    <a:pt x="1083412" y="771989"/>
                  </a:cubicBezTo>
                  <a:lnTo>
                    <a:pt x="772039" y="1083362"/>
                  </a:lnTo>
                  <a:cubicBezTo>
                    <a:pt x="745446" y="1062978"/>
                    <a:pt x="712870" y="1051929"/>
                    <a:pt x="679361" y="1051929"/>
                  </a:cubicBezTo>
                  <a:close/>
                  <a:moveTo>
                    <a:pt x="679361" y="56757"/>
                  </a:moveTo>
                  <a:cubicBezTo>
                    <a:pt x="732577" y="56804"/>
                    <a:pt x="775707" y="99934"/>
                    <a:pt x="775754" y="153150"/>
                  </a:cubicBezTo>
                  <a:cubicBezTo>
                    <a:pt x="775774" y="168876"/>
                    <a:pt x="771878" y="184363"/>
                    <a:pt x="764420" y="198203"/>
                  </a:cubicBezTo>
                  <a:cubicBezTo>
                    <a:pt x="762391" y="202042"/>
                    <a:pt x="760105" y="205738"/>
                    <a:pt x="757562" y="209252"/>
                  </a:cubicBezTo>
                  <a:lnTo>
                    <a:pt x="755942" y="211443"/>
                  </a:lnTo>
                  <a:cubicBezTo>
                    <a:pt x="750684" y="218320"/>
                    <a:pt x="744531" y="224473"/>
                    <a:pt x="737654" y="229731"/>
                  </a:cubicBezTo>
                  <a:lnTo>
                    <a:pt x="735464" y="231350"/>
                  </a:lnTo>
                  <a:cubicBezTo>
                    <a:pt x="731949" y="233894"/>
                    <a:pt x="728253" y="236179"/>
                    <a:pt x="724414" y="238208"/>
                  </a:cubicBezTo>
                  <a:cubicBezTo>
                    <a:pt x="696249" y="253344"/>
                    <a:pt x="662378" y="253344"/>
                    <a:pt x="634213" y="238208"/>
                  </a:cubicBezTo>
                  <a:cubicBezTo>
                    <a:pt x="630422" y="236160"/>
                    <a:pt x="626764" y="233865"/>
                    <a:pt x="623259" y="231350"/>
                  </a:cubicBezTo>
                  <a:lnTo>
                    <a:pt x="621068" y="229731"/>
                  </a:lnTo>
                  <a:cubicBezTo>
                    <a:pt x="614192" y="224473"/>
                    <a:pt x="608038" y="218320"/>
                    <a:pt x="602781" y="211443"/>
                  </a:cubicBezTo>
                  <a:cubicBezTo>
                    <a:pt x="602209" y="210681"/>
                    <a:pt x="601637" y="210014"/>
                    <a:pt x="601161" y="209252"/>
                  </a:cubicBezTo>
                  <a:cubicBezTo>
                    <a:pt x="598590" y="205738"/>
                    <a:pt x="596265" y="202042"/>
                    <a:pt x="594208" y="198203"/>
                  </a:cubicBezTo>
                  <a:cubicBezTo>
                    <a:pt x="569272" y="151226"/>
                    <a:pt x="587140" y="92933"/>
                    <a:pt x="634118" y="67997"/>
                  </a:cubicBezTo>
                  <a:cubicBezTo>
                    <a:pt x="648053" y="60605"/>
                    <a:pt x="663588" y="56738"/>
                    <a:pt x="679361" y="56757"/>
                  </a:cubicBezTo>
                  <a:close/>
                  <a:moveTo>
                    <a:pt x="56808" y="679311"/>
                  </a:moveTo>
                  <a:cubicBezTo>
                    <a:pt x="56750" y="626123"/>
                    <a:pt x="99822" y="582975"/>
                    <a:pt x="153010" y="582918"/>
                  </a:cubicBezTo>
                  <a:cubicBezTo>
                    <a:pt x="168783" y="582899"/>
                    <a:pt x="184318" y="586766"/>
                    <a:pt x="198254" y="594158"/>
                  </a:cubicBezTo>
                  <a:cubicBezTo>
                    <a:pt x="202092" y="596215"/>
                    <a:pt x="205788" y="598539"/>
                    <a:pt x="209303" y="601111"/>
                  </a:cubicBezTo>
                  <a:lnTo>
                    <a:pt x="211493" y="602730"/>
                  </a:lnTo>
                  <a:cubicBezTo>
                    <a:pt x="218370" y="607988"/>
                    <a:pt x="224523" y="614141"/>
                    <a:pt x="229781" y="621018"/>
                  </a:cubicBezTo>
                  <a:lnTo>
                    <a:pt x="231400" y="623209"/>
                  </a:lnTo>
                  <a:cubicBezTo>
                    <a:pt x="233915" y="626705"/>
                    <a:pt x="236211" y="630372"/>
                    <a:pt x="238259" y="634163"/>
                  </a:cubicBezTo>
                  <a:cubicBezTo>
                    <a:pt x="254784" y="664900"/>
                    <a:pt x="253175" y="702209"/>
                    <a:pt x="234068" y="731413"/>
                  </a:cubicBezTo>
                  <a:cubicBezTo>
                    <a:pt x="231677" y="735204"/>
                    <a:pt x="229001" y="738795"/>
                    <a:pt x="226066" y="742176"/>
                  </a:cubicBezTo>
                  <a:lnTo>
                    <a:pt x="224733" y="743605"/>
                  </a:lnTo>
                  <a:cubicBezTo>
                    <a:pt x="222066" y="746615"/>
                    <a:pt x="219209" y="749453"/>
                    <a:pt x="216161" y="752082"/>
                  </a:cubicBezTo>
                  <a:lnTo>
                    <a:pt x="214922" y="753225"/>
                  </a:lnTo>
                  <a:cubicBezTo>
                    <a:pt x="211913" y="755844"/>
                    <a:pt x="208722" y="758264"/>
                    <a:pt x="205397" y="760464"/>
                  </a:cubicBezTo>
                  <a:lnTo>
                    <a:pt x="202349" y="762274"/>
                  </a:lnTo>
                  <a:cubicBezTo>
                    <a:pt x="198892" y="764389"/>
                    <a:pt x="195301" y="766265"/>
                    <a:pt x="191586" y="767894"/>
                  </a:cubicBezTo>
                  <a:cubicBezTo>
                    <a:pt x="142723" y="788886"/>
                    <a:pt x="86087" y="766284"/>
                    <a:pt x="65104" y="717420"/>
                  </a:cubicBezTo>
                  <a:cubicBezTo>
                    <a:pt x="59932" y="705381"/>
                    <a:pt x="57274" y="692417"/>
                    <a:pt x="57284" y="679311"/>
                  </a:cubicBezTo>
                  <a:close/>
                  <a:moveTo>
                    <a:pt x="679361" y="1301865"/>
                  </a:moveTo>
                  <a:cubicBezTo>
                    <a:pt x="626069" y="1301865"/>
                    <a:pt x="582873" y="1258669"/>
                    <a:pt x="582873" y="1205377"/>
                  </a:cubicBezTo>
                  <a:cubicBezTo>
                    <a:pt x="582806" y="1192271"/>
                    <a:pt x="585474" y="1179298"/>
                    <a:pt x="590684" y="1167277"/>
                  </a:cubicBezTo>
                  <a:cubicBezTo>
                    <a:pt x="592313" y="1163524"/>
                    <a:pt x="594160" y="1159866"/>
                    <a:pt x="596208" y="1156323"/>
                  </a:cubicBezTo>
                  <a:cubicBezTo>
                    <a:pt x="596865" y="1155371"/>
                    <a:pt x="597475" y="1154389"/>
                    <a:pt x="598018" y="1153370"/>
                  </a:cubicBezTo>
                  <a:cubicBezTo>
                    <a:pt x="600266" y="1149865"/>
                    <a:pt x="602714" y="1146493"/>
                    <a:pt x="605352" y="1143274"/>
                  </a:cubicBezTo>
                  <a:lnTo>
                    <a:pt x="606495" y="1142131"/>
                  </a:lnTo>
                  <a:cubicBezTo>
                    <a:pt x="609124" y="1139083"/>
                    <a:pt x="611963" y="1136225"/>
                    <a:pt x="614972" y="1133558"/>
                  </a:cubicBezTo>
                  <a:lnTo>
                    <a:pt x="616401" y="1132225"/>
                  </a:lnTo>
                  <a:cubicBezTo>
                    <a:pt x="619773" y="1129291"/>
                    <a:pt x="623335" y="1126586"/>
                    <a:pt x="627069" y="1124128"/>
                  </a:cubicBezTo>
                  <a:cubicBezTo>
                    <a:pt x="658921" y="1103393"/>
                    <a:pt x="699993" y="1103393"/>
                    <a:pt x="731844" y="1124128"/>
                  </a:cubicBezTo>
                  <a:cubicBezTo>
                    <a:pt x="735568" y="1126605"/>
                    <a:pt x="739131" y="1129310"/>
                    <a:pt x="742512" y="1132225"/>
                  </a:cubicBezTo>
                  <a:lnTo>
                    <a:pt x="743941" y="1133558"/>
                  </a:lnTo>
                  <a:cubicBezTo>
                    <a:pt x="746951" y="1136225"/>
                    <a:pt x="749789" y="1139083"/>
                    <a:pt x="752418" y="1142131"/>
                  </a:cubicBezTo>
                  <a:lnTo>
                    <a:pt x="753561" y="1143274"/>
                  </a:lnTo>
                  <a:cubicBezTo>
                    <a:pt x="756200" y="1146474"/>
                    <a:pt x="758619" y="1149846"/>
                    <a:pt x="760800" y="1153370"/>
                  </a:cubicBezTo>
                  <a:lnTo>
                    <a:pt x="762610" y="1156323"/>
                  </a:lnTo>
                  <a:cubicBezTo>
                    <a:pt x="764724" y="1159847"/>
                    <a:pt x="766601" y="1163505"/>
                    <a:pt x="768230" y="1167277"/>
                  </a:cubicBezTo>
                  <a:cubicBezTo>
                    <a:pt x="773449" y="1179298"/>
                    <a:pt x="776107" y="1192271"/>
                    <a:pt x="776040" y="1205377"/>
                  </a:cubicBezTo>
                  <a:cubicBezTo>
                    <a:pt x="776040" y="1258669"/>
                    <a:pt x="732844" y="1301865"/>
                    <a:pt x="679552" y="1301865"/>
                  </a:cubicBezTo>
                  <a:cubicBezTo>
                    <a:pt x="679485" y="1301865"/>
                    <a:pt x="679428" y="1301865"/>
                    <a:pt x="679361" y="1301865"/>
                  </a:cubicBezTo>
                  <a:close/>
                  <a:moveTo>
                    <a:pt x="1205522" y="775704"/>
                  </a:moveTo>
                  <a:cubicBezTo>
                    <a:pt x="1192425" y="775704"/>
                    <a:pt x="1179462" y="773056"/>
                    <a:pt x="1167422" y="767894"/>
                  </a:cubicBezTo>
                  <a:cubicBezTo>
                    <a:pt x="1163707" y="766265"/>
                    <a:pt x="1160117" y="764389"/>
                    <a:pt x="1156659" y="762274"/>
                  </a:cubicBezTo>
                  <a:cubicBezTo>
                    <a:pt x="1155611" y="761731"/>
                    <a:pt x="1154592" y="761121"/>
                    <a:pt x="1153611" y="760464"/>
                  </a:cubicBezTo>
                  <a:cubicBezTo>
                    <a:pt x="1150087" y="758283"/>
                    <a:pt x="1146715" y="755863"/>
                    <a:pt x="1143515" y="753225"/>
                  </a:cubicBezTo>
                  <a:lnTo>
                    <a:pt x="1142372" y="752082"/>
                  </a:lnTo>
                  <a:cubicBezTo>
                    <a:pt x="1139324" y="749453"/>
                    <a:pt x="1136466" y="746615"/>
                    <a:pt x="1133799" y="743605"/>
                  </a:cubicBezTo>
                  <a:lnTo>
                    <a:pt x="1132466" y="742176"/>
                  </a:lnTo>
                  <a:cubicBezTo>
                    <a:pt x="1129522" y="738776"/>
                    <a:pt x="1126817" y="735175"/>
                    <a:pt x="1124369" y="731413"/>
                  </a:cubicBezTo>
                  <a:cubicBezTo>
                    <a:pt x="1105405" y="702162"/>
                    <a:pt x="1103805" y="664928"/>
                    <a:pt x="1120178" y="634163"/>
                  </a:cubicBezTo>
                  <a:cubicBezTo>
                    <a:pt x="1122255" y="630362"/>
                    <a:pt x="1124579" y="626705"/>
                    <a:pt x="1127132" y="623209"/>
                  </a:cubicBezTo>
                  <a:cubicBezTo>
                    <a:pt x="1127617" y="622437"/>
                    <a:pt x="1128160" y="621704"/>
                    <a:pt x="1128751" y="621018"/>
                  </a:cubicBezTo>
                  <a:cubicBezTo>
                    <a:pt x="1134009" y="614141"/>
                    <a:pt x="1140162" y="607988"/>
                    <a:pt x="1147039" y="602730"/>
                  </a:cubicBezTo>
                  <a:lnTo>
                    <a:pt x="1149230" y="601111"/>
                  </a:lnTo>
                  <a:cubicBezTo>
                    <a:pt x="1152726" y="598558"/>
                    <a:pt x="1156383" y="596234"/>
                    <a:pt x="1160183" y="594158"/>
                  </a:cubicBezTo>
                  <a:cubicBezTo>
                    <a:pt x="1207208" y="569212"/>
                    <a:pt x="1265558" y="587109"/>
                    <a:pt x="1290504" y="634144"/>
                  </a:cubicBezTo>
                  <a:cubicBezTo>
                    <a:pt x="1315460" y="681169"/>
                    <a:pt x="1297553" y="739519"/>
                    <a:pt x="1250528" y="764465"/>
                  </a:cubicBezTo>
                  <a:cubicBezTo>
                    <a:pt x="1236602" y="771846"/>
                    <a:pt x="1221087" y="775704"/>
                    <a:pt x="1205332" y="775704"/>
                  </a:cubicBezTo>
                  <a:close/>
                </a:path>
              </a:pathLst>
            </a:custGeom>
            <a:gradFill>
              <a:gsLst>
                <a:gs pos="0">
                  <a:srgbClr val="67E6BE">
                    <a:lumMod val="50000"/>
                  </a:srgbClr>
                </a:gs>
                <a:gs pos="97753">
                  <a:srgbClr val="67E6BE">
                    <a:lumMod val="40000"/>
                    <a:lumOff val="60000"/>
                  </a:srgbClr>
                </a:gs>
                <a:gs pos="29000">
                  <a:srgbClr val="67E6BE"/>
                </a:gs>
              </a:gsLst>
              <a:lin ang="18600000" scaled="0"/>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09" name="Oval 108">
              <a:extLst>
                <a:ext uri="{FF2B5EF4-FFF2-40B4-BE49-F238E27FC236}">
                  <a16:creationId xmlns:a16="http://schemas.microsoft.com/office/drawing/2014/main" id="{A01336DE-6F14-FF47-9B4A-3D6DED3B82C7}"/>
                </a:ext>
              </a:extLst>
            </p:cNvPr>
            <p:cNvSpPr/>
            <p:nvPr/>
          </p:nvSpPr>
          <p:spPr bwMode="auto">
            <a:xfrm>
              <a:off x="5090717" y="2230533"/>
              <a:ext cx="1128866" cy="1128864"/>
            </a:xfrm>
            <a:prstGeom prst="ellipse">
              <a:avLst/>
            </a:prstGeom>
            <a:noFill/>
            <a:ln w="25400" cap="flat" cmpd="sng" algn="ctr">
              <a:gradFill>
                <a:gsLst>
                  <a:gs pos="29200">
                    <a:srgbClr val="1E2257"/>
                  </a:gs>
                  <a:gs pos="0">
                    <a:srgbClr val="67E6BE">
                      <a:lumMod val="50000"/>
                    </a:srgbClr>
                  </a:gs>
                  <a:gs pos="100000">
                    <a:srgbClr val="67E6BE">
                      <a:lumMod val="40000"/>
                      <a:lumOff val="60000"/>
                    </a:srgbClr>
                  </a:gs>
                </a:gsLst>
                <a:lin ang="18600000" scaled="0"/>
              </a:gradFill>
              <a:prstDash val="solid"/>
              <a:miter lim="800000"/>
              <a:headEnd type="none" w="med" len="med"/>
              <a:tailEnd type="none" w="med" len="med"/>
            </a:ln>
            <a:effectLst/>
          </p:spPr>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eaLnBrk="0" fontAlgn="base" latinLnBrk="0" hangingPunct="0">
                <a:lnSpc>
                  <a:spcPct val="90000"/>
                </a:lnSpc>
                <a:spcBef>
                  <a:spcPct val="0"/>
                </a:spcBef>
                <a:spcAft>
                  <a:spcPct val="0"/>
                </a:spcAft>
                <a:buClrTx/>
                <a:buSzTx/>
                <a:buFontTx/>
                <a:buNone/>
                <a:tabLst/>
                <a:defRPr/>
              </a:pPr>
              <a:endParaRPr kumimoji="0" lang="en-US" sz="1455" b="0" i="0" u="none" strike="noStrike" kern="0" cap="none" spc="0" normalizeH="0" baseline="0" noProof="0" dirty="0">
                <a:ln>
                  <a:noFill/>
                </a:ln>
                <a:solidFill>
                  <a:srgbClr val="000000"/>
                </a:solidFill>
                <a:effectLst/>
                <a:uLnTx/>
                <a:uFillTx/>
                <a:latin typeface="Amazon Ember"/>
                <a:ea typeface="+mn-ea"/>
                <a:cs typeface="Segoe UI" pitchFamily="34" charset="0"/>
              </a:endParaRPr>
            </a:p>
          </p:txBody>
        </p:sp>
      </p:grpSp>
      <p:grpSp>
        <p:nvGrpSpPr>
          <p:cNvPr id="110" name="Group 109">
            <a:extLst>
              <a:ext uri="{FF2B5EF4-FFF2-40B4-BE49-F238E27FC236}">
                <a16:creationId xmlns:a16="http://schemas.microsoft.com/office/drawing/2014/main" id="{948162E3-1A18-3942-BBDE-2280DD2CC171}"/>
              </a:ext>
            </a:extLst>
          </p:cNvPr>
          <p:cNvGrpSpPr/>
          <p:nvPr/>
        </p:nvGrpSpPr>
        <p:grpSpPr>
          <a:xfrm>
            <a:off x="6480660" y="4383021"/>
            <a:ext cx="1220344" cy="1161862"/>
            <a:chOff x="9264983" y="4115940"/>
            <a:chExt cx="1128866" cy="1128864"/>
          </a:xfrm>
        </p:grpSpPr>
        <p:sp>
          <p:nvSpPr>
            <p:cNvPr id="111" name="Oval 110">
              <a:extLst>
                <a:ext uri="{FF2B5EF4-FFF2-40B4-BE49-F238E27FC236}">
                  <a16:creationId xmlns:a16="http://schemas.microsoft.com/office/drawing/2014/main" id="{867DF556-6F32-CD43-9CFC-68D2BDC32F93}"/>
                </a:ext>
              </a:extLst>
            </p:cNvPr>
            <p:cNvSpPr/>
            <p:nvPr/>
          </p:nvSpPr>
          <p:spPr bwMode="auto">
            <a:xfrm>
              <a:off x="9264983" y="4115940"/>
              <a:ext cx="1128866" cy="1128864"/>
            </a:xfrm>
            <a:prstGeom prst="ellipse">
              <a:avLst/>
            </a:prstGeom>
            <a:noFill/>
            <a:ln w="25400" cap="flat" cmpd="sng" algn="ctr">
              <a:solidFill>
                <a:srgbClr val="AE2991"/>
              </a:solidFill>
              <a:prstDash val="solid"/>
              <a:miter lim="800000"/>
              <a:headEnd type="none" w="med" len="med"/>
              <a:tailEnd type="none" w="med" len="med"/>
            </a:ln>
            <a:effectLst/>
          </p:spPr>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eaLnBrk="0" fontAlgn="base" latinLnBrk="0" hangingPunct="0">
                <a:lnSpc>
                  <a:spcPct val="90000"/>
                </a:lnSpc>
                <a:spcBef>
                  <a:spcPct val="0"/>
                </a:spcBef>
                <a:spcAft>
                  <a:spcPct val="0"/>
                </a:spcAft>
                <a:buClrTx/>
                <a:buSzTx/>
                <a:buFontTx/>
                <a:buNone/>
                <a:tabLst/>
                <a:defRPr/>
              </a:pPr>
              <a:endParaRPr kumimoji="0" lang="en-US" sz="1455" b="0" i="0" u="none" strike="noStrike" kern="0" cap="none" spc="0" normalizeH="0" baseline="0" noProof="0" dirty="0">
                <a:ln>
                  <a:noFill/>
                </a:ln>
                <a:solidFill>
                  <a:srgbClr val="000000"/>
                </a:solidFill>
                <a:effectLst/>
                <a:uLnTx/>
                <a:uFillTx/>
                <a:latin typeface="Amazon Ember"/>
                <a:ea typeface="+mn-ea"/>
                <a:cs typeface="Segoe UI" pitchFamily="34" charset="0"/>
              </a:endParaRPr>
            </a:p>
          </p:txBody>
        </p:sp>
        <p:grpSp>
          <p:nvGrpSpPr>
            <p:cNvPr id="112" name="Group 111">
              <a:extLst>
                <a:ext uri="{FF2B5EF4-FFF2-40B4-BE49-F238E27FC236}">
                  <a16:creationId xmlns:a16="http://schemas.microsoft.com/office/drawing/2014/main" id="{F9C6367A-0B5F-4948-82AC-BC4ECDBE079C}"/>
                </a:ext>
              </a:extLst>
            </p:cNvPr>
            <p:cNvGrpSpPr/>
            <p:nvPr/>
          </p:nvGrpSpPr>
          <p:grpSpPr>
            <a:xfrm>
              <a:off x="9537520" y="4346513"/>
              <a:ext cx="599583" cy="667729"/>
              <a:chOff x="5462505" y="2723527"/>
              <a:chExt cx="1268921" cy="1413134"/>
            </a:xfrm>
            <a:gradFill>
              <a:gsLst>
                <a:gs pos="38000">
                  <a:srgbClr val="FFFFFF"/>
                </a:gs>
                <a:gs pos="0">
                  <a:srgbClr val="FFFFFF">
                    <a:lumMod val="50000"/>
                  </a:srgbClr>
                </a:gs>
                <a:gs pos="100000">
                  <a:srgbClr val="FFFFFF">
                    <a:lumMod val="40000"/>
                    <a:lumOff val="60000"/>
                  </a:srgbClr>
                </a:gs>
              </a:gsLst>
              <a:lin ang="18600000" scaled="0"/>
            </a:gradFill>
          </p:grpSpPr>
          <p:sp>
            <p:nvSpPr>
              <p:cNvPr id="113" name="Freeform: Shape 108">
                <a:extLst>
                  <a:ext uri="{FF2B5EF4-FFF2-40B4-BE49-F238E27FC236}">
                    <a16:creationId xmlns:a16="http://schemas.microsoft.com/office/drawing/2014/main" id="{8113A2C5-F0DE-B84F-9E81-4DE76D343912}"/>
                  </a:ext>
                </a:extLst>
              </p:cNvPr>
              <p:cNvSpPr/>
              <p:nvPr/>
            </p:nvSpPr>
            <p:spPr>
              <a:xfrm>
                <a:off x="5711340" y="2975590"/>
                <a:ext cx="771308" cy="888676"/>
              </a:xfrm>
              <a:custGeom>
                <a:avLst/>
                <a:gdLst>
                  <a:gd name="connsiteX0" fmla="*/ 384948 w 771308"/>
                  <a:gd name="connsiteY0" fmla="*/ -451 h 888682"/>
                  <a:gd name="connsiteX1" fmla="*/ -663 w 771308"/>
                  <a:gd name="connsiteY1" fmla="*/ 385273 h 888682"/>
                  <a:gd name="connsiteX2" fmla="*/ 218260 w 771308"/>
                  <a:gd name="connsiteY2" fmla="*/ 732974 h 888682"/>
                  <a:gd name="connsiteX3" fmla="*/ 218260 w 771308"/>
                  <a:gd name="connsiteY3" fmla="*/ 888231 h 888682"/>
                  <a:gd name="connsiteX4" fmla="*/ 551635 w 771308"/>
                  <a:gd name="connsiteY4" fmla="*/ 888231 h 888682"/>
                  <a:gd name="connsiteX5" fmla="*/ 551635 w 771308"/>
                  <a:gd name="connsiteY5" fmla="*/ 732974 h 888682"/>
                  <a:gd name="connsiteX6" fmla="*/ 732648 w 771308"/>
                  <a:gd name="connsiteY6" fmla="*/ 218471 h 888682"/>
                  <a:gd name="connsiteX7" fmla="*/ 384948 w 771308"/>
                  <a:gd name="connsiteY7" fmla="*/ -451 h 888682"/>
                  <a:gd name="connsiteX8" fmla="*/ 526965 w 771308"/>
                  <a:gd name="connsiteY8" fmla="*/ 681348 h 888682"/>
                  <a:gd name="connsiteX9" fmla="*/ 494485 w 771308"/>
                  <a:gd name="connsiteY9" fmla="*/ 732974 h 888682"/>
                  <a:gd name="connsiteX10" fmla="*/ 494485 w 771308"/>
                  <a:gd name="connsiteY10" fmla="*/ 831081 h 888682"/>
                  <a:gd name="connsiteX11" fmla="*/ 412094 w 771308"/>
                  <a:gd name="connsiteY11" fmla="*/ 831081 h 888682"/>
                  <a:gd name="connsiteX12" fmla="*/ 412094 w 771308"/>
                  <a:gd name="connsiteY12" fmla="*/ 570096 h 888682"/>
                  <a:gd name="connsiteX13" fmla="*/ 470673 w 771308"/>
                  <a:gd name="connsiteY13" fmla="*/ 570096 h 888682"/>
                  <a:gd name="connsiteX14" fmla="*/ 499248 w 771308"/>
                  <a:gd name="connsiteY14" fmla="*/ 541521 h 888682"/>
                  <a:gd name="connsiteX15" fmla="*/ 470673 w 771308"/>
                  <a:gd name="connsiteY15" fmla="*/ 512946 h 888682"/>
                  <a:gd name="connsiteX16" fmla="*/ 299223 w 771308"/>
                  <a:gd name="connsiteY16" fmla="*/ 512946 h 888682"/>
                  <a:gd name="connsiteX17" fmla="*/ 270648 w 771308"/>
                  <a:gd name="connsiteY17" fmla="*/ 541521 h 888682"/>
                  <a:gd name="connsiteX18" fmla="*/ 299223 w 771308"/>
                  <a:gd name="connsiteY18" fmla="*/ 570096 h 888682"/>
                  <a:gd name="connsiteX19" fmla="*/ 357801 w 771308"/>
                  <a:gd name="connsiteY19" fmla="*/ 570096 h 888682"/>
                  <a:gd name="connsiteX20" fmla="*/ 357801 w 771308"/>
                  <a:gd name="connsiteY20" fmla="*/ 831081 h 888682"/>
                  <a:gd name="connsiteX21" fmla="*/ 275410 w 771308"/>
                  <a:gd name="connsiteY21" fmla="*/ 831081 h 888682"/>
                  <a:gd name="connsiteX22" fmla="*/ 275410 w 771308"/>
                  <a:gd name="connsiteY22" fmla="*/ 732974 h 888682"/>
                  <a:gd name="connsiteX23" fmla="*/ 242930 w 771308"/>
                  <a:gd name="connsiteY23" fmla="*/ 681348 h 888682"/>
                  <a:gd name="connsiteX24" fmla="*/ 88606 w 771308"/>
                  <a:gd name="connsiteY24" fmla="*/ 242989 h 888682"/>
                  <a:gd name="connsiteX25" fmla="*/ 526965 w 771308"/>
                  <a:gd name="connsiteY25" fmla="*/ 88674 h 888682"/>
                  <a:gd name="connsiteX26" fmla="*/ 681289 w 771308"/>
                  <a:gd name="connsiteY26" fmla="*/ 527024 h 888682"/>
                  <a:gd name="connsiteX27" fmla="*/ 526965 w 771308"/>
                  <a:gd name="connsiteY27" fmla="*/ 681348 h 88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1308" h="888682">
                    <a:moveTo>
                      <a:pt x="384948" y="-451"/>
                    </a:moveTo>
                    <a:cubicBezTo>
                      <a:pt x="171950" y="-423"/>
                      <a:pt x="-691" y="172275"/>
                      <a:pt x="-663" y="385273"/>
                    </a:cubicBezTo>
                    <a:cubicBezTo>
                      <a:pt x="-643" y="533635"/>
                      <a:pt x="84482" y="668832"/>
                      <a:pt x="218260" y="732974"/>
                    </a:cubicBezTo>
                    <a:lnTo>
                      <a:pt x="218260" y="888231"/>
                    </a:lnTo>
                    <a:lnTo>
                      <a:pt x="551635" y="888231"/>
                    </a:lnTo>
                    <a:lnTo>
                      <a:pt x="551635" y="732974"/>
                    </a:lnTo>
                    <a:cubicBezTo>
                      <a:pt x="743697" y="640886"/>
                      <a:pt x="824736" y="410533"/>
                      <a:pt x="732648" y="218471"/>
                    </a:cubicBezTo>
                    <a:cubicBezTo>
                      <a:pt x="668506" y="84693"/>
                      <a:pt x="533309" y="-432"/>
                      <a:pt x="384948" y="-451"/>
                    </a:cubicBezTo>
                    <a:close/>
                    <a:moveTo>
                      <a:pt x="526965" y="681348"/>
                    </a:moveTo>
                    <a:cubicBezTo>
                      <a:pt x="507096" y="690854"/>
                      <a:pt x="494457" y="710942"/>
                      <a:pt x="494485" y="732974"/>
                    </a:cubicBezTo>
                    <a:lnTo>
                      <a:pt x="494485" y="831081"/>
                    </a:lnTo>
                    <a:lnTo>
                      <a:pt x="412094" y="831081"/>
                    </a:lnTo>
                    <a:lnTo>
                      <a:pt x="412094" y="570096"/>
                    </a:lnTo>
                    <a:lnTo>
                      <a:pt x="470673" y="570096"/>
                    </a:lnTo>
                    <a:cubicBezTo>
                      <a:pt x="486455" y="570096"/>
                      <a:pt x="499248" y="557304"/>
                      <a:pt x="499248" y="541521"/>
                    </a:cubicBezTo>
                    <a:cubicBezTo>
                      <a:pt x="499248" y="525738"/>
                      <a:pt x="486455" y="512946"/>
                      <a:pt x="470673" y="512946"/>
                    </a:cubicBezTo>
                    <a:lnTo>
                      <a:pt x="299223" y="512946"/>
                    </a:lnTo>
                    <a:cubicBezTo>
                      <a:pt x="283440" y="512946"/>
                      <a:pt x="270648" y="525738"/>
                      <a:pt x="270648" y="541521"/>
                    </a:cubicBezTo>
                    <a:cubicBezTo>
                      <a:pt x="270648" y="557304"/>
                      <a:pt x="283440" y="570096"/>
                      <a:pt x="299223" y="570096"/>
                    </a:cubicBezTo>
                    <a:lnTo>
                      <a:pt x="357801" y="570096"/>
                    </a:lnTo>
                    <a:lnTo>
                      <a:pt x="357801" y="831081"/>
                    </a:lnTo>
                    <a:lnTo>
                      <a:pt x="275410" y="831081"/>
                    </a:lnTo>
                    <a:lnTo>
                      <a:pt x="275410" y="732974"/>
                    </a:lnTo>
                    <a:cubicBezTo>
                      <a:pt x="275439" y="710942"/>
                      <a:pt x="262799" y="690854"/>
                      <a:pt x="242930" y="681348"/>
                    </a:cubicBezTo>
                    <a:cubicBezTo>
                      <a:pt x="79262" y="602910"/>
                      <a:pt x="10177" y="406657"/>
                      <a:pt x="88606" y="242989"/>
                    </a:cubicBezTo>
                    <a:cubicBezTo>
                      <a:pt x="167044" y="79330"/>
                      <a:pt x="363297" y="10236"/>
                      <a:pt x="526965" y="88674"/>
                    </a:cubicBezTo>
                    <a:cubicBezTo>
                      <a:pt x="690634" y="167103"/>
                      <a:pt x="759718" y="363365"/>
                      <a:pt x="681289" y="527024"/>
                    </a:cubicBezTo>
                    <a:cubicBezTo>
                      <a:pt x="648933" y="594547"/>
                      <a:pt x="594488" y="648992"/>
                      <a:pt x="526965" y="681348"/>
                    </a:cubicBezTo>
                    <a:close/>
                  </a:path>
                </a:pathLst>
              </a:custGeom>
              <a:solidFill>
                <a:srgbClr val="1E2257"/>
              </a:solidFill>
              <a:ln w="9525" cap="flat">
                <a:solidFill>
                  <a:srgbClr val="AE299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14" name="Freeform: Shape 109">
                <a:extLst>
                  <a:ext uri="{FF2B5EF4-FFF2-40B4-BE49-F238E27FC236}">
                    <a16:creationId xmlns:a16="http://schemas.microsoft.com/office/drawing/2014/main" id="{0E4BC366-3D3D-694B-83D1-DFDFEB39BE66}"/>
                  </a:ext>
                </a:extLst>
              </p:cNvPr>
              <p:cNvSpPr/>
              <p:nvPr/>
            </p:nvSpPr>
            <p:spPr>
              <a:xfrm>
                <a:off x="5817612" y="2723527"/>
                <a:ext cx="122176" cy="213963"/>
              </a:xfrm>
              <a:custGeom>
                <a:avLst/>
                <a:gdLst>
                  <a:gd name="connsiteX0" fmla="*/ 66556 w 122177"/>
                  <a:gd name="connsiteY0" fmla="*/ 195892 h 213964"/>
                  <a:gd name="connsiteX1" fmla="*/ 92940 w 122177"/>
                  <a:gd name="connsiteY1" fmla="*/ 213514 h 213964"/>
                  <a:gd name="connsiteX2" fmla="*/ 103894 w 122177"/>
                  <a:gd name="connsiteY2" fmla="*/ 211323 h 213964"/>
                  <a:gd name="connsiteX3" fmla="*/ 119324 w 122177"/>
                  <a:gd name="connsiteY3" fmla="*/ 173985 h 213964"/>
                  <a:gd name="connsiteX4" fmla="*/ 54554 w 122177"/>
                  <a:gd name="connsiteY4" fmla="*/ 17775 h 213964"/>
                  <a:gd name="connsiteX5" fmla="*/ 17569 w 122177"/>
                  <a:gd name="connsiteY5" fmla="*/ 1497 h 213964"/>
                  <a:gd name="connsiteX6" fmla="*/ 1290 w 122177"/>
                  <a:gd name="connsiteY6" fmla="*/ 38492 h 213964"/>
                  <a:gd name="connsiteX7" fmla="*/ 1786 w 122177"/>
                  <a:gd name="connsiteY7" fmla="*/ 39682 h 2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77" h="213964">
                    <a:moveTo>
                      <a:pt x="66556" y="195892"/>
                    </a:moveTo>
                    <a:cubicBezTo>
                      <a:pt x="70985" y="206560"/>
                      <a:pt x="81395" y="213514"/>
                      <a:pt x="92940" y="213514"/>
                    </a:cubicBezTo>
                    <a:cubicBezTo>
                      <a:pt x="96702" y="213514"/>
                      <a:pt x="100427" y="212771"/>
                      <a:pt x="103894" y="211323"/>
                    </a:cubicBezTo>
                    <a:cubicBezTo>
                      <a:pt x="118467" y="205275"/>
                      <a:pt x="125372" y="188558"/>
                      <a:pt x="119324" y="173985"/>
                    </a:cubicBezTo>
                    <a:lnTo>
                      <a:pt x="54554" y="17775"/>
                    </a:lnTo>
                    <a:cubicBezTo>
                      <a:pt x="48829" y="3068"/>
                      <a:pt x="32275" y="-4218"/>
                      <a:pt x="17569" y="1497"/>
                    </a:cubicBezTo>
                    <a:cubicBezTo>
                      <a:pt x="2853" y="7221"/>
                      <a:pt x="-4434" y="23785"/>
                      <a:pt x="1290" y="38492"/>
                    </a:cubicBezTo>
                    <a:cubicBezTo>
                      <a:pt x="1443" y="38892"/>
                      <a:pt x="1614" y="39292"/>
                      <a:pt x="1786" y="39682"/>
                    </a:cubicBezTo>
                    <a:close/>
                  </a:path>
                </a:pathLst>
              </a:custGeom>
              <a:noFill/>
              <a:ln w="9525" cap="flat">
                <a:solidFill>
                  <a:srgbClr val="1E225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15" name="Freeform: Shape 110">
                <a:extLst>
                  <a:ext uri="{FF2B5EF4-FFF2-40B4-BE49-F238E27FC236}">
                    <a16:creationId xmlns:a16="http://schemas.microsoft.com/office/drawing/2014/main" id="{BAF4D2B2-907B-694A-B9D7-BD0603085BDE}"/>
                  </a:ext>
                </a:extLst>
              </p:cNvPr>
              <p:cNvSpPr/>
              <p:nvPr/>
            </p:nvSpPr>
            <p:spPr>
              <a:xfrm>
                <a:off x="5462505" y="3514664"/>
                <a:ext cx="214434" cy="122910"/>
              </a:xfrm>
              <a:custGeom>
                <a:avLst/>
                <a:gdLst>
                  <a:gd name="connsiteX0" fmla="*/ 174109 w 214433"/>
                  <a:gd name="connsiteY0" fmla="*/ 1778 h 122910"/>
                  <a:gd name="connsiteX1" fmla="*/ 16946 w 214433"/>
                  <a:gd name="connsiteY1" fmla="*/ 67500 h 122910"/>
                  <a:gd name="connsiteX2" fmla="*/ 1535 w 214433"/>
                  <a:gd name="connsiteY2" fmla="*/ 104857 h 122910"/>
                  <a:gd name="connsiteX3" fmla="*/ 27995 w 214433"/>
                  <a:gd name="connsiteY3" fmla="*/ 122459 h 122910"/>
                  <a:gd name="connsiteX4" fmla="*/ 39045 w 214433"/>
                  <a:gd name="connsiteY4" fmla="*/ 120269 h 122910"/>
                  <a:gd name="connsiteX5" fmla="*/ 196207 w 214433"/>
                  <a:gd name="connsiteY5" fmla="*/ 54546 h 122910"/>
                  <a:gd name="connsiteX6" fmla="*/ 211542 w 214433"/>
                  <a:gd name="connsiteY6" fmla="*/ 17113 h 122910"/>
                  <a:gd name="connsiteX7" fmla="*/ 174109 w 214433"/>
                  <a:gd name="connsiteY7" fmla="*/ 1778 h 12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433" h="122910">
                    <a:moveTo>
                      <a:pt x="174109" y="1778"/>
                    </a:moveTo>
                    <a:lnTo>
                      <a:pt x="16946" y="67500"/>
                    </a:lnTo>
                    <a:cubicBezTo>
                      <a:pt x="2373" y="73558"/>
                      <a:pt x="-4523" y="90284"/>
                      <a:pt x="1535" y="104857"/>
                    </a:cubicBezTo>
                    <a:cubicBezTo>
                      <a:pt x="5974" y="115544"/>
                      <a:pt x="16423" y="122488"/>
                      <a:pt x="27995" y="122459"/>
                    </a:cubicBezTo>
                    <a:cubicBezTo>
                      <a:pt x="31786" y="122431"/>
                      <a:pt x="35530" y="121688"/>
                      <a:pt x="39045" y="120269"/>
                    </a:cubicBezTo>
                    <a:lnTo>
                      <a:pt x="196207" y="54546"/>
                    </a:lnTo>
                    <a:cubicBezTo>
                      <a:pt x="210780" y="48441"/>
                      <a:pt x="217648" y="31686"/>
                      <a:pt x="211542" y="17113"/>
                    </a:cubicBezTo>
                    <a:cubicBezTo>
                      <a:pt x="205437" y="2539"/>
                      <a:pt x="188682" y="-4328"/>
                      <a:pt x="174109" y="1778"/>
                    </a:cubicBezTo>
                    <a:close/>
                  </a:path>
                </a:pathLst>
              </a:custGeom>
              <a:noFill/>
              <a:ln w="9525" cap="flat">
                <a:solidFill>
                  <a:srgbClr val="1E225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16" name="Freeform: Shape 111">
                <a:extLst>
                  <a:ext uri="{FF2B5EF4-FFF2-40B4-BE49-F238E27FC236}">
                    <a16:creationId xmlns:a16="http://schemas.microsoft.com/office/drawing/2014/main" id="{A3AF75D7-4763-D341-AF27-6BF078C91E9A}"/>
                  </a:ext>
                </a:extLst>
              </p:cNvPr>
              <p:cNvSpPr/>
              <p:nvPr/>
            </p:nvSpPr>
            <p:spPr>
              <a:xfrm>
                <a:off x="6517115" y="3078401"/>
                <a:ext cx="214216" cy="121977"/>
              </a:xfrm>
              <a:custGeom>
                <a:avLst/>
                <a:gdLst>
                  <a:gd name="connsiteX0" fmla="*/ 27805 w 214215"/>
                  <a:gd name="connsiteY0" fmla="*/ 121526 h 121977"/>
                  <a:gd name="connsiteX1" fmla="*/ 38663 w 214215"/>
                  <a:gd name="connsiteY1" fmla="*/ 119335 h 121977"/>
                  <a:gd name="connsiteX2" fmla="*/ 195826 w 214215"/>
                  <a:gd name="connsiteY2" fmla="*/ 54566 h 121977"/>
                  <a:gd name="connsiteX3" fmla="*/ 211399 w 214215"/>
                  <a:gd name="connsiteY3" fmla="*/ 17275 h 121977"/>
                  <a:gd name="connsiteX4" fmla="*/ 174109 w 214215"/>
                  <a:gd name="connsiteY4" fmla="*/ 1702 h 121977"/>
                  <a:gd name="connsiteX5" fmla="*/ 16946 w 214215"/>
                  <a:gd name="connsiteY5" fmla="*/ 66567 h 121977"/>
                  <a:gd name="connsiteX6" fmla="*/ 1535 w 214215"/>
                  <a:gd name="connsiteY6" fmla="*/ 103924 h 121977"/>
                  <a:gd name="connsiteX7" fmla="*/ 27805 w 214215"/>
                  <a:gd name="connsiteY7" fmla="*/ 121526 h 12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215" h="121977">
                    <a:moveTo>
                      <a:pt x="27805" y="121526"/>
                    </a:moveTo>
                    <a:cubicBezTo>
                      <a:pt x="31539" y="121545"/>
                      <a:pt x="35235" y="120802"/>
                      <a:pt x="38663" y="119335"/>
                    </a:cubicBezTo>
                    <a:lnTo>
                      <a:pt x="195826" y="54566"/>
                    </a:lnTo>
                    <a:cubicBezTo>
                      <a:pt x="210428" y="48565"/>
                      <a:pt x="217400" y="31877"/>
                      <a:pt x="211399" y="17275"/>
                    </a:cubicBezTo>
                    <a:cubicBezTo>
                      <a:pt x="205399" y="2673"/>
                      <a:pt x="188711" y="-4299"/>
                      <a:pt x="174109" y="1702"/>
                    </a:cubicBezTo>
                    <a:lnTo>
                      <a:pt x="16946" y="66567"/>
                    </a:lnTo>
                    <a:cubicBezTo>
                      <a:pt x="2373" y="72625"/>
                      <a:pt x="-4523" y="89351"/>
                      <a:pt x="1535" y="103924"/>
                    </a:cubicBezTo>
                    <a:cubicBezTo>
                      <a:pt x="5954" y="114544"/>
                      <a:pt x="16298" y="121479"/>
                      <a:pt x="27805" y="121526"/>
                    </a:cubicBezTo>
                    <a:close/>
                  </a:path>
                </a:pathLst>
              </a:custGeom>
              <a:noFill/>
              <a:ln w="9525" cap="flat">
                <a:solidFill>
                  <a:srgbClr val="1E225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17" name="Freeform: Shape 112">
                <a:extLst>
                  <a:ext uri="{FF2B5EF4-FFF2-40B4-BE49-F238E27FC236}">
                    <a16:creationId xmlns:a16="http://schemas.microsoft.com/office/drawing/2014/main" id="{30C7D971-56A2-0045-BB68-9A72682B6914}"/>
                  </a:ext>
                </a:extLst>
              </p:cNvPr>
              <p:cNvSpPr/>
              <p:nvPr/>
            </p:nvSpPr>
            <p:spPr>
              <a:xfrm>
                <a:off x="5462547" y="3078420"/>
                <a:ext cx="214425" cy="122910"/>
              </a:xfrm>
              <a:custGeom>
                <a:avLst/>
                <a:gdLst>
                  <a:gd name="connsiteX0" fmla="*/ 196162 w 214426"/>
                  <a:gd name="connsiteY0" fmla="*/ 67500 h 122911"/>
                  <a:gd name="connsiteX1" fmla="*/ 39000 w 214426"/>
                  <a:gd name="connsiteY1" fmla="*/ 1778 h 122911"/>
                  <a:gd name="connsiteX2" fmla="*/ 1567 w 214426"/>
                  <a:gd name="connsiteY2" fmla="*/ 17113 h 122911"/>
                  <a:gd name="connsiteX3" fmla="*/ 16902 w 214426"/>
                  <a:gd name="connsiteY3" fmla="*/ 54546 h 122911"/>
                  <a:gd name="connsiteX4" fmla="*/ 174064 w 214426"/>
                  <a:gd name="connsiteY4" fmla="*/ 120269 h 122911"/>
                  <a:gd name="connsiteX5" fmla="*/ 185113 w 214426"/>
                  <a:gd name="connsiteY5" fmla="*/ 122460 h 122911"/>
                  <a:gd name="connsiteX6" fmla="*/ 213764 w 214426"/>
                  <a:gd name="connsiteY6" fmla="*/ 93961 h 122911"/>
                  <a:gd name="connsiteX7" fmla="*/ 196162 w 214426"/>
                  <a:gd name="connsiteY7" fmla="*/ 67500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426" h="122911">
                    <a:moveTo>
                      <a:pt x="196162" y="67500"/>
                    </a:moveTo>
                    <a:lnTo>
                      <a:pt x="39000" y="1778"/>
                    </a:lnTo>
                    <a:cubicBezTo>
                      <a:pt x="24426" y="-4328"/>
                      <a:pt x="7672" y="2540"/>
                      <a:pt x="1567" y="17113"/>
                    </a:cubicBezTo>
                    <a:cubicBezTo>
                      <a:pt x="-4539" y="31686"/>
                      <a:pt x="2328" y="48441"/>
                      <a:pt x="16902" y="54546"/>
                    </a:cubicBezTo>
                    <a:lnTo>
                      <a:pt x="174064" y="120269"/>
                    </a:lnTo>
                    <a:cubicBezTo>
                      <a:pt x="177579" y="121688"/>
                      <a:pt x="181322" y="122431"/>
                      <a:pt x="185113" y="122460"/>
                    </a:cubicBezTo>
                    <a:cubicBezTo>
                      <a:pt x="200896" y="122498"/>
                      <a:pt x="213726" y="109744"/>
                      <a:pt x="213764" y="93961"/>
                    </a:cubicBezTo>
                    <a:cubicBezTo>
                      <a:pt x="213793" y="82388"/>
                      <a:pt x="206849" y="71939"/>
                      <a:pt x="196162" y="67500"/>
                    </a:cubicBezTo>
                    <a:close/>
                  </a:path>
                </a:pathLst>
              </a:custGeom>
              <a:noFill/>
              <a:ln w="9525" cap="flat">
                <a:solidFill>
                  <a:srgbClr val="1E225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18" name="Freeform: Shape 113">
                <a:extLst>
                  <a:ext uri="{FF2B5EF4-FFF2-40B4-BE49-F238E27FC236}">
                    <a16:creationId xmlns:a16="http://schemas.microsoft.com/office/drawing/2014/main" id="{3E8CBEAC-4DAC-F547-8662-90048A031D7B}"/>
                  </a:ext>
                </a:extLst>
              </p:cNvPr>
              <p:cNvSpPr/>
              <p:nvPr/>
            </p:nvSpPr>
            <p:spPr>
              <a:xfrm>
                <a:off x="6516990" y="3515595"/>
                <a:ext cx="214436" cy="121977"/>
              </a:xfrm>
              <a:custGeom>
                <a:avLst/>
                <a:gdLst>
                  <a:gd name="connsiteX0" fmla="*/ 195943 w 214436"/>
                  <a:gd name="connsiteY0" fmla="*/ 66472 h 121978"/>
                  <a:gd name="connsiteX1" fmla="*/ 38781 w 214436"/>
                  <a:gd name="connsiteY1" fmla="*/ 1702 h 121978"/>
                  <a:gd name="connsiteX2" fmla="*/ 1491 w 214436"/>
                  <a:gd name="connsiteY2" fmla="*/ 17275 h 121978"/>
                  <a:gd name="connsiteX3" fmla="*/ 17063 w 214436"/>
                  <a:gd name="connsiteY3" fmla="*/ 54565 h 121978"/>
                  <a:gd name="connsiteX4" fmla="*/ 174226 w 214436"/>
                  <a:gd name="connsiteY4" fmla="*/ 119336 h 121978"/>
                  <a:gd name="connsiteX5" fmla="*/ 185085 w 214436"/>
                  <a:gd name="connsiteY5" fmla="*/ 121526 h 121978"/>
                  <a:gd name="connsiteX6" fmla="*/ 213774 w 214436"/>
                  <a:gd name="connsiteY6" fmla="*/ 93066 h 121978"/>
                  <a:gd name="connsiteX7" fmla="*/ 195943 w 214436"/>
                  <a:gd name="connsiteY7" fmla="*/ 66472 h 12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436" h="121978">
                    <a:moveTo>
                      <a:pt x="195943" y="66472"/>
                    </a:moveTo>
                    <a:lnTo>
                      <a:pt x="38781" y="1702"/>
                    </a:lnTo>
                    <a:cubicBezTo>
                      <a:pt x="24179" y="-4299"/>
                      <a:pt x="7491" y="2673"/>
                      <a:pt x="1491" y="17275"/>
                    </a:cubicBezTo>
                    <a:cubicBezTo>
                      <a:pt x="-4510" y="31877"/>
                      <a:pt x="2462" y="48565"/>
                      <a:pt x="17063" y="54565"/>
                    </a:cubicBezTo>
                    <a:lnTo>
                      <a:pt x="174226" y="119336"/>
                    </a:lnTo>
                    <a:cubicBezTo>
                      <a:pt x="177655" y="120803"/>
                      <a:pt x="181351" y="121546"/>
                      <a:pt x="185085" y="121526"/>
                    </a:cubicBezTo>
                    <a:cubicBezTo>
                      <a:pt x="200867" y="121593"/>
                      <a:pt x="213717" y="108849"/>
                      <a:pt x="213774" y="93066"/>
                    </a:cubicBezTo>
                    <a:cubicBezTo>
                      <a:pt x="213822" y="81388"/>
                      <a:pt x="206763" y="70863"/>
                      <a:pt x="195943" y="66472"/>
                    </a:cubicBezTo>
                    <a:close/>
                  </a:path>
                </a:pathLst>
              </a:custGeom>
              <a:noFill/>
              <a:ln w="9525" cap="flat">
                <a:solidFill>
                  <a:srgbClr val="1E225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19" name="Freeform: Shape 114">
                <a:extLst>
                  <a:ext uri="{FF2B5EF4-FFF2-40B4-BE49-F238E27FC236}">
                    <a16:creationId xmlns:a16="http://schemas.microsoft.com/office/drawing/2014/main" id="{66E73379-AF0E-E042-9975-5536E271E8F3}"/>
                  </a:ext>
                </a:extLst>
              </p:cNvPr>
              <p:cNvSpPr/>
              <p:nvPr/>
            </p:nvSpPr>
            <p:spPr>
              <a:xfrm>
                <a:off x="6254113" y="2723527"/>
                <a:ext cx="122174" cy="213963"/>
              </a:xfrm>
              <a:custGeom>
                <a:avLst/>
                <a:gdLst>
                  <a:gd name="connsiteX0" fmla="*/ 16957 w 122174"/>
                  <a:gd name="connsiteY0" fmla="*/ 211322 h 213964"/>
                  <a:gd name="connsiteX1" fmla="*/ 27911 w 122174"/>
                  <a:gd name="connsiteY1" fmla="*/ 213513 h 213964"/>
                  <a:gd name="connsiteX2" fmla="*/ 54295 w 122174"/>
                  <a:gd name="connsiteY2" fmla="*/ 195891 h 213964"/>
                  <a:gd name="connsiteX3" fmla="*/ 119066 w 122174"/>
                  <a:gd name="connsiteY3" fmla="*/ 39682 h 213964"/>
                  <a:gd name="connsiteX4" fmla="*/ 104483 w 122174"/>
                  <a:gd name="connsiteY4" fmla="*/ 1991 h 213964"/>
                  <a:gd name="connsiteX5" fmla="*/ 66792 w 122174"/>
                  <a:gd name="connsiteY5" fmla="*/ 16584 h 213964"/>
                  <a:gd name="connsiteX6" fmla="*/ 66297 w 122174"/>
                  <a:gd name="connsiteY6" fmla="*/ 17774 h 213964"/>
                  <a:gd name="connsiteX7" fmla="*/ 1527 w 122174"/>
                  <a:gd name="connsiteY7" fmla="*/ 173984 h 213964"/>
                  <a:gd name="connsiteX8" fmla="*/ 16957 w 122174"/>
                  <a:gd name="connsiteY8" fmla="*/ 211322 h 2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74" h="213964">
                    <a:moveTo>
                      <a:pt x="16957" y="211322"/>
                    </a:moveTo>
                    <a:cubicBezTo>
                      <a:pt x="20424" y="212789"/>
                      <a:pt x="24149" y="213532"/>
                      <a:pt x="27911" y="213513"/>
                    </a:cubicBezTo>
                    <a:cubicBezTo>
                      <a:pt x="39455" y="213513"/>
                      <a:pt x="49866" y="206559"/>
                      <a:pt x="54295" y="195891"/>
                    </a:cubicBezTo>
                    <a:lnTo>
                      <a:pt x="119066" y="39682"/>
                    </a:lnTo>
                    <a:cubicBezTo>
                      <a:pt x="125447" y="25251"/>
                      <a:pt x="118913" y="8373"/>
                      <a:pt x="104483" y="1991"/>
                    </a:cubicBezTo>
                    <a:cubicBezTo>
                      <a:pt x="90043" y="-4381"/>
                      <a:pt x="73174" y="2143"/>
                      <a:pt x="66792" y="16584"/>
                    </a:cubicBezTo>
                    <a:cubicBezTo>
                      <a:pt x="66620" y="16974"/>
                      <a:pt x="66449" y="17374"/>
                      <a:pt x="66297" y="17774"/>
                    </a:cubicBezTo>
                    <a:lnTo>
                      <a:pt x="1527" y="173984"/>
                    </a:lnTo>
                    <a:cubicBezTo>
                      <a:pt x="-4522" y="188557"/>
                      <a:pt x="2394" y="205274"/>
                      <a:pt x="16957" y="211322"/>
                    </a:cubicBezTo>
                    <a:close/>
                  </a:path>
                </a:pathLst>
              </a:custGeom>
              <a:noFill/>
              <a:ln w="9525" cap="flat">
                <a:solidFill>
                  <a:srgbClr val="1E225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20" name="Freeform: Shape 115">
                <a:extLst>
                  <a:ext uri="{FF2B5EF4-FFF2-40B4-BE49-F238E27FC236}">
                    <a16:creationId xmlns:a16="http://schemas.microsoft.com/office/drawing/2014/main" id="{6A07EBCC-28C4-794F-B291-89DF6130191F}"/>
                  </a:ext>
                </a:extLst>
              </p:cNvPr>
              <p:cNvSpPr/>
              <p:nvPr/>
            </p:nvSpPr>
            <p:spPr>
              <a:xfrm>
                <a:off x="5911317" y="3989373"/>
                <a:ext cx="365934" cy="61344"/>
              </a:xfrm>
              <a:custGeom>
                <a:avLst/>
                <a:gdLst>
                  <a:gd name="connsiteX0" fmla="*/ 332894 w 365933"/>
                  <a:gd name="connsiteY0" fmla="*/ -401 h 61345"/>
                  <a:gd name="connsiteX1" fmla="*/ 31713 w 365933"/>
                  <a:gd name="connsiteY1" fmla="*/ -401 h 61345"/>
                  <a:gd name="connsiteX2" fmla="*/ -614 w 365933"/>
                  <a:gd name="connsiteY2" fmla="*/ 28517 h 61345"/>
                  <a:gd name="connsiteX3" fmla="*/ 28294 w 365933"/>
                  <a:gd name="connsiteY3" fmla="*/ 60844 h 61345"/>
                  <a:gd name="connsiteX4" fmla="*/ 31713 w 365933"/>
                  <a:gd name="connsiteY4" fmla="*/ 60844 h 61345"/>
                  <a:gd name="connsiteX5" fmla="*/ 332894 w 365933"/>
                  <a:gd name="connsiteY5" fmla="*/ 60844 h 61345"/>
                  <a:gd name="connsiteX6" fmla="*/ 365222 w 365933"/>
                  <a:gd name="connsiteY6" fmla="*/ 31926 h 61345"/>
                  <a:gd name="connsiteX7" fmla="*/ 336314 w 365933"/>
                  <a:gd name="connsiteY7" fmla="*/ -401 h 61345"/>
                  <a:gd name="connsiteX8" fmla="*/ 332894 w 365933"/>
                  <a:gd name="connsiteY8" fmla="*/ -401 h 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933" h="61345">
                    <a:moveTo>
                      <a:pt x="332894" y="-401"/>
                    </a:moveTo>
                    <a:lnTo>
                      <a:pt x="31713" y="-401"/>
                    </a:lnTo>
                    <a:cubicBezTo>
                      <a:pt x="14797" y="-1344"/>
                      <a:pt x="329" y="11600"/>
                      <a:pt x="-614" y="28517"/>
                    </a:cubicBezTo>
                    <a:cubicBezTo>
                      <a:pt x="-1557" y="45423"/>
                      <a:pt x="11387" y="59902"/>
                      <a:pt x="28294" y="60844"/>
                    </a:cubicBezTo>
                    <a:cubicBezTo>
                      <a:pt x="29437" y="60911"/>
                      <a:pt x="30580" y="60911"/>
                      <a:pt x="31713" y="60844"/>
                    </a:cubicBezTo>
                    <a:lnTo>
                      <a:pt x="332894" y="60844"/>
                    </a:lnTo>
                    <a:cubicBezTo>
                      <a:pt x="349810" y="61787"/>
                      <a:pt x="364279" y="48843"/>
                      <a:pt x="365222" y="31926"/>
                    </a:cubicBezTo>
                    <a:cubicBezTo>
                      <a:pt x="366165" y="15020"/>
                      <a:pt x="353221" y="542"/>
                      <a:pt x="336314" y="-401"/>
                    </a:cubicBezTo>
                    <a:cubicBezTo>
                      <a:pt x="335171" y="-468"/>
                      <a:pt x="334028" y="-468"/>
                      <a:pt x="332894" y="-401"/>
                    </a:cubicBezTo>
                    <a:close/>
                  </a:path>
                </a:pathLst>
              </a:custGeom>
              <a:noFill/>
              <a:ln w="9525" cap="flat">
                <a:solidFill>
                  <a:srgbClr val="AE299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21" name="Freeform: Shape 116">
                <a:extLst>
                  <a:ext uri="{FF2B5EF4-FFF2-40B4-BE49-F238E27FC236}">
                    <a16:creationId xmlns:a16="http://schemas.microsoft.com/office/drawing/2014/main" id="{49EBDECE-14F4-5544-ABF6-BC8D8DD4A3E7}"/>
                  </a:ext>
                </a:extLst>
              </p:cNvPr>
              <p:cNvSpPr/>
              <p:nvPr/>
            </p:nvSpPr>
            <p:spPr>
              <a:xfrm>
                <a:off x="5911315" y="3900703"/>
                <a:ext cx="365934" cy="61344"/>
              </a:xfrm>
              <a:custGeom>
                <a:avLst/>
                <a:gdLst>
                  <a:gd name="connsiteX0" fmla="*/ 332894 w 365933"/>
                  <a:gd name="connsiteY0" fmla="*/ -401 h 61345"/>
                  <a:gd name="connsiteX1" fmla="*/ 31713 w 365933"/>
                  <a:gd name="connsiteY1" fmla="*/ -401 h 61345"/>
                  <a:gd name="connsiteX2" fmla="*/ -614 w 365933"/>
                  <a:gd name="connsiteY2" fmla="*/ 28517 h 61345"/>
                  <a:gd name="connsiteX3" fmla="*/ 28294 w 365933"/>
                  <a:gd name="connsiteY3" fmla="*/ 60844 h 61345"/>
                  <a:gd name="connsiteX4" fmla="*/ 31713 w 365933"/>
                  <a:gd name="connsiteY4" fmla="*/ 60844 h 61345"/>
                  <a:gd name="connsiteX5" fmla="*/ 332894 w 365933"/>
                  <a:gd name="connsiteY5" fmla="*/ 60844 h 61345"/>
                  <a:gd name="connsiteX6" fmla="*/ 365222 w 365933"/>
                  <a:gd name="connsiteY6" fmla="*/ 31926 h 61345"/>
                  <a:gd name="connsiteX7" fmla="*/ 336314 w 365933"/>
                  <a:gd name="connsiteY7" fmla="*/ -401 h 61345"/>
                  <a:gd name="connsiteX8" fmla="*/ 332894 w 365933"/>
                  <a:gd name="connsiteY8" fmla="*/ -401 h 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933" h="61345">
                    <a:moveTo>
                      <a:pt x="332894" y="-401"/>
                    </a:moveTo>
                    <a:lnTo>
                      <a:pt x="31713" y="-401"/>
                    </a:lnTo>
                    <a:cubicBezTo>
                      <a:pt x="14797" y="-1344"/>
                      <a:pt x="329" y="11600"/>
                      <a:pt x="-614" y="28517"/>
                    </a:cubicBezTo>
                    <a:cubicBezTo>
                      <a:pt x="-1557" y="45423"/>
                      <a:pt x="11387" y="59902"/>
                      <a:pt x="28294" y="60844"/>
                    </a:cubicBezTo>
                    <a:cubicBezTo>
                      <a:pt x="29437" y="60911"/>
                      <a:pt x="30580" y="60911"/>
                      <a:pt x="31713" y="60844"/>
                    </a:cubicBezTo>
                    <a:lnTo>
                      <a:pt x="332894" y="60844"/>
                    </a:lnTo>
                    <a:cubicBezTo>
                      <a:pt x="349810" y="61787"/>
                      <a:pt x="364279" y="48843"/>
                      <a:pt x="365222" y="31926"/>
                    </a:cubicBezTo>
                    <a:cubicBezTo>
                      <a:pt x="366165" y="15020"/>
                      <a:pt x="353221" y="542"/>
                      <a:pt x="336314" y="-401"/>
                    </a:cubicBezTo>
                    <a:cubicBezTo>
                      <a:pt x="335171" y="-468"/>
                      <a:pt x="334028" y="-468"/>
                      <a:pt x="332894" y="-401"/>
                    </a:cubicBezTo>
                    <a:close/>
                  </a:path>
                </a:pathLst>
              </a:custGeom>
              <a:noFill/>
              <a:ln w="9525" cap="flat">
                <a:solidFill>
                  <a:srgbClr val="AE299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22" name="Freeform: Shape 117">
                <a:extLst>
                  <a:ext uri="{FF2B5EF4-FFF2-40B4-BE49-F238E27FC236}">
                    <a16:creationId xmlns:a16="http://schemas.microsoft.com/office/drawing/2014/main" id="{1DD9EE9F-3637-B142-B982-A79F98FDC974}"/>
                  </a:ext>
                </a:extLst>
              </p:cNvPr>
              <p:cNvSpPr/>
              <p:nvPr/>
            </p:nvSpPr>
            <p:spPr>
              <a:xfrm>
                <a:off x="5990758" y="4075317"/>
                <a:ext cx="207054" cy="61344"/>
              </a:xfrm>
              <a:custGeom>
                <a:avLst/>
                <a:gdLst>
                  <a:gd name="connsiteX0" fmla="*/ 174017 w 207055"/>
                  <a:gd name="connsiteY0" fmla="*/ -401 h 61345"/>
                  <a:gd name="connsiteX1" fmla="*/ 31714 w 207055"/>
                  <a:gd name="connsiteY1" fmla="*/ -401 h 61345"/>
                  <a:gd name="connsiteX2" fmla="*/ -614 w 207055"/>
                  <a:gd name="connsiteY2" fmla="*/ 28516 h 61345"/>
                  <a:gd name="connsiteX3" fmla="*/ 28294 w 207055"/>
                  <a:gd name="connsiteY3" fmla="*/ 60844 h 61345"/>
                  <a:gd name="connsiteX4" fmla="*/ 31714 w 207055"/>
                  <a:gd name="connsiteY4" fmla="*/ 60844 h 61345"/>
                  <a:gd name="connsiteX5" fmla="*/ 174017 w 207055"/>
                  <a:gd name="connsiteY5" fmla="*/ 60844 h 61345"/>
                  <a:gd name="connsiteX6" fmla="*/ 206345 w 207055"/>
                  <a:gd name="connsiteY6" fmla="*/ 31926 h 61345"/>
                  <a:gd name="connsiteX7" fmla="*/ 177437 w 207055"/>
                  <a:gd name="connsiteY7" fmla="*/ -401 h 61345"/>
                  <a:gd name="connsiteX8" fmla="*/ 174017 w 207055"/>
                  <a:gd name="connsiteY8" fmla="*/ -401 h 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055" h="61345">
                    <a:moveTo>
                      <a:pt x="174017" y="-401"/>
                    </a:moveTo>
                    <a:lnTo>
                      <a:pt x="31714" y="-401"/>
                    </a:lnTo>
                    <a:cubicBezTo>
                      <a:pt x="14797" y="-1344"/>
                      <a:pt x="329" y="11600"/>
                      <a:pt x="-614" y="28516"/>
                    </a:cubicBezTo>
                    <a:cubicBezTo>
                      <a:pt x="-1558" y="45423"/>
                      <a:pt x="11387" y="59902"/>
                      <a:pt x="28294" y="60844"/>
                    </a:cubicBezTo>
                    <a:cubicBezTo>
                      <a:pt x="29437" y="60911"/>
                      <a:pt x="30580" y="60911"/>
                      <a:pt x="31714" y="60844"/>
                    </a:cubicBezTo>
                    <a:lnTo>
                      <a:pt x="174017" y="60844"/>
                    </a:lnTo>
                    <a:cubicBezTo>
                      <a:pt x="190933" y="61787"/>
                      <a:pt x="205402" y="48843"/>
                      <a:pt x="206345" y="31926"/>
                    </a:cubicBezTo>
                    <a:cubicBezTo>
                      <a:pt x="207288" y="15019"/>
                      <a:pt x="194343" y="542"/>
                      <a:pt x="177437" y="-401"/>
                    </a:cubicBezTo>
                    <a:cubicBezTo>
                      <a:pt x="176294" y="-468"/>
                      <a:pt x="175150" y="-468"/>
                      <a:pt x="174017" y="-401"/>
                    </a:cubicBezTo>
                    <a:close/>
                  </a:path>
                </a:pathLst>
              </a:custGeom>
              <a:noFill/>
              <a:ln w="9525" cap="flat">
                <a:solidFill>
                  <a:srgbClr val="AE299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grpSp>
      </p:grpSp>
      <p:grpSp>
        <p:nvGrpSpPr>
          <p:cNvPr id="123" name="Group 122">
            <a:extLst>
              <a:ext uri="{FF2B5EF4-FFF2-40B4-BE49-F238E27FC236}">
                <a16:creationId xmlns:a16="http://schemas.microsoft.com/office/drawing/2014/main" id="{CF20AE0D-E97C-9B4E-850A-ED893D4323D3}"/>
              </a:ext>
            </a:extLst>
          </p:cNvPr>
          <p:cNvGrpSpPr/>
          <p:nvPr/>
        </p:nvGrpSpPr>
        <p:grpSpPr>
          <a:xfrm>
            <a:off x="4344134" y="4376066"/>
            <a:ext cx="1220345" cy="1161863"/>
            <a:chOff x="6708143" y="4033547"/>
            <a:chExt cx="1128866" cy="1128864"/>
          </a:xfrm>
        </p:grpSpPr>
        <p:sp>
          <p:nvSpPr>
            <p:cNvPr id="124" name="Oval 123">
              <a:extLst>
                <a:ext uri="{FF2B5EF4-FFF2-40B4-BE49-F238E27FC236}">
                  <a16:creationId xmlns:a16="http://schemas.microsoft.com/office/drawing/2014/main" id="{07750BB4-C996-E84A-9E73-78826F5EC743}"/>
                </a:ext>
              </a:extLst>
            </p:cNvPr>
            <p:cNvSpPr/>
            <p:nvPr/>
          </p:nvSpPr>
          <p:spPr bwMode="auto">
            <a:xfrm>
              <a:off x="6708143" y="4033547"/>
              <a:ext cx="1128866" cy="1128864"/>
            </a:xfrm>
            <a:prstGeom prst="ellipse">
              <a:avLst/>
            </a:prstGeom>
            <a:noFill/>
            <a:ln w="25400" cap="flat" cmpd="sng" algn="ctr">
              <a:gradFill>
                <a:gsLst>
                  <a:gs pos="0">
                    <a:srgbClr val="1E2257"/>
                  </a:gs>
                  <a:gs pos="100000">
                    <a:srgbClr val="1E2257">
                      <a:lumMod val="40000"/>
                      <a:lumOff val="60000"/>
                    </a:srgbClr>
                  </a:gs>
                </a:gsLst>
                <a:lin ang="18600000" scaled="0"/>
              </a:gradFill>
              <a:prstDash val="solid"/>
              <a:miter lim="800000"/>
              <a:headEnd type="none" w="med" len="med"/>
              <a:tailEnd type="none" w="med" len="med"/>
            </a:ln>
            <a:effectLst/>
          </p:spPr>
          <p:txBody>
            <a:bodyPr rot="0" spcFirstLastPara="0" vertOverflow="overflow" horzOverflow="overflow" vert="horz" wrap="square" lIns="110836" tIns="88669" rIns="110836" bIns="88669" numCol="1" spcCol="0" rtlCol="0" fromWordArt="0" anchor="ctr" anchorCtr="0" forceAA="0" compatLnSpc="1">
              <a:prstTxWarp prst="textNoShape">
                <a:avLst/>
              </a:prstTxWarp>
              <a:noAutofit/>
            </a:bodyPr>
            <a:lstStyle/>
            <a:p>
              <a:pPr marL="0" marR="0" lvl="0" indent="0" algn="ctr" defTabSz="565171" eaLnBrk="0" fontAlgn="base" latinLnBrk="0" hangingPunct="0">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125" name="Group 124">
              <a:extLst>
                <a:ext uri="{FF2B5EF4-FFF2-40B4-BE49-F238E27FC236}">
                  <a16:creationId xmlns:a16="http://schemas.microsoft.com/office/drawing/2014/main" id="{EFBA8B1A-D399-FC40-87AE-21F54246EE91}"/>
                </a:ext>
              </a:extLst>
            </p:cNvPr>
            <p:cNvGrpSpPr/>
            <p:nvPr/>
          </p:nvGrpSpPr>
          <p:grpSpPr>
            <a:xfrm>
              <a:off x="6930104" y="4258616"/>
              <a:ext cx="692237" cy="692238"/>
              <a:chOff x="6918154" y="4248315"/>
              <a:chExt cx="692237" cy="692238"/>
            </a:xfrm>
            <a:gradFill>
              <a:gsLst>
                <a:gs pos="0">
                  <a:srgbClr val="1E2257"/>
                </a:gs>
                <a:gs pos="100000">
                  <a:srgbClr val="1E2257">
                    <a:lumMod val="40000"/>
                    <a:lumOff val="60000"/>
                  </a:srgbClr>
                </a:gs>
              </a:gsLst>
              <a:lin ang="18600000" scaled="0"/>
            </a:gradFill>
          </p:grpSpPr>
          <p:sp>
            <p:nvSpPr>
              <p:cNvPr id="126" name="Freeform: Shape 121">
                <a:extLst>
                  <a:ext uri="{FF2B5EF4-FFF2-40B4-BE49-F238E27FC236}">
                    <a16:creationId xmlns:a16="http://schemas.microsoft.com/office/drawing/2014/main" id="{7540BDF8-A6D5-6743-9B52-FF160C51F01A}"/>
                  </a:ext>
                </a:extLst>
              </p:cNvPr>
              <p:cNvSpPr/>
              <p:nvPr/>
            </p:nvSpPr>
            <p:spPr>
              <a:xfrm>
                <a:off x="7083036" y="4434684"/>
                <a:ext cx="362298" cy="313934"/>
              </a:xfrm>
              <a:custGeom>
                <a:avLst/>
                <a:gdLst>
                  <a:gd name="connsiteX0" fmla="*/ 90394 w 362298"/>
                  <a:gd name="connsiteY0" fmla="*/ -468 h 313934"/>
                  <a:gd name="connsiteX1" fmla="*/ -72 w 362298"/>
                  <a:gd name="connsiteY1" fmla="*/ 156499 h 313934"/>
                  <a:gd name="connsiteX2" fmla="*/ 90394 w 362298"/>
                  <a:gd name="connsiteY2" fmla="*/ 313466 h 313934"/>
                  <a:gd name="connsiteX3" fmla="*/ 271630 w 362298"/>
                  <a:gd name="connsiteY3" fmla="*/ 313466 h 313934"/>
                  <a:gd name="connsiteX4" fmla="*/ 362226 w 362298"/>
                  <a:gd name="connsiteY4" fmla="*/ 156499 h 313934"/>
                  <a:gd name="connsiteX5" fmla="*/ 271630 w 362298"/>
                  <a:gd name="connsiteY5" fmla="*/ -468 h 313934"/>
                  <a:gd name="connsiteX6" fmla="*/ 256538 w 362298"/>
                  <a:gd name="connsiteY6" fmla="*/ 287370 h 313934"/>
                  <a:gd name="connsiteX7" fmla="*/ 105616 w 362298"/>
                  <a:gd name="connsiteY7" fmla="*/ 287370 h 313934"/>
                  <a:gd name="connsiteX8" fmla="*/ 30069 w 362298"/>
                  <a:gd name="connsiteY8" fmla="*/ 156499 h 313934"/>
                  <a:gd name="connsiteX9" fmla="*/ 105616 w 362298"/>
                  <a:gd name="connsiteY9" fmla="*/ 25627 h 313934"/>
                  <a:gd name="connsiteX10" fmla="*/ 256712 w 362298"/>
                  <a:gd name="connsiteY10" fmla="*/ 25627 h 313934"/>
                  <a:gd name="connsiteX11" fmla="*/ 332303 w 362298"/>
                  <a:gd name="connsiteY11" fmla="*/ 156499 h 31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298" h="313934">
                    <a:moveTo>
                      <a:pt x="90394" y="-468"/>
                    </a:moveTo>
                    <a:lnTo>
                      <a:pt x="-72" y="156499"/>
                    </a:lnTo>
                    <a:lnTo>
                      <a:pt x="90394" y="313466"/>
                    </a:lnTo>
                    <a:lnTo>
                      <a:pt x="271630" y="313466"/>
                    </a:lnTo>
                    <a:lnTo>
                      <a:pt x="362226" y="156499"/>
                    </a:lnTo>
                    <a:lnTo>
                      <a:pt x="271630" y="-468"/>
                    </a:lnTo>
                    <a:close/>
                    <a:moveTo>
                      <a:pt x="256538" y="287370"/>
                    </a:moveTo>
                    <a:lnTo>
                      <a:pt x="105616" y="287370"/>
                    </a:lnTo>
                    <a:lnTo>
                      <a:pt x="30069" y="156499"/>
                    </a:lnTo>
                    <a:lnTo>
                      <a:pt x="105616" y="25627"/>
                    </a:lnTo>
                    <a:lnTo>
                      <a:pt x="256712" y="25627"/>
                    </a:lnTo>
                    <a:lnTo>
                      <a:pt x="332303" y="156499"/>
                    </a:ln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27" name="Freeform: Shape 122">
                <a:extLst>
                  <a:ext uri="{FF2B5EF4-FFF2-40B4-BE49-F238E27FC236}">
                    <a16:creationId xmlns:a16="http://schemas.microsoft.com/office/drawing/2014/main" id="{41C7819A-1BE2-514A-97B4-3C0D207C3DE5}"/>
                  </a:ext>
                </a:extLst>
              </p:cNvPr>
              <p:cNvSpPr/>
              <p:nvPr/>
            </p:nvSpPr>
            <p:spPr>
              <a:xfrm>
                <a:off x="7251224" y="4824166"/>
                <a:ext cx="26095" cy="116387"/>
              </a:xfrm>
              <a:custGeom>
                <a:avLst/>
                <a:gdLst>
                  <a:gd name="connsiteX0" fmla="*/ 12976 w 26095"/>
                  <a:gd name="connsiteY0" fmla="*/ -468 h 116387"/>
                  <a:gd name="connsiteX1" fmla="*/ -72 w 26095"/>
                  <a:gd name="connsiteY1" fmla="*/ 12580 h 116387"/>
                  <a:gd name="connsiteX2" fmla="*/ -72 w 26095"/>
                  <a:gd name="connsiteY2" fmla="*/ 102871 h 116387"/>
                  <a:gd name="connsiteX3" fmla="*/ 12976 w 26095"/>
                  <a:gd name="connsiteY3" fmla="*/ 115919 h 116387"/>
                  <a:gd name="connsiteX4" fmla="*/ 26024 w 26095"/>
                  <a:gd name="connsiteY4" fmla="*/ 102871 h 116387"/>
                  <a:gd name="connsiteX5" fmla="*/ 26024 w 26095"/>
                  <a:gd name="connsiteY5" fmla="*/ 12580 h 116387"/>
                  <a:gd name="connsiteX6" fmla="*/ 12976 w 26095"/>
                  <a:gd name="connsiteY6" fmla="*/ -468 h 11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95" h="116387">
                    <a:moveTo>
                      <a:pt x="12976" y="-468"/>
                    </a:moveTo>
                    <a:cubicBezTo>
                      <a:pt x="5769" y="-468"/>
                      <a:pt x="-72" y="5373"/>
                      <a:pt x="-72" y="12580"/>
                    </a:cubicBezTo>
                    <a:lnTo>
                      <a:pt x="-72" y="102871"/>
                    </a:lnTo>
                    <a:cubicBezTo>
                      <a:pt x="-72" y="110078"/>
                      <a:pt x="5769" y="115919"/>
                      <a:pt x="12976" y="115919"/>
                    </a:cubicBezTo>
                    <a:cubicBezTo>
                      <a:pt x="20182" y="115919"/>
                      <a:pt x="26024" y="110078"/>
                      <a:pt x="26024" y="102871"/>
                    </a:cubicBezTo>
                    <a:lnTo>
                      <a:pt x="26024" y="12580"/>
                    </a:lnTo>
                    <a:cubicBezTo>
                      <a:pt x="26024" y="5373"/>
                      <a:pt x="20182" y="-468"/>
                      <a:pt x="12976" y="-468"/>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28" name="Freeform: Shape 123">
                <a:extLst>
                  <a:ext uri="{FF2B5EF4-FFF2-40B4-BE49-F238E27FC236}">
                    <a16:creationId xmlns:a16="http://schemas.microsoft.com/office/drawing/2014/main" id="{E78EB11C-8166-6F4F-A376-A3EDD763D1A6}"/>
                  </a:ext>
                </a:extLst>
              </p:cNvPr>
              <p:cNvSpPr/>
              <p:nvPr/>
            </p:nvSpPr>
            <p:spPr>
              <a:xfrm>
                <a:off x="7251224" y="4248315"/>
                <a:ext cx="26095" cy="116387"/>
              </a:xfrm>
              <a:custGeom>
                <a:avLst/>
                <a:gdLst>
                  <a:gd name="connsiteX0" fmla="*/ 12976 w 26095"/>
                  <a:gd name="connsiteY0" fmla="*/ 115920 h 116387"/>
                  <a:gd name="connsiteX1" fmla="*/ 26024 w 26095"/>
                  <a:gd name="connsiteY1" fmla="*/ 102872 h 116387"/>
                  <a:gd name="connsiteX2" fmla="*/ 26024 w 26095"/>
                  <a:gd name="connsiteY2" fmla="*/ 12580 h 116387"/>
                  <a:gd name="connsiteX3" fmla="*/ 12976 w 26095"/>
                  <a:gd name="connsiteY3" fmla="*/ -468 h 116387"/>
                  <a:gd name="connsiteX4" fmla="*/ -72 w 26095"/>
                  <a:gd name="connsiteY4" fmla="*/ 12580 h 116387"/>
                  <a:gd name="connsiteX5" fmla="*/ -72 w 26095"/>
                  <a:gd name="connsiteY5" fmla="*/ 102872 h 116387"/>
                  <a:gd name="connsiteX6" fmla="*/ 12976 w 26095"/>
                  <a:gd name="connsiteY6" fmla="*/ 115920 h 11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95" h="116387">
                    <a:moveTo>
                      <a:pt x="12976" y="115920"/>
                    </a:moveTo>
                    <a:cubicBezTo>
                      <a:pt x="20182" y="115920"/>
                      <a:pt x="26024" y="110078"/>
                      <a:pt x="26024" y="102872"/>
                    </a:cubicBezTo>
                    <a:lnTo>
                      <a:pt x="26024" y="12580"/>
                    </a:lnTo>
                    <a:cubicBezTo>
                      <a:pt x="26024" y="5373"/>
                      <a:pt x="20182" y="-468"/>
                      <a:pt x="12976" y="-468"/>
                    </a:cubicBezTo>
                    <a:cubicBezTo>
                      <a:pt x="5769" y="-468"/>
                      <a:pt x="-72" y="5373"/>
                      <a:pt x="-72" y="12580"/>
                    </a:cubicBezTo>
                    <a:lnTo>
                      <a:pt x="-72" y="102872"/>
                    </a:lnTo>
                    <a:cubicBezTo>
                      <a:pt x="-72" y="110078"/>
                      <a:pt x="5769" y="115920"/>
                      <a:pt x="12976" y="115920"/>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29" name="Freeform: Shape 124">
                <a:extLst>
                  <a:ext uri="{FF2B5EF4-FFF2-40B4-BE49-F238E27FC236}">
                    <a16:creationId xmlns:a16="http://schemas.microsoft.com/office/drawing/2014/main" id="{8B138E23-3448-3A44-86C0-866A35787C80}"/>
                  </a:ext>
                </a:extLst>
              </p:cNvPr>
              <p:cNvSpPr/>
              <p:nvPr/>
            </p:nvSpPr>
            <p:spPr>
              <a:xfrm>
                <a:off x="6918154" y="4581387"/>
                <a:ext cx="116387" cy="26095"/>
              </a:xfrm>
              <a:custGeom>
                <a:avLst/>
                <a:gdLst>
                  <a:gd name="connsiteX0" fmla="*/ 116316 w 116387"/>
                  <a:gd name="connsiteY0" fmla="*/ 12580 h 26095"/>
                  <a:gd name="connsiteX1" fmla="*/ 103268 w 116387"/>
                  <a:gd name="connsiteY1" fmla="*/ -468 h 26095"/>
                  <a:gd name="connsiteX2" fmla="*/ 12976 w 116387"/>
                  <a:gd name="connsiteY2" fmla="*/ -468 h 26095"/>
                  <a:gd name="connsiteX3" fmla="*/ -72 w 116387"/>
                  <a:gd name="connsiteY3" fmla="*/ 12580 h 26095"/>
                  <a:gd name="connsiteX4" fmla="*/ 12976 w 116387"/>
                  <a:gd name="connsiteY4" fmla="*/ 25628 h 26095"/>
                  <a:gd name="connsiteX5" fmla="*/ 103268 w 116387"/>
                  <a:gd name="connsiteY5" fmla="*/ 25628 h 26095"/>
                  <a:gd name="connsiteX6" fmla="*/ 116316 w 116387"/>
                  <a:gd name="connsiteY6" fmla="*/ 12580 h 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87" h="26095">
                    <a:moveTo>
                      <a:pt x="116316" y="12580"/>
                    </a:moveTo>
                    <a:cubicBezTo>
                      <a:pt x="116316" y="5373"/>
                      <a:pt x="110474" y="-468"/>
                      <a:pt x="103268" y="-468"/>
                    </a:cubicBezTo>
                    <a:lnTo>
                      <a:pt x="12976" y="-468"/>
                    </a:lnTo>
                    <a:cubicBezTo>
                      <a:pt x="5769" y="-468"/>
                      <a:pt x="-72" y="5373"/>
                      <a:pt x="-72" y="12580"/>
                    </a:cubicBezTo>
                    <a:cubicBezTo>
                      <a:pt x="-72" y="19786"/>
                      <a:pt x="5769" y="25628"/>
                      <a:pt x="12976" y="25628"/>
                    </a:cubicBezTo>
                    <a:lnTo>
                      <a:pt x="103268" y="25628"/>
                    </a:lnTo>
                    <a:cubicBezTo>
                      <a:pt x="110474" y="25628"/>
                      <a:pt x="116316" y="19786"/>
                      <a:pt x="116316" y="12580"/>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30" name="Freeform: Shape 125">
                <a:extLst>
                  <a:ext uri="{FF2B5EF4-FFF2-40B4-BE49-F238E27FC236}">
                    <a16:creationId xmlns:a16="http://schemas.microsoft.com/office/drawing/2014/main" id="{EECDF7A0-1132-D64B-8DB4-451321CBCE9B}"/>
                  </a:ext>
                </a:extLst>
              </p:cNvPr>
              <p:cNvSpPr/>
              <p:nvPr/>
            </p:nvSpPr>
            <p:spPr>
              <a:xfrm>
                <a:off x="7494004" y="4581387"/>
                <a:ext cx="116387" cy="26095"/>
              </a:xfrm>
              <a:custGeom>
                <a:avLst/>
                <a:gdLst>
                  <a:gd name="connsiteX0" fmla="*/ 103268 w 116387"/>
                  <a:gd name="connsiteY0" fmla="*/ -468 h 26095"/>
                  <a:gd name="connsiteX1" fmla="*/ 12976 w 116387"/>
                  <a:gd name="connsiteY1" fmla="*/ -468 h 26095"/>
                  <a:gd name="connsiteX2" fmla="*/ -72 w 116387"/>
                  <a:gd name="connsiteY2" fmla="*/ 12580 h 26095"/>
                  <a:gd name="connsiteX3" fmla="*/ 12976 w 116387"/>
                  <a:gd name="connsiteY3" fmla="*/ 25628 h 26095"/>
                  <a:gd name="connsiteX4" fmla="*/ 103268 w 116387"/>
                  <a:gd name="connsiteY4" fmla="*/ 25628 h 26095"/>
                  <a:gd name="connsiteX5" fmla="*/ 116316 w 116387"/>
                  <a:gd name="connsiteY5" fmla="*/ 12580 h 26095"/>
                  <a:gd name="connsiteX6" fmla="*/ 103268 w 116387"/>
                  <a:gd name="connsiteY6" fmla="*/ -468 h 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87" h="26095">
                    <a:moveTo>
                      <a:pt x="103268" y="-468"/>
                    </a:moveTo>
                    <a:lnTo>
                      <a:pt x="12976" y="-468"/>
                    </a:lnTo>
                    <a:cubicBezTo>
                      <a:pt x="5769" y="-468"/>
                      <a:pt x="-72" y="5373"/>
                      <a:pt x="-72" y="12580"/>
                    </a:cubicBezTo>
                    <a:cubicBezTo>
                      <a:pt x="-72" y="19786"/>
                      <a:pt x="5769" y="25628"/>
                      <a:pt x="12976" y="25628"/>
                    </a:cubicBezTo>
                    <a:lnTo>
                      <a:pt x="103268" y="25628"/>
                    </a:lnTo>
                    <a:cubicBezTo>
                      <a:pt x="110474" y="25628"/>
                      <a:pt x="116316" y="19786"/>
                      <a:pt x="116316" y="12580"/>
                    </a:cubicBezTo>
                    <a:cubicBezTo>
                      <a:pt x="116316" y="5373"/>
                      <a:pt x="110474" y="-468"/>
                      <a:pt x="103268" y="-468"/>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31" name="Freeform: Shape 126">
                <a:extLst>
                  <a:ext uri="{FF2B5EF4-FFF2-40B4-BE49-F238E27FC236}">
                    <a16:creationId xmlns:a16="http://schemas.microsoft.com/office/drawing/2014/main" id="{660D836D-7CC8-744B-89A3-8114E21EC234}"/>
                  </a:ext>
                </a:extLst>
              </p:cNvPr>
              <p:cNvSpPr/>
              <p:nvPr/>
            </p:nvSpPr>
            <p:spPr>
              <a:xfrm>
                <a:off x="7015720" y="4752729"/>
                <a:ext cx="90257" cy="90258"/>
              </a:xfrm>
              <a:custGeom>
                <a:avLst/>
                <a:gdLst>
                  <a:gd name="connsiteX0" fmla="*/ 67592 w 90257"/>
                  <a:gd name="connsiteY0" fmla="*/ 3684 h 90258"/>
                  <a:gd name="connsiteX1" fmla="*/ 3744 w 90257"/>
                  <a:gd name="connsiteY1" fmla="*/ 67532 h 90258"/>
                  <a:gd name="connsiteX2" fmla="*/ 3744 w 90257"/>
                  <a:gd name="connsiteY2" fmla="*/ 85973 h 90258"/>
                  <a:gd name="connsiteX3" fmla="*/ 22185 w 90257"/>
                  <a:gd name="connsiteY3" fmla="*/ 85973 h 90258"/>
                  <a:gd name="connsiteX4" fmla="*/ 86033 w 90257"/>
                  <a:gd name="connsiteY4" fmla="*/ 22125 h 90258"/>
                  <a:gd name="connsiteX5" fmla="*/ 86685 w 90257"/>
                  <a:gd name="connsiteY5" fmla="*/ 3684 h 90258"/>
                  <a:gd name="connsiteX6" fmla="*/ 68244 w 90257"/>
                  <a:gd name="connsiteY6" fmla="*/ 3032 h 90258"/>
                  <a:gd name="connsiteX7" fmla="*/ 67592 w 90257"/>
                  <a:gd name="connsiteY7" fmla="*/ 3684 h 9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57" h="90258">
                    <a:moveTo>
                      <a:pt x="67592" y="3684"/>
                    </a:moveTo>
                    <a:lnTo>
                      <a:pt x="3744" y="67532"/>
                    </a:lnTo>
                    <a:cubicBezTo>
                      <a:pt x="-1344" y="72625"/>
                      <a:pt x="-1344" y="80880"/>
                      <a:pt x="3744" y="85973"/>
                    </a:cubicBezTo>
                    <a:cubicBezTo>
                      <a:pt x="8838" y="91062"/>
                      <a:pt x="17090" y="91062"/>
                      <a:pt x="22185" y="85973"/>
                    </a:cubicBezTo>
                    <a:lnTo>
                      <a:pt x="86033" y="22125"/>
                    </a:lnTo>
                    <a:cubicBezTo>
                      <a:pt x="91304" y="17210"/>
                      <a:pt x="91596" y="8956"/>
                      <a:pt x="86685" y="3684"/>
                    </a:cubicBezTo>
                    <a:cubicBezTo>
                      <a:pt x="81770" y="-1587"/>
                      <a:pt x="73515" y="-1879"/>
                      <a:pt x="68244" y="3032"/>
                    </a:cubicBezTo>
                    <a:cubicBezTo>
                      <a:pt x="68018" y="3241"/>
                      <a:pt x="67800" y="3458"/>
                      <a:pt x="67592" y="3684"/>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32" name="Freeform: Shape 127">
                <a:extLst>
                  <a:ext uri="{FF2B5EF4-FFF2-40B4-BE49-F238E27FC236}">
                    <a16:creationId xmlns:a16="http://schemas.microsoft.com/office/drawing/2014/main" id="{F4882825-5266-D14C-9DC8-84DAC892D18F}"/>
                  </a:ext>
                </a:extLst>
              </p:cNvPr>
              <p:cNvSpPr/>
              <p:nvPr/>
            </p:nvSpPr>
            <p:spPr>
              <a:xfrm>
                <a:off x="7422903" y="4346195"/>
                <a:ext cx="89607" cy="89620"/>
              </a:xfrm>
              <a:custGeom>
                <a:avLst/>
                <a:gdLst>
                  <a:gd name="connsiteX0" fmla="*/ 12965 w 89607"/>
                  <a:gd name="connsiteY0" fmla="*/ 89152 h 89620"/>
                  <a:gd name="connsiteX1" fmla="*/ 22185 w 89607"/>
                  <a:gd name="connsiteY1" fmla="*/ 85324 h 89620"/>
                  <a:gd name="connsiteX2" fmla="*/ 86033 w 89607"/>
                  <a:gd name="connsiteY2" fmla="*/ 21476 h 89620"/>
                  <a:gd name="connsiteX3" fmla="*/ 85381 w 89607"/>
                  <a:gd name="connsiteY3" fmla="*/ 3035 h 89620"/>
                  <a:gd name="connsiteX4" fmla="*/ 67592 w 89607"/>
                  <a:gd name="connsiteY4" fmla="*/ 3035 h 89620"/>
                  <a:gd name="connsiteX5" fmla="*/ 3744 w 89607"/>
                  <a:gd name="connsiteY5" fmla="*/ 66883 h 89620"/>
                  <a:gd name="connsiteX6" fmla="*/ 3744 w 89607"/>
                  <a:gd name="connsiteY6" fmla="*/ 85324 h 89620"/>
                  <a:gd name="connsiteX7" fmla="*/ 12965 w 89607"/>
                  <a:gd name="connsiteY7" fmla="*/ 89152 h 8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607" h="89620">
                    <a:moveTo>
                      <a:pt x="12965" y="89152"/>
                    </a:moveTo>
                    <a:cubicBezTo>
                      <a:pt x="16422" y="89147"/>
                      <a:pt x="19741" y="87773"/>
                      <a:pt x="22185" y="85324"/>
                    </a:cubicBezTo>
                    <a:lnTo>
                      <a:pt x="86033" y="21476"/>
                    </a:lnTo>
                    <a:cubicBezTo>
                      <a:pt x="90948" y="16205"/>
                      <a:pt x="90652" y="7950"/>
                      <a:pt x="85381" y="3035"/>
                    </a:cubicBezTo>
                    <a:cubicBezTo>
                      <a:pt x="80371" y="-1636"/>
                      <a:pt x="72603" y="-1636"/>
                      <a:pt x="67592" y="3035"/>
                    </a:cubicBezTo>
                    <a:lnTo>
                      <a:pt x="3744" y="66883"/>
                    </a:lnTo>
                    <a:cubicBezTo>
                      <a:pt x="-1344" y="71976"/>
                      <a:pt x="-1344" y="80231"/>
                      <a:pt x="3744" y="85324"/>
                    </a:cubicBezTo>
                    <a:cubicBezTo>
                      <a:pt x="6189" y="87773"/>
                      <a:pt x="9507" y="89147"/>
                      <a:pt x="12965" y="89152"/>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33" name="Freeform: Shape 128">
                <a:extLst>
                  <a:ext uri="{FF2B5EF4-FFF2-40B4-BE49-F238E27FC236}">
                    <a16:creationId xmlns:a16="http://schemas.microsoft.com/office/drawing/2014/main" id="{7E16BEE8-CAFC-6247-9881-654944977BD8}"/>
                  </a:ext>
                </a:extLst>
              </p:cNvPr>
              <p:cNvSpPr/>
              <p:nvPr/>
            </p:nvSpPr>
            <p:spPr>
              <a:xfrm>
                <a:off x="7016034" y="4346195"/>
                <a:ext cx="89943" cy="89945"/>
              </a:xfrm>
              <a:custGeom>
                <a:avLst/>
                <a:gdLst>
                  <a:gd name="connsiteX0" fmla="*/ 67278 w 89943"/>
                  <a:gd name="connsiteY0" fmla="*/ 85324 h 89945"/>
                  <a:gd name="connsiteX1" fmla="*/ 85719 w 89943"/>
                  <a:gd name="connsiteY1" fmla="*/ 85977 h 89945"/>
                  <a:gd name="connsiteX2" fmla="*/ 86371 w 89943"/>
                  <a:gd name="connsiteY2" fmla="*/ 67536 h 89945"/>
                  <a:gd name="connsiteX3" fmla="*/ 85719 w 89943"/>
                  <a:gd name="connsiteY3" fmla="*/ 66883 h 89945"/>
                  <a:gd name="connsiteX4" fmla="*/ 21871 w 89943"/>
                  <a:gd name="connsiteY4" fmla="*/ 3035 h 89945"/>
                  <a:gd name="connsiteX5" fmla="*/ 3430 w 89943"/>
                  <a:gd name="connsiteY5" fmla="*/ 3687 h 89945"/>
                  <a:gd name="connsiteX6" fmla="*/ 3430 w 89943"/>
                  <a:gd name="connsiteY6" fmla="*/ 21476 h 8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3" h="89945">
                    <a:moveTo>
                      <a:pt x="67278" y="85324"/>
                    </a:moveTo>
                    <a:cubicBezTo>
                      <a:pt x="72193" y="90596"/>
                      <a:pt x="80448" y="90887"/>
                      <a:pt x="85719" y="85977"/>
                    </a:cubicBezTo>
                    <a:cubicBezTo>
                      <a:pt x="90990" y="81062"/>
                      <a:pt x="91282" y="72807"/>
                      <a:pt x="86371" y="67536"/>
                    </a:cubicBezTo>
                    <a:cubicBezTo>
                      <a:pt x="86163" y="67309"/>
                      <a:pt x="85945" y="67092"/>
                      <a:pt x="85719" y="66883"/>
                    </a:cubicBezTo>
                    <a:lnTo>
                      <a:pt x="21871" y="3035"/>
                    </a:lnTo>
                    <a:cubicBezTo>
                      <a:pt x="16599" y="-1880"/>
                      <a:pt x="8342" y="-1588"/>
                      <a:pt x="3430" y="3687"/>
                    </a:cubicBezTo>
                    <a:cubicBezTo>
                      <a:pt x="-1240" y="8698"/>
                      <a:pt x="-1240" y="16466"/>
                      <a:pt x="3430" y="21476"/>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34" name="Freeform: Shape 129">
                <a:extLst>
                  <a:ext uri="{FF2B5EF4-FFF2-40B4-BE49-F238E27FC236}">
                    <a16:creationId xmlns:a16="http://schemas.microsoft.com/office/drawing/2014/main" id="{C1BD7532-4096-714A-947D-62F5C8772877}"/>
                  </a:ext>
                </a:extLst>
              </p:cNvPr>
              <p:cNvSpPr/>
              <p:nvPr/>
            </p:nvSpPr>
            <p:spPr>
              <a:xfrm>
                <a:off x="7423216" y="4753378"/>
                <a:ext cx="89522" cy="89446"/>
              </a:xfrm>
              <a:custGeom>
                <a:avLst/>
                <a:gdLst>
                  <a:gd name="connsiteX0" fmla="*/ 21872 w 89522"/>
                  <a:gd name="connsiteY0" fmla="*/ 3035 h 89446"/>
                  <a:gd name="connsiteX1" fmla="*/ 3431 w 89522"/>
                  <a:gd name="connsiteY1" fmla="*/ 3688 h 89446"/>
                  <a:gd name="connsiteX2" fmla="*/ 3431 w 89522"/>
                  <a:gd name="connsiteY2" fmla="*/ 21476 h 89446"/>
                  <a:gd name="connsiteX3" fmla="*/ 67279 w 89522"/>
                  <a:gd name="connsiteY3" fmla="*/ 85324 h 89446"/>
                  <a:gd name="connsiteX4" fmla="*/ 76413 w 89522"/>
                  <a:gd name="connsiteY4" fmla="*/ 88978 h 89446"/>
                  <a:gd name="connsiteX5" fmla="*/ 85633 w 89522"/>
                  <a:gd name="connsiteY5" fmla="*/ 85150 h 89446"/>
                  <a:gd name="connsiteX6" fmla="*/ 85633 w 89522"/>
                  <a:gd name="connsiteY6" fmla="*/ 66709 h 8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22" h="89446">
                    <a:moveTo>
                      <a:pt x="21872" y="3035"/>
                    </a:moveTo>
                    <a:cubicBezTo>
                      <a:pt x="16601" y="-1880"/>
                      <a:pt x="8346" y="-1588"/>
                      <a:pt x="3431" y="3688"/>
                    </a:cubicBezTo>
                    <a:cubicBezTo>
                      <a:pt x="-1240" y="8698"/>
                      <a:pt x="-1240" y="16466"/>
                      <a:pt x="3431" y="21476"/>
                    </a:cubicBezTo>
                    <a:lnTo>
                      <a:pt x="67279" y="85324"/>
                    </a:lnTo>
                    <a:cubicBezTo>
                      <a:pt x="69732" y="87686"/>
                      <a:pt x="73007" y="88999"/>
                      <a:pt x="76413" y="88978"/>
                    </a:cubicBezTo>
                    <a:cubicBezTo>
                      <a:pt x="79870" y="88973"/>
                      <a:pt x="83189" y="87599"/>
                      <a:pt x="85633" y="85150"/>
                    </a:cubicBezTo>
                    <a:cubicBezTo>
                      <a:pt x="90722" y="80057"/>
                      <a:pt x="90722" y="71802"/>
                      <a:pt x="85633" y="66709"/>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35" name="Freeform: Shape 130">
                <a:extLst>
                  <a:ext uri="{FF2B5EF4-FFF2-40B4-BE49-F238E27FC236}">
                    <a16:creationId xmlns:a16="http://schemas.microsoft.com/office/drawing/2014/main" id="{CD08B615-7A1F-504D-A533-41E0A84A1DC4}"/>
                  </a:ext>
                </a:extLst>
              </p:cNvPr>
              <p:cNvSpPr/>
              <p:nvPr/>
            </p:nvSpPr>
            <p:spPr>
              <a:xfrm>
                <a:off x="7339697" y="4806871"/>
                <a:ext cx="59294" cy="110675"/>
              </a:xfrm>
              <a:custGeom>
                <a:avLst/>
                <a:gdLst>
                  <a:gd name="connsiteX0" fmla="*/ 25321 w 59294"/>
                  <a:gd name="connsiteY0" fmla="*/ 8345 h 110675"/>
                  <a:gd name="connsiteX1" fmla="*/ 8741 w 59294"/>
                  <a:gd name="connsiteY1" fmla="*/ 242 h 110675"/>
                  <a:gd name="connsiteX2" fmla="*/ 638 w 59294"/>
                  <a:gd name="connsiteY2" fmla="*/ 16818 h 110675"/>
                  <a:gd name="connsiteX3" fmla="*/ 1052 w 59294"/>
                  <a:gd name="connsiteY3" fmla="*/ 17870 h 110675"/>
                  <a:gd name="connsiteX4" fmla="*/ 34019 w 59294"/>
                  <a:gd name="connsiteY4" fmla="*/ 101943 h 110675"/>
                  <a:gd name="connsiteX5" fmla="*/ 46154 w 59294"/>
                  <a:gd name="connsiteY5" fmla="*/ 110206 h 110675"/>
                  <a:gd name="connsiteX6" fmla="*/ 50938 w 59294"/>
                  <a:gd name="connsiteY6" fmla="*/ 109293 h 110675"/>
                  <a:gd name="connsiteX7" fmla="*/ 58332 w 59294"/>
                  <a:gd name="connsiteY7" fmla="*/ 92418 h 11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94" h="110675">
                    <a:moveTo>
                      <a:pt x="25321" y="8345"/>
                    </a:moveTo>
                    <a:cubicBezTo>
                      <a:pt x="22981" y="1530"/>
                      <a:pt x="15561" y="-2097"/>
                      <a:pt x="8741" y="242"/>
                    </a:cubicBezTo>
                    <a:cubicBezTo>
                      <a:pt x="1926" y="2582"/>
                      <a:pt x="-1702" y="10002"/>
                      <a:pt x="638" y="16818"/>
                    </a:cubicBezTo>
                    <a:cubicBezTo>
                      <a:pt x="760" y="17174"/>
                      <a:pt x="899" y="17527"/>
                      <a:pt x="1052" y="17870"/>
                    </a:cubicBezTo>
                    <a:lnTo>
                      <a:pt x="34019" y="101943"/>
                    </a:lnTo>
                    <a:cubicBezTo>
                      <a:pt x="35985" y="106927"/>
                      <a:pt x="40796" y="110206"/>
                      <a:pt x="46154" y="110206"/>
                    </a:cubicBezTo>
                    <a:cubicBezTo>
                      <a:pt x="47794" y="110224"/>
                      <a:pt x="49420" y="109915"/>
                      <a:pt x="50938" y="109293"/>
                    </a:cubicBezTo>
                    <a:cubicBezTo>
                      <a:pt x="57632" y="106666"/>
                      <a:pt x="60937" y="99120"/>
                      <a:pt x="58332" y="92418"/>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36" name="Freeform: Shape 131">
                <a:extLst>
                  <a:ext uri="{FF2B5EF4-FFF2-40B4-BE49-F238E27FC236}">
                    <a16:creationId xmlns:a16="http://schemas.microsoft.com/office/drawing/2014/main" id="{A4F3D55A-74E4-CB4C-99C6-F35C6062AA12}"/>
                  </a:ext>
                </a:extLst>
              </p:cNvPr>
              <p:cNvSpPr/>
              <p:nvPr/>
            </p:nvSpPr>
            <p:spPr>
              <a:xfrm>
                <a:off x="7129779" y="4271737"/>
                <a:ext cx="59069" cy="110174"/>
              </a:xfrm>
              <a:custGeom>
                <a:avLst/>
                <a:gdLst>
                  <a:gd name="connsiteX0" fmla="*/ 33604 w 59069"/>
                  <a:gd name="connsiteY0" fmla="*/ 100892 h 110174"/>
                  <a:gd name="connsiteX1" fmla="*/ 50184 w 59069"/>
                  <a:gd name="connsiteY1" fmla="*/ 108995 h 110174"/>
                  <a:gd name="connsiteX2" fmla="*/ 58287 w 59069"/>
                  <a:gd name="connsiteY2" fmla="*/ 92420 h 110174"/>
                  <a:gd name="connsiteX3" fmla="*/ 57874 w 59069"/>
                  <a:gd name="connsiteY3" fmla="*/ 91367 h 110174"/>
                  <a:gd name="connsiteX4" fmla="*/ 24906 w 59069"/>
                  <a:gd name="connsiteY4" fmla="*/ 7295 h 110174"/>
                  <a:gd name="connsiteX5" fmla="*/ 7691 w 59069"/>
                  <a:gd name="connsiteY5" fmla="*/ 654 h 110174"/>
                  <a:gd name="connsiteX6" fmla="*/ 637 w 59069"/>
                  <a:gd name="connsiteY6" fmla="*/ 16820 h 11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69" h="110174">
                    <a:moveTo>
                      <a:pt x="33604" y="100892"/>
                    </a:moveTo>
                    <a:cubicBezTo>
                      <a:pt x="35944" y="107708"/>
                      <a:pt x="43364" y="111335"/>
                      <a:pt x="50184" y="108995"/>
                    </a:cubicBezTo>
                    <a:cubicBezTo>
                      <a:pt x="56999" y="106655"/>
                      <a:pt x="60627" y="99235"/>
                      <a:pt x="58287" y="92420"/>
                    </a:cubicBezTo>
                    <a:cubicBezTo>
                      <a:pt x="58165" y="92063"/>
                      <a:pt x="58026" y="91711"/>
                      <a:pt x="57874" y="91367"/>
                    </a:cubicBezTo>
                    <a:lnTo>
                      <a:pt x="24906" y="7295"/>
                    </a:lnTo>
                    <a:cubicBezTo>
                      <a:pt x="21983" y="706"/>
                      <a:pt x="14276" y="-2265"/>
                      <a:pt x="7691" y="654"/>
                    </a:cubicBezTo>
                    <a:cubicBezTo>
                      <a:pt x="1502" y="3398"/>
                      <a:pt x="-1560" y="10418"/>
                      <a:pt x="637" y="16820"/>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37" name="Freeform: Shape 132">
                <a:extLst>
                  <a:ext uri="{FF2B5EF4-FFF2-40B4-BE49-F238E27FC236}">
                    <a16:creationId xmlns:a16="http://schemas.microsoft.com/office/drawing/2014/main" id="{69839858-6CA0-D84D-9501-B0B8430189B1}"/>
                  </a:ext>
                </a:extLst>
              </p:cNvPr>
              <p:cNvSpPr/>
              <p:nvPr/>
            </p:nvSpPr>
            <p:spPr>
              <a:xfrm>
                <a:off x="6941170" y="4670071"/>
                <a:ext cx="110151" cy="59061"/>
              </a:xfrm>
              <a:custGeom>
                <a:avLst/>
                <a:gdLst>
                  <a:gd name="connsiteX0" fmla="*/ 109174 w 110151"/>
                  <a:gd name="connsiteY0" fmla="*/ 7793 h 59061"/>
                  <a:gd name="connsiteX1" fmla="*/ 92256 w 110151"/>
                  <a:gd name="connsiteY1" fmla="*/ 443 h 59061"/>
                  <a:gd name="connsiteX2" fmla="*/ 8183 w 110151"/>
                  <a:gd name="connsiteY2" fmla="*/ 33411 h 59061"/>
                  <a:gd name="connsiteX3" fmla="*/ 845 w 110151"/>
                  <a:gd name="connsiteY3" fmla="*/ 50343 h 59061"/>
                  <a:gd name="connsiteX4" fmla="*/ 12967 w 110151"/>
                  <a:gd name="connsiteY4" fmla="*/ 58593 h 59061"/>
                  <a:gd name="connsiteX5" fmla="*/ 17752 w 110151"/>
                  <a:gd name="connsiteY5" fmla="*/ 57680 h 59061"/>
                  <a:gd name="connsiteX6" fmla="*/ 101781 w 110151"/>
                  <a:gd name="connsiteY6" fmla="*/ 24712 h 59061"/>
                  <a:gd name="connsiteX7" fmla="*/ 109179 w 110151"/>
                  <a:gd name="connsiteY7" fmla="*/ 7806 h 59061"/>
                  <a:gd name="connsiteX8" fmla="*/ 109174 w 110151"/>
                  <a:gd name="connsiteY8" fmla="*/ 7793 h 5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51" h="59061">
                    <a:moveTo>
                      <a:pt x="109174" y="7793"/>
                    </a:moveTo>
                    <a:cubicBezTo>
                      <a:pt x="106530" y="1095"/>
                      <a:pt x="98958" y="-2197"/>
                      <a:pt x="92256" y="443"/>
                    </a:cubicBezTo>
                    <a:lnTo>
                      <a:pt x="8183" y="33411"/>
                    </a:lnTo>
                    <a:cubicBezTo>
                      <a:pt x="1481" y="36060"/>
                      <a:pt x="-1804" y="43640"/>
                      <a:pt x="845" y="50343"/>
                    </a:cubicBezTo>
                    <a:cubicBezTo>
                      <a:pt x="2811" y="55318"/>
                      <a:pt x="7617" y="58589"/>
                      <a:pt x="12967" y="58593"/>
                    </a:cubicBezTo>
                    <a:cubicBezTo>
                      <a:pt x="14605" y="58584"/>
                      <a:pt x="16227" y="58276"/>
                      <a:pt x="17752" y="57680"/>
                    </a:cubicBezTo>
                    <a:lnTo>
                      <a:pt x="101781" y="24712"/>
                    </a:lnTo>
                    <a:cubicBezTo>
                      <a:pt x="108492" y="22089"/>
                      <a:pt x="111806" y="14522"/>
                      <a:pt x="109179" y="7806"/>
                    </a:cubicBezTo>
                    <a:cubicBezTo>
                      <a:pt x="109179" y="7802"/>
                      <a:pt x="109174" y="7798"/>
                      <a:pt x="109174" y="7793"/>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38" name="Freeform: Shape 133">
                <a:extLst>
                  <a:ext uri="{FF2B5EF4-FFF2-40B4-BE49-F238E27FC236}">
                    <a16:creationId xmlns:a16="http://schemas.microsoft.com/office/drawing/2014/main" id="{00FF28BA-9DA8-1C45-A896-9AEFB7FE671A}"/>
                  </a:ext>
                </a:extLst>
              </p:cNvPr>
              <p:cNvSpPr/>
              <p:nvPr/>
            </p:nvSpPr>
            <p:spPr>
              <a:xfrm>
                <a:off x="7477049" y="4459702"/>
                <a:ext cx="110194" cy="59095"/>
              </a:xfrm>
              <a:custGeom>
                <a:avLst/>
                <a:gdLst>
                  <a:gd name="connsiteX0" fmla="*/ 833 w 110194"/>
                  <a:gd name="connsiteY0" fmla="*/ 50366 h 59095"/>
                  <a:gd name="connsiteX1" fmla="*/ 17752 w 110194"/>
                  <a:gd name="connsiteY1" fmla="*/ 57716 h 59095"/>
                  <a:gd name="connsiteX2" fmla="*/ 101824 w 110194"/>
                  <a:gd name="connsiteY2" fmla="*/ 24748 h 59095"/>
                  <a:gd name="connsiteX3" fmla="*/ 109218 w 110194"/>
                  <a:gd name="connsiteY3" fmla="*/ 7829 h 59095"/>
                  <a:gd name="connsiteX4" fmla="*/ 92299 w 110194"/>
                  <a:gd name="connsiteY4" fmla="*/ 435 h 59095"/>
                  <a:gd name="connsiteX5" fmla="*/ 8227 w 110194"/>
                  <a:gd name="connsiteY5" fmla="*/ 33447 h 59095"/>
                  <a:gd name="connsiteX6" fmla="*/ 829 w 110194"/>
                  <a:gd name="connsiteY6" fmla="*/ 50353 h 59095"/>
                  <a:gd name="connsiteX7" fmla="*/ 833 w 110194"/>
                  <a:gd name="connsiteY7" fmla="*/ 50366 h 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94" h="59095">
                    <a:moveTo>
                      <a:pt x="833" y="50366"/>
                    </a:moveTo>
                    <a:cubicBezTo>
                      <a:pt x="3477" y="57064"/>
                      <a:pt x="11049" y="60356"/>
                      <a:pt x="17752" y="57716"/>
                    </a:cubicBezTo>
                    <a:lnTo>
                      <a:pt x="101824" y="24748"/>
                    </a:lnTo>
                    <a:cubicBezTo>
                      <a:pt x="108540" y="22117"/>
                      <a:pt x="111849" y="14545"/>
                      <a:pt x="109218" y="7829"/>
                    </a:cubicBezTo>
                    <a:cubicBezTo>
                      <a:pt x="106587" y="1114"/>
                      <a:pt x="99014" y="-2196"/>
                      <a:pt x="92299" y="435"/>
                    </a:cubicBezTo>
                    <a:lnTo>
                      <a:pt x="8227" y="33447"/>
                    </a:lnTo>
                    <a:cubicBezTo>
                      <a:pt x="1516" y="36069"/>
                      <a:pt x="-1798" y="43642"/>
                      <a:pt x="829" y="50353"/>
                    </a:cubicBezTo>
                    <a:cubicBezTo>
                      <a:pt x="829" y="50357"/>
                      <a:pt x="833" y="50361"/>
                      <a:pt x="833" y="50366"/>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39" name="Freeform: Shape 134">
                <a:extLst>
                  <a:ext uri="{FF2B5EF4-FFF2-40B4-BE49-F238E27FC236}">
                    <a16:creationId xmlns:a16="http://schemas.microsoft.com/office/drawing/2014/main" id="{8B8F8638-5115-E34E-9039-F28B583C6304}"/>
                  </a:ext>
                </a:extLst>
              </p:cNvPr>
              <p:cNvSpPr/>
              <p:nvPr/>
            </p:nvSpPr>
            <p:spPr>
              <a:xfrm>
                <a:off x="7117782" y="4803811"/>
                <a:ext cx="62241" cy="108825"/>
              </a:xfrm>
              <a:custGeom>
                <a:avLst/>
                <a:gdLst>
                  <a:gd name="connsiteX0" fmla="*/ 54517 w 62241"/>
                  <a:gd name="connsiteY0" fmla="*/ 706 h 108825"/>
                  <a:gd name="connsiteX1" fmla="*/ 37238 w 62241"/>
                  <a:gd name="connsiteY1" fmla="*/ 7182 h 108825"/>
                  <a:gd name="connsiteX2" fmla="*/ 37120 w 62241"/>
                  <a:gd name="connsiteY2" fmla="*/ 7447 h 108825"/>
                  <a:gd name="connsiteX3" fmla="*/ 1021 w 62241"/>
                  <a:gd name="connsiteY3" fmla="*/ 90085 h 108825"/>
                  <a:gd name="connsiteX4" fmla="*/ 7762 w 62241"/>
                  <a:gd name="connsiteY4" fmla="*/ 107264 h 108825"/>
                  <a:gd name="connsiteX5" fmla="*/ 24942 w 62241"/>
                  <a:gd name="connsiteY5" fmla="*/ 100523 h 108825"/>
                  <a:gd name="connsiteX6" fmla="*/ 61041 w 62241"/>
                  <a:gd name="connsiteY6" fmla="*/ 17886 h 108825"/>
                  <a:gd name="connsiteX7" fmla="*/ 54517 w 62241"/>
                  <a:gd name="connsiteY7" fmla="*/ 706 h 10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41" h="108825">
                    <a:moveTo>
                      <a:pt x="54517" y="706"/>
                    </a:moveTo>
                    <a:cubicBezTo>
                      <a:pt x="47959" y="-2277"/>
                      <a:pt x="40221" y="619"/>
                      <a:pt x="37238" y="7182"/>
                    </a:cubicBezTo>
                    <a:cubicBezTo>
                      <a:pt x="37198" y="7269"/>
                      <a:pt x="37159" y="7356"/>
                      <a:pt x="37120" y="7447"/>
                    </a:cubicBezTo>
                    <a:lnTo>
                      <a:pt x="1021" y="90085"/>
                    </a:lnTo>
                    <a:cubicBezTo>
                      <a:pt x="-1863" y="96691"/>
                      <a:pt x="1156" y="104381"/>
                      <a:pt x="7762" y="107264"/>
                    </a:cubicBezTo>
                    <a:cubicBezTo>
                      <a:pt x="14369" y="110148"/>
                      <a:pt x="22058" y="107130"/>
                      <a:pt x="24942" y="100523"/>
                    </a:cubicBezTo>
                    <a:lnTo>
                      <a:pt x="61041" y="17886"/>
                    </a:lnTo>
                    <a:cubicBezTo>
                      <a:pt x="63951" y="11340"/>
                      <a:pt x="61041" y="3672"/>
                      <a:pt x="54517" y="706"/>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40" name="Freeform: Shape 135">
                <a:extLst>
                  <a:ext uri="{FF2B5EF4-FFF2-40B4-BE49-F238E27FC236}">
                    <a16:creationId xmlns:a16="http://schemas.microsoft.com/office/drawing/2014/main" id="{267A85CF-D65C-5A44-BD02-44C014AA25D7}"/>
                  </a:ext>
                </a:extLst>
              </p:cNvPr>
              <p:cNvSpPr/>
              <p:nvPr/>
            </p:nvSpPr>
            <p:spPr>
              <a:xfrm>
                <a:off x="7348339" y="4276232"/>
                <a:ext cx="62206" cy="108744"/>
              </a:xfrm>
              <a:custGeom>
                <a:avLst/>
                <a:gdLst>
                  <a:gd name="connsiteX0" fmla="*/ 7762 w 62206"/>
                  <a:gd name="connsiteY0" fmla="*/ 107183 h 108744"/>
                  <a:gd name="connsiteX1" fmla="*/ 24942 w 62206"/>
                  <a:gd name="connsiteY1" fmla="*/ 100446 h 108744"/>
                  <a:gd name="connsiteX2" fmla="*/ 24942 w 62206"/>
                  <a:gd name="connsiteY2" fmla="*/ 100442 h 108744"/>
                  <a:gd name="connsiteX3" fmla="*/ 61041 w 62206"/>
                  <a:gd name="connsiteY3" fmla="*/ 17805 h 108744"/>
                  <a:gd name="connsiteX4" fmla="*/ 54300 w 62206"/>
                  <a:gd name="connsiteY4" fmla="*/ 625 h 108744"/>
                  <a:gd name="connsiteX5" fmla="*/ 37120 w 62206"/>
                  <a:gd name="connsiteY5" fmla="*/ 7366 h 108744"/>
                  <a:gd name="connsiteX6" fmla="*/ 1021 w 62206"/>
                  <a:gd name="connsiteY6" fmla="*/ 90003 h 108744"/>
                  <a:gd name="connsiteX7" fmla="*/ 7758 w 62206"/>
                  <a:gd name="connsiteY7" fmla="*/ 107183 h 108744"/>
                  <a:gd name="connsiteX8" fmla="*/ 7762 w 62206"/>
                  <a:gd name="connsiteY8" fmla="*/ 107183 h 10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06" h="108744">
                    <a:moveTo>
                      <a:pt x="7762" y="107183"/>
                    </a:moveTo>
                    <a:cubicBezTo>
                      <a:pt x="14365" y="110067"/>
                      <a:pt x="22059" y="107048"/>
                      <a:pt x="24942" y="100446"/>
                    </a:cubicBezTo>
                    <a:cubicBezTo>
                      <a:pt x="24942" y="100446"/>
                      <a:pt x="24942" y="100442"/>
                      <a:pt x="24942" y="100442"/>
                    </a:cubicBezTo>
                    <a:lnTo>
                      <a:pt x="61041" y="17805"/>
                    </a:lnTo>
                    <a:cubicBezTo>
                      <a:pt x="63925" y="11198"/>
                      <a:pt x="60907" y="3508"/>
                      <a:pt x="54300" y="625"/>
                    </a:cubicBezTo>
                    <a:cubicBezTo>
                      <a:pt x="47693" y="-2259"/>
                      <a:pt x="40004" y="760"/>
                      <a:pt x="37120" y="7366"/>
                    </a:cubicBezTo>
                    <a:lnTo>
                      <a:pt x="1021" y="90003"/>
                    </a:lnTo>
                    <a:cubicBezTo>
                      <a:pt x="-1863" y="96606"/>
                      <a:pt x="1156" y="104299"/>
                      <a:pt x="7758" y="107183"/>
                    </a:cubicBezTo>
                    <a:cubicBezTo>
                      <a:pt x="7758" y="107183"/>
                      <a:pt x="7762" y="107183"/>
                      <a:pt x="7762" y="107183"/>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41" name="Freeform: Shape 136">
                <a:extLst>
                  <a:ext uri="{FF2B5EF4-FFF2-40B4-BE49-F238E27FC236}">
                    <a16:creationId xmlns:a16="http://schemas.microsoft.com/office/drawing/2014/main" id="{45D5FF36-5F6C-7047-8709-BD1AC4CBAEDA}"/>
                  </a:ext>
                </a:extLst>
              </p:cNvPr>
              <p:cNvSpPr/>
              <p:nvPr/>
            </p:nvSpPr>
            <p:spPr>
              <a:xfrm>
                <a:off x="6945941" y="4448118"/>
                <a:ext cx="108743" cy="62206"/>
              </a:xfrm>
              <a:custGeom>
                <a:avLst/>
                <a:gdLst>
                  <a:gd name="connsiteX0" fmla="*/ 7762 w 108743"/>
                  <a:gd name="connsiteY0" fmla="*/ 24546 h 62206"/>
                  <a:gd name="connsiteX1" fmla="*/ 90399 w 108743"/>
                  <a:gd name="connsiteY1" fmla="*/ 60645 h 62206"/>
                  <a:gd name="connsiteX2" fmla="*/ 107578 w 108743"/>
                  <a:gd name="connsiteY2" fmla="*/ 53904 h 62206"/>
                  <a:gd name="connsiteX3" fmla="*/ 100837 w 108743"/>
                  <a:gd name="connsiteY3" fmla="*/ 36724 h 62206"/>
                  <a:gd name="connsiteX4" fmla="*/ 18200 w 108743"/>
                  <a:gd name="connsiteY4" fmla="*/ 625 h 62206"/>
                  <a:gd name="connsiteX5" fmla="*/ 1020 w 108743"/>
                  <a:gd name="connsiteY5" fmla="*/ 7366 h 62206"/>
                  <a:gd name="connsiteX6" fmla="*/ 7762 w 108743"/>
                  <a:gd name="connsiteY6" fmla="*/ 24546 h 6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743" h="62206">
                    <a:moveTo>
                      <a:pt x="7762" y="24546"/>
                    </a:moveTo>
                    <a:lnTo>
                      <a:pt x="90399" y="60645"/>
                    </a:lnTo>
                    <a:cubicBezTo>
                      <a:pt x="97005" y="63529"/>
                      <a:pt x="104695" y="60511"/>
                      <a:pt x="107578" y="53904"/>
                    </a:cubicBezTo>
                    <a:cubicBezTo>
                      <a:pt x="110462" y="47297"/>
                      <a:pt x="107444" y="39608"/>
                      <a:pt x="100837" y="36724"/>
                    </a:cubicBezTo>
                    <a:lnTo>
                      <a:pt x="18200" y="625"/>
                    </a:lnTo>
                    <a:cubicBezTo>
                      <a:pt x="11594" y="-2259"/>
                      <a:pt x="3902" y="760"/>
                      <a:pt x="1020" y="7366"/>
                    </a:cubicBezTo>
                    <a:cubicBezTo>
                      <a:pt x="-1862" y="13973"/>
                      <a:pt x="1156" y="21662"/>
                      <a:pt x="7762" y="24546"/>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sp>
            <p:nvSpPr>
              <p:cNvPr id="142" name="Freeform: Shape 137">
                <a:extLst>
                  <a:ext uri="{FF2B5EF4-FFF2-40B4-BE49-F238E27FC236}">
                    <a16:creationId xmlns:a16="http://schemas.microsoft.com/office/drawing/2014/main" id="{49DE7A66-C52E-3641-B246-641725802D37}"/>
                  </a:ext>
                </a:extLst>
              </p:cNvPr>
              <p:cNvSpPr/>
              <p:nvPr/>
            </p:nvSpPr>
            <p:spPr>
              <a:xfrm>
                <a:off x="7473860" y="4678501"/>
                <a:ext cx="108744" cy="62206"/>
              </a:xfrm>
              <a:custGeom>
                <a:avLst/>
                <a:gdLst>
                  <a:gd name="connsiteX0" fmla="*/ 100838 w 108744"/>
                  <a:gd name="connsiteY0" fmla="*/ 36724 h 62206"/>
                  <a:gd name="connsiteX1" fmla="*/ 18201 w 108744"/>
                  <a:gd name="connsiteY1" fmla="*/ 625 h 62206"/>
                  <a:gd name="connsiteX2" fmla="*/ 1021 w 108744"/>
                  <a:gd name="connsiteY2" fmla="*/ 7366 h 62206"/>
                  <a:gd name="connsiteX3" fmla="*/ 7762 w 108744"/>
                  <a:gd name="connsiteY3" fmla="*/ 24546 h 62206"/>
                  <a:gd name="connsiteX4" fmla="*/ 90399 w 108744"/>
                  <a:gd name="connsiteY4" fmla="*/ 60646 h 62206"/>
                  <a:gd name="connsiteX5" fmla="*/ 107579 w 108744"/>
                  <a:gd name="connsiteY5" fmla="*/ 53904 h 62206"/>
                  <a:gd name="connsiteX6" fmla="*/ 100838 w 108744"/>
                  <a:gd name="connsiteY6" fmla="*/ 36724 h 6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744" h="62206">
                    <a:moveTo>
                      <a:pt x="100838" y="36724"/>
                    </a:moveTo>
                    <a:lnTo>
                      <a:pt x="18201" y="625"/>
                    </a:lnTo>
                    <a:cubicBezTo>
                      <a:pt x="11594" y="-2259"/>
                      <a:pt x="3904" y="760"/>
                      <a:pt x="1021" y="7366"/>
                    </a:cubicBezTo>
                    <a:cubicBezTo>
                      <a:pt x="-1863" y="13973"/>
                      <a:pt x="1156" y="21663"/>
                      <a:pt x="7762" y="24546"/>
                    </a:cubicBezTo>
                    <a:lnTo>
                      <a:pt x="90399" y="60646"/>
                    </a:lnTo>
                    <a:cubicBezTo>
                      <a:pt x="97006" y="63529"/>
                      <a:pt x="104696" y="60511"/>
                      <a:pt x="107579" y="53904"/>
                    </a:cubicBezTo>
                    <a:cubicBezTo>
                      <a:pt x="110463" y="47297"/>
                      <a:pt x="107444" y="39608"/>
                      <a:pt x="100838" y="36724"/>
                    </a:cubicBezTo>
                    <a:close/>
                  </a:path>
                </a:pathLst>
              </a:custGeom>
              <a:grpFill/>
              <a:ln w="4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ndParaRPr>
              </a:p>
            </p:txBody>
          </p:sp>
        </p:grpSp>
      </p:grpSp>
      <p:sp>
        <p:nvSpPr>
          <p:cNvPr id="143" name="Title 2">
            <a:extLst>
              <a:ext uri="{FF2B5EF4-FFF2-40B4-BE49-F238E27FC236}">
                <a16:creationId xmlns:a16="http://schemas.microsoft.com/office/drawing/2014/main" id="{34DA3E39-AEC5-2F49-82AD-99E937588E66}"/>
              </a:ext>
            </a:extLst>
          </p:cNvPr>
          <p:cNvSpPr txBox="1">
            <a:spLocks/>
          </p:cNvSpPr>
          <p:nvPr/>
        </p:nvSpPr>
        <p:spPr>
          <a:xfrm>
            <a:off x="204592" y="148672"/>
            <a:ext cx="11669908" cy="609601"/>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FFFFFF"/>
                </a:solidFill>
                <a:latin typeface="Calibri Light" panose="020F0302020204030204"/>
              </a:rPr>
              <a:t>Modern data strategy</a:t>
            </a:r>
          </a:p>
        </p:txBody>
      </p:sp>
      <p:sp>
        <p:nvSpPr>
          <p:cNvPr id="144" name="Text Placeholder 54">
            <a:extLst>
              <a:ext uri="{FF2B5EF4-FFF2-40B4-BE49-F238E27FC236}">
                <a16:creationId xmlns:a16="http://schemas.microsoft.com/office/drawing/2014/main" id="{1F970523-5969-9540-BDB1-7AAD59ED2656}"/>
              </a:ext>
            </a:extLst>
          </p:cNvPr>
          <p:cNvSpPr txBox="1">
            <a:spLocks/>
          </p:cNvSpPr>
          <p:nvPr/>
        </p:nvSpPr>
        <p:spPr>
          <a:xfrm>
            <a:off x="204592" y="634315"/>
            <a:ext cx="11782816" cy="253262"/>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0"/>
              </a:spcBef>
              <a:spcAft>
                <a:spcPts val="1200"/>
              </a:spcAft>
              <a:buClr>
                <a:schemeClr val="tx1"/>
              </a:buClr>
              <a:buSzPct val="90000"/>
              <a:buFont typeface="Amazon Ember" panose="020B0603020204020204" pitchFamily="34" charset="0"/>
              <a:buNone/>
              <a:defRPr sz="1800" b="0" i="0" kern="1200" cap="none" spc="0" baseline="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vl2pPr marL="365760" indent="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None/>
              <a:defRPr sz="2000" kern="1200" cap="all" baseline="0">
                <a:solidFill>
                  <a:schemeClr val="tx1"/>
                </a:solidFill>
                <a:latin typeface="+mn-lt"/>
                <a:ea typeface="+mn-ea"/>
                <a:cs typeface="+mn-cs"/>
              </a:defRPr>
            </a:lvl2pPr>
            <a:lvl3pPr marL="77724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800" kern="1200" cap="all" baseline="0">
                <a:solidFill>
                  <a:schemeClr val="tx1"/>
                </a:solidFill>
                <a:latin typeface="+mn-lt"/>
                <a:ea typeface="+mn-ea"/>
                <a:cs typeface="+mn-cs"/>
              </a:defRPr>
            </a:lvl3pPr>
            <a:lvl4pPr marL="105156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kern="1200" cap="all" baseline="0">
                <a:solidFill>
                  <a:schemeClr val="tx1"/>
                </a:solidFill>
                <a:latin typeface="+mn-lt"/>
                <a:ea typeface="+mn-ea"/>
                <a:cs typeface="+mn-cs"/>
              </a:defRPr>
            </a:lvl4pPr>
            <a:lvl5pPr marL="105156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600" kern="1200" cap="all"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1200"/>
              </a:spcAft>
              <a:buClr>
                <a:sysClr val="window" lastClr="FFFFFF"/>
              </a:buClr>
              <a:buSzPct val="90000"/>
              <a:buFont typeface="Amazon Ember" panose="020B0603020204020204" pitchFamily="34" charset="0"/>
              <a:buNone/>
              <a:tabLst/>
              <a:defRPr/>
            </a:pPr>
            <a:r>
              <a:rPr kumimoji="0" lang="en-US" sz="1800" b="0" i="0" u="none" strike="noStrike" kern="1200" cap="none" spc="0" normalizeH="0" baseline="0" noProof="0" dirty="0">
                <a:ln>
                  <a:noFill/>
                </a:ln>
                <a:solidFill>
                  <a:srgbClr val="36C2B3"/>
                </a:solidFill>
                <a:effectLst/>
                <a:uLnTx/>
                <a:uFillTx/>
                <a:latin typeface="Amazon Ember" panose="020B0603020204020204" pitchFamily="34" charset="0"/>
                <a:ea typeface="Amazon Ember" panose="020B0603020204020204" pitchFamily="34" charset="0"/>
                <a:cs typeface="Amazon Ember" panose="020B0603020204020204" pitchFamily="34" charset="0"/>
              </a:rPr>
              <a:t>Start anywhere</a:t>
            </a:r>
          </a:p>
        </p:txBody>
      </p:sp>
    </p:spTree>
    <p:extLst>
      <p:ext uri="{BB962C8B-B14F-4D97-AF65-F5344CB8AC3E}">
        <p14:creationId xmlns:p14="http://schemas.microsoft.com/office/powerpoint/2010/main" val="316606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5" grpId="0"/>
      <p:bldP spid="10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097DF95828FE4AB0C3487BFB58E93A" ma:contentTypeVersion="16" ma:contentTypeDescription="Create a new document." ma:contentTypeScope="" ma:versionID="15f00d010846a101d841390187a9810b">
  <xsd:schema xmlns:xsd="http://www.w3.org/2001/XMLSchema" xmlns:xs="http://www.w3.org/2001/XMLSchema" xmlns:p="http://schemas.microsoft.com/office/2006/metadata/properties" xmlns:ns2="9a3493d9-1e33-4c41-8e39-391f8de1a481" xmlns:ns3="0a71824d-7dd7-4cf2-9af7-10db0ac3c3a7" targetNamespace="http://schemas.microsoft.com/office/2006/metadata/properties" ma:root="true" ma:fieldsID="c9d36681d6477a215a75840282536303" ns2:_="" ns3:_="">
    <xsd:import namespace="9a3493d9-1e33-4c41-8e39-391f8de1a481"/>
    <xsd:import namespace="0a71824d-7dd7-4cf2-9af7-10db0ac3c3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493d9-1e33-4c41-8e39-391f8de1a4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584a849-6425-41be-9232-c7b67993d17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71824d-7dd7-4cf2-9af7-10db0ac3c3a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ca9ee81-b800-48bd-89e8-be9f5f5857e8}" ma:internalName="TaxCatchAll" ma:showField="CatchAllData" ma:web="0a71824d-7dd7-4cf2-9af7-10db0ac3c3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3493d9-1e33-4c41-8e39-391f8de1a481">
      <Terms xmlns="http://schemas.microsoft.com/office/infopath/2007/PartnerControls"/>
    </lcf76f155ced4ddcb4097134ff3c332f>
    <TaxCatchAll xmlns="0a71824d-7dd7-4cf2-9af7-10db0ac3c3a7" xsi:nil="true"/>
  </documentManagement>
</p:properties>
</file>

<file path=customXml/itemProps1.xml><?xml version="1.0" encoding="utf-8"?>
<ds:datastoreItem xmlns:ds="http://schemas.openxmlformats.org/officeDocument/2006/customXml" ds:itemID="{1CD53266-223C-4CF5-883E-E0954FD3B224}"/>
</file>

<file path=customXml/itemProps2.xml><?xml version="1.0" encoding="utf-8"?>
<ds:datastoreItem xmlns:ds="http://schemas.openxmlformats.org/officeDocument/2006/customXml" ds:itemID="{EC3D16E8-21C5-46C9-B82C-1ED566963A63}">
  <ds:schemaRefs>
    <ds:schemaRef ds:uri="http://schemas.microsoft.com/sharepoint/v3/contenttype/forms"/>
  </ds:schemaRefs>
</ds:datastoreItem>
</file>

<file path=customXml/itemProps3.xml><?xml version="1.0" encoding="utf-8"?>
<ds:datastoreItem xmlns:ds="http://schemas.openxmlformats.org/officeDocument/2006/customXml" ds:itemID="{5A12C465-C417-43E7-973C-D0FA2B69D4DB}">
  <ds:schemaRefs>
    <ds:schemaRef ds:uri="http://schemas.microsoft.com/office/2006/metadata/properties"/>
    <ds:schemaRef ds:uri="http://schemas.microsoft.com/office/infopath/2007/PartnerControls"/>
    <ds:schemaRef ds:uri="7dbd9ad2-f570-4cd6-afa6-2c1a2e7ffdcd"/>
    <ds:schemaRef ds:uri="4b816b74-758c-4e19-bf0a-a2eae6baf8f1"/>
    <ds:schemaRef ds:uri="a96d0ad3-f31c-4017-8092-55e06ba634b9"/>
    <ds:schemaRef ds:uri="85e17363-853d-4f83-a6f9-b45f614764e6"/>
  </ds:schemaRefs>
</ds:datastoreItem>
</file>

<file path=docProps/app.xml><?xml version="1.0" encoding="utf-8"?>
<Properties xmlns="http://schemas.openxmlformats.org/officeDocument/2006/extended-properties" xmlns:vt="http://schemas.openxmlformats.org/officeDocument/2006/docPropsVTypes">
  <TotalTime>26562</TotalTime>
  <Words>12884</Words>
  <Application>Microsoft Macintosh PowerPoint</Application>
  <PresentationFormat>Widescreen</PresentationFormat>
  <Paragraphs>1034</Paragraphs>
  <Slides>44</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Amazon Ember</vt:lpstr>
      <vt:lpstr>Amazon Ember Display Light</vt:lpstr>
      <vt:lpstr>Amazon Ember Heavy</vt:lpstr>
      <vt:lpstr>Amazon Ember Light</vt:lpstr>
      <vt:lpstr>Amazon Ember Regular</vt:lpstr>
      <vt:lpstr>Arial</vt:lpstr>
      <vt:lpstr>Bradley Hand ITC</vt:lpstr>
      <vt:lpstr>Calibri</vt:lpstr>
      <vt:lpstr>Calibri Light</vt:lpstr>
      <vt:lpstr>Wingdings</vt:lpstr>
      <vt:lpstr>Office Theme</vt:lpstr>
      <vt:lpstr>AWS Cloud Analytics and Data Lakes</vt:lpstr>
      <vt:lpstr>PowerPoint Presentation</vt:lpstr>
      <vt:lpstr>PowerPoint Presentation</vt:lpstr>
      <vt:lpstr>PowerPoint Presentation</vt:lpstr>
      <vt:lpstr>PowerPoint Presentation</vt:lpstr>
      <vt:lpstr>PowerPoint Presentation</vt:lpstr>
      <vt:lpstr>Traditional approaches don’t scale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AWS has the most options for data analytics in the cloud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Data Flywheel</vt:lpstr>
      <vt:lpstr>PowerPoint Presentation</vt:lpstr>
      <vt:lpstr>PowerPoint Presentation</vt:lpstr>
      <vt:lpstr>PowerPoint Presentation</vt:lpstr>
      <vt:lpstr>PowerPoint Presentation</vt:lpstr>
      <vt:lpstr>The Data Flywheel</vt:lpstr>
      <vt:lpstr>Accelerate your modern data strategy on AWS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dc:title>
  <dc:creator>Minh Nguyễn</dc:creator>
  <cp:lastModifiedBy>Microsoft Office User</cp:lastModifiedBy>
  <cp:revision>162</cp:revision>
  <dcterms:created xsi:type="dcterms:W3CDTF">2022-06-13T02:11:09Z</dcterms:created>
  <dcterms:modified xsi:type="dcterms:W3CDTF">2022-07-25T15:51:51Z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0x01010015097DF95828FE4AB0C3487BFB58E93A</vt:lpwstr>
  </property>
</Properties>
</file>